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7" r:id="rId5"/>
    <p:sldMasterId id="2147483699" r:id="rId6"/>
  </p:sldMasterIdLst>
  <p:notesMasterIdLst>
    <p:notesMasterId r:id="rId50"/>
  </p:notesMasterIdLst>
  <p:sldIdLst>
    <p:sldId id="256" r:id="rId7"/>
    <p:sldId id="438" r:id="rId8"/>
    <p:sldId id="264" r:id="rId9"/>
    <p:sldId id="320" r:id="rId10"/>
    <p:sldId id="426" r:id="rId11"/>
    <p:sldId id="291" r:id="rId12"/>
    <p:sldId id="318" r:id="rId13"/>
    <p:sldId id="373" r:id="rId14"/>
    <p:sldId id="2147375750" r:id="rId15"/>
    <p:sldId id="417" r:id="rId16"/>
    <p:sldId id="371" r:id="rId17"/>
    <p:sldId id="269" r:id="rId18"/>
    <p:sldId id="311" r:id="rId19"/>
    <p:sldId id="330" r:id="rId20"/>
    <p:sldId id="331" r:id="rId21"/>
    <p:sldId id="439" r:id="rId22"/>
    <p:sldId id="336" r:id="rId23"/>
    <p:sldId id="2147375754" r:id="rId24"/>
    <p:sldId id="293" r:id="rId25"/>
    <p:sldId id="285" r:id="rId26"/>
    <p:sldId id="296" r:id="rId27"/>
    <p:sldId id="276" r:id="rId28"/>
    <p:sldId id="422" r:id="rId29"/>
    <p:sldId id="284" r:id="rId30"/>
    <p:sldId id="423" r:id="rId31"/>
    <p:sldId id="286" r:id="rId32"/>
    <p:sldId id="424" r:id="rId33"/>
    <p:sldId id="297" r:id="rId34"/>
    <p:sldId id="288" r:id="rId35"/>
    <p:sldId id="289" r:id="rId36"/>
    <p:sldId id="290" r:id="rId37"/>
    <p:sldId id="294" r:id="rId38"/>
    <p:sldId id="275" r:id="rId39"/>
    <p:sldId id="2147375757" r:id="rId40"/>
    <p:sldId id="2147375759" r:id="rId41"/>
    <p:sldId id="2147375758" r:id="rId42"/>
    <p:sldId id="295" r:id="rId43"/>
    <p:sldId id="375" r:id="rId44"/>
    <p:sldId id="2147375755" r:id="rId45"/>
    <p:sldId id="429" r:id="rId46"/>
    <p:sldId id="431" r:id="rId47"/>
    <p:sldId id="435" r:id="rId48"/>
    <p:sldId id="2147375756" r:id="rId49"/>
  </p:sldIdLst>
  <p:sldSz cx="12192000" cy="6858000"/>
  <p:notesSz cx="6807200" cy="9939338"/>
  <p:custDataLst>
    <p:tags r:id="rId5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E2F0D9"/>
    <a:srgbClr val="00A645"/>
    <a:srgbClr val="F2F2F2"/>
    <a:srgbClr val="DAE3F3"/>
    <a:srgbClr val="E8EAEE"/>
    <a:srgbClr val="CCD1DB"/>
    <a:srgbClr val="4D4D4D"/>
    <a:srgbClr val="3B3B3B"/>
    <a:srgbClr val="018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2B65E-BE5B-4EA0-859E-B876AB471264}" v="7" dt="2026-03-30T11:26:59.300"/>
    <p1510:client id="{09F74FA8-6C38-401A-936A-A08F89805557}" v="17" dt="2026-03-31T00:36:52.612"/>
    <p1510:client id="{2819448D-42FB-4EB7-9D2E-C0B505E957EF}" v="2" dt="2026-03-30T03:36:53.523"/>
    <p1510:client id="{369ED131-CC66-494F-ACE0-F4F2A4D04776}" v="259" dt="2026-03-31T01:19:50.888"/>
    <p1510:client id="{4F2FDF72-29DD-4A92-A655-1B0602EA2A56}" v="39" dt="2026-03-30T12:09:37.612"/>
    <p1510:client id="{C8B201FF-AB93-4B69-8874-48D088E1F9A9}" v="231" dt="2026-03-30T10:26:43.781"/>
    <p1510:client id="{CE10B7DA-1215-4FD5-B91E-D06641FF3BAF}" v="1772" dt="2026-03-30T10:12:56.584"/>
    <p1510:client id="{EDCB0B1E-CF36-4F45-ACF1-F3B320FEE8A1}" v="128" dt="2026-03-30T11:21:24.420"/>
  </p1510:revLst>
</p1510:revInfo>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845"/>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桑原　砂美" userId="7fb55276-7d28-46f2-b60d-f50600d9bb17" providerId="ADAL" clId="{8299DEC7-C525-4066-B470-186A9840429C}"/>
    <pc:docChg chg="mod modSld">
      <pc:chgData name="桑原　砂美" userId="7fb55276-7d28-46f2-b60d-f50600d9bb17" providerId="ADAL" clId="{8299DEC7-C525-4066-B470-186A9840429C}" dt="2026-03-30T11:21:24.420" v="108" actId="20577"/>
      <pc:docMkLst>
        <pc:docMk/>
      </pc:docMkLst>
      <pc:sldChg chg="modSp mod">
        <pc:chgData name="桑原　砂美" userId="7fb55276-7d28-46f2-b60d-f50600d9bb17" providerId="ADAL" clId="{8299DEC7-C525-4066-B470-186A9840429C}" dt="2026-03-30T10:53:07.701" v="16"/>
        <pc:sldMkLst>
          <pc:docMk/>
          <pc:sldMk cId="1236186047" sldId="269"/>
        </pc:sldMkLst>
        <pc:graphicFrameChg chg="mod modGraphic">
          <ac:chgData name="桑原　砂美" userId="7fb55276-7d28-46f2-b60d-f50600d9bb17" providerId="ADAL" clId="{8299DEC7-C525-4066-B470-186A9840429C}" dt="2026-03-30T10:53:07.701" v="16"/>
          <ac:graphicFrameMkLst>
            <pc:docMk/>
            <pc:sldMk cId="1236186047" sldId="269"/>
            <ac:graphicFrameMk id="10" creationId="{693A2B3D-FB3C-F32C-FFB2-AE2D08915B8A}"/>
          </ac:graphicFrameMkLst>
        </pc:graphicFrameChg>
      </pc:sldChg>
      <pc:sldChg chg="modSp mod">
        <pc:chgData name="桑原　砂美" userId="7fb55276-7d28-46f2-b60d-f50600d9bb17" providerId="ADAL" clId="{8299DEC7-C525-4066-B470-186A9840429C}" dt="2026-03-30T10:56:18.986" v="28" actId="20577"/>
        <pc:sldMkLst>
          <pc:docMk/>
          <pc:sldMk cId="996222081" sldId="284"/>
        </pc:sldMkLst>
        <pc:spChg chg="mod">
          <ac:chgData name="桑原　砂美" userId="7fb55276-7d28-46f2-b60d-f50600d9bb17" providerId="ADAL" clId="{8299DEC7-C525-4066-B470-186A9840429C}" dt="2026-03-30T10:56:18.986" v="28" actId="20577"/>
          <ac:spMkLst>
            <pc:docMk/>
            <pc:sldMk cId="996222081" sldId="284"/>
            <ac:spMk id="33" creationId="{4E70FFBB-60E4-0167-B9CA-BA163E3123C2}"/>
          </ac:spMkLst>
        </pc:spChg>
      </pc:sldChg>
      <pc:sldChg chg="modSp mod">
        <pc:chgData name="桑原　砂美" userId="7fb55276-7d28-46f2-b60d-f50600d9bb17" providerId="ADAL" clId="{8299DEC7-C525-4066-B470-186A9840429C}" dt="2026-03-30T10:54:39.735" v="18" actId="20577"/>
        <pc:sldMkLst>
          <pc:docMk/>
          <pc:sldMk cId="3170731220" sldId="285"/>
        </pc:sldMkLst>
        <pc:spChg chg="mod">
          <ac:chgData name="桑原　砂美" userId="7fb55276-7d28-46f2-b60d-f50600d9bb17" providerId="ADAL" clId="{8299DEC7-C525-4066-B470-186A9840429C}" dt="2026-03-30T10:54:39.735" v="18" actId="20577"/>
          <ac:spMkLst>
            <pc:docMk/>
            <pc:sldMk cId="3170731220" sldId="285"/>
            <ac:spMk id="25" creationId="{8E1C3328-8816-5F01-5691-FACCA89855E2}"/>
          </ac:spMkLst>
        </pc:spChg>
      </pc:sldChg>
      <pc:sldChg chg="modSp mod">
        <pc:chgData name="桑原　砂美" userId="7fb55276-7d28-46f2-b60d-f50600d9bb17" providerId="ADAL" clId="{8299DEC7-C525-4066-B470-186A9840429C}" dt="2026-03-30T10:57:59.647" v="30" actId="20577"/>
        <pc:sldMkLst>
          <pc:docMk/>
          <pc:sldMk cId="2211334814" sldId="288"/>
        </pc:sldMkLst>
        <pc:spChg chg="mod">
          <ac:chgData name="桑原　砂美" userId="7fb55276-7d28-46f2-b60d-f50600d9bb17" providerId="ADAL" clId="{8299DEC7-C525-4066-B470-186A9840429C}" dt="2026-03-30T10:57:59.647" v="30" actId="20577"/>
          <ac:spMkLst>
            <pc:docMk/>
            <pc:sldMk cId="2211334814" sldId="288"/>
            <ac:spMk id="3" creationId="{9BFB72DD-DD30-98D9-5F9A-409D9D44F8AF}"/>
          </ac:spMkLst>
        </pc:spChg>
      </pc:sldChg>
      <pc:sldChg chg="modSp mod">
        <pc:chgData name="桑原　砂美" userId="7fb55276-7d28-46f2-b60d-f50600d9bb17" providerId="ADAL" clId="{8299DEC7-C525-4066-B470-186A9840429C}" dt="2026-03-30T10:52:53.886" v="11" actId="20577"/>
        <pc:sldMkLst>
          <pc:docMk/>
          <pc:sldMk cId="1324291779" sldId="371"/>
        </pc:sldMkLst>
        <pc:spChg chg="mod">
          <ac:chgData name="桑原　砂美" userId="7fb55276-7d28-46f2-b60d-f50600d9bb17" providerId="ADAL" clId="{8299DEC7-C525-4066-B470-186A9840429C}" dt="2026-03-30T10:52:53.886" v="11" actId="20577"/>
          <ac:spMkLst>
            <pc:docMk/>
            <pc:sldMk cId="1324291779" sldId="371"/>
            <ac:spMk id="15" creationId="{5D0C6BF3-A273-B876-EBAE-1B938C4BA170}"/>
          </ac:spMkLst>
        </pc:spChg>
      </pc:sldChg>
      <pc:sldChg chg="modSp mod">
        <pc:chgData name="桑原　砂美" userId="7fb55276-7d28-46f2-b60d-f50600d9bb17" providerId="ADAL" clId="{8299DEC7-C525-4066-B470-186A9840429C}" dt="2026-03-30T10:55:38.288" v="25" actId="20577"/>
        <pc:sldMkLst>
          <pc:docMk/>
          <pc:sldMk cId="1833139007" sldId="422"/>
        </pc:sldMkLst>
        <pc:spChg chg="mod">
          <ac:chgData name="桑原　砂美" userId="7fb55276-7d28-46f2-b60d-f50600d9bb17" providerId="ADAL" clId="{8299DEC7-C525-4066-B470-186A9840429C}" dt="2026-03-30T10:55:38.288" v="25" actId="20577"/>
          <ac:spMkLst>
            <pc:docMk/>
            <pc:sldMk cId="1833139007" sldId="422"/>
            <ac:spMk id="47" creationId="{557267F6-9AF3-3592-4195-8150E5CF6DB1}"/>
          </ac:spMkLst>
        </pc:spChg>
      </pc:sldChg>
      <pc:sldChg chg="modSp mod">
        <pc:chgData name="桑原　砂美" userId="7fb55276-7d28-46f2-b60d-f50600d9bb17" providerId="ADAL" clId="{8299DEC7-C525-4066-B470-186A9840429C}" dt="2026-03-30T11:21:24.420" v="108" actId="20577"/>
        <pc:sldMkLst>
          <pc:docMk/>
          <pc:sldMk cId="1848017159" sldId="435"/>
        </pc:sldMkLst>
        <pc:spChg chg="mod">
          <ac:chgData name="桑原　砂美" userId="7fb55276-7d28-46f2-b60d-f50600d9bb17" providerId="ADAL" clId="{8299DEC7-C525-4066-B470-186A9840429C}" dt="2026-03-30T11:21:24.420" v="108" actId="20577"/>
          <ac:spMkLst>
            <pc:docMk/>
            <pc:sldMk cId="1848017159" sldId="435"/>
            <ac:spMk id="7" creationId="{7F430937-6E95-5C8C-1A42-5272A5F6D5D5}"/>
          </ac:spMkLst>
        </pc:spChg>
      </pc:sldChg>
      <pc:sldChg chg="modSp mod">
        <pc:chgData name="桑原　砂美" userId="7fb55276-7d28-46f2-b60d-f50600d9bb17" providerId="ADAL" clId="{8299DEC7-C525-4066-B470-186A9840429C}" dt="2026-03-30T10:46:37.871" v="10" actId="20577"/>
        <pc:sldMkLst>
          <pc:docMk/>
          <pc:sldMk cId="1409222639" sldId="2147375750"/>
        </pc:sldMkLst>
        <pc:spChg chg="mod">
          <ac:chgData name="桑原　砂美" userId="7fb55276-7d28-46f2-b60d-f50600d9bb17" providerId="ADAL" clId="{8299DEC7-C525-4066-B470-186A9840429C}" dt="2026-03-30T10:46:37.871" v="10" actId="20577"/>
          <ac:spMkLst>
            <pc:docMk/>
            <pc:sldMk cId="1409222639" sldId="2147375750"/>
            <ac:spMk id="27" creationId="{1A7D5C77-AF63-12B8-5306-BAF6123932EB}"/>
          </ac:spMkLst>
        </pc:spChg>
      </pc:sldChg>
    </pc:docChg>
  </pc:docChgLst>
  <pc:docChgLst>
    <pc:chgData name="Komatsu, Yurika" userId="229367be-6507-4d1a-828f-469cd4a2070f" providerId="ADAL" clId="{B26A4126-90B0-4F50-9A20-D4DC260266AB}"/>
    <pc:docChg chg="custSel modSld">
      <pc:chgData name="Komatsu, Yurika" userId="229367be-6507-4d1a-828f-469cd4a2070f" providerId="ADAL" clId="{B26A4126-90B0-4F50-9A20-D4DC260266AB}" dt="2026-03-31T00:36:52.612" v="22" actId="20577"/>
      <pc:docMkLst>
        <pc:docMk/>
      </pc:docMkLst>
      <pc:sldChg chg="addSp delSp modSp mod">
        <pc:chgData name="Komatsu, Yurika" userId="229367be-6507-4d1a-828f-469cd4a2070f" providerId="ADAL" clId="{B26A4126-90B0-4F50-9A20-D4DC260266AB}" dt="2026-03-30T11:26:59.302" v="5" actId="1076"/>
        <pc:sldMkLst>
          <pc:docMk/>
          <pc:sldMk cId="3170731220" sldId="285"/>
        </pc:sldMkLst>
        <pc:picChg chg="add mod">
          <ac:chgData name="Komatsu, Yurika" userId="229367be-6507-4d1a-828f-469cd4a2070f" providerId="ADAL" clId="{B26A4126-90B0-4F50-9A20-D4DC260266AB}" dt="2026-03-30T11:26:59.302" v="5" actId="1076"/>
          <ac:picMkLst>
            <pc:docMk/>
            <pc:sldMk cId="3170731220" sldId="285"/>
            <ac:picMk id="6" creationId="{EC0260D2-D8CA-D5A4-8738-945AA67E05FC}"/>
          </ac:picMkLst>
        </pc:picChg>
        <pc:picChg chg="del">
          <ac:chgData name="Komatsu, Yurika" userId="229367be-6507-4d1a-828f-469cd4a2070f" providerId="ADAL" clId="{B26A4126-90B0-4F50-9A20-D4DC260266AB}" dt="2026-03-30T11:26:56.474" v="4" actId="478"/>
          <ac:picMkLst>
            <pc:docMk/>
            <pc:sldMk cId="3170731220" sldId="285"/>
            <ac:picMk id="31" creationId="{2BC554F3-BE9E-C725-A2A0-6A66F56CD3F9}"/>
          </ac:picMkLst>
        </pc:picChg>
      </pc:sldChg>
      <pc:sldChg chg="modSp mod">
        <pc:chgData name="Komatsu, Yurika" userId="229367be-6507-4d1a-828f-469cd4a2070f" providerId="ADAL" clId="{B26A4126-90B0-4F50-9A20-D4DC260266AB}" dt="2026-03-31T00:36:52.612" v="22" actId="20577"/>
        <pc:sldMkLst>
          <pc:docMk/>
          <pc:sldMk cId="2181382790" sldId="296"/>
        </pc:sldMkLst>
        <pc:spChg chg="mod">
          <ac:chgData name="Komatsu, Yurika" userId="229367be-6507-4d1a-828f-469cd4a2070f" providerId="ADAL" clId="{B26A4126-90B0-4F50-9A20-D4DC260266AB}" dt="2026-03-31T00:36:52.612" v="22" actId="20577"/>
          <ac:spMkLst>
            <pc:docMk/>
            <pc:sldMk cId="2181382790" sldId="296"/>
            <ac:spMk id="24" creationId="{C349463E-E8A8-F71C-DAF3-954A2F016E3D}"/>
          </ac:spMkLst>
        </pc:spChg>
      </pc:sldChg>
      <pc:sldChg chg="addSp delSp modSp mod">
        <pc:chgData name="Komatsu, Yurika" userId="229367be-6507-4d1a-828f-469cd4a2070f" providerId="ADAL" clId="{B26A4126-90B0-4F50-9A20-D4DC260266AB}" dt="2026-03-31T00:36:47.241" v="20"/>
        <pc:sldMkLst>
          <pc:docMk/>
          <pc:sldMk cId="1833139007" sldId="422"/>
        </pc:sldMkLst>
        <pc:spChg chg="mod">
          <ac:chgData name="Komatsu, Yurika" userId="229367be-6507-4d1a-828f-469cd4a2070f" providerId="ADAL" clId="{B26A4126-90B0-4F50-9A20-D4DC260266AB}" dt="2026-03-31T00:36:12.600" v="7" actId="20577"/>
          <ac:spMkLst>
            <pc:docMk/>
            <pc:sldMk cId="1833139007" sldId="422"/>
            <ac:spMk id="51" creationId="{219300B5-71B1-E5B5-D485-25398823F5F8}"/>
          </ac:spMkLst>
        </pc:spChg>
        <pc:picChg chg="add mod">
          <ac:chgData name="Komatsu, Yurika" userId="229367be-6507-4d1a-828f-469cd4a2070f" providerId="ADAL" clId="{B26A4126-90B0-4F50-9A20-D4DC260266AB}" dt="2026-03-31T00:36:47.241" v="20"/>
          <ac:picMkLst>
            <pc:docMk/>
            <pc:sldMk cId="1833139007" sldId="422"/>
            <ac:picMk id="7" creationId="{552FEF90-584E-E993-AB7E-A77BEC7C534A}"/>
          </ac:picMkLst>
        </pc:picChg>
        <pc:picChg chg="mod">
          <ac:chgData name="Komatsu, Yurika" userId="229367be-6507-4d1a-828f-469cd4a2070f" providerId="ADAL" clId="{B26A4126-90B0-4F50-9A20-D4DC260266AB}" dt="2026-03-31T00:36:28.531" v="13" actId="553"/>
          <ac:picMkLst>
            <pc:docMk/>
            <pc:sldMk cId="1833139007" sldId="422"/>
            <ac:picMk id="11" creationId="{9DE175A3-B0EF-23BE-BF38-F19E6D32993D}"/>
          </ac:picMkLst>
        </pc:picChg>
        <pc:picChg chg="del">
          <ac:chgData name="Komatsu, Yurika" userId="229367be-6507-4d1a-828f-469cd4a2070f" providerId="ADAL" clId="{B26A4126-90B0-4F50-9A20-D4DC260266AB}" dt="2026-03-31T00:36:15.818" v="9" actId="478"/>
          <ac:picMkLst>
            <pc:docMk/>
            <pc:sldMk cId="1833139007" sldId="422"/>
            <ac:picMk id="18" creationId="{87ABC1AC-5145-7492-964C-EA8204EE3812}"/>
          </ac:picMkLst>
        </pc:picChg>
      </pc:sldChg>
    </pc:docChg>
  </pc:docChgLst>
  <pc:docChgLst>
    <pc:chgData name="朝羽　温子" userId="d9fbf5e2-15ee-495e-8853-268b8208d395" providerId="ADAL" clId="{7FB86446-1C33-40DE-8089-4C24A17DED6E}"/>
    <pc:docChg chg="undo redo custSel modSld">
      <pc:chgData name="朝羽　温子" userId="d9fbf5e2-15ee-495e-8853-268b8208d395" providerId="ADAL" clId="{7FB86446-1C33-40DE-8089-4C24A17DED6E}" dt="2026-03-31T01:19:50.889" v="267" actId="20577"/>
      <pc:docMkLst>
        <pc:docMk/>
      </pc:docMkLst>
      <pc:sldChg chg="modSp mod">
        <pc:chgData name="朝羽　温子" userId="d9fbf5e2-15ee-495e-8853-268b8208d395" providerId="ADAL" clId="{7FB86446-1C33-40DE-8089-4C24A17DED6E}" dt="2026-03-30T12:29:16.402" v="165" actId="1035"/>
        <pc:sldMkLst>
          <pc:docMk/>
          <pc:sldMk cId="621552679" sldId="275"/>
        </pc:sldMkLst>
        <pc:spChg chg="mod">
          <ac:chgData name="朝羽　温子" userId="d9fbf5e2-15ee-495e-8853-268b8208d395" providerId="ADAL" clId="{7FB86446-1C33-40DE-8089-4C24A17DED6E}" dt="2026-03-30T12:28:19.478" v="143" actId="14100"/>
          <ac:spMkLst>
            <pc:docMk/>
            <pc:sldMk cId="621552679" sldId="275"/>
            <ac:spMk id="3" creationId="{6C3D7C06-F275-FE19-CA66-66FA408058E3}"/>
          </ac:spMkLst>
        </pc:spChg>
        <pc:spChg chg="mod">
          <ac:chgData name="朝羽　温子" userId="d9fbf5e2-15ee-495e-8853-268b8208d395" providerId="ADAL" clId="{7FB86446-1C33-40DE-8089-4C24A17DED6E}" dt="2026-03-30T12:29:16.402" v="165" actId="1035"/>
          <ac:spMkLst>
            <pc:docMk/>
            <pc:sldMk cId="621552679" sldId="275"/>
            <ac:spMk id="8" creationId="{DF21F696-AF69-A379-7616-220F01944A5A}"/>
          </ac:spMkLst>
        </pc:spChg>
        <pc:spChg chg="mod">
          <ac:chgData name="朝羽　温子" userId="d9fbf5e2-15ee-495e-8853-268b8208d395" providerId="ADAL" clId="{7FB86446-1C33-40DE-8089-4C24A17DED6E}" dt="2026-03-30T12:28:19.478" v="143" actId="14100"/>
          <ac:spMkLst>
            <pc:docMk/>
            <pc:sldMk cId="621552679" sldId="275"/>
            <ac:spMk id="9" creationId="{202C4BA0-B96C-5048-FBC0-290798903FC0}"/>
          </ac:spMkLst>
        </pc:spChg>
        <pc:spChg chg="mod">
          <ac:chgData name="朝羽　温子" userId="d9fbf5e2-15ee-495e-8853-268b8208d395" providerId="ADAL" clId="{7FB86446-1C33-40DE-8089-4C24A17DED6E}" dt="2026-03-30T12:28:57.754" v="158" actId="1036"/>
          <ac:spMkLst>
            <pc:docMk/>
            <pc:sldMk cId="621552679" sldId="275"/>
            <ac:spMk id="11" creationId="{3AB0D2EA-BFF9-2D2C-CE92-E31233C690CA}"/>
          </ac:spMkLst>
        </pc:spChg>
        <pc:spChg chg="mod">
          <ac:chgData name="朝羽　温子" userId="d9fbf5e2-15ee-495e-8853-268b8208d395" providerId="ADAL" clId="{7FB86446-1C33-40DE-8089-4C24A17DED6E}" dt="2026-03-30T12:28:57.754" v="158" actId="1036"/>
          <ac:spMkLst>
            <pc:docMk/>
            <pc:sldMk cId="621552679" sldId="275"/>
            <ac:spMk id="12" creationId="{A76D836E-A808-BBC1-D885-7C080E2B02D0}"/>
          </ac:spMkLst>
        </pc:spChg>
        <pc:spChg chg="mod">
          <ac:chgData name="朝羽　温子" userId="d9fbf5e2-15ee-495e-8853-268b8208d395" providerId="ADAL" clId="{7FB86446-1C33-40DE-8089-4C24A17DED6E}" dt="2026-03-30T12:28:40.265" v="154" actId="14100"/>
          <ac:spMkLst>
            <pc:docMk/>
            <pc:sldMk cId="621552679" sldId="275"/>
            <ac:spMk id="16" creationId="{B5BE5CD6-C4E6-FD5A-3E0C-7C6F91D53428}"/>
          </ac:spMkLst>
        </pc:spChg>
        <pc:spChg chg="mod">
          <ac:chgData name="朝羽　温子" userId="d9fbf5e2-15ee-495e-8853-268b8208d395" providerId="ADAL" clId="{7FB86446-1C33-40DE-8089-4C24A17DED6E}" dt="2026-03-30T12:29:16.402" v="165" actId="1035"/>
          <ac:spMkLst>
            <pc:docMk/>
            <pc:sldMk cId="621552679" sldId="275"/>
            <ac:spMk id="21" creationId="{91F748B8-2229-E25D-B7D1-13B6E76CC968}"/>
          </ac:spMkLst>
        </pc:spChg>
        <pc:grpChg chg="mod">
          <ac:chgData name="朝羽　温子" userId="d9fbf5e2-15ee-495e-8853-268b8208d395" providerId="ADAL" clId="{7FB86446-1C33-40DE-8089-4C24A17DED6E}" dt="2026-03-30T12:28:49.199" v="155" actId="14100"/>
          <ac:grpSpMkLst>
            <pc:docMk/>
            <pc:sldMk cId="621552679" sldId="275"/>
            <ac:grpSpMk id="15" creationId="{98496CCF-EB00-EE32-56F7-71B46396862E}"/>
          </ac:grpSpMkLst>
        </pc:grpChg>
        <pc:grpChg chg="mod">
          <ac:chgData name="朝羽　温子" userId="d9fbf5e2-15ee-495e-8853-268b8208d395" providerId="ADAL" clId="{7FB86446-1C33-40DE-8089-4C24A17DED6E}" dt="2026-03-30T12:29:16.402" v="165" actId="1035"/>
          <ac:grpSpMkLst>
            <pc:docMk/>
            <pc:sldMk cId="621552679" sldId="275"/>
            <ac:grpSpMk id="22" creationId="{0AA2AA8D-484C-5B75-FE41-6F7AFCC4A2F2}"/>
          </ac:grpSpMkLst>
        </pc:grpChg>
      </pc:sldChg>
      <pc:sldChg chg="modSp mod">
        <pc:chgData name="朝羽　温子" userId="d9fbf5e2-15ee-495e-8853-268b8208d395" providerId="ADAL" clId="{7FB86446-1C33-40DE-8089-4C24A17DED6E}" dt="2026-03-30T12:14:12.172" v="118" actId="3064"/>
        <pc:sldMkLst>
          <pc:docMk/>
          <pc:sldMk cId="1428244013" sldId="276"/>
        </pc:sldMkLst>
        <pc:spChg chg="mod">
          <ac:chgData name="朝羽　温子" userId="d9fbf5e2-15ee-495e-8853-268b8208d395" providerId="ADAL" clId="{7FB86446-1C33-40DE-8089-4C24A17DED6E}" dt="2026-03-30T12:14:12.172" v="118" actId="3064"/>
          <ac:spMkLst>
            <pc:docMk/>
            <pc:sldMk cId="1428244013" sldId="276"/>
            <ac:spMk id="7" creationId="{889421ED-7C40-7FD8-FD7C-D9FCA4BFEAF8}"/>
          </ac:spMkLst>
        </pc:spChg>
        <pc:spChg chg="mod">
          <ac:chgData name="朝羽　温子" userId="d9fbf5e2-15ee-495e-8853-268b8208d395" providerId="ADAL" clId="{7FB86446-1C33-40DE-8089-4C24A17DED6E}" dt="2026-03-30T12:13:47.888" v="115" actId="1036"/>
          <ac:spMkLst>
            <pc:docMk/>
            <pc:sldMk cId="1428244013" sldId="276"/>
            <ac:spMk id="8" creationId="{07636E1C-B07D-71C1-5B6C-CCE03D6C9BFB}"/>
          </ac:spMkLst>
        </pc:spChg>
        <pc:spChg chg="mod">
          <ac:chgData name="朝羽　温子" userId="d9fbf5e2-15ee-495e-8853-268b8208d395" providerId="ADAL" clId="{7FB86446-1C33-40DE-8089-4C24A17DED6E}" dt="2026-03-30T12:14:12.172" v="118" actId="3064"/>
          <ac:spMkLst>
            <pc:docMk/>
            <pc:sldMk cId="1428244013" sldId="276"/>
            <ac:spMk id="20" creationId="{E9FC9FE7-3404-7386-437B-AFD3144CCB7C}"/>
          </ac:spMkLst>
        </pc:spChg>
        <pc:spChg chg="mod">
          <ac:chgData name="朝羽　温子" userId="d9fbf5e2-15ee-495e-8853-268b8208d395" providerId="ADAL" clId="{7FB86446-1C33-40DE-8089-4C24A17DED6E}" dt="2026-03-30T12:13:47.888" v="115" actId="1036"/>
          <ac:spMkLst>
            <pc:docMk/>
            <pc:sldMk cId="1428244013" sldId="276"/>
            <ac:spMk id="21" creationId="{8F7728BA-98D0-FE45-5D88-048C429FDC5D}"/>
          </ac:spMkLst>
        </pc:spChg>
        <pc:spChg chg="mod">
          <ac:chgData name="朝羽　温子" userId="d9fbf5e2-15ee-495e-8853-268b8208d395" providerId="ADAL" clId="{7FB86446-1C33-40DE-8089-4C24A17DED6E}" dt="2026-03-30T12:14:12.172" v="118" actId="3064"/>
          <ac:spMkLst>
            <pc:docMk/>
            <pc:sldMk cId="1428244013" sldId="276"/>
            <ac:spMk id="22" creationId="{521A2E56-EC66-FCA9-C2EB-238CBE993C09}"/>
          </ac:spMkLst>
        </pc:spChg>
        <pc:spChg chg="mod">
          <ac:chgData name="朝羽　温子" userId="d9fbf5e2-15ee-495e-8853-268b8208d395" providerId="ADAL" clId="{7FB86446-1C33-40DE-8089-4C24A17DED6E}" dt="2026-03-30T12:13:47.888" v="115" actId="1036"/>
          <ac:spMkLst>
            <pc:docMk/>
            <pc:sldMk cId="1428244013" sldId="276"/>
            <ac:spMk id="23" creationId="{E527F09A-6B6D-90EA-5492-928322EF1537}"/>
          </ac:spMkLst>
        </pc:spChg>
        <pc:spChg chg="mod">
          <ac:chgData name="朝羽　温子" userId="d9fbf5e2-15ee-495e-8853-268b8208d395" providerId="ADAL" clId="{7FB86446-1C33-40DE-8089-4C24A17DED6E}" dt="2026-03-30T12:13:20.946" v="108" actId="403"/>
          <ac:spMkLst>
            <pc:docMk/>
            <pc:sldMk cId="1428244013" sldId="276"/>
            <ac:spMk id="24" creationId="{E55C2610-1CB9-E0B0-FCB3-D826E0DA6725}"/>
          </ac:spMkLst>
        </pc:spChg>
      </pc:sldChg>
      <pc:sldChg chg="modSp mod">
        <pc:chgData name="朝羽　温子" userId="d9fbf5e2-15ee-495e-8853-268b8208d395" providerId="ADAL" clId="{7FB86446-1C33-40DE-8089-4C24A17DED6E}" dt="2026-03-30T12:22:57.311" v="140"/>
        <pc:sldMkLst>
          <pc:docMk/>
          <pc:sldMk cId="2211334814" sldId="288"/>
        </pc:sldMkLst>
        <pc:spChg chg="mod">
          <ac:chgData name="朝羽　温子" userId="d9fbf5e2-15ee-495e-8853-268b8208d395" providerId="ADAL" clId="{7FB86446-1C33-40DE-8089-4C24A17DED6E}" dt="2026-03-30T12:21:53.329" v="134"/>
          <ac:spMkLst>
            <pc:docMk/>
            <pc:sldMk cId="2211334814" sldId="288"/>
            <ac:spMk id="23" creationId="{744D5340-E712-7E99-CEFE-7661C4B3ADDA}"/>
          </ac:spMkLst>
        </pc:spChg>
        <pc:spChg chg="mod">
          <ac:chgData name="朝羽　温子" userId="d9fbf5e2-15ee-495e-8853-268b8208d395" providerId="ADAL" clId="{7FB86446-1C33-40DE-8089-4C24A17DED6E}" dt="2026-03-30T12:22:57.311" v="140"/>
          <ac:spMkLst>
            <pc:docMk/>
            <pc:sldMk cId="2211334814" sldId="288"/>
            <ac:spMk id="26" creationId="{23EB1EAC-808C-223B-3872-BFCD2068F346}"/>
          </ac:spMkLst>
        </pc:spChg>
      </pc:sldChg>
      <pc:sldChg chg="delSp mod">
        <pc:chgData name="朝羽　温子" userId="d9fbf5e2-15ee-495e-8853-268b8208d395" providerId="ADAL" clId="{7FB86446-1C33-40DE-8089-4C24A17DED6E}" dt="2026-03-30T12:10:07.866" v="107" actId="478"/>
        <pc:sldMkLst>
          <pc:docMk/>
          <pc:sldMk cId="2187146937" sldId="293"/>
        </pc:sldMkLst>
        <pc:spChg chg="del">
          <ac:chgData name="朝羽　温子" userId="d9fbf5e2-15ee-495e-8853-268b8208d395" providerId="ADAL" clId="{7FB86446-1C33-40DE-8089-4C24A17DED6E}" dt="2026-03-30T12:10:07.866" v="107" actId="478"/>
          <ac:spMkLst>
            <pc:docMk/>
            <pc:sldMk cId="2187146937" sldId="293"/>
            <ac:spMk id="9" creationId="{EDD0287E-311D-BF3B-081D-A1988CF2177C}"/>
          </ac:spMkLst>
        </pc:spChg>
      </pc:sldChg>
      <pc:sldChg chg="delSp mod">
        <pc:chgData name="朝羽　温子" userId="d9fbf5e2-15ee-495e-8853-268b8208d395" providerId="ADAL" clId="{7FB86446-1C33-40DE-8089-4C24A17DED6E}" dt="2026-03-30T12:26:56.006" v="141" actId="478"/>
        <pc:sldMkLst>
          <pc:docMk/>
          <pc:sldMk cId="1051395106" sldId="294"/>
        </pc:sldMkLst>
        <pc:spChg chg="del">
          <ac:chgData name="朝羽　温子" userId="d9fbf5e2-15ee-495e-8853-268b8208d395" providerId="ADAL" clId="{7FB86446-1C33-40DE-8089-4C24A17DED6E}" dt="2026-03-30T12:26:56.006" v="141" actId="478"/>
          <ac:spMkLst>
            <pc:docMk/>
            <pc:sldMk cId="1051395106" sldId="294"/>
            <ac:spMk id="9" creationId="{27C13B96-320B-BEBB-ADB9-5F55D3776B61}"/>
          </ac:spMkLst>
        </pc:spChg>
      </pc:sldChg>
      <pc:sldChg chg="delSp mod">
        <pc:chgData name="朝羽　温子" userId="d9fbf5e2-15ee-495e-8853-268b8208d395" providerId="ADAL" clId="{7FB86446-1C33-40DE-8089-4C24A17DED6E}" dt="2026-03-30T12:36:46.639" v="192" actId="478"/>
        <pc:sldMkLst>
          <pc:docMk/>
          <pc:sldMk cId="1348746726" sldId="295"/>
        </pc:sldMkLst>
        <pc:spChg chg="del">
          <ac:chgData name="朝羽　温子" userId="d9fbf5e2-15ee-495e-8853-268b8208d395" providerId="ADAL" clId="{7FB86446-1C33-40DE-8089-4C24A17DED6E}" dt="2026-03-30T12:36:46.639" v="192" actId="478"/>
          <ac:spMkLst>
            <pc:docMk/>
            <pc:sldMk cId="1348746726" sldId="295"/>
            <ac:spMk id="9" creationId="{13774CFC-FC1C-0104-0FE2-A1A2B107DA65}"/>
          </ac:spMkLst>
        </pc:spChg>
      </pc:sldChg>
      <pc:sldChg chg="modSp mod">
        <pc:chgData name="朝羽　温子" userId="d9fbf5e2-15ee-495e-8853-268b8208d395" providerId="ADAL" clId="{7FB86446-1C33-40DE-8089-4C24A17DED6E}" dt="2026-03-30T12:02:42.351" v="106" actId="20577"/>
        <pc:sldMkLst>
          <pc:docMk/>
          <pc:sldMk cId="3369879135" sldId="311"/>
        </pc:sldMkLst>
        <pc:graphicFrameChg chg="mod modGraphic">
          <ac:chgData name="朝羽　温子" userId="d9fbf5e2-15ee-495e-8853-268b8208d395" providerId="ADAL" clId="{7FB86446-1C33-40DE-8089-4C24A17DED6E}" dt="2026-03-30T12:02:42.351" v="106" actId="20577"/>
          <ac:graphicFrameMkLst>
            <pc:docMk/>
            <pc:sldMk cId="3369879135" sldId="311"/>
            <ac:graphicFrameMk id="11" creationId="{BD4BD6F9-9647-4B85-7E1E-BC5AA4DAEA1D}"/>
          </ac:graphicFrameMkLst>
        </pc:graphicFrameChg>
      </pc:sldChg>
      <pc:sldChg chg="modSp mod">
        <pc:chgData name="朝羽　温子" userId="d9fbf5e2-15ee-495e-8853-268b8208d395" providerId="ADAL" clId="{7FB86446-1C33-40DE-8089-4C24A17DED6E}" dt="2026-03-30T11:58:37.765" v="79"/>
        <pc:sldMkLst>
          <pc:docMk/>
          <pc:sldMk cId="136097268" sldId="417"/>
        </pc:sldMkLst>
        <pc:spChg chg="mod">
          <ac:chgData name="朝羽　温子" userId="d9fbf5e2-15ee-495e-8853-268b8208d395" providerId="ADAL" clId="{7FB86446-1C33-40DE-8089-4C24A17DED6E}" dt="2026-03-30T11:57:33.091" v="28" actId="6549"/>
          <ac:spMkLst>
            <pc:docMk/>
            <pc:sldMk cId="136097268" sldId="417"/>
            <ac:spMk id="20" creationId="{6A2E2BDF-2597-7960-508D-E9807A8CF9DF}"/>
          </ac:spMkLst>
        </pc:spChg>
        <pc:spChg chg="mod">
          <ac:chgData name="朝羽　温子" userId="d9fbf5e2-15ee-495e-8853-268b8208d395" providerId="ADAL" clId="{7FB86446-1C33-40DE-8089-4C24A17DED6E}" dt="2026-03-30T11:58:37.765" v="79"/>
          <ac:spMkLst>
            <pc:docMk/>
            <pc:sldMk cId="136097268" sldId="417"/>
            <ac:spMk id="27" creationId="{C24A7F43-60D9-1B3E-C1E3-D11FC7A3B108}"/>
          </ac:spMkLst>
        </pc:spChg>
      </pc:sldChg>
      <pc:sldChg chg="modSp mod">
        <pc:chgData name="朝羽　温子" userId="d9fbf5e2-15ee-495e-8853-268b8208d395" providerId="ADAL" clId="{7FB86446-1C33-40DE-8089-4C24A17DED6E}" dt="2026-03-30T11:55:47.746" v="27" actId="21"/>
        <pc:sldMkLst>
          <pc:docMk/>
          <pc:sldMk cId="3854832680" sldId="426"/>
        </pc:sldMkLst>
        <pc:spChg chg="mod">
          <ac:chgData name="朝羽　温子" userId="d9fbf5e2-15ee-495e-8853-268b8208d395" providerId="ADAL" clId="{7FB86446-1C33-40DE-8089-4C24A17DED6E}" dt="2026-03-30T11:55:47.746" v="27" actId="21"/>
          <ac:spMkLst>
            <pc:docMk/>
            <pc:sldMk cId="3854832680" sldId="426"/>
            <ac:spMk id="11" creationId="{1225B480-377A-E240-41C2-C174F332A455}"/>
          </ac:spMkLst>
        </pc:spChg>
      </pc:sldChg>
      <pc:sldChg chg="modSp mod">
        <pc:chgData name="朝羽　温子" userId="d9fbf5e2-15ee-495e-8853-268b8208d395" providerId="ADAL" clId="{7FB86446-1C33-40DE-8089-4C24A17DED6E}" dt="2026-03-31T01:19:50.889" v="267" actId="20577"/>
        <pc:sldMkLst>
          <pc:docMk/>
          <pc:sldMk cId="2636068206" sldId="439"/>
        </pc:sldMkLst>
        <pc:spChg chg="mod">
          <ac:chgData name="朝羽　温子" userId="d9fbf5e2-15ee-495e-8853-268b8208d395" providerId="ADAL" clId="{7FB86446-1C33-40DE-8089-4C24A17DED6E}" dt="2026-03-31T01:18:30.321" v="234" actId="1035"/>
          <ac:spMkLst>
            <pc:docMk/>
            <pc:sldMk cId="2636068206" sldId="439"/>
            <ac:spMk id="9" creationId="{1BF8D2BA-C35C-23FB-B821-2A1BABA18C33}"/>
          </ac:spMkLst>
        </pc:spChg>
        <pc:spChg chg="mod">
          <ac:chgData name="朝羽　温子" userId="d9fbf5e2-15ee-495e-8853-268b8208d395" providerId="ADAL" clId="{7FB86446-1C33-40DE-8089-4C24A17DED6E}" dt="2026-03-31T01:18:30.321" v="234" actId="1035"/>
          <ac:spMkLst>
            <pc:docMk/>
            <pc:sldMk cId="2636068206" sldId="439"/>
            <ac:spMk id="11" creationId="{8C5ED0FC-2C41-3584-2E35-398845A4F698}"/>
          </ac:spMkLst>
        </pc:spChg>
        <pc:spChg chg="mod">
          <ac:chgData name="朝羽　温子" userId="d9fbf5e2-15ee-495e-8853-268b8208d395" providerId="ADAL" clId="{7FB86446-1C33-40DE-8089-4C24A17DED6E}" dt="2026-03-31T01:18:30.321" v="234" actId="1035"/>
          <ac:spMkLst>
            <pc:docMk/>
            <pc:sldMk cId="2636068206" sldId="439"/>
            <ac:spMk id="12" creationId="{C1571FE8-79AF-C534-51B1-E3C1340581C3}"/>
          </ac:spMkLst>
        </pc:spChg>
        <pc:spChg chg="mod">
          <ac:chgData name="朝羽　温子" userId="d9fbf5e2-15ee-495e-8853-268b8208d395" providerId="ADAL" clId="{7FB86446-1C33-40DE-8089-4C24A17DED6E}" dt="2026-03-31T01:18:30.321" v="234" actId="1035"/>
          <ac:spMkLst>
            <pc:docMk/>
            <pc:sldMk cId="2636068206" sldId="439"/>
            <ac:spMk id="13" creationId="{BC4EF292-5344-3C4E-0159-24C4B453D041}"/>
          </ac:spMkLst>
        </pc:spChg>
        <pc:spChg chg="mod">
          <ac:chgData name="朝羽　温子" userId="d9fbf5e2-15ee-495e-8853-268b8208d395" providerId="ADAL" clId="{7FB86446-1C33-40DE-8089-4C24A17DED6E}" dt="2026-03-31T01:18:30.321" v="234" actId="1035"/>
          <ac:spMkLst>
            <pc:docMk/>
            <pc:sldMk cId="2636068206" sldId="439"/>
            <ac:spMk id="14" creationId="{3FAD82D4-5F5B-90AF-8FD7-70F2F533DAAF}"/>
          </ac:spMkLst>
        </pc:spChg>
        <pc:graphicFrameChg chg="mod">
          <ac:chgData name="朝羽　温子" userId="d9fbf5e2-15ee-495e-8853-268b8208d395" providerId="ADAL" clId="{7FB86446-1C33-40DE-8089-4C24A17DED6E}" dt="2026-03-31T01:18:30.321" v="234" actId="1035"/>
          <ac:graphicFrameMkLst>
            <pc:docMk/>
            <pc:sldMk cId="2636068206" sldId="439"/>
            <ac:graphicFrameMk id="8" creationId="{F4A29F41-27FB-D8A2-78B3-0D777E507C5B}"/>
          </ac:graphicFrameMkLst>
        </pc:graphicFrameChg>
        <pc:graphicFrameChg chg="mod modGraphic">
          <ac:chgData name="朝羽　温子" userId="d9fbf5e2-15ee-495e-8853-268b8208d395" providerId="ADAL" clId="{7FB86446-1C33-40DE-8089-4C24A17DED6E}" dt="2026-03-31T01:19:50.889" v="267" actId="20577"/>
          <ac:graphicFrameMkLst>
            <pc:docMk/>
            <pc:sldMk cId="2636068206" sldId="439"/>
            <ac:graphicFrameMk id="16" creationId="{3C9CCA2E-6498-E29E-B090-220E1F53DD56}"/>
          </ac:graphicFrameMkLst>
        </pc:graphicFrameChg>
        <pc:picChg chg="mod">
          <ac:chgData name="朝羽　温子" userId="d9fbf5e2-15ee-495e-8853-268b8208d395" providerId="ADAL" clId="{7FB86446-1C33-40DE-8089-4C24A17DED6E}" dt="2026-03-31T01:18:30.321" v="234" actId="1035"/>
          <ac:picMkLst>
            <pc:docMk/>
            <pc:sldMk cId="2636068206" sldId="439"/>
            <ac:picMk id="7" creationId="{128A3C61-CE05-5AEC-86E7-ACFC2254DBF9}"/>
          </ac:picMkLst>
        </pc:picChg>
      </pc:sldChg>
      <pc:sldChg chg="modSp mod">
        <pc:chgData name="朝羽　温子" userId="d9fbf5e2-15ee-495e-8853-268b8208d395" providerId="ADAL" clId="{7FB86446-1C33-40DE-8089-4C24A17DED6E}" dt="2026-03-30T12:38:20.185" v="200"/>
        <pc:sldMkLst>
          <pc:docMk/>
          <pc:sldMk cId="3429228407" sldId="2147375755"/>
        </pc:sldMkLst>
        <pc:spChg chg="mod">
          <ac:chgData name="朝羽　温子" userId="d9fbf5e2-15ee-495e-8853-268b8208d395" providerId="ADAL" clId="{7FB86446-1C33-40DE-8089-4C24A17DED6E}" dt="2026-03-30T12:38:20.185" v="200"/>
          <ac:spMkLst>
            <pc:docMk/>
            <pc:sldMk cId="3429228407" sldId="2147375755"/>
            <ac:spMk id="10" creationId="{69DC8C73-B493-7E35-BBF6-BB2AD904651A}"/>
          </ac:spMkLst>
        </pc:spChg>
      </pc:sldChg>
      <pc:sldChg chg="modSp mod">
        <pc:chgData name="朝羽　温子" userId="d9fbf5e2-15ee-495e-8853-268b8208d395" providerId="ADAL" clId="{7FB86446-1C33-40DE-8089-4C24A17DED6E}" dt="2026-03-30T12:31:17.075" v="191"/>
        <pc:sldMkLst>
          <pc:docMk/>
          <pc:sldMk cId="421996071" sldId="2147375759"/>
        </pc:sldMkLst>
        <pc:spChg chg="mod">
          <ac:chgData name="朝羽　温子" userId="d9fbf5e2-15ee-495e-8853-268b8208d395" providerId="ADAL" clId="{7FB86446-1C33-40DE-8089-4C24A17DED6E}" dt="2026-03-30T12:31:17.075" v="191"/>
          <ac:spMkLst>
            <pc:docMk/>
            <pc:sldMk cId="421996071" sldId="2147375759"/>
            <ac:spMk id="13" creationId="{62E83DB3-258C-BE2C-F0AD-9FC4A8A0DF1B}"/>
          </ac:spMkLst>
        </pc:spChg>
      </pc:sldChg>
    </pc:docChg>
  </pc:docChgLst>
  <pc:docChgLst>
    <pc:chgData name="Namai, Mizuho" userId="c29e9285-a802-4708-acb4-8feb99d97492" providerId="ADAL" clId="{1471C0DA-D86D-4BED-B217-FF8AA0BB9E26}"/>
    <pc:docChg chg="custSel modSld">
      <pc:chgData name="Namai, Mizuho" userId="c29e9285-a802-4708-acb4-8feb99d97492" providerId="ADAL" clId="{1471C0DA-D86D-4BED-B217-FF8AA0BB9E26}" dt="2026-03-30T12:09:37.612" v="38"/>
      <pc:docMkLst>
        <pc:docMk/>
      </pc:docMkLst>
      <pc:sldChg chg="modSp mod">
        <pc:chgData name="Namai, Mizuho" userId="c29e9285-a802-4708-acb4-8feb99d97492" providerId="ADAL" clId="{1471C0DA-D86D-4BED-B217-FF8AA0BB9E26}" dt="2026-03-30T12:07:21.395" v="15" actId="20577"/>
        <pc:sldMkLst>
          <pc:docMk/>
          <pc:sldMk cId="1236186047" sldId="269"/>
        </pc:sldMkLst>
        <pc:graphicFrameChg chg="modGraphic">
          <ac:chgData name="Namai, Mizuho" userId="c29e9285-a802-4708-acb4-8feb99d97492" providerId="ADAL" clId="{1471C0DA-D86D-4BED-B217-FF8AA0BB9E26}" dt="2026-03-30T12:07:21.395" v="15" actId="20577"/>
          <ac:graphicFrameMkLst>
            <pc:docMk/>
            <pc:sldMk cId="1236186047" sldId="269"/>
            <ac:graphicFrameMk id="10" creationId="{693A2B3D-FB3C-F32C-FFB2-AE2D08915B8A}"/>
          </ac:graphicFrameMkLst>
        </pc:graphicFrameChg>
      </pc:sldChg>
      <pc:sldChg chg="addSp delSp modSp mod">
        <pc:chgData name="Namai, Mizuho" userId="c29e9285-a802-4708-acb4-8feb99d97492" providerId="ADAL" clId="{1471C0DA-D86D-4BED-B217-FF8AA0BB9E26}" dt="2026-03-30T11:50:58.611" v="1"/>
        <pc:sldMkLst>
          <pc:docMk/>
          <pc:sldMk cId="621552679" sldId="275"/>
        </pc:sldMkLst>
        <pc:spChg chg="add mod">
          <ac:chgData name="Namai, Mizuho" userId="c29e9285-a802-4708-acb4-8feb99d97492" providerId="ADAL" clId="{1471C0DA-D86D-4BED-B217-FF8AA0BB9E26}" dt="2026-03-30T11:50:58.611" v="1"/>
          <ac:spMkLst>
            <pc:docMk/>
            <pc:sldMk cId="621552679" sldId="275"/>
            <ac:spMk id="8" creationId="{DF21F696-AF69-A379-7616-220F01944A5A}"/>
          </ac:spMkLst>
        </pc:spChg>
        <pc:spChg chg="del">
          <ac:chgData name="Namai, Mizuho" userId="c29e9285-a802-4708-acb4-8feb99d97492" providerId="ADAL" clId="{1471C0DA-D86D-4BED-B217-FF8AA0BB9E26}" dt="2026-03-30T11:50:57.744" v="0" actId="478"/>
          <ac:spMkLst>
            <pc:docMk/>
            <pc:sldMk cId="621552679" sldId="275"/>
            <ac:spMk id="13" creationId="{79EEFE31-07F0-5965-2D5E-BCEE9E6F5149}"/>
          </ac:spMkLst>
        </pc:spChg>
        <pc:spChg chg="del">
          <ac:chgData name="Namai, Mizuho" userId="c29e9285-a802-4708-acb4-8feb99d97492" providerId="ADAL" clId="{1471C0DA-D86D-4BED-B217-FF8AA0BB9E26}" dt="2026-03-30T11:50:57.744" v="0" actId="478"/>
          <ac:spMkLst>
            <pc:docMk/>
            <pc:sldMk cId="621552679" sldId="275"/>
            <ac:spMk id="14" creationId="{F71A5251-7253-12ED-5801-BCE11FA550AD}"/>
          </ac:spMkLst>
        </pc:spChg>
        <pc:spChg chg="add mod">
          <ac:chgData name="Namai, Mizuho" userId="c29e9285-a802-4708-acb4-8feb99d97492" providerId="ADAL" clId="{1471C0DA-D86D-4BED-B217-FF8AA0BB9E26}" dt="2026-03-30T11:50:58.611" v="1"/>
          <ac:spMkLst>
            <pc:docMk/>
            <pc:sldMk cId="621552679" sldId="275"/>
            <ac:spMk id="21" creationId="{91F748B8-2229-E25D-B7D1-13B6E76CC968}"/>
          </ac:spMkLst>
        </pc:spChg>
        <pc:spChg chg="mod">
          <ac:chgData name="Namai, Mizuho" userId="c29e9285-a802-4708-acb4-8feb99d97492" providerId="ADAL" clId="{1471C0DA-D86D-4BED-B217-FF8AA0BB9E26}" dt="2026-03-30T11:50:58.611" v="1"/>
          <ac:spMkLst>
            <pc:docMk/>
            <pc:sldMk cId="621552679" sldId="275"/>
            <ac:spMk id="23" creationId="{85D170ED-7702-45F2-A9D8-58A36A1315B8}"/>
          </ac:spMkLst>
        </pc:spChg>
        <pc:spChg chg="mod">
          <ac:chgData name="Namai, Mizuho" userId="c29e9285-a802-4708-acb4-8feb99d97492" providerId="ADAL" clId="{1471C0DA-D86D-4BED-B217-FF8AA0BB9E26}" dt="2026-03-30T11:50:58.611" v="1"/>
          <ac:spMkLst>
            <pc:docMk/>
            <pc:sldMk cId="621552679" sldId="275"/>
            <ac:spMk id="24" creationId="{E1F46B36-6D08-1CF2-343C-3ECABB7887F3}"/>
          </ac:spMkLst>
        </pc:spChg>
        <pc:grpChg chg="del">
          <ac:chgData name="Namai, Mizuho" userId="c29e9285-a802-4708-acb4-8feb99d97492" providerId="ADAL" clId="{1471C0DA-D86D-4BED-B217-FF8AA0BB9E26}" dt="2026-03-30T11:50:57.744" v="0" actId="478"/>
          <ac:grpSpMkLst>
            <pc:docMk/>
            <pc:sldMk cId="621552679" sldId="275"/>
            <ac:grpSpMk id="18" creationId="{3A1490E2-B31D-455F-80A3-A1DFF1E27CD0}"/>
          </ac:grpSpMkLst>
        </pc:grpChg>
        <pc:grpChg chg="add mod">
          <ac:chgData name="Namai, Mizuho" userId="c29e9285-a802-4708-acb4-8feb99d97492" providerId="ADAL" clId="{1471C0DA-D86D-4BED-B217-FF8AA0BB9E26}" dt="2026-03-30T11:50:58.611" v="1"/>
          <ac:grpSpMkLst>
            <pc:docMk/>
            <pc:sldMk cId="621552679" sldId="275"/>
            <ac:grpSpMk id="22" creationId="{0AA2AA8D-484C-5B75-FE41-6F7AFCC4A2F2}"/>
          </ac:grpSpMkLst>
        </pc:grpChg>
      </pc:sldChg>
      <pc:sldChg chg="modSp mod">
        <pc:chgData name="Namai, Mizuho" userId="c29e9285-a802-4708-acb4-8feb99d97492" providerId="ADAL" clId="{1471C0DA-D86D-4BED-B217-FF8AA0BB9E26}" dt="2026-03-30T12:07:43.308" v="36" actId="20577"/>
        <pc:sldMkLst>
          <pc:docMk/>
          <pc:sldMk cId="3369879135" sldId="311"/>
        </pc:sldMkLst>
        <pc:graphicFrameChg chg="modGraphic">
          <ac:chgData name="Namai, Mizuho" userId="c29e9285-a802-4708-acb4-8feb99d97492" providerId="ADAL" clId="{1471C0DA-D86D-4BED-B217-FF8AA0BB9E26}" dt="2026-03-30T12:07:43.308" v="36" actId="20577"/>
          <ac:graphicFrameMkLst>
            <pc:docMk/>
            <pc:sldMk cId="3369879135" sldId="311"/>
            <ac:graphicFrameMk id="11" creationId="{BD4BD6F9-9647-4B85-7E1E-BC5AA4DAEA1D}"/>
          </ac:graphicFrameMkLst>
        </pc:graphicFrameChg>
      </pc:sldChg>
      <pc:sldChg chg="addSp delSp modSp mod">
        <pc:chgData name="Namai, Mizuho" userId="c29e9285-a802-4708-acb4-8feb99d97492" providerId="ADAL" clId="{1471C0DA-D86D-4BED-B217-FF8AA0BB9E26}" dt="2026-03-30T12:09:37.612" v="38"/>
        <pc:sldMkLst>
          <pc:docMk/>
          <pc:sldMk cId="3288326828" sldId="2147375758"/>
        </pc:sldMkLst>
        <pc:spChg chg="add mod">
          <ac:chgData name="Namai, Mizuho" userId="c29e9285-a802-4708-acb4-8feb99d97492" providerId="ADAL" clId="{1471C0DA-D86D-4BED-B217-FF8AA0BB9E26}" dt="2026-03-30T12:09:37.612" v="38"/>
          <ac:spMkLst>
            <pc:docMk/>
            <pc:sldMk cId="3288326828" sldId="2147375758"/>
            <ac:spMk id="2" creationId="{CD1B17DC-EB52-ABB3-295C-37A94E601E2D}"/>
          </ac:spMkLst>
        </pc:spChg>
        <pc:spChg chg="del">
          <ac:chgData name="Namai, Mizuho" userId="c29e9285-a802-4708-acb4-8feb99d97492" providerId="ADAL" clId="{1471C0DA-D86D-4BED-B217-FF8AA0BB9E26}" dt="2026-03-30T12:09:36.674" v="37" actId="478"/>
          <ac:spMkLst>
            <pc:docMk/>
            <pc:sldMk cId="3288326828" sldId="2147375758"/>
            <ac:spMk id="8" creationId="{BEF7A262-86E3-E8CE-6FAB-03B521DCCB5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75_C984B02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200" b="1" i="0" u="none" strike="noStrike" kern="1200" baseline="0">
                <a:solidFill>
                  <a:schemeClr val="tx1"/>
                </a:solidFill>
                <a:latin typeface="+mn-ea"/>
                <a:ea typeface="+mn-ea"/>
                <a:cs typeface="+mn-cs"/>
              </a:defRPr>
            </a:pPr>
            <a:r>
              <a:rPr lang="ja-JP" altLang="en-US" sz="2000" b="1">
                <a:solidFill>
                  <a:schemeClr val="tx1"/>
                </a:solidFill>
                <a:latin typeface="+mn-ea"/>
                <a:ea typeface="+mn-ea"/>
              </a:rPr>
              <a:t>都内区市町村における母子保健アプリ</a:t>
            </a:r>
            <a:r>
              <a:rPr lang="en-US" altLang="ja-JP" sz="2000" b="1">
                <a:solidFill>
                  <a:schemeClr val="tx1"/>
                </a:solidFill>
                <a:latin typeface="+mn-ea"/>
                <a:ea typeface="+mn-ea"/>
              </a:rPr>
              <a:t>*</a:t>
            </a:r>
            <a:r>
              <a:rPr lang="ja-JP" altLang="en-US" sz="2000" b="1">
                <a:solidFill>
                  <a:schemeClr val="tx1"/>
                </a:solidFill>
                <a:latin typeface="+mn-ea"/>
                <a:ea typeface="+mn-ea"/>
              </a:rPr>
              <a:t>導入</a:t>
            </a:r>
            <a:r>
              <a:rPr lang="ja-JP" sz="2000" b="1">
                <a:solidFill>
                  <a:schemeClr val="tx1"/>
                </a:solidFill>
                <a:latin typeface="+mn-ea"/>
                <a:ea typeface="+mn-ea"/>
              </a:rPr>
              <a:t>状況</a:t>
            </a:r>
            <a:r>
              <a:rPr lang="ja-JP" altLang="en-US" sz="2000" b="1">
                <a:solidFill>
                  <a:schemeClr val="tx1"/>
                </a:solidFill>
                <a:latin typeface="+mn-ea"/>
                <a:ea typeface="+mn-ea"/>
              </a:rPr>
              <a:t>（令和８年３月</a:t>
            </a:r>
            <a:r>
              <a:rPr lang="ja-JP" sz="2000" b="1">
                <a:solidFill>
                  <a:schemeClr val="tx1"/>
                </a:solidFill>
                <a:latin typeface="+mn-ea"/>
                <a:ea typeface="+mn-ea"/>
              </a:rPr>
              <a:t>時点</a:t>
            </a:r>
            <a:r>
              <a:rPr lang="ja-JP" altLang="en-US" sz="2000" b="1">
                <a:solidFill>
                  <a:schemeClr val="tx1"/>
                </a:solidFill>
                <a:latin typeface="+mn-ea"/>
                <a:ea typeface="+mn-ea"/>
              </a:rPr>
              <a:t>）</a:t>
            </a:r>
            <a:endParaRPr lang="en-US" sz="2000" b="1">
              <a:solidFill>
                <a:schemeClr val="tx1"/>
              </a:solidFill>
              <a:latin typeface="+mn-ea"/>
              <a:ea typeface="+mn-ea"/>
            </a:endParaRPr>
          </a:p>
        </c:rich>
      </c:tx>
      <c:overlay val="0"/>
      <c:spPr>
        <a:noFill/>
        <a:ln>
          <a:noFill/>
        </a:ln>
        <a:effectLst/>
      </c:spPr>
      <c:txPr>
        <a:bodyPr rot="0" spcFirstLastPara="1" vertOverflow="ellipsis" vert="horz" wrap="square" anchor="ctr" anchorCtr="1"/>
        <a:lstStyle/>
        <a:p>
          <a:pPr>
            <a:defRPr lang="ja-JP" sz="2200" b="1" i="0" u="none" strike="noStrike" kern="1200" baseline="0">
              <a:solidFill>
                <a:schemeClr val="tx1"/>
              </a:solidFill>
              <a:latin typeface="+mn-ea"/>
              <a:ea typeface="+mn-ea"/>
              <a:cs typeface="+mn-cs"/>
            </a:defRPr>
          </a:pPr>
          <a:endParaRPr lang="en-US" altLang="ja-JP"/>
        </a:p>
      </c:txPr>
    </c:title>
    <c:autoTitleDeleted val="0"/>
    <c:plotArea>
      <c:layout/>
      <c:barChart>
        <c:barDir val="bar"/>
        <c:grouping val="clustered"/>
        <c:varyColors val="0"/>
        <c:ser>
          <c:idx val="0"/>
          <c:order val="0"/>
          <c:tx>
            <c:strRef>
              <c:f>Sheet1!$B$1</c:f>
              <c:strCache>
                <c:ptCount val="1"/>
                <c:pt idx="0">
                  <c:v>系列 1</c:v>
                </c:pt>
              </c:strCache>
            </c:strRef>
          </c:tx>
          <c:spPr>
            <a:solidFill>
              <a:schemeClr val="accent1">
                <a:alpha val="85000"/>
              </a:schemeClr>
            </a:solidFill>
            <a:ln w="9525" cap="flat" cmpd="sng" algn="ctr">
              <a:solidFill>
                <a:schemeClr val="lt1">
                  <a:alpha val="50000"/>
                </a:schemeClr>
              </a:solidFill>
              <a:round/>
            </a:ln>
            <a:effectLst/>
          </c:spPr>
          <c:invertIfNegative val="0"/>
          <c:dPt>
            <c:idx val="2"/>
            <c:invertIfNegative val="0"/>
            <c:bubble3D val="0"/>
            <c:spPr>
              <a:solidFill>
                <a:srgbClr val="595959"/>
              </a:solidFill>
              <a:ln w="9525" cap="flat" cmpd="sng" algn="ctr">
                <a:solidFill>
                  <a:schemeClr val="lt1">
                    <a:alpha val="50000"/>
                  </a:schemeClr>
                </a:solidFill>
                <a:round/>
              </a:ln>
              <a:effectLst/>
            </c:spPr>
            <c:extLst>
              <c:ext xmlns:c16="http://schemas.microsoft.com/office/drawing/2014/chart" uri="{C3380CC4-5D6E-409C-BE32-E72D297353CC}">
                <c16:uniqueId val="{00000001-5DC3-49C9-8630-E87F97FC7B49}"/>
              </c:ext>
            </c:extLst>
          </c:dPt>
          <c:dLbls>
            <c:spPr>
              <a:noFill/>
              <a:ln>
                <a:noFill/>
              </a:ln>
              <a:effectLst/>
            </c:spPr>
            <c:txPr>
              <a:bodyPr rot="0" spcFirstLastPara="1" vertOverflow="ellipsis" vert="horz" wrap="square" lIns="38100" tIns="19050" rIns="38100" bIns="19050" anchor="ctr" anchorCtr="1">
                <a:spAutoFit/>
              </a:bodyPr>
              <a:lstStyle/>
              <a:p>
                <a:pPr>
                  <a:defRPr lang="ja-JP" sz="2000" b="1" i="0" u="none" strike="noStrike" kern="1200" baseline="0">
                    <a:solidFill>
                      <a:schemeClr val="lt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母子保健アプリ</c:v>
                </c:pt>
                <c:pt idx="1">
                  <c:v>独自開発</c:v>
                </c:pt>
                <c:pt idx="2">
                  <c:v>導入していない</c:v>
                </c:pt>
              </c:strCache>
            </c:strRef>
          </c:cat>
          <c:val>
            <c:numRef>
              <c:f>Sheet1!$B$2:$B$4</c:f>
              <c:numCache>
                <c:formatCode>General</c:formatCode>
                <c:ptCount val="3"/>
                <c:pt idx="0">
                  <c:v>42</c:v>
                </c:pt>
                <c:pt idx="1">
                  <c:v>2</c:v>
                </c:pt>
                <c:pt idx="2">
                  <c:v>18</c:v>
                </c:pt>
              </c:numCache>
            </c:numRef>
          </c:val>
          <c:extLst>
            <c:ext xmlns:c16="http://schemas.microsoft.com/office/drawing/2014/chart" uri="{C3380CC4-5D6E-409C-BE32-E72D297353CC}">
              <c16:uniqueId val="{00000002-5DC3-49C9-8630-E87F97FC7B49}"/>
            </c:ext>
          </c:extLst>
        </c:ser>
        <c:dLbls>
          <c:dLblPos val="inEnd"/>
          <c:showLegendKey val="0"/>
          <c:showVal val="1"/>
          <c:showCatName val="0"/>
          <c:showSerName val="0"/>
          <c:showPercent val="0"/>
          <c:showBubbleSize val="0"/>
        </c:dLbls>
        <c:gapWidth val="65"/>
        <c:axId val="2127501279"/>
        <c:axId val="2127492639"/>
      </c:barChart>
      <c:catAx>
        <c:axId val="2127501279"/>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ja-JP" sz="1600" b="1" i="0" u="none" strike="noStrike" kern="1200" cap="all" baseline="0">
                <a:solidFill>
                  <a:schemeClr val="tx1"/>
                </a:solidFill>
                <a:latin typeface="+mn-ea"/>
                <a:ea typeface="+mn-ea"/>
                <a:cs typeface="+mn-cs"/>
              </a:defRPr>
            </a:pPr>
            <a:endParaRPr lang="ja-JP"/>
          </a:p>
        </c:txPr>
        <c:crossAx val="2127492639"/>
        <c:crosses val="autoZero"/>
        <c:auto val="1"/>
        <c:lblAlgn val="ctr"/>
        <c:lblOffset val="100"/>
        <c:noMultiLvlLbl val="0"/>
      </c:catAx>
      <c:valAx>
        <c:axId val="2127492639"/>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lang="ja-JP" sz="1197" b="1" i="0" u="none" strike="noStrike" kern="1200" baseline="0">
                    <a:solidFill>
                      <a:schemeClr val="dk1">
                        <a:lumMod val="75000"/>
                        <a:lumOff val="25000"/>
                      </a:schemeClr>
                    </a:solidFill>
                    <a:latin typeface="+mn-lt"/>
                    <a:ea typeface="+mn-ea"/>
                    <a:cs typeface="+mn-cs"/>
                  </a:defRPr>
                </a:pPr>
                <a:r>
                  <a:rPr lang="ja-JP" altLang="en-US"/>
                  <a:t>単位：区市町村数</a:t>
                </a:r>
              </a:p>
            </c:rich>
          </c:tx>
          <c:layout>
            <c:manualLayout>
              <c:xMode val="edge"/>
              <c:yMode val="edge"/>
              <c:x val="0.84639091446156012"/>
              <c:y val="0.16336052024545464"/>
            </c:manualLayout>
          </c:layout>
          <c:overlay val="0"/>
          <c:spPr>
            <a:noFill/>
            <a:ln>
              <a:noFill/>
            </a:ln>
            <a:effectLst/>
          </c:spPr>
          <c:txPr>
            <a:bodyPr rot="0" spcFirstLastPara="1" vertOverflow="ellipsis" vert="horz" wrap="square" anchor="ctr" anchorCtr="1"/>
            <a:lstStyle/>
            <a:p>
              <a:pPr>
                <a:defRPr lang="ja-JP" sz="1197" b="1" i="0" u="none" strike="noStrike" kern="1200" baseline="0">
                  <a:solidFill>
                    <a:schemeClr val="dk1">
                      <a:lumMod val="75000"/>
                      <a:lumOff val="2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dk1">
                    <a:lumMod val="75000"/>
                    <a:lumOff val="25000"/>
                  </a:schemeClr>
                </a:solidFill>
                <a:latin typeface="+mn-lt"/>
                <a:ea typeface="+mn-ea"/>
                <a:cs typeface="+mn-cs"/>
              </a:defRPr>
            </a:pPr>
            <a:endParaRPr lang="ja-JP"/>
          </a:p>
        </c:txPr>
        <c:crossAx val="21275012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13764D4-23ED-4AD2-A840-D50D21E0DDFE}" type="datetimeFigureOut">
              <a:rPr kumimoji="1" lang="ja-JP" altLang="en-US" smtClean="0"/>
              <a:t>2026/3/30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91951AB4-751A-4E53-8A29-53C3A60B0CE1}" type="slidenum">
              <a:rPr kumimoji="1" lang="ja-JP" altLang="en-US" smtClean="0"/>
              <a:t>‹#›</a:t>
            </a:fld>
            <a:endParaRPr kumimoji="1" lang="ja-JP" altLang="en-US"/>
          </a:p>
        </p:txBody>
      </p:sp>
    </p:spTree>
    <p:extLst>
      <p:ext uri="{BB962C8B-B14F-4D97-AF65-F5344CB8AC3E}">
        <p14:creationId xmlns:p14="http://schemas.microsoft.com/office/powerpoint/2010/main" val="23510957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ea typeface="游ゴシック"/>
            </a:endParaRPr>
          </a:p>
        </p:txBody>
      </p:sp>
      <p:sp>
        <p:nvSpPr>
          <p:cNvPr id="4" name="スライド番号プレースホルダー 3"/>
          <p:cNvSpPr>
            <a:spLocks noGrp="1"/>
          </p:cNvSpPr>
          <p:nvPr>
            <p:ph type="sldNum" sz="quarter" idx="5"/>
          </p:nvPr>
        </p:nvSpPr>
        <p:spPr/>
        <p:txBody>
          <a:bodyPr/>
          <a:lstStyle/>
          <a:p>
            <a:fld id="{91951AB4-751A-4E53-8A29-53C3A60B0CE1}" type="slidenum">
              <a:rPr kumimoji="1" lang="ja-JP" altLang="en-US" smtClean="0"/>
              <a:t>1</a:t>
            </a:fld>
            <a:endParaRPr kumimoji="1" lang="ja-JP" altLang="en-US"/>
          </a:p>
        </p:txBody>
      </p:sp>
    </p:spTree>
    <p:extLst>
      <p:ext uri="{BB962C8B-B14F-4D97-AF65-F5344CB8AC3E}">
        <p14:creationId xmlns:p14="http://schemas.microsoft.com/office/powerpoint/2010/main" val="1814075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951AB4-751A-4E53-8A29-53C3A60B0CE1}" type="slidenum">
              <a:rPr kumimoji="1" lang="ja-JP" altLang="en-US" smtClean="0"/>
              <a:t>18</a:t>
            </a:fld>
            <a:endParaRPr kumimoji="1" lang="ja-JP" altLang="en-US"/>
          </a:p>
        </p:txBody>
      </p:sp>
    </p:spTree>
    <p:extLst>
      <p:ext uri="{BB962C8B-B14F-4D97-AF65-F5344CB8AC3E}">
        <p14:creationId xmlns:p14="http://schemas.microsoft.com/office/powerpoint/2010/main" val="995993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latin typeface="Calibri"/>
              <a:ea typeface="Yu Gothic UI"/>
              <a:cs typeface="Calibri"/>
            </a:endParaRPr>
          </a:p>
        </p:txBody>
      </p:sp>
      <p:sp>
        <p:nvSpPr>
          <p:cNvPr id="4" name="スライド番号プレースホルダー 3"/>
          <p:cNvSpPr>
            <a:spLocks noGrp="1"/>
          </p:cNvSpPr>
          <p:nvPr>
            <p:ph type="sldNum" sz="quarter" idx="5"/>
          </p:nvPr>
        </p:nvSpPr>
        <p:spPr/>
        <p:txBody>
          <a:bodyPr/>
          <a:lstStyle/>
          <a:p>
            <a:fld id="{91951AB4-751A-4E53-8A29-53C3A60B0CE1}" type="slidenum">
              <a:rPr kumimoji="1" lang="ja-JP" altLang="en-US" smtClean="0"/>
              <a:t>20</a:t>
            </a:fld>
            <a:endParaRPr kumimoji="1" lang="ja-JP" altLang="en-US"/>
          </a:p>
        </p:txBody>
      </p:sp>
    </p:spTree>
    <p:extLst>
      <p:ext uri="{BB962C8B-B14F-4D97-AF65-F5344CB8AC3E}">
        <p14:creationId xmlns:p14="http://schemas.microsoft.com/office/powerpoint/2010/main" val="1493622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951AB4-751A-4E53-8A29-53C3A60B0CE1}" type="slidenum">
              <a:rPr kumimoji="1" lang="ja-JP" altLang="en-US" smtClean="0"/>
              <a:t>21</a:t>
            </a:fld>
            <a:endParaRPr kumimoji="1" lang="ja-JP" altLang="en-US"/>
          </a:p>
        </p:txBody>
      </p:sp>
    </p:spTree>
    <p:extLst>
      <p:ext uri="{BB962C8B-B14F-4D97-AF65-F5344CB8AC3E}">
        <p14:creationId xmlns:p14="http://schemas.microsoft.com/office/powerpoint/2010/main" val="2964779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951AB4-751A-4E53-8A29-53C3A60B0CE1}" type="slidenum">
              <a:rPr kumimoji="1" lang="ja-JP" altLang="en-US" smtClean="0"/>
              <a:t>22</a:t>
            </a:fld>
            <a:endParaRPr kumimoji="1" lang="ja-JP" altLang="en-US"/>
          </a:p>
        </p:txBody>
      </p:sp>
    </p:spTree>
    <p:extLst>
      <p:ext uri="{BB962C8B-B14F-4D97-AF65-F5344CB8AC3E}">
        <p14:creationId xmlns:p14="http://schemas.microsoft.com/office/powerpoint/2010/main" val="1169045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FD5E9-CD92-7C79-D59F-8D97AA725A0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C643294-642D-DA53-4CCA-433547B0012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0034390-3E3E-47E1-B483-84368F524DF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0E6A63D-80F1-4B5B-7947-10BCB1317DC2}"/>
              </a:ext>
            </a:extLst>
          </p:cNvPr>
          <p:cNvSpPr>
            <a:spLocks noGrp="1"/>
          </p:cNvSpPr>
          <p:nvPr>
            <p:ph type="sldNum" sz="quarter" idx="5"/>
          </p:nvPr>
        </p:nvSpPr>
        <p:spPr/>
        <p:txBody>
          <a:bodyPr/>
          <a:lstStyle/>
          <a:p>
            <a:fld id="{91951AB4-751A-4E53-8A29-53C3A60B0CE1}" type="slidenum">
              <a:rPr kumimoji="1" lang="ja-JP" altLang="en-US" smtClean="0"/>
              <a:t>23</a:t>
            </a:fld>
            <a:endParaRPr kumimoji="1" lang="ja-JP" altLang="en-US"/>
          </a:p>
        </p:txBody>
      </p:sp>
    </p:spTree>
    <p:extLst>
      <p:ext uri="{BB962C8B-B14F-4D97-AF65-F5344CB8AC3E}">
        <p14:creationId xmlns:p14="http://schemas.microsoft.com/office/powerpoint/2010/main" val="2800260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951AB4-751A-4E53-8A29-53C3A60B0CE1}" type="slidenum">
              <a:rPr kumimoji="1" lang="ja-JP" altLang="en-US" smtClean="0"/>
              <a:t>24</a:t>
            </a:fld>
            <a:endParaRPr kumimoji="1" lang="ja-JP" altLang="en-US"/>
          </a:p>
        </p:txBody>
      </p:sp>
    </p:spTree>
    <p:extLst>
      <p:ext uri="{BB962C8B-B14F-4D97-AF65-F5344CB8AC3E}">
        <p14:creationId xmlns:p14="http://schemas.microsoft.com/office/powerpoint/2010/main" val="4044274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951AB4-751A-4E53-8A29-53C3A60B0CE1}" type="slidenum">
              <a:rPr kumimoji="1" lang="ja-JP" altLang="en-US" smtClean="0"/>
              <a:t>26</a:t>
            </a:fld>
            <a:endParaRPr kumimoji="1" lang="ja-JP" altLang="en-US"/>
          </a:p>
        </p:txBody>
      </p:sp>
    </p:spTree>
    <p:extLst>
      <p:ext uri="{BB962C8B-B14F-4D97-AF65-F5344CB8AC3E}">
        <p14:creationId xmlns:p14="http://schemas.microsoft.com/office/powerpoint/2010/main" val="2645252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951AB4-751A-4E53-8A29-53C3A60B0CE1}" type="slidenum">
              <a:rPr kumimoji="1" lang="ja-JP" altLang="en-US" smtClean="0"/>
              <a:t>29</a:t>
            </a:fld>
            <a:endParaRPr kumimoji="1" lang="ja-JP" altLang="en-US"/>
          </a:p>
        </p:txBody>
      </p:sp>
    </p:spTree>
    <p:extLst>
      <p:ext uri="{BB962C8B-B14F-4D97-AF65-F5344CB8AC3E}">
        <p14:creationId xmlns:p14="http://schemas.microsoft.com/office/powerpoint/2010/main" val="389797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951AB4-751A-4E53-8A29-53C3A60B0CE1}" type="slidenum">
              <a:rPr kumimoji="1" lang="ja-JP" altLang="en-US" smtClean="0"/>
              <a:t>30</a:t>
            </a:fld>
            <a:endParaRPr kumimoji="1" lang="ja-JP" altLang="en-US"/>
          </a:p>
        </p:txBody>
      </p:sp>
    </p:spTree>
    <p:extLst>
      <p:ext uri="{BB962C8B-B14F-4D97-AF65-F5344CB8AC3E}">
        <p14:creationId xmlns:p14="http://schemas.microsoft.com/office/powerpoint/2010/main" val="1830157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951AB4-751A-4E53-8A29-53C3A60B0CE1}" type="slidenum">
              <a:rPr kumimoji="1" lang="ja-JP" altLang="en-US" smtClean="0"/>
              <a:t>31</a:t>
            </a:fld>
            <a:endParaRPr kumimoji="1" lang="ja-JP" altLang="en-US"/>
          </a:p>
        </p:txBody>
      </p:sp>
    </p:spTree>
    <p:extLst>
      <p:ext uri="{BB962C8B-B14F-4D97-AF65-F5344CB8AC3E}">
        <p14:creationId xmlns:p14="http://schemas.microsoft.com/office/powerpoint/2010/main" val="282112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951AB4-751A-4E53-8A29-53C3A60B0CE1}" type="slidenum">
              <a:rPr kumimoji="1" lang="ja-JP" altLang="en-US" smtClean="0"/>
              <a:t>4</a:t>
            </a:fld>
            <a:endParaRPr kumimoji="1" lang="ja-JP" altLang="en-US"/>
          </a:p>
        </p:txBody>
      </p:sp>
    </p:spTree>
    <p:extLst>
      <p:ext uri="{BB962C8B-B14F-4D97-AF65-F5344CB8AC3E}">
        <p14:creationId xmlns:p14="http://schemas.microsoft.com/office/powerpoint/2010/main" val="3211282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91951AB4-751A-4E53-8A29-53C3A60B0CE1}" type="slidenum">
              <a:rPr kumimoji="1" lang="ja-JP" altLang="en-US" smtClean="0"/>
              <a:t>33</a:t>
            </a:fld>
            <a:endParaRPr kumimoji="1" lang="ja-JP" altLang="en-US"/>
          </a:p>
        </p:txBody>
      </p:sp>
    </p:spTree>
    <p:extLst>
      <p:ext uri="{BB962C8B-B14F-4D97-AF65-F5344CB8AC3E}">
        <p14:creationId xmlns:p14="http://schemas.microsoft.com/office/powerpoint/2010/main" val="3930249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D7DF9-12DA-F7EF-F83F-6CD7D0C7BB4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C04823-75FE-0AB7-DC64-7C9A2F1DB96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B68A17A-4627-990A-5733-D7A99644F34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6A632CA-F451-7426-2FC6-BD94CB42F0BE}"/>
              </a:ext>
            </a:extLst>
          </p:cNvPr>
          <p:cNvSpPr>
            <a:spLocks noGrp="1"/>
          </p:cNvSpPr>
          <p:nvPr>
            <p:ph type="sldNum" sz="quarter" idx="5"/>
          </p:nvPr>
        </p:nvSpPr>
        <p:spPr/>
        <p:txBody>
          <a:bodyPr/>
          <a:lstStyle/>
          <a:p>
            <a:fld id="{91951AB4-751A-4E53-8A29-53C3A60B0CE1}" type="slidenum">
              <a:rPr kumimoji="1" lang="ja-JP" altLang="en-US" smtClean="0"/>
              <a:t>38</a:t>
            </a:fld>
            <a:endParaRPr kumimoji="1" lang="ja-JP" altLang="en-US"/>
          </a:p>
        </p:txBody>
      </p:sp>
    </p:spTree>
    <p:extLst>
      <p:ext uri="{BB962C8B-B14F-4D97-AF65-F5344CB8AC3E}">
        <p14:creationId xmlns:p14="http://schemas.microsoft.com/office/powerpoint/2010/main" val="4097724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9D7A4-8841-2128-B302-D7AB56DB364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A9B9FE2-BB80-FE3F-4A55-FA7E251BBF4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05DEDD5-26DB-D908-0EFF-C487F8CCBD4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E1A7048-2E53-8900-BED0-640404DBBA60}"/>
              </a:ext>
            </a:extLst>
          </p:cNvPr>
          <p:cNvSpPr>
            <a:spLocks noGrp="1"/>
          </p:cNvSpPr>
          <p:nvPr>
            <p:ph type="sldNum" sz="quarter" idx="5"/>
          </p:nvPr>
        </p:nvSpPr>
        <p:spPr/>
        <p:txBody>
          <a:bodyPr/>
          <a:lstStyle/>
          <a:p>
            <a:fld id="{91951AB4-751A-4E53-8A29-53C3A60B0CE1}" type="slidenum">
              <a:rPr kumimoji="1" lang="ja-JP" altLang="en-US" smtClean="0"/>
              <a:t>40</a:t>
            </a:fld>
            <a:endParaRPr kumimoji="1" lang="ja-JP" altLang="en-US"/>
          </a:p>
        </p:txBody>
      </p:sp>
    </p:spTree>
    <p:extLst>
      <p:ext uri="{BB962C8B-B14F-4D97-AF65-F5344CB8AC3E}">
        <p14:creationId xmlns:p14="http://schemas.microsoft.com/office/powerpoint/2010/main" val="2919447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951AB4-751A-4E53-8A29-53C3A60B0CE1}" type="slidenum">
              <a:rPr kumimoji="1" lang="ja-JP" altLang="en-US" smtClean="0"/>
              <a:t>5</a:t>
            </a:fld>
            <a:endParaRPr kumimoji="1" lang="ja-JP" altLang="en-US"/>
          </a:p>
        </p:txBody>
      </p:sp>
    </p:spTree>
    <p:extLst>
      <p:ext uri="{BB962C8B-B14F-4D97-AF65-F5344CB8AC3E}">
        <p14:creationId xmlns:p14="http://schemas.microsoft.com/office/powerpoint/2010/main" val="419301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951AB4-751A-4E53-8A29-53C3A60B0CE1}" type="slidenum">
              <a:rPr kumimoji="1" lang="ja-JP" altLang="en-US" smtClean="0"/>
              <a:t>7</a:t>
            </a:fld>
            <a:endParaRPr kumimoji="1" lang="ja-JP" altLang="en-US"/>
          </a:p>
        </p:txBody>
      </p:sp>
    </p:spTree>
    <p:extLst>
      <p:ext uri="{BB962C8B-B14F-4D97-AF65-F5344CB8AC3E}">
        <p14:creationId xmlns:p14="http://schemas.microsoft.com/office/powerpoint/2010/main" val="3812511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EFA63-49BE-6AF2-0DBA-B97E6035C7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9DDF70E-2EB6-F6B8-B784-05106B4F38C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08E55D4-EB78-6DC8-8892-6E755F09237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382B292-0E40-BCD9-DFC2-7BA55D82AFCA}"/>
              </a:ext>
            </a:extLst>
          </p:cNvPr>
          <p:cNvSpPr>
            <a:spLocks noGrp="1"/>
          </p:cNvSpPr>
          <p:nvPr>
            <p:ph type="sldNum" sz="quarter" idx="5"/>
          </p:nvPr>
        </p:nvSpPr>
        <p:spPr/>
        <p:txBody>
          <a:bodyPr/>
          <a:lstStyle/>
          <a:p>
            <a:fld id="{91951AB4-751A-4E53-8A29-53C3A60B0CE1}" type="slidenum">
              <a:rPr kumimoji="1" lang="ja-JP" altLang="en-US" smtClean="0"/>
              <a:t>8</a:t>
            </a:fld>
            <a:endParaRPr kumimoji="1" lang="ja-JP" altLang="en-US"/>
          </a:p>
        </p:txBody>
      </p:sp>
    </p:spTree>
    <p:extLst>
      <p:ext uri="{BB962C8B-B14F-4D97-AF65-F5344CB8AC3E}">
        <p14:creationId xmlns:p14="http://schemas.microsoft.com/office/powerpoint/2010/main" val="1921062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951AB4-751A-4E53-8A29-53C3A60B0CE1}" type="slidenum">
              <a:rPr kumimoji="1" lang="ja-JP" altLang="en-US" smtClean="0"/>
              <a:t>11</a:t>
            </a:fld>
            <a:endParaRPr kumimoji="1" lang="ja-JP" altLang="en-US"/>
          </a:p>
        </p:txBody>
      </p:sp>
    </p:spTree>
    <p:extLst>
      <p:ext uri="{BB962C8B-B14F-4D97-AF65-F5344CB8AC3E}">
        <p14:creationId xmlns:p14="http://schemas.microsoft.com/office/powerpoint/2010/main" val="238088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951AB4-751A-4E53-8A29-53C3A60B0CE1}" type="slidenum">
              <a:rPr kumimoji="1" lang="ja-JP" altLang="en-US" smtClean="0"/>
              <a:t>12</a:t>
            </a:fld>
            <a:endParaRPr kumimoji="1" lang="ja-JP" altLang="en-US"/>
          </a:p>
        </p:txBody>
      </p:sp>
    </p:spTree>
    <p:extLst>
      <p:ext uri="{BB962C8B-B14F-4D97-AF65-F5344CB8AC3E}">
        <p14:creationId xmlns:p14="http://schemas.microsoft.com/office/powerpoint/2010/main" val="837910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47F9F-868F-84B7-558C-885FF0B84F8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4969A29-F680-8DB2-41EE-6832D5DD45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11A8645-9817-20AC-A1A7-A34D254D520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1E2D4C1-DE56-173C-3754-EC2C1C8A8E59}"/>
              </a:ext>
            </a:extLst>
          </p:cNvPr>
          <p:cNvSpPr>
            <a:spLocks noGrp="1"/>
          </p:cNvSpPr>
          <p:nvPr>
            <p:ph type="sldNum" sz="quarter" idx="5"/>
          </p:nvPr>
        </p:nvSpPr>
        <p:spPr/>
        <p:txBody>
          <a:bodyPr/>
          <a:lstStyle/>
          <a:p>
            <a:fld id="{91951AB4-751A-4E53-8A29-53C3A60B0CE1}" type="slidenum">
              <a:rPr kumimoji="1" lang="ja-JP" altLang="en-US" smtClean="0"/>
              <a:t>13</a:t>
            </a:fld>
            <a:endParaRPr kumimoji="1" lang="ja-JP" altLang="en-US"/>
          </a:p>
        </p:txBody>
      </p:sp>
    </p:spTree>
    <p:extLst>
      <p:ext uri="{BB962C8B-B14F-4D97-AF65-F5344CB8AC3E}">
        <p14:creationId xmlns:p14="http://schemas.microsoft.com/office/powerpoint/2010/main" val="2409752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1951AB4-751A-4E53-8A29-53C3A60B0CE1}" type="slidenum">
              <a:rPr kumimoji="1" lang="ja-JP" altLang="en-US" smtClean="0"/>
              <a:t>14</a:t>
            </a:fld>
            <a:endParaRPr kumimoji="1" lang="ja-JP" altLang="en-US"/>
          </a:p>
        </p:txBody>
      </p:sp>
    </p:spTree>
    <p:extLst>
      <p:ext uri="{BB962C8B-B14F-4D97-AF65-F5344CB8AC3E}">
        <p14:creationId xmlns:p14="http://schemas.microsoft.com/office/powerpoint/2010/main" val="2701025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11.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あしらいあり）">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AC9AAA43-F497-454B-B297-C0423D2264D1}"/>
              </a:ext>
            </a:extLst>
          </p:cNvPr>
          <p:cNvSpPr/>
          <p:nvPr/>
        </p:nvSpPr>
        <p:spPr>
          <a:xfrm>
            <a:off x="257695" y="199505"/>
            <a:ext cx="11679381" cy="6417426"/>
          </a:xfrm>
          <a:prstGeom prst="roundRect">
            <a:avLst>
              <a:gd name="adj" fmla="val 2766"/>
            </a:avLst>
          </a:prstGeom>
          <a:gradFill>
            <a:gsLst>
              <a:gs pos="15000">
                <a:srgbClr val="018838"/>
              </a:gs>
              <a:gs pos="100000">
                <a:srgbClr val="01BF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テキスト プレースホルダー 2">
            <a:extLst>
              <a:ext uri="{FF2B5EF4-FFF2-40B4-BE49-F238E27FC236}">
                <a16:creationId xmlns:a16="http://schemas.microsoft.com/office/drawing/2014/main" id="{1F1E94EE-E302-4976-A560-A2B0262B98B5}"/>
              </a:ext>
            </a:extLst>
          </p:cNvPr>
          <p:cNvSpPr>
            <a:spLocks noGrp="1"/>
          </p:cNvSpPr>
          <p:nvPr>
            <p:ph type="body" sz="quarter" idx="10" hasCustomPrompt="1"/>
          </p:nvPr>
        </p:nvSpPr>
        <p:spPr>
          <a:xfrm>
            <a:off x="720328" y="2917768"/>
            <a:ext cx="10751344" cy="511232"/>
          </a:xfrm>
        </p:spPr>
        <p:txBody>
          <a:bodyPr>
            <a:normAutofit/>
          </a:bodyPr>
          <a:lstStyle>
            <a:lvl1pPr marL="0" indent="0" algn="ctr">
              <a:buNone/>
              <a:defRPr sz="2800" b="1" spc="50" baseline="0">
                <a:solidFill>
                  <a:schemeClr val="bg1"/>
                </a:solidFill>
              </a:defRPr>
            </a:lvl1pPr>
          </a:lstStyle>
          <a:p>
            <a:pPr lvl="0"/>
            <a:r>
              <a:rPr kumimoji="1" lang="ja-JP" altLang="en-US"/>
              <a:t>タイトルを入力</a:t>
            </a:r>
          </a:p>
        </p:txBody>
      </p:sp>
      <p:sp>
        <p:nvSpPr>
          <p:cNvPr id="9" name="テキスト プレースホルダー 2">
            <a:extLst>
              <a:ext uri="{FF2B5EF4-FFF2-40B4-BE49-F238E27FC236}">
                <a16:creationId xmlns:a16="http://schemas.microsoft.com/office/drawing/2014/main" id="{DCE3FD89-CEF6-43C9-90EB-9DB87241FFB3}"/>
              </a:ext>
            </a:extLst>
          </p:cNvPr>
          <p:cNvSpPr>
            <a:spLocks noGrp="1"/>
          </p:cNvSpPr>
          <p:nvPr>
            <p:ph type="body" sz="quarter" idx="11" hasCustomPrompt="1"/>
          </p:nvPr>
        </p:nvSpPr>
        <p:spPr>
          <a:xfrm>
            <a:off x="720328" y="3676997"/>
            <a:ext cx="10751344" cy="511232"/>
          </a:xfrm>
        </p:spPr>
        <p:txBody>
          <a:bodyPr>
            <a:normAutofit/>
          </a:bodyPr>
          <a:lstStyle>
            <a:lvl1pPr marL="0" indent="0" algn="ctr">
              <a:buNone/>
              <a:defRPr sz="1400" b="1" spc="50" baseline="0">
                <a:solidFill>
                  <a:schemeClr val="bg1"/>
                </a:solidFill>
              </a:defRPr>
            </a:lvl1pPr>
          </a:lstStyle>
          <a:p>
            <a:pPr lvl="0"/>
            <a:r>
              <a:rPr kumimoji="1" lang="ja-JP" altLang="en-US"/>
              <a:t>令和〇年〇月〇日 </a:t>
            </a:r>
            <a:r>
              <a:rPr kumimoji="1" lang="en-US" altLang="ja-JP"/>
              <a:t>| </a:t>
            </a:r>
            <a:r>
              <a:rPr kumimoji="1" lang="ja-JP" altLang="en-US"/>
              <a:t>東京都〇〇局〇〇部</a:t>
            </a:r>
          </a:p>
        </p:txBody>
      </p:sp>
      <p:sp>
        <p:nvSpPr>
          <p:cNvPr id="6" name="テキスト ボックス 5">
            <a:extLst>
              <a:ext uri="{FF2B5EF4-FFF2-40B4-BE49-F238E27FC236}">
                <a16:creationId xmlns:a16="http://schemas.microsoft.com/office/drawing/2014/main" id="{2812B52A-7E59-4019-9B46-E1C6326D4172}"/>
              </a:ext>
            </a:extLst>
          </p:cNvPr>
          <p:cNvSpPr txBox="1"/>
          <p:nvPr/>
        </p:nvSpPr>
        <p:spPr>
          <a:xfrm>
            <a:off x="254924" y="6589035"/>
            <a:ext cx="4103688" cy="253916"/>
          </a:xfrm>
          <a:prstGeom prst="rect">
            <a:avLst/>
          </a:prstGeom>
          <a:noFill/>
        </p:spPr>
        <p:txBody>
          <a:bodyPr wrap="none" rtlCol="0">
            <a:spAutoFit/>
          </a:bodyPr>
          <a:lstStyle/>
          <a:p>
            <a:r>
              <a:rPr kumimoji="1" lang="en-US" altLang="ja-JP" sz="1050" b="0" spc="60" baseline="0">
                <a:solidFill>
                  <a:srgbClr val="018838"/>
                </a:solidFill>
                <a:latin typeface="Yu Gothic UI" panose="020B0500000000000000" pitchFamily="50" charset="-128"/>
                <a:ea typeface="Yu Gothic UI" panose="020B0500000000000000" pitchFamily="50" charset="-128"/>
              </a:rPr>
              <a:t>Tokyo Metropolitan Government Bureau of </a:t>
            </a:r>
            <a:r>
              <a:rPr kumimoji="1" lang="en-US" altLang="ja-JP" sz="1050" b="1" spc="60" baseline="0">
                <a:solidFill>
                  <a:srgbClr val="018838"/>
                </a:solidFill>
                <a:latin typeface="Yu Gothic UI" panose="020B0500000000000000" pitchFamily="50" charset="-128"/>
                <a:ea typeface="Yu Gothic UI" panose="020B0500000000000000" pitchFamily="50" charset="-128"/>
              </a:rPr>
              <a:t>Digital Services</a:t>
            </a:r>
            <a:endParaRPr kumimoji="1" lang="ja-JP" altLang="en-US" sz="1050" b="1" spc="60" baseline="0">
              <a:solidFill>
                <a:srgbClr val="018838"/>
              </a:solidFill>
              <a:latin typeface="Yu Gothic UI" panose="020B0500000000000000" pitchFamily="50" charset="-128"/>
              <a:ea typeface="Yu Gothic UI" panose="020B0500000000000000" pitchFamily="50" charset="-128"/>
            </a:endParaRPr>
          </a:p>
        </p:txBody>
      </p:sp>
      <p:sp>
        <p:nvSpPr>
          <p:cNvPr id="16" name="フリーフォーム 15"/>
          <p:cNvSpPr/>
          <p:nvPr/>
        </p:nvSpPr>
        <p:spPr>
          <a:xfrm>
            <a:off x="1843935" y="5268"/>
            <a:ext cx="2600326" cy="2471327"/>
          </a:xfrm>
          <a:custGeom>
            <a:avLst/>
            <a:gdLst>
              <a:gd name="connsiteX0" fmla="*/ 738394 w 2600326"/>
              <a:gd name="connsiteY0" fmla="*/ 0 h 2471327"/>
              <a:gd name="connsiteX1" fmla="*/ 1861932 w 2600326"/>
              <a:gd name="connsiteY1" fmla="*/ 0 h 2471327"/>
              <a:gd name="connsiteX2" fmla="*/ 1919898 w 2600326"/>
              <a:gd name="connsiteY2" fmla="*/ 27924 h 2471327"/>
              <a:gd name="connsiteX3" fmla="*/ 2600326 w 2600326"/>
              <a:gd name="connsiteY3" fmla="*/ 1171164 h 2471327"/>
              <a:gd name="connsiteX4" fmla="*/ 1300163 w 2600326"/>
              <a:gd name="connsiteY4" fmla="*/ 2471327 h 2471327"/>
              <a:gd name="connsiteX5" fmla="*/ 0 w 2600326"/>
              <a:gd name="connsiteY5" fmla="*/ 1171164 h 2471327"/>
              <a:gd name="connsiteX6" fmla="*/ 680428 w 2600326"/>
              <a:gd name="connsiteY6" fmla="*/ 27924 h 247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0326" h="2471327">
                <a:moveTo>
                  <a:pt x="738394" y="0"/>
                </a:moveTo>
                <a:lnTo>
                  <a:pt x="1861932" y="0"/>
                </a:lnTo>
                <a:lnTo>
                  <a:pt x="1919898" y="27924"/>
                </a:lnTo>
                <a:cubicBezTo>
                  <a:pt x="2325192" y="248092"/>
                  <a:pt x="2600326" y="677498"/>
                  <a:pt x="2600326" y="1171164"/>
                </a:cubicBezTo>
                <a:cubicBezTo>
                  <a:pt x="2600326" y="1889224"/>
                  <a:pt x="2018223" y="2471327"/>
                  <a:pt x="1300163" y="2471327"/>
                </a:cubicBezTo>
                <a:cubicBezTo>
                  <a:pt x="582103" y="2471327"/>
                  <a:pt x="0" y="1889224"/>
                  <a:pt x="0" y="1171164"/>
                </a:cubicBezTo>
                <a:cubicBezTo>
                  <a:pt x="0" y="677498"/>
                  <a:pt x="275135" y="248092"/>
                  <a:pt x="680428" y="27924"/>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フリーフォーム 12"/>
          <p:cNvSpPr/>
          <p:nvPr/>
        </p:nvSpPr>
        <p:spPr>
          <a:xfrm>
            <a:off x="1" y="0"/>
            <a:ext cx="2912781" cy="2664966"/>
          </a:xfrm>
          <a:custGeom>
            <a:avLst/>
            <a:gdLst>
              <a:gd name="connsiteX0" fmla="*/ 255850 w 2912781"/>
              <a:gd name="connsiteY0" fmla="*/ 0 h 2664966"/>
              <a:gd name="connsiteX1" fmla="*/ 2451993 w 2912781"/>
              <a:gd name="connsiteY1" fmla="*/ 0 h 2664966"/>
              <a:gd name="connsiteX2" fmla="*/ 2456202 w 2912781"/>
              <a:gd name="connsiteY2" fmla="*/ 3825 h 2664966"/>
              <a:gd name="connsiteX3" fmla="*/ 2912781 w 2912781"/>
              <a:gd name="connsiteY3" fmla="*/ 1106106 h 2664966"/>
              <a:gd name="connsiteX4" fmla="*/ 1353921 w 2912781"/>
              <a:gd name="connsiteY4" fmla="*/ 2664966 h 2664966"/>
              <a:gd name="connsiteX5" fmla="*/ 61290 w 2912781"/>
              <a:gd name="connsiteY5" fmla="*/ 1977680 h 2664966"/>
              <a:gd name="connsiteX6" fmla="*/ 0 w 2912781"/>
              <a:gd name="connsiteY6" fmla="*/ 1876794 h 2664966"/>
              <a:gd name="connsiteX7" fmla="*/ 0 w 2912781"/>
              <a:gd name="connsiteY7" fmla="*/ 335418 h 2664966"/>
              <a:gd name="connsiteX8" fmla="*/ 61290 w 2912781"/>
              <a:gd name="connsiteY8" fmla="*/ 234532 h 2664966"/>
              <a:gd name="connsiteX9" fmla="*/ 251641 w 2912781"/>
              <a:gd name="connsiteY9" fmla="*/ 3825 h 26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2781" h="2664966">
                <a:moveTo>
                  <a:pt x="255850" y="0"/>
                </a:moveTo>
                <a:lnTo>
                  <a:pt x="2451993" y="0"/>
                </a:lnTo>
                <a:lnTo>
                  <a:pt x="2456202" y="3825"/>
                </a:lnTo>
                <a:cubicBezTo>
                  <a:pt x="2738300" y="285924"/>
                  <a:pt x="2912781" y="675639"/>
                  <a:pt x="2912781" y="1106106"/>
                </a:cubicBezTo>
                <a:cubicBezTo>
                  <a:pt x="2912781" y="1967041"/>
                  <a:pt x="2214856" y="2664966"/>
                  <a:pt x="1353921" y="2664966"/>
                </a:cubicBezTo>
                <a:cubicBezTo>
                  <a:pt x="815837" y="2664966"/>
                  <a:pt x="341428" y="2392339"/>
                  <a:pt x="61290" y="1977680"/>
                </a:cubicBezTo>
                <a:lnTo>
                  <a:pt x="0" y="1876794"/>
                </a:lnTo>
                <a:lnTo>
                  <a:pt x="0" y="335418"/>
                </a:lnTo>
                <a:lnTo>
                  <a:pt x="61290" y="234532"/>
                </a:lnTo>
                <a:cubicBezTo>
                  <a:pt x="117317" y="151601"/>
                  <a:pt x="181116" y="74350"/>
                  <a:pt x="251641" y="3825"/>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四角形: 角を丸くする 7">
            <a:extLst>
              <a:ext uri="{FF2B5EF4-FFF2-40B4-BE49-F238E27FC236}">
                <a16:creationId xmlns:a16="http://schemas.microsoft.com/office/drawing/2014/main" id="{DDEF1047-9BF9-4F51-9F6B-4261BB70384F}"/>
              </a:ext>
            </a:extLst>
          </p:cNvPr>
          <p:cNvSpPr/>
          <p:nvPr/>
        </p:nvSpPr>
        <p:spPr>
          <a:xfrm rot="2649975">
            <a:off x="10891409" y="3857446"/>
            <a:ext cx="761136" cy="2453540"/>
          </a:xfrm>
          <a:prstGeom prst="roundRect">
            <a:avLst>
              <a:gd name="adj" fmla="val 5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7">
            <a:extLst>
              <a:ext uri="{FF2B5EF4-FFF2-40B4-BE49-F238E27FC236}">
                <a16:creationId xmlns:a16="http://schemas.microsoft.com/office/drawing/2014/main" id="{DDEF1047-9BF9-4F51-9F6B-4261BB70384F}"/>
              </a:ext>
            </a:extLst>
          </p:cNvPr>
          <p:cNvSpPr/>
          <p:nvPr/>
        </p:nvSpPr>
        <p:spPr>
          <a:xfrm rot="2649975">
            <a:off x="9891282" y="4245014"/>
            <a:ext cx="761136" cy="2453540"/>
          </a:xfrm>
          <a:prstGeom prst="roundRect">
            <a:avLst>
              <a:gd name="adj" fmla="val 5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4637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メインスライド1">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8C7973E-273F-CCF1-A522-59330E48E62B}"/>
              </a:ext>
            </a:extLst>
          </p:cNvPr>
          <p:cNvGraphicFramePr>
            <a:graphicFrameLocks noChangeAspect="1"/>
          </p:cNvGraphicFramePr>
          <p:nvPr userDrawn="1">
            <p:custDataLst>
              <p:tags r:id="rId1"/>
            </p:custDataLst>
            <p:extLst>
              <p:ext uri="{D42A27DB-BD31-4B8C-83A1-F6EECF244321}">
                <p14:modId xmlns:p14="http://schemas.microsoft.com/office/powerpoint/2010/main" val="29553673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2" name="think-cell data - do not delete" hidden="1">
                        <a:extLst>
                          <a:ext uri="{FF2B5EF4-FFF2-40B4-BE49-F238E27FC236}">
                            <a16:creationId xmlns:a16="http://schemas.microsoft.com/office/drawing/2014/main" id="{28C7973E-273F-CCF1-A522-59330E48E6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正方形/長方形 3">
            <a:extLst>
              <a:ext uri="{FF2B5EF4-FFF2-40B4-BE49-F238E27FC236}">
                <a16:creationId xmlns:a16="http://schemas.microsoft.com/office/drawing/2014/main" id="{CE13014D-F1A3-471A-97F2-94981A0D98F4}"/>
              </a:ext>
            </a:extLst>
          </p:cNvPr>
          <p:cNvSpPr/>
          <p:nvPr/>
        </p:nvSpPr>
        <p:spPr>
          <a:xfrm>
            <a:off x="0" y="0"/>
            <a:ext cx="12192000" cy="6858000"/>
          </a:xfrm>
          <a:prstGeom prst="rect">
            <a:avLst/>
          </a:prstGeom>
          <a:gradFill>
            <a:gsLst>
              <a:gs pos="0">
                <a:srgbClr val="FFC000"/>
              </a:gs>
              <a:gs pos="100000">
                <a:schemeClr val="accent2">
                  <a:lumMod val="40000"/>
                  <a:lumOff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四角形: 角を丸くする 2">
            <a:extLst>
              <a:ext uri="{FF2B5EF4-FFF2-40B4-BE49-F238E27FC236}">
                <a16:creationId xmlns:a16="http://schemas.microsoft.com/office/drawing/2014/main" id="{69F84867-D49F-44DF-B057-83515652CB48}"/>
              </a:ext>
            </a:extLst>
          </p:cNvPr>
          <p:cNvSpPr/>
          <p:nvPr/>
        </p:nvSpPr>
        <p:spPr>
          <a:xfrm>
            <a:off x="101204" y="94960"/>
            <a:ext cx="11989593" cy="6668080"/>
          </a:xfrm>
          <a:prstGeom prst="roundRect">
            <a:avLst>
              <a:gd name="adj" fmla="val 23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スライド番号プレースホルダー 13">
            <a:extLst>
              <a:ext uri="{FF2B5EF4-FFF2-40B4-BE49-F238E27FC236}">
                <a16:creationId xmlns:a16="http://schemas.microsoft.com/office/drawing/2014/main" id="{5973045C-25E8-4F25-9638-D9B53FF4E942}"/>
              </a:ext>
            </a:extLst>
          </p:cNvPr>
          <p:cNvSpPr>
            <a:spLocks noGrp="1"/>
          </p:cNvSpPr>
          <p:nvPr>
            <p:ph type="sldNum" sz="quarter" idx="18"/>
          </p:nvPr>
        </p:nvSpPr>
        <p:spPr>
          <a:xfrm>
            <a:off x="9317183" y="6397915"/>
            <a:ext cx="2743200" cy="365125"/>
          </a:xfrm>
        </p:spPr>
        <p:txBody>
          <a:bodyPr/>
          <a:lstStyle>
            <a:lvl1pPr>
              <a:defRPr sz="1400">
                <a:solidFill>
                  <a:srgbClr val="01BFA8"/>
                </a:solidFill>
              </a:defRPr>
            </a:lvl1pPr>
          </a:lstStyle>
          <a:p>
            <a:fld id="{47CE1B9D-ECF1-40A6-9741-619C7E3ED3FB}" type="slidenum">
              <a:rPr lang="ja-JP" altLang="en-US" smtClean="0"/>
              <a:pPr/>
              <a:t>‹#›</a:t>
            </a:fld>
            <a:endParaRPr lang="ja-JP" altLang="en-US"/>
          </a:p>
        </p:txBody>
      </p:sp>
      <p:sp>
        <p:nvSpPr>
          <p:cNvPr id="11" name="テキスト ボックス 10">
            <a:extLst>
              <a:ext uri="{FF2B5EF4-FFF2-40B4-BE49-F238E27FC236}">
                <a16:creationId xmlns:a16="http://schemas.microsoft.com/office/drawing/2014/main" id="{2812B52A-7E59-4019-9B46-E1C6326D4172}"/>
              </a:ext>
            </a:extLst>
          </p:cNvPr>
          <p:cNvSpPr txBox="1"/>
          <p:nvPr/>
        </p:nvSpPr>
        <p:spPr>
          <a:xfrm>
            <a:off x="140708" y="6562394"/>
            <a:ext cx="4103688" cy="253916"/>
          </a:xfrm>
          <a:prstGeom prst="rect">
            <a:avLst/>
          </a:prstGeom>
          <a:noFill/>
        </p:spPr>
        <p:txBody>
          <a:bodyPr wrap="none" rtlCol="0">
            <a:spAutoFit/>
          </a:bodyPr>
          <a:lstStyle/>
          <a:p>
            <a:r>
              <a:rPr kumimoji="1" lang="en-US" altLang="ja-JP" sz="1050" b="0" spc="60" baseline="0">
                <a:solidFill>
                  <a:srgbClr val="018838"/>
                </a:solidFill>
                <a:latin typeface="Yu Gothic UI" panose="020B0500000000000000" pitchFamily="50" charset="-128"/>
                <a:ea typeface="Yu Gothic UI" panose="020B0500000000000000" pitchFamily="50" charset="-128"/>
              </a:rPr>
              <a:t>Tokyo Metropolitan Government Bureau of </a:t>
            </a:r>
            <a:r>
              <a:rPr kumimoji="1" lang="en-US" altLang="ja-JP" sz="1050" b="1" spc="60" baseline="0">
                <a:solidFill>
                  <a:srgbClr val="018838"/>
                </a:solidFill>
                <a:latin typeface="Yu Gothic UI" panose="020B0500000000000000" pitchFamily="50" charset="-128"/>
                <a:ea typeface="Yu Gothic UI" panose="020B0500000000000000" pitchFamily="50" charset="-128"/>
              </a:rPr>
              <a:t>Digital Services</a:t>
            </a:r>
            <a:endParaRPr kumimoji="1" lang="ja-JP" altLang="en-US" sz="1050" b="1" spc="60" baseline="0">
              <a:solidFill>
                <a:srgbClr val="018838"/>
              </a:solidFill>
              <a:latin typeface="Yu Gothic UI" panose="020B0500000000000000" pitchFamily="50" charset="-128"/>
              <a:ea typeface="Yu Gothic UI" panose="020B0500000000000000" pitchFamily="50" charset="-128"/>
            </a:endParaRPr>
          </a:p>
        </p:txBody>
      </p:sp>
      <p:sp>
        <p:nvSpPr>
          <p:cNvPr id="6" name="タイトル 4">
            <a:extLst>
              <a:ext uri="{FF2B5EF4-FFF2-40B4-BE49-F238E27FC236}">
                <a16:creationId xmlns:a16="http://schemas.microsoft.com/office/drawing/2014/main" id="{FB101AAF-B3AE-ACFC-167A-28613FDCDF96}"/>
              </a:ext>
            </a:extLst>
          </p:cNvPr>
          <p:cNvSpPr txBox="1">
            <a:spLocks/>
          </p:cNvSpPr>
          <p:nvPr userDrawn="1"/>
        </p:nvSpPr>
        <p:spPr>
          <a:xfrm>
            <a:off x="438828" y="720806"/>
            <a:ext cx="11314344" cy="504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1400" b="1" kern="1200" spc="50" baseline="0">
                <a:solidFill>
                  <a:schemeClr val="tx1"/>
                </a:solidFill>
                <a:latin typeface="+mj-lt"/>
                <a:ea typeface="+mj-ea"/>
                <a:cs typeface="+mj-cs"/>
              </a:defRPr>
            </a:lvl1pPr>
          </a:lstStyle>
          <a:p>
            <a:endParaRPr lang="ja-JP" altLang="en-US"/>
          </a:p>
        </p:txBody>
      </p:sp>
      <p:sp>
        <p:nvSpPr>
          <p:cNvPr id="7" name="コンテンツ プレースホルダー 8">
            <a:extLst>
              <a:ext uri="{FF2B5EF4-FFF2-40B4-BE49-F238E27FC236}">
                <a16:creationId xmlns:a16="http://schemas.microsoft.com/office/drawing/2014/main" id="{12FEA003-56AD-FD55-43C3-0502AA788B80}"/>
              </a:ext>
            </a:extLst>
          </p:cNvPr>
          <p:cNvSpPr>
            <a:spLocks noGrp="1"/>
          </p:cNvSpPr>
          <p:nvPr>
            <p:ph sz="quarter" idx="13" hasCustomPrompt="1"/>
          </p:nvPr>
        </p:nvSpPr>
        <p:spPr>
          <a:xfrm>
            <a:off x="438827" y="206430"/>
            <a:ext cx="11345185" cy="288000"/>
          </a:xfrm>
          <a:noFill/>
        </p:spPr>
        <p:txBody>
          <a:bodyPr>
            <a:noAutofit/>
          </a:bodyPr>
          <a:lstStyle>
            <a:lvl1pPr marL="0" indent="0">
              <a:buNone/>
              <a:defRPr sz="1800" b="1" spc="50" baseline="0">
                <a:solidFill>
                  <a:schemeClr val="tx1"/>
                </a:solidFill>
              </a:defRPr>
            </a:lvl1pPr>
          </a:lstStyle>
          <a:p>
            <a:pPr lvl="0"/>
            <a:r>
              <a:rPr kumimoji="1" lang="ja-JP" altLang="en-US"/>
              <a:t>タイトル</a:t>
            </a:r>
          </a:p>
        </p:txBody>
      </p:sp>
      <p:sp>
        <p:nvSpPr>
          <p:cNvPr id="5" name="正方形/長方形 4">
            <a:extLst>
              <a:ext uri="{FF2B5EF4-FFF2-40B4-BE49-F238E27FC236}">
                <a16:creationId xmlns:a16="http://schemas.microsoft.com/office/drawing/2014/main" id="{86473A4E-FCDC-A872-1707-16B6B7946AE4}"/>
              </a:ext>
            </a:extLst>
          </p:cNvPr>
          <p:cNvSpPr/>
          <p:nvPr userDrawn="1"/>
        </p:nvSpPr>
        <p:spPr>
          <a:xfrm>
            <a:off x="442913" y="494430"/>
            <a:ext cx="11341100"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p>
        </p:txBody>
      </p:sp>
    </p:spTree>
    <p:extLst>
      <p:ext uri="{BB962C8B-B14F-4D97-AF65-F5344CB8AC3E}">
        <p14:creationId xmlns:p14="http://schemas.microsoft.com/office/powerpoint/2010/main" val="3760796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156">
          <p15:clr>
            <a:srgbClr val="FBAE40"/>
          </p15:clr>
        </p15:guide>
        <p15:guide id="4" pos="7423">
          <p15:clr>
            <a:srgbClr val="FBAE40"/>
          </p15:clr>
        </p15:guide>
        <p15:guide id="5" pos="279">
          <p15:clr>
            <a:srgbClr val="FBAE40"/>
          </p15:clr>
        </p15:guide>
        <p15:guide id="6" orient="horz" pos="84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メインスライド1">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8C7973E-273F-CCF1-A522-59330E48E62B}"/>
              </a:ext>
            </a:extLst>
          </p:cNvPr>
          <p:cNvGraphicFramePr>
            <a:graphicFrameLocks noChangeAspect="1"/>
          </p:cNvGraphicFramePr>
          <p:nvPr userDrawn="1">
            <p:custDataLst>
              <p:tags r:id="rId1"/>
            </p:custDataLst>
            <p:extLst>
              <p:ext uri="{D42A27DB-BD31-4B8C-83A1-F6EECF244321}">
                <p14:modId xmlns:p14="http://schemas.microsoft.com/office/powerpoint/2010/main" val="29553673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2" name="think-cell data - do not delete" hidden="1">
                        <a:extLst>
                          <a:ext uri="{FF2B5EF4-FFF2-40B4-BE49-F238E27FC236}">
                            <a16:creationId xmlns:a16="http://schemas.microsoft.com/office/drawing/2014/main" id="{28C7973E-273F-CCF1-A522-59330E48E6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正方形/長方形 3">
            <a:extLst>
              <a:ext uri="{FF2B5EF4-FFF2-40B4-BE49-F238E27FC236}">
                <a16:creationId xmlns:a16="http://schemas.microsoft.com/office/drawing/2014/main" id="{CE13014D-F1A3-471A-97F2-94981A0D98F4}"/>
              </a:ext>
            </a:extLst>
          </p:cNvPr>
          <p:cNvSpPr/>
          <p:nvPr/>
        </p:nvSpPr>
        <p:spPr>
          <a:xfrm>
            <a:off x="0" y="0"/>
            <a:ext cx="12192000" cy="6858000"/>
          </a:xfrm>
          <a:prstGeom prst="rect">
            <a:avLst/>
          </a:prstGeom>
          <a:gradFill>
            <a:gsLst>
              <a:gs pos="0">
                <a:srgbClr val="018838"/>
              </a:gs>
              <a:gs pos="100000">
                <a:srgbClr val="01BF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四角形: 角を丸くする 2">
            <a:extLst>
              <a:ext uri="{FF2B5EF4-FFF2-40B4-BE49-F238E27FC236}">
                <a16:creationId xmlns:a16="http://schemas.microsoft.com/office/drawing/2014/main" id="{69F84867-D49F-44DF-B057-83515652CB48}"/>
              </a:ext>
            </a:extLst>
          </p:cNvPr>
          <p:cNvSpPr/>
          <p:nvPr userDrawn="1"/>
        </p:nvSpPr>
        <p:spPr>
          <a:xfrm>
            <a:off x="101204" y="94960"/>
            <a:ext cx="11989593" cy="6668080"/>
          </a:xfrm>
          <a:prstGeom prst="roundRect">
            <a:avLst>
              <a:gd name="adj" fmla="val 23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コンテンツ プレースホルダー 8">
            <a:extLst>
              <a:ext uri="{FF2B5EF4-FFF2-40B4-BE49-F238E27FC236}">
                <a16:creationId xmlns:a16="http://schemas.microsoft.com/office/drawing/2014/main" id="{66841F45-E689-4B80-9B79-17F356349C23}"/>
              </a:ext>
            </a:extLst>
          </p:cNvPr>
          <p:cNvSpPr>
            <a:spLocks noGrp="1"/>
          </p:cNvSpPr>
          <p:nvPr>
            <p:ph sz="quarter" idx="13" hasCustomPrompt="1"/>
          </p:nvPr>
        </p:nvSpPr>
        <p:spPr>
          <a:xfrm>
            <a:off x="438827" y="206430"/>
            <a:ext cx="11345185" cy="288000"/>
          </a:xfrm>
          <a:noFill/>
        </p:spPr>
        <p:txBody>
          <a:bodyPr>
            <a:noAutofit/>
          </a:bodyPr>
          <a:lstStyle>
            <a:lvl1pPr marL="0" indent="0">
              <a:buNone/>
              <a:defRPr sz="1800" b="1" spc="50" baseline="0">
                <a:solidFill>
                  <a:schemeClr val="tx1"/>
                </a:solidFill>
              </a:defRPr>
            </a:lvl1pPr>
          </a:lstStyle>
          <a:p>
            <a:pPr lvl="0"/>
            <a:r>
              <a:rPr kumimoji="1" lang="ja-JP" altLang="en-US"/>
              <a:t>タイトル</a:t>
            </a:r>
          </a:p>
        </p:txBody>
      </p:sp>
      <p:sp>
        <p:nvSpPr>
          <p:cNvPr id="14" name="スライド番号プレースホルダー 13">
            <a:extLst>
              <a:ext uri="{FF2B5EF4-FFF2-40B4-BE49-F238E27FC236}">
                <a16:creationId xmlns:a16="http://schemas.microsoft.com/office/drawing/2014/main" id="{5973045C-25E8-4F25-9638-D9B53FF4E942}"/>
              </a:ext>
            </a:extLst>
          </p:cNvPr>
          <p:cNvSpPr>
            <a:spLocks noGrp="1"/>
          </p:cNvSpPr>
          <p:nvPr>
            <p:ph type="sldNum" sz="quarter" idx="18"/>
          </p:nvPr>
        </p:nvSpPr>
        <p:spPr>
          <a:xfrm>
            <a:off x="9317183" y="6397915"/>
            <a:ext cx="2743200" cy="365125"/>
          </a:xfrm>
        </p:spPr>
        <p:txBody>
          <a:bodyPr/>
          <a:lstStyle>
            <a:lvl1pPr>
              <a:defRPr sz="1400">
                <a:solidFill>
                  <a:srgbClr val="01BFA8"/>
                </a:solidFill>
              </a:defRPr>
            </a:lvl1pPr>
          </a:lstStyle>
          <a:p>
            <a:fld id="{47CE1B9D-ECF1-40A6-9741-619C7E3ED3FB}" type="slidenum">
              <a:rPr lang="ja-JP" altLang="en-US" smtClean="0"/>
              <a:pPr/>
              <a:t>‹#›</a:t>
            </a:fld>
            <a:endParaRPr lang="ja-JP" altLang="en-US"/>
          </a:p>
        </p:txBody>
      </p:sp>
      <p:sp>
        <p:nvSpPr>
          <p:cNvPr id="11" name="テキスト ボックス 10">
            <a:extLst>
              <a:ext uri="{FF2B5EF4-FFF2-40B4-BE49-F238E27FC236}">
                <a16:creationId xmlns:a16="http://schemas.microsoft.com/office/drawing/2014/main" id="{2812B52A-7E59-4019-9B46-E1C6326D4172}"/>
              </a:ext>
            </a:extLst>
          </p:cNvPr>
          <p:cNvSpPr txBox="1"/>
          <p:nvPr/>
        </p:nvSpPr>
        <p:spPr>
          <a:xfrm>
            <a:off x="140708" y="6562394"/>
            <a:ext cx="4103688" cy="253916"/>
          </a:xfrm>
          <a:prstGeom prst="rect">
            <a:avLst/>
          </a:prstGeom>
          <a:noFill/>
        </p:spPr>
        <p:txBody>
          <a:bodyPr wrap="none" rtlCol="0">
            <a:spAutoFit/>
          </a:bodyPr>
          <a:lstStyle/>
          <a:p>
            <a:r>
              <a:rPr kumimoji="1" lang="en-US" altLang="ja-JP" sz="1050" b="0" spc="60" baseline="0">
                <a:solidFill>
                  <a:srgbClr val="018838"/>
                </a:solidFill>
                <a:latin typeface="Yu Gothic UI" panose="020B0500000000000000" pitchFamily="50" charset="-128"/>
                <a:ea typeface="Yu Gothic UI" panose="020B0500000000000000" pitchFamily="50" charset="-128"/>
              </a:rPr>
              <a:t>Tokyo Metropolitan Government Bureau of </a:t>
            </a:r>
            <a:r>
              <a:rPr kumimoji="1" lang="en-US" altLang="ja-JP" sz="1050" b="1" spc="60" baseline="0">
                <a:solidFill>
                  <a:srgbClr val="018838"/>
                </a:solidFill>
                <a:latin typeface="Yu Gothic UI" panose="020B0500000000000000" pitchFamily="50" charset="-128"/>
                <a:ea typeface="Yu Gothic UI" panose="020B0500000000000000" pitchFamily="50" charset="-128"/>
              </a:rPr>
              <a:t>Digital Services</a:t>
            </a:r>
            <a:endParaRPr kumimoji="1" lang="ja-JP" altLang="en-US" sz="1050" b="1" spc="60" baseline="0">
              <a:solidFill>
                <a:srgbClr val="018838"/>
              </a:solidFill>
              <a:latin typeface="Yu Gothic UI" panose="020B0500000000000000" pitchFamily="50" charset="-128"/>
              <a:ea typeface="Yu Gothic UI" panose="020B0500000000000000" pitchFamily="50" charset="-128"/>
            </a:endParaRPr>
          </a:p>
        </p:txBody>
      </p:sp>
      <p:sp>
        <p:nvSpPr>
          <p:cNvPr id="5" name="タイトル 4"/>
          <p:cNvSpPr>
            <a:spLocks noGrp="1"/>
          </p:cNvSpPr>
          <p:nvPr>
            <p:ph type="title" hasCustomPrompt="1"/>
          </p:nvPr>
        </p:nvSpPr>
        <p:spPr>
          <a:xfrm>
            <a:off x="438827" y="494430"/>
            <a:ext cx="11345185" cy="297216"/>
          </a:xfrm>
          <a:noFill/>
        </p:spPr>
        <p:txBody>
          <a:bodyPr vert="horz">
            <a:noAutofit/>
          </a:bodyPr>
          <a:lstStyle>
            <a:lvl1pPr>
              <a:defRPr sz="1600" spc="50" baseline="0">
                <a:solidFill>
                  <a:schemeClr val="tx1"/>
                </a:solidFill>
              </a:defRPr>
            </a:lvl1pPr>
          </a:lstStyle>
          <a:p>
            <a:r>
              <a:rPr kumimoji="1" lang="ja-JP" altLang="en-US"/>
              <a:t>スライドタイトル</a:t>
            </a:r>
          </a:p>
        </p:txBody>
      </p:sp>
      <p:sp>
        <p:nvSpPr>
          <p:cNvPr id="6" name="タイトル 4">
            <a:extLst>
              <a:ext uri="{FF2B5EF4-FFF2-40B4-BE49-F238E27FC236}">
                <a16:creationId xmlns:a16="http://schemas.microsoft.com/office/drawing/2014/main" id="{FB101AAF-B3AE-ACFC-167A-28613FDCDF96}"/>
              </a:ext>
            </a:extLst>
          </p:cNvPr>
          <p:cNvSpPr txBox="1">
            <a:spLocks/>
          </p:cNvSpPr>
          <p:nvPr userDrawn="1"/>
        </p:nvSpPr>
        <p:spPr>
          <a:xfrm>
            <a:off x="438828" y="720806"/>
            <a:ext cx="11314344" cy="504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1400" b="1" kern="1200" spc="50" baseline="0">
                <a:solidFill>
                  <a:schemeClr val="tx1"/>
                </a:solidFill>
                <a:latin typeface="+mj-lt"/>
                <a:ea typeface="+mj-ea"/>
                <a:cs typeface="+mj-cs"/>
              </a:defRPr>
            </a:lvl1pPr>
          </a:lstStyle>
          <a:p>
            <a:endParaRPr lang="ja-JP" altLang="en-US"/>
          </a:p>
        </p:txBody>
      </p:sp>
    </p:spTree>
    <p:extLst>
      <p:ext uri="{BB962C8B-B14F-4D97-AF65-F5344CB8AC3E}">
        <p14:creationId xmlns:p14="http://schemas.microsoft.com/office/powerpoint/2010/main" val="9489943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156">
          <p15:clr>
            <a:srgbClr val="FBAE40"/>
          </p15:clr>
        </p15:guide>
        <p15:guide id="4" pos="7423">
          <p15:clr>
            <a:srgbClr val="FBAE40"/>
          </p15:clr>
        </p15:guide>
        <p15:guide id="5" pos="279">
          <p15:clr>
            <a:srgbClr val="FBAE40"/>
          </p15:clr>
        </p15:guide>
        <p15:guide id="6" orient="horz" pos="84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タイトル（あしらいあり）">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AC9AAA43-F497-454B-B297-C0423D2264D1}"/>
              </a:ext>
            </a:extLst>
          </p:cNvPr>
          <p:cNvSpPr/>
          <p:nvPr/>
        </p:nvSpPr>
        <p:spPr>
          <a:xfrm>
            <a:off x="257695" y="199505"/>
            <a:ext cx="11679381" cy="6417426"/>
          </a:xfrm>
          <a:prstGeom prst="roundRect">
            <a:avLst>
              <a:gd name="adj" fmla="val 2766"/>
            </a:avLst>
          </a:prstGeom>
          <a:gradFill>
            <a:gsLst>
              <a:gs pos="15000">
                <a:srgbClr val="018838"/>
              </a:gs>
              <a:gs pos="100000">
                <a:srgbClr val="01BF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テキスト プレースホルダー 2">
            <a:extLst>
              <a:ext uri="{FF2B5EF4-FFF2-40B4-BE49-F238E27FC236}">
                <a16:creationId xmlns:a16="http://schemas.microsoft.com/office/drawing/2014/main" id="{1F1E94EE-E302-4976-A560-A2B0262B98B5}"/>
              </a:ext>
            </a:extLst>
          </p:cNvPr>
          <p:cNvSpPr>
            <a:spLocks noGrp="1"/>
          </p:cNvSpPr>
          <p:nvPr>
            <p:ph type="body" sz="quarter" idx="10" hasCustomPrompt="1"/>
          </p:nvPr>
        </p:nvSpPr>
        <p:spPr>
          <a:xfrm>
            <a:off x="720328" y="2917768"/>
            <a:ext cx="10751344" cy="511232"/>
          </a:xfrm>
        </p:spPr>
        <p:txBody>
          <a:bodyPr>
            <a:normAutofit/>
          </a:bodyPr>
          <a:lstStyle>
            <a:lvl1pPr marL="0" indent="0" algn="ctr">
              <a:buNone/>
              <a:defRPr sz="2800" b="1" spc="50" baseline="0">
                <a:solidFill>
                  <a:schemeClr val="bg1"/>
                </a:solidFill>
              </a:defRPr>
            </a:lvl1pPr>
          </a:lstStyle>
          <a:p>
            <a:pPr lvl="0"/>
            <a:r>
              <a:rPr kumimoji="1" lang="ja-JP" altLang="en-US"/>
              <a:t>タイトルを入力</a:t>
            </a:r>
          </a:p>
        </p:txBody>
      </p:sp>
      <p:sp>
        <p:nvSpPr>
          <p:cNvPr id="9" name="テキスト プレースホルダー 2">
            <a:extLst>
              <a:ext uri="{FF2B5EF4-FFF2-40B4-BE49-F238E27FC236}">
                <a16:creationId xmlns:a16="http://schemas.microsoft.com/office/drawing/2014/main" id="{DCE3FD89-CEF6-43C9-90EB-9DB87241FFB3}"/>
              </a:ext>
            </a:extLst>
          </p:cNvPr>
          <p:cNvSpPr>
            <a:spLocks noGrp="1"/>
          </p:cNvSpPr>
          <p:nvPr>
            <p:ph type="body" sz="quarter" idx="11" hasCustomPrompt="1"/>
          </p:nvPr>
        </p:nvSpPr>
        <p:spPr>
          <a:xfrm>
            <a:off x="720328" y="3676997"/>
            <a:ext cx="10751344" cy="511232"/>
          </a:xfrm>
        </p:spPr>
        <p:txBody>
          <a:bodyPr>
            <a:normAutofit/>
          </a:bodyPr>
          <a:lstStyle>
            <a:lvl1pPr marL="0" indent="0" algn="ctr">
              <a:buNone/>
              <a:defRPr sz="1400" b="1" spc="50" baseline="0">
                <a:solidFill>
                  <a:schemeClr val="bg1"/>
                </a:solidFill>
              </a:defRPr>
            </a:lvl1pPr>
          </a:lstStyle>
          <a:p>
            <a:pPr lvl="0"/>
            <a:r>
              <a:rPr kumimoji="1" lang="ja-JP" altLang="en-US"/>
              <a:t>令和〇年〇月〇日 </a:t>
            </a:r>
            <a:r>
              <a:rPr kumimoji="1" lang="en-US" altLang="ja-JP"/>
              <a:t>| </a:t>
            </a:r>
            <a:r>
              <a:rPr kumimoji="1" lang="ja-JP" altLang="en-US"/>
              <a:t>東京都〇〇局〇〇部</a:t>
            </a:r>
          </a:p>
        </p:txBody>
      </p:sp>
      <p:sp>
        <p:nvSpPr>
          <p:cNvPr id="6" name="テキスト ボックス 5">
            <a:extLst>
              <a:ext uri="{FF2B5EF4-FFF2-40B4-BE49-F238E27FC236}">
                <a16:creationId xmlns:a16="http://schemas.microsoft.com/office/drawing/2014/main" id="{2812B52A-7E59-4019-9B46-E1C6326D4172}"/>
              </a:ext>
            </a:extLst>
          </p:cNvPr>
          <p:cNvSpPr txBox="1"/>
          <p:nvPr/>
        </p:nvSpPr>
        <p:spPr>
          <a:xfrm>
            <a:off x="254924" y="6589035"/>
            <a:ext cx="4103688" cy="253916"/>
          </a:xfrm>
          <a:prstGeom prst="rect">
            <a:avLst/>
          </a:prstGeom>
          <a:noFill/>
        </p:spPr>
        <p:txBody>
          <a:bodyPr wrap="none" rtlCol="0">
            <a:spAutoFit/>
          </a:bodyPr>
          <a:lstStyle/>
          <a:p>
            <a:r>
              <a:rPr kumimoji="1" lang="en-US" altLang="ja-JP" sz="1050" b="0" spc="60" baseline="0">
                <a:solidFill>
                  <a:srgbClr val="018838"/>
                </a:solidFill>
                <a:latin typeface="Yu Gothic UI" panose="020B0500000000000000" pitchFamily="50" charset="-128"/>
                <a:ea typeface="Yu Gothic UI" panose="020B0500000000000000" pitchFamily="50" charset="-128"/>
              </a:rPr>
              <a:t>Tokyo Metropolitan Government Bureau of </a:t>
            </a:r>
            <a:r>
              <a:rPr kumimoji="1" lang="en-US" altLang="ja-JP" sz="1050" b="1" spc="60" baseline="0">
                <a:solidFill>
                  <a:srgbClr val="018838"/>
                </a:solidFill>
                <a:latin typeface="Yu Gothic UI" panose="020B0500000000000000" pitchFamily="50" charset="-128"/>
                <a:ea typeface="Yu Gothic UI" panose="020B0500000000000000" pitchFamily="50" charset="-128"/>
              </a:rPr>
              <a:t>Digital Services</a:t>
            </a:r>
            <a:endParaRPr kumimoji="1" lang="ja-JP" altLang="en-US" sz="1050" b="1" spc="60" baseline="0">
              <a:solidFill>
                <a:srgbClr val="018838"/>
              </a:solidFill>
              <a:latin typeface="Yu Gothic UI" panose="020B0500000000000000" pitchFamily="50" charset="-128"/>
              <a:ea typeface="Yu Gothic UI" panose="020B0500000000000000" pitchFamily="50" charset="-128"/>
            </a:endParaRPr>
          </a:p>
        </p:txBody>
      </p:sp>
      <p:sp>
        <p:nvSpPr>
          <p:cNvPr id="16" name="フリーフォーム 15"/>
          <p:cNvSpPr/>
          <p:nvPr/>
        </p:nvSpPr>
        <p:spPr>
          <a:xfrm>
            <a:off x="1843935" y="5268"/>
            <a:ext cx="2600326" cy="2471327"/>
          </a:xfrm>
          <a:custGeom>
            <a:avLst/>
            <a:gdLst>
              <a:gd name="connsiteX0" fmla="*/ 738394 w 2600326"/>
              <a:gd name="connsiteY0" fmla="*/ 0 h 2471327"/>
              <a:gd name="connsiteX1" fmla="*/ 1861932 w 2600326"/>
              <a:gd name="connsiteY1" fmla="*/ 0 h 2471327"/>
              <a:gd name="connsiteX2" fmla="*/ 1919898 w 2600326"/>
              <a:gd name="connsiteY2" fmla="*/ 27924 h 2471327"/>
              <a:gd name="connsiteX3" fmla="*/ 2600326 w 2600326"/>
              <a:gd name="connsiteY3" fmla="*/ 1171164 h 2471327"/>
              <a:gd name="connsiteX4" fmla="*/ 1300163 w 2600326"/>
              <a:gd name="connsiteY4" fmla="*/ 2471327 h 2471327"/>
              <a:gd name="connsiteX5" fmla="*/ 0 w 2600326"/>
              <a:gd name="connsiteY5" fmla="*/ 1171164 h 2471327"/>
              <a:gd name="connsiteX6" fmla="*/ 680428 w 2600326"/>
              <a:gd name="connsiteY6" fmla="*/ 27924 h 247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0326" h="2471327">
                <a:moveTo>
                  <a:pt x="738394" y="0"/>
                </a:moveTo>
                <a:lnTo>
                  <a:pt x="1861932" y="0"/>
                </a:lnTo>
                <a:lnTo>
                  <a:pt x="1919898" y="27924"/>
                </a:lnTo>
                <a:cubicBezTo>
                  <a:pt x="2325192" y="248092"/>
                  <a:pt x="2600326" y="677498"/>
                  <a:pt x="2600326" y="1171164"/>
                </a:cubicBezTo>
                <a:cubicBezTo>
                  <a:pt x="2600326" y="1889224"/>
                  <a:pt x="2018223" y="2471327"/>
                  <a:pt x="1300163" y="2471327"/>
                </a:cubicBezTo>
                <a:cubicBezTo>
                  <a:pt x="582103" y="2471327"/>
                  <a:pt x="0" y="1889224"/>
                  <a:pt x="0" y="1171164"/>
                </a:cubicBezTo>
                <a:cubicBezTo>
                  <a:pt x="0" y="677498"/>
                  <a:pt x="275135" y="248092"/>
                  <a:pt x="680428" y="27924"/>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フリーフォーム 12"/>
          <p:cNvSpPr/>
          <p:nvPr/>
        </p:nvSpPr>
        <p:spPr>
          <a:xfrm>
            <a:off x="1" y="0"/>
            <a:ext cx="2912781" cy="2664966"/>
          </a:xfrm>
          <a:custGeom>
            <a:avLst/>
            <a:gdLst>
              <a:gd name="connsiteX0" fmla="*/ 255850 w 2912781"/>
              <a:gd name="connsiteY0" fmla="*/ 0 h 2664966"/>
              <a:gd name="connsiteX1" fmla="*/ 2451993 w 2912781"/>
              <a:gd name="connsiteY1" fmla="*/ 0 h 2664966"/>
              <a:gd name="connsiteX2" fmla="*/ 2456202 w 2912781"/>
              <a:gd name="connsiteY2" fmla="*/ 3825 h 2664966"/>
              <a:gd name="connsiteX3" fmla="*/ 2912781 w 2912781"/>
              <a:gd name="connsiteY3" fmla="*/ 1106106 h 2664966"/>
              <a:gd name="connsiteX4" fmla="*/ 1353921 w 2912781"/>
              <a:gd name="connsiteY4" fmla="*/ 2664966 h 2664966"/>
              <a:gd name="connsiteX5" fmla="*/ 61290 w 2912781"/>
              <a:gd name="connsiteY5" fmla="*/ 1977680 h 2664966"/>
              <a:gd name="connsiteX6" fmla="*/ 0 w 2912781"/>
              <a:gd name="connsiteY6" fmla="*/ 1876794 h 2664966"/>
              <a:gd name="connsiteX7" fmla="*/ 0 w 2912781"/>
              <a:gd name="connsiteY7" fmla="*/ 335418 h 2664966"/>
              <a:gd name="connsiteX8" fmla="*/ 61290 w 2912781"/>
              <a:gd name="connsiteY8" fmla="*/ 234532 h 2664966"/>
              <a:gd name="connsiteX9" fmla="*/ 251641 w 2912781"/>
              <a:gd name="connsiteY9" fmla="*/ 3825 h 26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2781" h="2664966">
                <a:moveTo>
                  <a:pt x="255850" y="0"/>
                </a:moveTo>
                <a:lnTo>
                  <a:pt x="2451993" y="0"/>
                </a:lnTo>
                <a:lnTo>
                  <a:pt x="2456202" y="3825"/>
                </a:lnTo>
                <a:cubicBezTo>
                  <a:pt x="2738300" y="285924"/>
                  <a:pt x="2912781" y="675639"/>
                  <a:pt x="2912781" y="1106106"/>
                </a:cubicBezTo>
                <a:cubicBezTo>
                  <a:pt x="2912781" y="1967041"/>
                  <a:pt x="2214856" y="2664966"/>
                  <a:pt x="1353921" y="2664966"/>
                </a:cubicBezTo>
                <a:cubicBezTo>
                  <a:pt x="815837" y="2664966"/>
                  <a:pt x="341428" y="2392339"/>
                  <a:pt x="61290" y="1977680"/>
                </a:cubicBezTo>
                <a:lnTo>
                  <a:pt x="0" y="1876794"/>
                </a:lnTo>
                <a:lnTo>
                  <a:pt x="0" y="335418"/>
                </a:lnTo>
                <a:lnTo>
                  <a:pt x="61290" y="234532"/>
                </a:lnTo>
                <a:cubicBezTo>
                  <a:pt x="117317" y="151601"/>
                  <a:pt x="181116" y="74350"/>
                  <a:pt x="251641" y="3825"/>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四角形: 角を丸くする 7">
            <a:extLst>
              <a:ext uri="{FF2B5EF4-FFF2-40B4-BE49-F238E27FC236}">
                <a16:creationId xmlns:a16="http://schemas.microsoft.com/office/drawing/2014/main" id="{DDEF1047-9BF9-4F51-9F6B-4261BB70384F}"/>
              </a:ext>
            </a:extLst>
          </p:cNvPr>
          <p:cNvSpPr/>
          <p:nvPr/>
        </p:nvSpPr>
        <p:spPr>
          <a:xfrm rot="2649975">
            <a:off x="10891409" y="3857446"/>
            <a:ext cx="761136" cy="2453540"/>
          </a:xfrm>
          <a:prstGeom prst="roundRect">
            <a:avLst>
              <a:gd name="adj" fmla="val 5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7">
            <a:extLst>
              <a:ext uri="{FF2B5EF4-FFF2-40B4-BE49-F238E27FC236}">
                <a16:creationId xmlns:a16="http://schemas.microsoft.com/office/drawing/2014/main" id="{DDEF1047-9BF9-4F51-9F6B-4261BB70384F}"/>
              </a:ext>
            </a:extLst>
          </p:cNvPr>
          <p:cNvSpPr/>
          <p:nvPr/>
        </p:nvSpPr>
        <p:spPr>
          <a:xfrm rot="2649975">
            <a:off x="9891282" y="4245014"/>
            <a:ext cx="761136" cy="2453540"/>
          </a:xfrm>
          <a:prstGeom prst="roundRect">
            <a:avLst>
              <a:gd name="adj" fmla="val 5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8486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タイトル">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4C38EA0E-0D34-42A9-B740-1AAF0A871CA9}"/>
              </a:ext>
            </a:extLst>
          </p:cNvPr>
          <p:cNvSpPr/>
          <p:nvPr/>
        </p:nvSpPr>
        <p:spPr>
          <a:xfrm>
            <a:off x="257695" y="199505"/>
            <a:ext cx="11679381" cy="6417426"/>
          </a:xfrm>
          <a:prstGeom prst="roundRect">
            <a:avLst>
              <a:gd name="adj" fmla="val 2766"/>
            </a:avLst>
          </a:prstGeom>
          <a:gradFill>
            <a:gsLst>
              <a:gs pos="5000">
                <a:srgbClr val="018838"/>
              </a:gs>
              <a:gs pos="100000">
                <a:srgbClr val="01BF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テキスト プレースホルダー 2">
            <a:extLst>
              <a:ext uri="{FF2B5EF4-FFF2-40B4-BE49-F238E27FC236}">
                <a16:creationId xmlns:a16="http://schemas.microsoft.com/office/drawing/2014/main" id="{AB3C3C8C-4F1D-4E30-8DE5-6B61D20092FC}"/>
              </a:ext>
            </a:extLst>
          </p:cNvPr>
          <p:cNvSpPr>
            <a:spLocks noGrp="1"/>
          </p:cNvSpPr>
          <p:nvPr>
            <p:ph type="body" sz="quarter" idx="10" hasCustomPrompt="1"/>
          </p:nvPr>
        </p:nvSpPr>
        <p:spPr>
          <a:xfrm>
            <a:off x="720328" y="2917768"/>
            <a:ext cx="10751344" cy="511232"/>
          </a:xfrm>
        </p:spPr>
        <p:txBody>
          <a:bodyPr>
            <a:normAutofit/>
          </a:bodyPr>
          <a:lstStyle>
            <a:lvl1pPr marL="0" indent="0" algn="ctr">
              <a:buNone/>
              <a:defRPr sz="2800" b="1" spc="50" baseline="0">
                <a:solidFill>
                  <a:schemeClr val="bg1"/>
                </a:solidFill>
              </a:defRPr>
            </a:lvl1pPr>
          </a:lstStyle>
          <a:p>
            <a:pPr lvl="0"/>
            <a:r>
              <a:rPr kumimoji="1" lang="ja-JP" altLang="en-US"/>
              <a:t>タイトルを入力</a:t>
            </a:r>
          </a:p>
        </p:txBody>
      </p:sp>
      <p:sp>
        <p:nvSpPr>
          <p:cNvPr id="6" name="テキスト プレースホルダー 2">
            <a:extLst>
              <a:ext uri="{FF2B5EF4-FFF2-40B4-BE49-F238E27FC236}">
                <a16:creationId xmlns:a16="http://schemas.microsoft.com/office/drawing/2014/main" id="{54E7FFA9-6392-4ABC-8A39-C22049ED43EC}"/>
              </a:ext>
            </a:extLst>
          </p:cNvPr>
          <p:cNvSpPr>
            <a:spLocks noGrp="1"/>
          </p:cNvSpPr>
          <p:nvPr>
            <p:ph type="body" sz="quarter" idx="11" hasCustomPrompt="1"/>
          </p:nvPr>
        </p:nvSpPr>
        <p:spPr>
          <a:xfrm>
            <a:off x="720328" y="3676997"/>
            <a:ext cx="10751344" cy="511232"/>
          </a:xfrm>
        </p:spPr>
        <p:txBody>
          <a:bodyPr>
            <a:normAutofit/>
          </a:bodyPr>
          <a:lstStyle>
            <a:lvl1pPr marL="0" indent="0" algn="ctr">
              <a:buNone/>
              <a:defRPr sz="1400" b="1" spc="50" baseline="0">
                <a:solidFill>
                  <a:schemeClr val="bg1"/>
                </a:solidFill>
              </a:defRPr>
            </a:lvl1pPr>
          </a:lstStyle>
          <a:p>
            <a:pPr lvl="0"/>
            <a:r>
              <a:rPr kumimoji="1" lang="ja-JP" altLang="en-US"/>
              <a:t>令和〇年〇月〇日 </a:t>
            </a:r>
            <a:r>
              <a:rPr kumimoji="1" lang="en-US" altLang="ja-JP"/>
              <a:t>| </a:t>
            </a:r>
            <a:r>
              <a:rPr kumimoji="1" lang="ja-JP" altLang="en-US"/>
              <a:t>東京都〇〇局〇〇部</a:t>
            </a:r>
          </a:p>
        </p:txBody>
      </p:sp>
      <p:sp>
        <p:nvSpPr>
          <p:cNvPr id="8" name="テキスト ボックス 7">
            <a:extLst>
              <a:ext uri="{FF2B5EF4-FFF2-40B4-BE49-F238E27FC236}">
                <a16:creationId xmlns:a16="http://schemas.microsoft.com/office/drawing/2014/main" id="{2812B52A-7E59-4019-9B46-E1C6326D4172}"/>
              </a:ext>
            </a:extLst>
          </p:cNvPr>
          <p:cNvSpPr txBox="1"/>
          <p:nvPr/>
        </p:nvSpPr>
        <p:spPr>
          <a:xfrm>
            <a:off x="254924" y="6589035"/>
            <a:ext cx="4103688" cy="253916"/>
          </a:xfrm>
          <a:prstGeom prst="rect">
            <a:avLst/>
          </a:prstGeom>
          <a:noFill/>
        </p:spPr>
        <p:txBody>
          <a:bodyPr wrap="none" rtlCol="0">
            <a:spAutoFit/>
          </a:bodyPr>
          <a:lstStyle/>
          <a:p>
            <a:r>
              <a:rPr kumimoji="1" lang="en-US" altLang="ja-JP" sz="1050" b="0" spc="60" baseline="0">
                <a:solidFill>
                  <a:srgbClr val="018838"/>
                </a:solidFill>
                <a:latin typeface="Yu Gothic UI" panose="020B0500000000000000" pitchFamily="50" charset="-128"/>
                <a:ea typeface="Yu Gothic UI" panose="020B0500000000000000" pitchFamily="50" charset="-128"/>
              </a:rPr>
              <a:t>Tokyo Metropolitan Government Bureau of </a:t>
            </a:r>
            <a:r>
              <a:rPr kumimoji="1" lang="en-US" altLang="ja-JP" sz="1050" b="1" spc="60" baseline="0">
                <a:solidFill>
                  <a:srgbClr val="018838"/>
                </a:solidFill>
                <a:latin typeface="Yu Gothic UI" panose="020B0500000000000000" pitchFamily="50" charset="-128"/>
                <a:ea typeface="Yu Gothic UI" panose="020B0500000000000000" pitchFamily="50" charset="-128"/>
              </a:rPr>
              <a:t>Digital Services</a:t>
            </a:r>
            <a:endParaRPr kumimoji="1" lang="ja-JP" altLang="en-US" sz="1050" b="1" spc="60" baseline="0">
              <a:solidFill>
                <a:srgbClr val="018838"/>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6234800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5" name="角丸四角形 4"/>
          <p:cNvSpPr/>
          <p:nvPr userDrawn="1"/>
        </p:nvSpPr>
        <p:spPr>
          <a:xfrm rot="3618708">
            <a:off x="7219101" y="1294223"/>
            <a:ext cx="2178928" cy="5569612"/>
          </a:xfrm>
          <a:prstGeom prst="roundRect">
            <a:avLst>
              <a:gd name="adj" fmla="val 50000"/>
            </a:avLst>
          </a:prstGeom>
          <a:gradFill>
            <a:gsLst>
              <a:gs pos="0">
                <a:srgbClr val="018838">
                  <a:alpha val="5000"/>
                </a:srgbClr>
              </a:gs>
              <a:gs pos="100000">
                <a:srgbClr val="01BFA8">
                  <a:alpha val="5000"/>
                </a:srgb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角丸四角形 5"/>
          <p:cNvSpPr/>
          <p:nvPr userDrawn="1"/>
        </p:nvSpPr>
        <p:spPr>
          <a:xfrm rot="18103315">
            <a:off x="5156292" y="526246"/>
            <a:ext cx="1226136" cy="2794365"/>
          </a:xfrm>
          <a:prstGeom prst="roundRect">
            <a:avLst>
              <a:gd name="adj" fmla="val 50000"/>
            </a:avLst>
          </a:prstGeom>
          <a:gradFill>
            <a:gsLst>
              <a:gs pos="0">
                <a:srgbClr val="018838">
                  <a:alpha val="5000"/>
                </a:srgbClr>
              </a:gs>
              <a:gs pos="100000">
                <a:srgbClr val="01BFA8">
                  <a:alpha val="5000"/>
                </a:srgb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角丸四角形 6"/>
          <p:cNvSpPr/>
          <p:nvPr userDrawn="1"/>
        </p:nvSpPr>
        <p:spPr>
          <a:xfrm rot="17056654">
            <a:off x="1427231" y="2754912"/>
            <a:ext cx="428589" cy="1472121"/>
          </a:xfrm>
          <a:prstGeom prst="roundRect">
            <a:avLst>
              <a:gd name="adj" fmla="val 50000"/>
            </a:avLst>
          </a:prstGeom>
          <a:gradFill>
            <a:gsLst>
              <a:gs pos="0">
                <a:srgbClr val="018838">
                  <a:alpha val="5000"/>
                </a:srgbClr>
              </a:gs>
              <a:gs pos="100000">
                <a:srgbClr val="01BFA8">
                  <a:alpha val="10000"/>
                </a:srgb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タイトル 1"/>
          <p:cNvSpPr txBox="1">
            <a:spLocks/>
          </p:cNvSpPr>
          <p:nvPr userDrawn="1"/>
        </p:nvSpPr>
        <p:spPr>
          <a:xfrm>
            <a:off x="875070" y="2550695"/>
            <a:ext cx="2684206" cy="1144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800" b="1" i="0" u="none" strike="noStrike" kern="1200" cap="none" spc="50" normalizeH="0" baseline="0" noProof="0">
                <a:ln>
                  <a:noFill/>
                </a:ln>
                <a:solidFill>
                  <a:prstClr val="black">
                    <a:lumMod val="65000"/>
                    <a:lumOff val="35000"/>
                  </a:prstClr>
                </a:solidFill>
                <a:effectLst/>
                <a:uLnTx/>
                <a:uFillTx/>
                <a:latin typeface="游ゴシック" panose="020B0400000000000000" pitchFamily="50" charset="-128"/>
                <a:ea typeface="游ゴシック" panose="020B0400000000000000" pitchFamily="50" charset="-128"/>
                <a:cs typeface="+mj-cs"/>
              </a:rPr>
              <a:t>目次</a:t>
            </a:r>
            <a:br>
              <a:rPr kumimoji="1" lang="en-US" altLang="ja-JP" sz="2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br>
            <a:endParaRPr kumimoji="1" lang="en-US" altLang="ja-JP"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endParaRPr>
          </a:p>
        </p:txBody>
      </p:sp>
      <p:sp>
        <p:nvSpPr>
          <p:cNvPr id="10" name="正方形/長方形 9"/>
          <p:cNvSpPr/>
          <p:nvPr userDrawn="1"/>
        </p:nvSpPr>
        <p:spPr>
          <a:xfrm>
            <a:off x="984127" y="3326275"/>
            <a:ext cx="95571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50" normalizeH="0" baseline="0" noProof="0">
                <a:ln>
                  <a:noFill/>
                </a:ln>
                <a:solidFill>
                  <a:srgbClr val="595959"/>
                </a:solidFill>
                <a:effectLst/>
                <a:uLnTx/>
                <a:uFillTx/>
                <a:latin typeface="游ゴシック" panose="020B0400000000000000" pitchFamily="50" charset="-128"/>
                <a:ea typeface="游ゴシック" panose="020B0400000000000000" pitchFamily="50" charset="-128"/>
                <a:cs typeface="+mn-cs"/>
              </a:rPr>
              <a:t>INDEX</a:t>
            </a:r>
            <a:endParaRPr kumimoji="0" lang="en-US" altLang="ja-JP" sz="1200" b="1" i="0" u="none" strike="noStrike" kern="1200" cap="none" spc="50" normalizeH="0" baseline="0" noProof="0">
              <a:ln>
                <a:noFill/>
              </a:ln>
              <a:solidFill>
                <a:srgbClr val="595959"/>
              </a:solidFill>
              <a:effectLst/>
              <a:uLnTx/>
              <a:uFillTx/>
              <a:latin typeface="游ゴシック" panose="020B0400000000000000" pitchFamily="50" charset="-128"/>
              <a:ea typeface="游ゴシック" panose="020B0400000000000000" pitchFamily="50" charset="-128"/>
              <a:cs typeface="+mn-cs"/>
            </a:endParaRPr>
          </a:p>
        </p:txBody>
      </p:sp>
      <p:sp>
        <p:nvSpPr>
          <p:cNvPr id="14" name="テキスト プレースホルダー 32"/>
          <p:cNvSpPr>
            <a:spLocks noGrp="1"/>
          </p:cNvSpPr>
          <p:nvPr>
            <p:ph type="body" sz="quarter" idx="12" hasCustomPrompt="1"/>
          </p:nvPr>
        </p:nvSpPr>
        <p:spPr>
          <a:xfrm>
            <a:off x="11585723" y="6589407"/>
            <a:ext cx="454053" cy="220731"/>
          </a:xfrm>
          <a:prstGeom prst="rect">
            <a:avLst/>
          </a:prstGeom>
        </p:spPr>
        <p:txBody>
          <a:bodyPr>
            <a:normAutofit/>
          </a:bodyPr>
          <a:lstStyle>
            <a:lvl1pPr marL="0" indent="0" algn="ctr">
              <a:buNone/>
              <a:defRPr sz="1200">
                <a:solidFill>
                  <a:srgbClr val="01BFA0"/>
                </a:solidFill>
              </a:defRPr>
            </a:lvl1pPr>
          </a:lstStyle>
          <a:p>
            <a:pPr lvl="0"/>
            <a:r>
              <a:rPr kumimoji="1" lang="en-US" altLang="ja-JP"/>
              <a:t>00</a:t>
            </a:r>
          </a:p>
        </p:txBody>
      </p:sp>
      <p:sp>
        <p:nvSpPr>
          <p:cNvPr id="16" name="テキスト プレースホルダー 15"/>
          <p:cNvSpPr>
            <a:spLocks noGrp="1"/>
          </p:cNvSpPr>
          <p:nvPr>
            <p:ph type="body" sz="quarter" idx="13" hasCustomPrompt="1"/>
          </p:nvPr>
        </p:nvSpPr>
        <p:spPr>
          <a:xfrm>
            <a:off x="4258553" y="667312"/>
            <a:ext cx="6019766" cy="5374761"/>
          </a:xfrm>
          <a:prstGeom prst="rect">
            <a:avLst/>
          </a:prstGeom>
        </p:spPr>
        <p:txBody>
          <a:bodyPr anchor="ctr">
            <a:normAutofit/>
          </a:bodyPr>
          <a:lstStyle>
            <a:lvl1pPr marL="457200" indent="-457200">
              <a:buFont typeface="+mj-lt"/>
              <a:buAutoNum type="arabicPeriod"/>
              <a:defRPr sz="2400">
                <a:solidFill>
                  <a:srgbClr val="595959"/>
                </a:solidFill>
              </a:defRPr>
            </a:lvl1pPr>
            <a:lvl2pPr marL="914400" indent="-457200">
              <a:buFont typeface="+mj-lt"/>
              <a:buAutoNum type="arabicPeriod"/>
              <a:defRPr sz="2400"/>
            </a:lvl2pPr>
            <a:lvl3pPr marL="1371600" indent="-457200">
              <a:buFont typeface="+mj-lt"/>
              <a:buAutoNum type="arabicPeriod"/>
              <a:defRPr sz="2400"/>
            </a:lvl3pPr>
            <a:lvl4pPr marL="1828800" indent="-457200">
              <a:buFont typeface="+mj-lt"/>
              <a:buAutoNum type="arabicPeriod"/>
              <a:defRPr sz="2400"/>
            </a:lvl4pPr>
            <a:lvl5pPr marL="2286000" indent="-457200">
              <a:buFont typeface="+mj-lt"/>
              <a:buAutoNum type="arabicPeriod"/>
              <a:defRPr sz="2400"/>
            </a:lvl5pPr>
          </a:lstStyle>
          <a:p>
            <a:pPr lvl="0"/>
            <a:r>
              <a:rPr kumimoji="1" lang="ja-JP" altLang="en-US"/>
              <a:t>セクションタイトル </a:t>
            </a:r>
            <a:r>
              <a:rPr kumimoji="1" lang="en-US" altLang="ja-JP"/>
              <a:t>00~00</a:t>
            </a:r>
            <a:endParaRPr kumimoji="1" lang="ja-JP" altLang="en-US"/>
          </a:p>
        </p:txBody>
      </p:sp>
    </p:spTree>
    <p:extLst>
      <p:ext uri="{BB962C8B-B14F-4D97-AF65-F5344CB8AC3E}">
        <p14:creationId xmlns:p14="http://schemas.microsoft.com/office/powerpoint/2010/main" val="33345904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セクション スライド">
    <p:spTree>
      <p:nvGrpSpPr>
        <p:cNvPr id="1" name=""/>
        <p:cNvGrpSpPr/>
        <p:nvPr/>
      </p:nvGrpSpPr>
      <p:grpSpPr>
        <a:xfrm>
          <a:off x="0" y="0"/>
          <a:ext cx="0" cy="0"/>
          <a:chOff x="0" y="0"/>
          <a:chExt cx="0" cy="0"/>
        </a:xfrm>
      </p:grpSpPr>
      <p:sp>
        <p:nvSpPr>
          <p:cNvPr id="7" name="テキスト プレースホルダー 32"/>
          <p:cNvSpPr>
            <a:spLocks noGrp="1"/>
          </p:cNvSpPr>
          <p:nvPr>
            <p:ph type="body" sz="quarter" idx="12" hasCustomPrompt="1"/>
          </p:nvPr>
        </p:nvSpPr>
        <p:spPr>
          <a:xfrm>
            <a:off x="11585723" y="6589407"/>
            <a:ext cx="454053" cy="220731"/>
          </a:xfrm>
          <a:prstGeom prst="rect">
            <a:avLst/>
          </a:prstGeom>
        </p:spPr>
        <p:txBody>
          <a:bodyPr anchor="ctr" anchorCtr="0">
            <a:noAutofit/>
          </a:bodyPr>
          <a:lstStyle>
            <a:lvl1pPr marL="0" indent="0" algn="ctr">
              <a:buNone/>
              <a:defRPr sz="1200">
                <a:solidFill>
                  <a:srgbClr val="01BFA0"/>
                </a:solidFill>
              </a:defRPr>
            </a:lvl1pPr>
          </a:lstStyle>
          <a:p>
            <a:pPr lvl="0"/>
            <a:r>
              <a:rPr kumimoji="1" lang="en-US" altLang="ja-JP"/>
              <a:t>00</a:t>
            </a:r>
          </a:p>
        </p:txBody>
      </p:sp>
      <p:sp>
        <p:nvSpPr>
          <p:cNvPr id="8" name="角丸四角形 7"/>
          <p:cNvSpPr/>
          <p:nvPr userDrawn="1"/>
        </p:nvSpPr>
        <p:spPr>
          <a:xfrm>
            <a:off x="546935" y="2223088"/>
            <a:ext cx="11056084" cy="2159001"/>
          </a:xfrm>
          <a:prstGeom prst="roundRect">
            <a:avLst>
              <a:gd name="adj" fmla="val 6274"/>
            </a:avLst>
          </a:prstGeom>
          <a:gradFill>
            <a:gsLst>
              <a:gs pos="0">
                <a:srgbClr val="018838"/>
              </a:gs>
              <a:gs pos="100000">
                <a:srgbClr val="01BFA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角丸四角形 9"/>
          <p:cNvSpPr/>
          <p:nvPr userDrawn="1"/>
        </p:nvSpPr>
        <p:spPr>
          <a:xfrm rot="7462158">
            <a:off x="9232631" y="2442552"/>
            <a:ext cx="1440923" cy="2788838"/>
          </a:xfrm>
          <a:prstGeom prst="roundRect">
            <a:avLst>
              <a:gd name="adj" fmla="val 50000"/>
            </a:avLst>
          </a:prstGeom>
          <a:gradFill>
            <a:gsLst>
              <a:gs pos="0">
                <a:schemeClr val="bg1">
                  <a:alpha val="50000"/>
                </a:schemeClr>
              </a:gs>
              <a:gs pos="100000">
                <a:schemeClr val="bg1">
                  <a:alpha val="2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テキスト プレースホルダー 32"/>
          <p:cNvSpPr>
            <a:spLocks noGrp="1"/>
          </p:cNvSpPr>
          <p:nvPr>
            <p:ph type="body" sz="quarter" idx="11" hasCustomPrompt="1"/>
          </p:nvPr>
        </p:nvSpPr>
        <p:spPr>
          <a:xfrm>
            <a:off x="140707" y="249904"/>
            <a:ext cx="11899069" cy="220731"/>
          </a:xfrm>
          <a:prstGeom prst="rect">
            <a:avLst/>
          </a:prstGeom>
        </p:spPr>
        <p:txBody>
          <a:bodyPr anchor="ctr" anchorCtr="0">
            <a:noAutofit/>
          </a:bodyPr>
          <a:lstStyle>
            <a:lvl1pPr marL="0" indent="0">
              <a:buNone/>
              <a:defRPr sz="1200">
                <a:solidFill>
                  <a:srgbClr val="018838"/>
                </a:solidFill>
              </a:defRPr>
            </a:lvl1pPr>
          </a:lstStyle>
          <a:p>
            <a:pPr lvl="0"/>
            <a:r>
              <a:rPr kumimoji="1" lang="ja-JP" altLang="en-US"/>
              <a:t>セクションタイトル</a:t>
            </a:r>
            <a:endParaRPr kumimoji="1" lang="en-US" altLang="ja-JP"/>
          </a:p>
        </p:txBody>
      </p:sp>
      <p:sp>
        <p:nvSpPr>
          <p:cNvPr id="2" name="Title 1"/>
          <p:cNvSpPr>
            <a:spLocks noGrp="1"/>
          </p:cNvSpPr>
          <p:nvPr>
            <p:ph type="ctrTitle" hasCustomPrompt="1"/>
          </p:nvPr>
        </p:nvSpPr>
        <p:spPr>
          <a:xfrm>
            <a:off x="853072" y="2626391"/>
            <a:ext cx="10443808" cy="744671"/>
          </a:xfrm>
          <a:prstGeom prst="rect">
            <a:avLst/>
          </a:prstGeom>
        </p:spPr>
        <p:txBody>
          <a:bodyPr anchor="ctr" anchorCtr="0">
            <a:noAutofit/>
          </a:bodyPr>
          <a:lstStyle>
            <a:lvl1pPr algn="l">
              <a:defRPr sz="4800">
                <a:solidFill>
                  <a:schemeClr val="bg1"/>
                </a:solidFill>
              </a:defRPr>
            </a:lvl1pPr>
          </a:lstStyle>
          <a:p>
            <a:r>
              <a:rPr lang="ja-JP" altLang="en-US"/>
              <a:t>セクションタイトル</a:t>
            </a:r>
            <a:endParaRPr lang="en-US"/>
          </a:p>
        </p:txBody>
      </p:sp>
      <p:sp>
        <p:nvSpPr>
          <p:cNvPr id="3" name="Subtitle 2"/>
          <p:cNvSpPr>
            <a:spLocks noGrp="1"/>
          </p:cNvSpPr>
          <p:nvPr>
            <p:ph type="subTitle" idx="1" hasCustomPrompt="1"/>
          </p:nvPr>
        </p:nvSpPr>
        <p:spPr>
          <a:xfrm>
            <a:off x="853073" y="3532588"/>
            <a:ext cx="10443807" cy="461272"/>
          </a:xfrm>
          <a:prstGeom prst="rect">
            <a:avLst/>
          </a:prstGeom>
        </p:spPr>
        <p:txBody>
          <a:bodyPr anchor="ctr" anchorCtr="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サブタイトル</a:t>
            </a:r>
            <a:endParaRPr lang="en-US"/>
          </a:p>
        </p:txBody>
      </p:sp>
      <p:sp>
        <p:nvSpPr>
          <p:cNvPr id="17" name="テキスト プレースホルダー 16"/>
          <p:cNvSpPr>
            <a:spLocks noGrp="1"/>
          </p:cNvSpPr>
          <p:nvPr>
            <p:ph type="body" sz="quarter" idx="13" hasCustomPrompt="1"/>
          </p:nvPr>
        </p:nvSpPr>
        <p:spPr>
          <a:xfrm>
            <a:off x="546936" y="1520300"/>
            <a:ext cx="11038788" cy="702788"/>
          </a:xfrm>
          <a:prstGeom prst="rect">
            <a:avLst/>
          </a:prstGeom>
        </p:spPr>
        <p:txBody>
          <a:bodyPr anchor="ctr" anchorCtr="0">
            <a:noAutofit/>
          </a:bodyPr>
          <a:lstStyle>
            <a:lvl1pPr marL="0" indent="0">
              <a:buNone/>
              <a:defRPr sz="4800">
                <a:solidFill>
                  <a:srgbClr val="018838"/>
                </a:solidFill>
              </a:defRPr>
            </a:lvl1pPr>
          </a:lstStyle>
          <a:p>
            <a:pPr lvl="0"/>
            <a:r>
              <a:rPr kumimoji="1" lang="en-US" altLang="ja-JP"/>
              <a:t>0(</a:t>
            </a:r>
            <a:r>
              <a:rPr kumimoji="1" lang="ja-JP" altLang="en-US"/>
              <a:t>セクション番号</a:t>
            </a:r>
            <a:r>
              <a:rPr kumimoji="1" lang="en-US" altLang="ja-JP"/>
              <a:t>)</a:t>
            </a:r>
          </a:p>
        </p:txBody>
      </p:sp>
    </p:spTree>
    <p:extLst>
      <p:ext uri="{BB962C8B-B14F-4D97-AF65-F5344CB8AC3E}">
        <p14:creationId xmlns:p14="http://schemas.microsoft.com/office/powerpoint/2010/main" val="2235504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タイトル_シンプル">
    <p:spTree>
      <p:nvGrpSpPr>
        <p:cNvPr id="1" name=""/>
        <p:cNvGrpSpPr/>
        <p:nvPr/>
      </p:nvGrpSpPr>
      <p:grpSpPr>
        <a:xfrm>
          <a:off x="0" y="0"/>
          <a:ext cx="0" cy="0"/>
          <a:chOff x="0" y="0"/>
          <a:chExt cx="0" cy="0"/>
        </a:xfrm>
      </p:grpSpPr>
      <p:sp>
        <p:nvSpPr>
          <p:cNvPr id="4" name="テキスト プレースホルダー 2">
            <a:extLst>
              <a:ext uri="{FF2B5EF4-FFF2-40B4-BE49-F238E27FC236}">
                <a16:creationId xmlns:a16="http://schemas.microsoft.com/office/drawing/2014/main" id="{AB3C3C8C-4F1D-4E30-8DE5-6B61D20092FC}"/>
              </a:ext>
            </a:extLst>
          </p:cNvPr>
          <p:cNvSpPr>
            <a:spLocks noGrp="1"/>
          </p:cNvSpPr>
          <p:nvPr>
            <p:ph type="body" sz="quarter" idx="10" hasCustomPrompt="1"/>
          </p:nvPr>
        </p:nvSpPr>
        <p:spPr>
          <a:xfrm>
            <a:off x="720328" y="2917768"/>
            <a:ext cx="10751344" cy="511232"/>
          </a:xfrm>
        </p:spPr>
        <p:txBody>
          <a:bodyPr>
            <a:normAutofit/>
          </a:bodyPr>
          <a:lstStyle>
            <a:lvl1pPr marL="0" indent="0" algn="ctr">
              <a:buNone/>
              <a:defRPr sz="2800" b="1" spc="50" baseline="0">
                <a:solidFill>
                  <a:schemeClr val="tx1"/>
                </a:solidFill>
              </a:defRPr>
            </a:lvl1pPr>
          </a:lstStyle>
          <a:p>
            <a:pPr lvl="0"/>
            <a:r>
              <a:rPr kumimoji="1" lang="ja-JP" altLang="en-US"/>
              <a:t>タイトルを入力</a:t>
            </a:r>
          </a:p>
        </p:txBody>
      </p:sp>
      <p:sp>
        <p:nvSpPr>
          <p:cNvPr id="6" name="テキスト プレースホルダー 2">
            <a:extLst>
              <a:ext uri="{FF2B5EF4-FFF2-40B4-BE49-F238E27FC236}">
                <a16:creationId xmlns:a16="http://schemas.microsoft.com/office/drawing/2014/main" id="{54E7FFA9-6392-4ABC-8A39-C22049ED43EC}"/>
              </a:ext>
            </a:extLst>
          </p:cNvPr>
          <p:cNvSpPr>
            <a:spLocks noGrp="1"/>
          </p:cNvSpPr>
          <p:nvPr>
            <p:ph type="body" sz="quarter" idx="11" hasCustomPrompt="1"/>
          </p:nvPr>
        </p:nvSpPr>
        <p:spPr>
          <a:xfrm>
            <a:off x="720328" y="3676997"/>
            <a:ext cx="10751344" cy="511232"/>
          </a:xfrm>
        </p:spPr>
        <p:txBody>
          <a:bodyPr>
            <a:normAutofit/>
          </a:bodyPr>
          <a:lstStyle>
            <a:lvl1pPr marL="0" indent="0" algn="ctr">
              <a:buNone/>
              <a:defRPr sz="1400" b="1" spc="50" baseline="0">
                <a:solidFill>
                  <a:schemeClr val="tx1"/>
                </a:solidFill>
              </a:defRPr>
            </a:lvl1pPr>
          </a:lstStyle>
          <a:p>
            <a:pPr lvl="0"/>
            <a:r>
              <a:rPr kumimoji="1" lang="ja-JP" altLang="en-US"/>
              <a:t>令和〇年〇月〇日 </a:t>
            </a:r>
            <a:r>
              <a:rPr kumimoji="1" lang="en-US" altLang="ja-JP"/>
              <a:t>| </a:t>
            </a:r>
            <a:r>
              <a:rPr kumimoji="1" lang="ja-JP" altLang="en-US"/>
              <a:t>東京都〇〇局〇〇部</a:t>
            </a:r>
          </a:p>
        </p:txBody>
      </p:sp>
      <p:sp>
        <p:nvSpPr>
          <p:cNvPr id="8" name="テキスト ボックス 7">
            <a:extLst>
              <a:ext uri="{FF2B5EF4-FFF2-40B4-BE49-F238E27FC236}">
                <a16:creationId xmlns:a16="http://schemas.microsoft.com/office/drawing/2014/main" id="{2812B52A-7E59-4019-9B46-E1C6326D4172}"/>
              </a:ext>
            </a:extLst>
          </p:cNvPr>
          <p:cNvSpPr txBox="1"/>
          <p:nvPr/>
        </p:nvSpPr>
        <p:spPr>
          <a:xfrm>
            <a:off x="4044156" y="6533856"/>
            <a:ext cx="4103688" cy="253916"/>
          </a:xfrm>
          <a:prstGeom prst="rect">
            <a:avLst/>
          </a:prstGeom>
          <a:noFill/>
        </p:spPr>
        <p:txBody>
          <a:bodyPr wrap="none" rtlCol="0">
            <a:spAutoFit/>
          </a:bodyPr>
          <a:lstStyle/>
          <a:p>
            <a:r>
              <a:rPr kumimoji="1" lang="en-US" altLang="ja-JP" sz="1050" b="0" spc="60" baseline="0">
                <a:solidFill>
                  <a:srgbClr val="018838"/>
                </a:solidFill>
                <a:latin typeface="Yu Gothic UI" panose="020B0500000000000000" pitchFamily="50" charset="-128"/>
                <a:ea typeface="Yu Gothic UI" panose="020B0500000000000000" pitchFamily="50" charset="-128"/>
              </a:rPr>
              <a:t>Tokyo Metropolitan Government Bureau of </a:t>
            </a:r>
            <a:r>
              <a:rPr kumimoji="1" lang="en-US" altLang="ja-JP" sz="1050" b="1" spc="60" baseline="0">
                <a:solidFill>
                  <a:srgbClr val="018838"/>
                </a:solidFill>
                <a:latin typeface="Yu Gothic UI" panose="020B0500000000000000" pitchFamily="50" charset="-128"/>
                <a:ea typeface="Yu Gothic UI" panose="020B0500000000000000" pitchFamily="50" charset="-128"/>
              </a:rPr>
              <a:t>Digital Services</a:t>
            </a:r>
            <a:endParaRPr kumimoji="1" lang="ja-JP" altLang="en-US" sz="1050" b="1" spc="60" baseline="0">
              <a:solidFill>
                <a:srgbClr val="018838"/>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492980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メインスライド1">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E13014D-F1A3-471A-97F2-94981A0D98F4}"/>
              </a:ext>
            </a:extLst>
          </p:cNvPr>
          <p:cNvSpPr/>
          <p:nvPr/>
        </p:nvSpPr>
        <p:spPr>
          <a:xfrm>
            <a:off x="0" y="0"/>
            <a:ext cx="12192000" cy="6858000"/>
          </a:xfrm>
          <a:prstGeom prst="rect">
            <a:avLst/>
          </a:prstGeom>
          <a:gradFill>
            <a:gsLst>
              <a:gs pos="0">
                <a:srgbClr val="018838"/>
              </a:gs>
              <a:gs pos="100000">
                <a:srgbClr val="01BF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四角形: 角を丸くする 2">
            <a:extLst>
              <a:ext uri="{FF2B5EF4-FFF2-40B4-BE49-F238E27FC236}">
                <a16:creationId xmlns:a16="http://schemas.microsoft.com/office/drawing/2014/main" id="{69F84867-D49F-44DF-B057-83515652CB48}"/>
              </a:ext>
            </a:extLst>
          </p:cNvPr>
          <p:cNvSpPr/>
          <p:nvPr/>
        </p:nvSpPr>
        <p:spPr>
          <a:xfrm>
            <a:off x="101204" y="94960"/>
            <a:ext cx="11989593" cy="6668080"/>
          </a:xfrm>
          <a:prstGeom prst="roundRect">
            <a:avLst>
              <a:gd name="adj" fmla="val 23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コンテンツ プレースホルダー 8">
            <a:extLst>
              <a:ext uri="{FF2B5EF4-FFF2-40B4-BE49-F238E27FC236}">
                <a16:creationId xmlns:a16="http://schemas.microsoft.com/office/drawing/2014/main" id="{66841F45-E689-4B80-9B79-17F356349C23}"/>
              </a:ext>
            </a:extLst>
          </p:cNvPr>
          <p:cNvSpPr>
            <a:spLocks noGrp="1"/>
          </p:cNvSpPr>
          <p:nvPr>
            <p:ph sz="quarter" idx="13" hasCustomPrompt="1"/>
          </p:nvPr>
        </p:nvSpPr>
        <p:spPr>
          <a:xfrm>
            <a:off x="140708" y="186404"/>
            <a:ext cx="11612464" cy="212608"/>
          </a:xfrm>
        </p:spPr>
        <p:txBody>
          <a:bodyPr>
            <a:noAutofit/>
          </a:bodyPr>
          <a:lstStyle>
            <a:lvl1pPr marL="0" indent="0">
              <a:buNone/>
              <a:defRPr sz="1200" b="0" spc="50" baseline="0">
                <a:solidFill>
                  <a:schemeClr val="tx1">
                    <a:lumMod val="75000"/>
                    <a:lumOff val="25000"/>
                  </a:schemeClr>
                </a:solidFill>
              </a:defRPr>
            </a:lvl1pPr>
          </a:lstStyle>
          <a:p>
            <a:pPr lvl="0"/>
            <a:r>
              <a:rPr kumimoji="1" lang="ja-JP" altLang="en-US"/>
              <a:t>タイトル</a:t>
            </a:r>
          </a:p>
        </p:txBody>
      </p:sp>
      <p:sp>
        <p:nvSpPr>
          <p:cNvPr id="13" name="テキスト プレースホルダー 8">
            <a:extLst>
              <a:ext uri="{FF2B5EF4-FFF2-40B4-BE49-F238E27FC236}">
                <a16:creationId xmlns:a16="http://schemas.microsoft.com/office/drawing/2014/main" id="{7A297360-73C4-4513-B98F-54EFA90AE4AC}"/>
              </a:ext>
            </a:extLst>
          </p:cNvPr>
          <p:cNvSpPr>
            <a:spLocks noGrp="1"/>
          </p:cNvSpPr>
          <p:nvPr>
            <p:ph type="body" sz="quarter" idx="15"/>
          </p:nvPr>
        </p:nvSpPr>
        <p:spPr>
          <a:xfrm>
            <a:off x="438828" y="889462"/>
            <a:ext cx="11314344" cy="5685963"/>
          </a:xfrm>
        </p:spPr>
        <p:txBody>
          <a:bodyPr>
            <a:normAutofit/>
          </a:bodyPr>
          <a:lstStyle>
            <a:lvl1pPr>
              <a:defRPr sz="1800" b="1" spc="50" baseline="0">
                <a:solidFill>
                  <a:schemeClr val="tx1"/>
                </a:solidFill>
                <a:latin typeface="+mn-lt"/>
              </a:defRPr>
            </a:lvl1pPr>
            <a:lvl2pPr>
              <a:defRPr sz="1600" b="1" spc="50" baseline="0">
                <a:solidFill>
                  <a:schemeClr val="tx1"/>
                </a:solidFill>
                <a:latin typeface="+mn-lt"/>
              </a:defRPr>
            </a:lvl2pPr>
            <a:lvl3pPr>
              <a:defRPr sz="1400" b="1" spc="50" baseline="0">
                <a:solidFill>
                  <a:schemeClr val="tx1"/>
                </a:solidFill>
                <a:latin typeface="+mn-lt"/>
              </a:defRPr>
            </a:lvl3pPr>
            <a:lvl4pPr>
              <a:defRPr sz="1200" b="1" spc="50" baseline="0">
                <a:solidFill>
                  <a:schemeClr val="tx1"/>
                </a:solidFill>
                <a:latin typeface="+mn-lt"/>
              </a:defRPr>
            </a:lvl4pPr>
            <a:lvl5pPr>
              <a:defRPr sz="1200" b="1" spc="50" baseline="0">
                <a:solidFill>
                  <a:schemeClr val="tx1"/>
                </a:solidFill>
                <a:latin typeface="+mn-lt"/>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4" name="スライド番号プレースホルダー 13">
            <a:extLst>
              <a:ext uri="{FF2B5EF4-FFF2-40B4-BE49-F238E27FC236}">
                <a16:creationId xmlns:a16="http://schemas.microsoft.com/office/drawing/2014/main" id="{5973045C-25E8-4F25-9638-D9B53FF4E942}"/>
              </a:ext>
            </a:extLst>
          </p:cNvPr>
          <p:cNvSpPr>
            <a:spLocks noGrp="1"/>
          </p:cNvSpPr>
          <p:nvPr>
            <p:ph type="sldNum" sz="quarter" idx="18"/>
          </p:nvPr>
        </p:nvSpPr>
        <p:spPr>
          <a:xfrm>
            <a:off x="9317183" y="6397915"/>
            <a:ext cx="2743200" cy="365125"/>
          </a:xfrm>
        </p:spPr>
        <p:txBody>
          <a:bodyPr/>
          <a:lstStyle>
            <a:lvl1pPr>
              <a:defRPr sz="1400">
                <a:solidFill>
                  <a:srgbClr val="01BFA8"/>
                </a:solidFill>
              </a:defRPr>
            </a:lvl1pPr>
          </a:lstStyle>
          <a:p>
            <a:fld id="{47CE1B9D-ECF1-40A6-9741-619C7E3ED3FB}" type="slidenum">
              <a:rPr lang="ja-JP" altLang="en-US" smtClean="0"/>
              <a:pPr/>
              <a:t>‹#›</a:t>
            </a:fld>
            <a:endParaRPr lang="ja-JP" altLang="en-US"/>
          </a:p>
        </p:txBody>
      </p:sp>
      <p:sp>
        <p:nvSpPr>
          <p:cNvPr id="11" name="テキスト ボックス 10">
            <a:extLst>
              <a:ext uri="{FF2B5EF4-FFF2-40B4-BE49-F238E27FC236}">
                <a16:creationId xmlns:a16="http://schemas.microsoft.com/office/drawing/2014/main" id="{2812B52A-7E59-4019-9B46-E1C6326D4172}"/>
              </a:ext>
            </a:extLst>
          </p:cNvPr>
          <p:cNvSpPr txBox="1"/>
          <p:nvPr/>
        </p:nvSpPr>
        <p:spPr>
          <a:xfrm>
            <a:off x="140708" y="6562394"/>
            <a:ext cx="4103688" cy="253916"/>
          </a:xfrm>
          <a:prstGeom prst="rect">
            <a:avLst/>
          </a:prstGeom>
          <a:noFill/>
        </p:spPr>
        <p:txBody>
          <a:bodyPr wrap="none" rtlCol="0">
            <a:spAutoFit/>
          </a:bodyPr>
          <a:lstStyle/>
          <a:p>
            <a:r>
              <a:rPr kumimoji="1" lang="en-US" altLang="ja-JP" sz="1050" b="0" spc="60" baseline="0">
                <a:solidFill>
                  <a:srgbClr val="018838"/>
                </a:solidFill>
                <a:latin typeface="Yu Gothic UI" panose="020B0500000000000000" pitchFamily="50" charset="-128"/>
                <a:ea typeface="Yu Gothic UI" panose="020B0500000000000000" pitchFamily="50" charset="-128"/>
              </a:rPr>
              <a:t>Tokyo Metropolitan Government Bureau of </a:t>
            </a:r>
            <a:r>
              <a:rPr kumimoji="1" lang="en-US" altLang="ja-JP" sz="1050" b="1" spc="60" baseline="0">
                <a:solidFill>
                  <a:srgbClr val="018838"/>
                </a:solidFill>
                <a:latin typeface="Yu Gothic UI" panose="020B0500000000000000" pitchFamily="50" charset="-128"/>
                <a:ea typeface="Yu Gothic UI" panose="020B0500000000000000" pitchFamily="50" charset="-128"/>
              </a:rPr>
              <a:t>Digital Services</a:t>
            </a:r>
            <a:endParaRPr kumimoji="1" lang="ja-JP" altLang="en-US" sz="1050" b="1" spc="60" baseline="0">
              <a:solidFill>
                <a:srgbClr val="018838"/>
              </a:solidFill>
              <a:latin typeface="Yu Gothic UI" panose="020B0500000000000000" pitchFamily="50" charset="-128"/>
              <a:ea typeface="Yu Gothic UI" panose="020B0500000000000000" pitchFamily="50" charset="-128"/>
            </a:endParaRPr>
          </a:p>
        </p:txBody>
      </p:sp>
      <p:sp>
        <p:nvSpPr>
          <p:cNvPr id="5" name="タイトル 4"/>
          <p:cNvSpPr>
            <a:spLocks noGrp="1"/>
          </p:cNvSpPr>
          <p:nvPr>
            <p:ph type="title" hasCustomPrompt="1"/>
          </p:nvPr>
        </p:nvSpPr>
        <p:spPr>
          <a:xfrm>
            <a:off x="132394" y="402534"/>
            <a:ext cx="11620778" cy="297216"/>
          </a:xfrm>
        </p:spPr>
        <p:txBody>
          <a:bodyPr>
            <a:normAutofit/>
          </a:bodyPr>
          <a:lstStyle>
            <a:lvl1pPr>
              <a:defRPr sz="1400" spc="50" baseline="0">
                <a:solidFill>
                  <a:schemeClr val="tx1"/>
                </a:solidFill>
              </a:defRPr>
            </a:lvl1pPr>
          </a:lstStyle>
          <a:p>
            <a:r>
              <a:rPr kumimoji="1" lang="ja-JP" altLang="en-US"/>
              <a:t>スライドタイトル</a:t>
            </a:r>
          </a:p>
        </p:txBody>
      </p:sp>
    </p:spTree>
    <p:extLst>
      <p:ext uri="{BB962C8B-B14F-4D97-AF65-F5344CB8AC3E}">
        <p14:creationId xmlns:p14="http://schemas.microsoft.com/office/powerpoint/2010/main" val="2013257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メインスライド2">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DD653E63-A002-4938-BC54-B20333DC94C1}"/>
              </a:ext>
            </a:extLst>
          </p:cNvPr>
          <p:cNvSpPr/>
          <p:nvPr/>
        </p:nvSpPr>
        <p:spPr>
          <a:xfrm>
            <a:off x="0" y="0"/>
            <a:ext cx="12192000" cy="6858000"/>
          </a:xfrm>
          <a:prstGeom prst="rect">
            <a:avLst/>
          </a:prstGeom>
          <a:gradFill>
            <a:gsLst>
              <a:gs pos="0">
                <a:srgbClr val="018838"/>
              </a:gs>
              <a:gs pos="100000">
                <a:srgbClr val="01BF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四角形: 角を丸くする 13">
            <a:extLst>
              <a:ext uri="{FF2B5EF4-FFF2-40B4-BE49-F238E27FC236}">
                <a16:creationId xmlns:a16="http://schemas.microsoft.com/office/drawing/2014/main" id="{CB2D80D4-ED6F-4050-99C1-A939A42E5275}"/>
              </a:ext>
            </a:extLst>
          </p:cNvPr>
          <p:cNvSpPr/>
          <p:nvPr/>
        </p:nvSpPr>
        <p:spPr>
          <a:xfrm>
            <a:off x="101204" y="94960"/>
            <a:ext cx="11989593" cy="6668080"/>
          </a:xfrm>
          <a:prstGeom prst="roundRect">
            <a:avLst>
              <a:gd name="adj" fmla="val 23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コンテンツ プレースホルダー 8">
            <a:extLst>
              <a:ext uri="{FF2B5EF4-FFF2-40B4-BE49-F238E27FC236}">
                <a16:creationId xmlns:a16="http://schemas.microsoft.com/office/drawing/2014/main" id="{66841F45-E689-4B80-9B79-17F356349C23}"/>
              </a:ext>
            </a:extLst>
          </p:cNvPr>
          <p:cNvSpPr>
            <a:spLocks noGrp="1"/>
          </p:cNvSpPr>
          <p:nvPr>
            <p:ph sz="quarter" idx="13" hasCustomPrompt="1"/>
          </p:nvPr>
        </p:nvSpPr>
        <p:spPr>
          <a:xfrm>
            <a:off x="140708" y="186404"/>
            <a:ext cx="11612464" cy="212608"/>
          </a:xfrm>
        </p:spPr>
        <p:txBody>
          <a:bodyPr>
            <a:noAutofit/>
          </a:bodyPr>
          <a:lstStyle>
            <a:lvl1pPr marL="0" indent="0">
              <a:buNone/>
              <a:defRPr sz="1200" b="0" spc="50" baseline="0">
                <a:solidFill>
                  <a:schemeClr val="tx1">
                    <a:lumMod val="75000"/>
                    <a:lumOff val="25000"/>
                  </a:schemeClr>
                </a:solidFill>
              </a:defRPr>
            </a:lvl1pPr>
          </a:lstStyle>
          <a:p>
            <a:pPr lvl="0"/>
            <a:r>
              <a:rPr kumimoji="1" lang="ja-JP" altLang="en-US"/>
              <a:t>タイトル</a:t>
            </a:r>
          </a:p>
        </p:txBody>
      </p:sp>
      <p:sp>
        <p:nvSpPr>
          <p:cNvPr id="8" name="四角形: 角を丸くする 7">
            <a:extLst>
              <a:ext uri="{FF2B5EF4-FFF2-40B4-BE49-F238E27FC236}">
                <a16:creationId xmlns:a16="http://schemas.microsoft.com/office/drawing/2014/main" id="{DDEF1047-9BF9-4F51-9F6B-4261BB70384F}"/>
              </a:ext>
            </a:extLst>
          </p:cNvPr>
          <p:cNvSpPr/>
          <p:nvPr/>
        </p:nvSpPr>
        <p:spPr>
          <a:xfrm rot="2649975">
            <a:off x="11013912" y="4584602"/>
            <a:ext cx="761136" cy="1984214"/>
          </a:xfrm>
          <a:prstGeom prst="roundRect">
            <a:avLst>
              <a:gd name="adj" fmla="val 50000"/>
            </a:avLst>
          </a:prstGeom>
          <a:solidFill>
            <a:srgbClr val="01883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442075E2-3B8D-4DE7-A4A0-7D73F2E0C3DF}"/>
              </a:ext>
            </a:extLst>
          </p:cNvPr>
          <p:cNvSpPr/>
          <p:nvPr/>
        </p:nvSpPr>
        <p:spPr>
          <a:xfrm rot="2649975">
            <a:off x="10199323" y="4559447"/>
            <a:ext cx="761136" cy="2318767"/>
          </a:xfrm>
          <a:prstGeom prst="roundRect">
            <a:avLst>
              <a:gd name="adj" fmla="val 50000"/>
            </a:avLst>
          </a:prstGeom>
          <a:gradFill>
            <a:gsLst>
              <a:gs pos="0">
                <a:srgbClr val="018838">
                  <a:alpha val="11000"/>
                </a:srgbClr>
              </a:gs>
              <a:gs pos="100000">
                <a:srgbClr val="018838">
                  <a:alpha val="7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8">
            <a:extLst>
              <a:ext uri="{FF2B5EF4-FFF2-40B4-BE49-F238E27FC236}">
                <a16:creationId xmlns:a16="http://schemas.microsoft.com/office/drawing/2014/main" id="{2848A4BA-6192-4D64-9D32-914B37BFFC5D}"/>
              </a:ext>
            </a:extLst>
          </p:cNvPr>
          <p:cNvSpPr>
            <a:spLocks noGrp="1"/>
          </p:cNvSpPr>
          <p:nvPr>
            <p:ph type="body" sz="quarter" idx="15"/>
          </p:nvPr>
        </p:nvSpPr>
        <p:spPr>
          <a:xfrm>
            <a:off x="438828" y="889462"/>
            <a:ext cx="11314344" cy="5685963"/>
          </a:xfrm>
        </p:spPr>
        <p:txBody>
          <a:bodyPr>
            <a:normAutofit/>
          </a:bodyPr>
          <a:lstStyle>
            <a:lvl1pPr>
              <a:defRPr sz="1800" b="1" spc="50" baseline="0">
                <a:solidFill>
                  <a:schemeClr val="tx1"/>
                </a:solidFill>
                <a:latin typeface="+mn-lt"/>
              </a:defRPr>
            </a:lvl1pPr>
            <a:lvl2pPr>
              <a:defRPr sz="1600" b="1" spc="50" baseline="0">
                <a:solidFill>
                  <a:schemeClr val="tx1"/>
                </a:solidFill>
                <a:latin typeface="+mn-lt"/>
              </a:defRPr>
            </a:lvl2pPr>
            <a:lvl3pPr>
              <a:defRPr sz="1400" b="1" spc="50" baseline="0">
                <a:solidFill>
                  <a:schemeClr val="tx1"/>
                </a:solidFill>
                <a:latin typeface="+mn-lt"/>
              </a:defRPr>
            </a:lvl3pPr>
            <a:lvl4pPr>
              <a:defRPr sz="1200" b="1" spc="50" baseline="0">
                <a:solidFill>
                  <a:schemeClr val="tx1"/>
                </a:solidFill>
                <a:latin typeface="+mn-lt"/>
              </a:defRPr>
            </a:lvl4pPr>
            <a:lvl5pPr>
              <a:defRPr sz="1200" b="1" spc="50" baseline="0">
                <a:solidFill>
                  <a:schemeClr val="tx1"/>
                </a:solidFill>
                <a:latin typeface="+mn-lt"/>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6">
            <a:extLst>
              <a:ext uri="{FF2B5EF4-FFF2-40B4-BE49-F238E27FC236}">
                <a16:creationId xmlns:a16="http://schemas.microsoft.com/office/drawing/2014/main" id="{C4DDA678-A9B4-4DF5-B56C-58F58846EB60}"/>
              </a:ext>
            </a:extLst>
          </p:cNvPr>
          <p:cNvSpPr>
            <a:spLocks noGrp="1"/>
          </p:cNvSpPr>
          <p:nvPr>
            <p:ph type="sldNum" sz="quarter" idx="18"/>
          </p:nvPr>
        </p:nvSpPr>
        <p:spPr/>
        <p:txBody>
          <a:bodyPr/>
          <a:lstStyle/>
          <a:p>
            <a:fld id="{47CE1B9D-ECF1-40A6-9741-619C7E3ED3FB}" type="slidenum">
              <a:rPr lang="ja-JP" altLang="en-US" smtClean="0"/>
              <a:pPr/>
              <a:t>‹#›</a:t>
            </a:fld>
            <a:endParaRPr lang="ja-JP" altLang="en-US"/>
          </a:p>
        </p:txBody>
      </p:sp>
      <p:sp>
        <p:nvSpPr>
          <p:cNvPr id="11" name="テキスト ボックス 10">
            <a:extLst>
              <a:ext uri="{FF2B5EF4-FFF2-40B4-BE49-F238E27FC236}">
                <a16:creationId xmlns:a16="http://schemas.microsoft.com/office/drawing/2014/main" id="{2812B52A-7E59-4019-9B46-E1C6326D4172}"/>
              </a:ext>
            </a:extLst>
          </p:cNvPr>
          <p:cNvSpPr txBox="1"/>
          <p:nvPr/>
        </p:nvSpPr>
        <p:spPr>
          <a:xfrm>
            <a:off x="140708" y="6562394"/>
            <a:ext cx="4103688" cy="253916"/>
          </a:xfrm>
          <a:prstGeom prst="rect">
            <a:avLst/>
          </a:prstGeom>
          <a:noFill/>
        </p:spPr>
        <p:txBody>
          <a:bodyPr wrap="none" rtlCol="0">
            <a:spAutoFit/>
          </a:bodyPr>
          <a:lstStyle/>
          <a:p>
            <a:r>
              <a:rPr kumimoji="1" lang="en-US" altLang="ja-JP" sz="1050" b="0" spc="60" baseline="0">
                <a:solidFill>
                  <a:srgbClr val="018838"/>
                </a:solidFill>
                <a:latin typeface="Yu Gothic UI" panose="020B0500000000000000" pitchFamily="50" charset="-128"/>
                <a:ea typeface="Yu Gothic UI" panose="020B0500000000000000" pitchFamily="50" charset="-128"/>
              </a:rPr>
              <a:t>Tokyo Metropolitan Government Bureau of </a:t>
            </a:r>
            <a:r>
              <a:rPr kumimoji="1" lang="en-US" altLang="ja-JP" sz="1050" b="1" spc="60" baseline="0">
                <a:solidFill>
                  <a:srgbClr val="018838"/>
                </a:solidFill>
                <a:latin typeface="Yu Gothic UI" panose="020B0500000000000000" pitchFamily="50" charset="-128"/>
                <a:ea typeface="Yu Gothic UI" panose="020B0500000000000000" pitchFamily="50" charset="-128"/>
              </a:rPr>
              <a:t>Digital Services</a:t>
            </a:r>
            <a:endParaRPr kumimoji="1" lang="ja-JP" altLang="en-US" sz="1050" b="1" spc="60" baseline="0">
              <a:solidFill>
                <a:srgbClr val="018838"/>
              </a:solidFill>
              <a:latin typeface="Yu Gothic UI" panose="020B0500000000000000" pitchFamily="50" charset="-128"/>
              <a:ea typeface="Yu Gothic UI" panose="020B0500000000000000" pitchFamily="50" charset="-128"/>
            </a:endParaRPr>
          </a:p>
        </p:txBody>
      </p:sp>
      <p:sp>
        <p:nvSpPr>
          <p:cNvPr id="15" name="タイトル 4"/>
          <p:cNvSpPr>
            <a:spLocks noGrp="1"/>
          </p:cNvSpPr>
          <p:nvPr>
            <p:ph type="title" hasCustomPrompt="1"/>
          </p:nvPr>
        </p:nvSpPr>
        <p:spPr>
          <a:xfrm>
            <a:off x="132394" y="402534"/>
            <a:ext cx="11620778" cy="297216"/>
          </a:xfrm>
        </p:spPr>
        <p:txBody>
          <a:bodyPr>
            <a:normAutofit/>
          </a:bodyPr>
          <a:lstStyle>
            <a:lvl1pPr>
              <a:defRPr sz="1400" spc="50" baseline="0">
                <a:solidFill>
                  <a:schemeClr val="tx1"/>
                </a:solidFill>
              </a:defRPr>
            </a:lvl1pPr>
          </a:lstStyle>
          <a:p>
            <a:r>
              <a:rPr kumimoji="1" lang="ja-JP" altLang="en-US"/>
              <a:t>スライドタイトル</a:t>
            </a:r>
          </a:p>
        </p:txBody>
      </p:sp>
    </p:spTree>
    <p:extLst>
      <p:ext uri="{BB962C8B-B14F-4D97-AF65-F5344CB8AC3E}">
        <p14:creationId xmlns:p14="http://schemas.microsoft.com/office/powerpoint/2010/main" val="408410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メインスライド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8105871-4C35-437C-9BB8-B88F7DC876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87177"/>
            <a:ext cx="11543251" cy="268593"/>
          </a:xfrm>
          <a:prstGeom prst="rect">
            <a:avLst/>
          </a:prstGeom>
        </p:spPr>
      </p:pic>
      <p:sp>
        <p:nvSpPr>
          <p:cNvPr id="4" name="スライド番号プレースホルダー 3">
            <a:extLst>
              <a:ext uri="{FF2B5EF4-FFF2-40B4-BE49-F238E27FC236}">
                <a16:creationId xmlns:a16="http://schemas.microsoft.com/office/drawing/2014/main" id="{E5B65AE0-B100-40B2-9C7E-1DFC5B12A09E}"/>
              </a:ext>
            </a:extLst>
          </p:cNvPr>
          <p:cNvSpPr>
            <a:spLocks noGrp="1"/>
          </p:cNvSpPr>
          <p:nvPr>
            <p:ph type="sldNum" sz="quarter" idx="12"/>
          </p:nvPr>
        </p:nvSpPr>
        <p:spPr>
          <a:xfrm>
            <a:off x="9325496" y="6538912"/>
            <a:ext cx="2743200" cy="365125"/>
          </a:xfrm>
        </p:spPr>
        <p:txBody>
          <a:bodyPr/>
          <a:lstStyle>
            <a:lvl1pPr>
              <a:defRPr sz="1400">
                <a:solidFill>
                  <a:srgbClr val="01BF4F"/>
                </a:solidFill>
              </a:defRPr>
            </a:lvl1pPr>
          </a:lstStyle>
          <a:p>
            <a:fld id="{47CE1B9D-ECF1-40A6-9741-619C7E3ED3FB}" type="slidenum">
              <a:rPr lang="ja-JP" altLang="en-US" smtClean="0"/>
              <a:pPr/>
              <a:t>‹#›</a:t>
            </a:fld>
            <a:endParaRPr lang="ja-JP" altLang="en-US"/>
          </a:p>
        </p:txBody>
      </p:sp>
      <p:sp>
        <p:nvSpPr>
          <p:cNvPr id="6" name="コンテンツ プレースホルダー 8">
            <a:extLst>
              <a:ext uri="{FF2B5EF4-FFF2-40B4-BE49-F238E27FC236}">
                <a16:creationId xmlns:a16="http://schemas.microsoft.com/office/drawing/2014/main" id="{A1D46693-B572-40B1-BC5B-E4B5739CC203}"/>
              </a:ext>
            </a:extLst>
          </p:cNvPr>
          <p:cNvSpPr>
            <a:spLocks noGrp="1"/>
          </p:cNvSpPr>
          <p:nvPr>
            <p:ph sz="quarter" idx="13" hasCustomPrompt="1"/>
          </p:nvPr>
        </p:nvSpPr>
        <p:spPr>
          <a:xfrm>
            <a:off x="140708" y="186404"/>
            <a:ext cx="11612464" cy="212608"/>
          </a:xfrm>
        </p:spPr>
        <p:txBody>
          <a:bodyPr>
            <a:noAutofit/>
          </a:bodyPr>
          <a:lstStyle>
            <a:lvl1pPr marL="0" indent="0">
              <a:buNone/>
              <a:defRPr sz="1200" b="0" spc="50" baseline="0">
                <a:solidFill>
                  <a:schemeClr val="tx1">
                    <a:lumMod val="75000"/>
                    <a:lumOff val="25000"/>
                  </a:schemeClr>
                </a:solidFill>
              </a:defRPr>
            </a:lvl1pPr>
          </a:lstStyle>
          <a:p>
            <a:pPr lvl="0"/>
            <a:r>
              <a:rPr kumimoji="1" lang="ja-JP" altLang="en-US"/>
              <a:t>タイトル</a:t>
            </a:r>
          </a:p>
        </p:txBody>
      </p:sp>
      <p:sp>
        <p:nvSpPr>
          <p:cNvPr id="9" name="テキスト プレースホルダー 8">
            <a:extLst>
              <a:ext uri="{FF2B5EF4-FFF2-40B4-BE49-F238E27FC236}">
                <a16:creationId xmlns:a16="http://schemas.microsoft.com/office/drawing/2014/main" id="{5A1A945E-2BD9-493C-A47A-9ABD17245A2B}"/>
              </a:ext>
            </a:extLst>
          </p:cNvPr>
          <p:cNvSpPr>
            <a:spLocks noGrp="1"/>
          </p:cNvSpPr>
          <p:nvPr>
            <p:ph type="body" sz="quarter" idx="15"/>
          </p:nvPr>
        </p:nvSpPr>
        <p:spPr>
          <a:xfrm>
            <a:off x="438828" y="889462"/>
            <a:ext cx="11314344" cy="5685963"/>
          </a:xfrm>
        </p:spPr>
        <p:txBody>
          <a:bodyPr>
            <a:normAutofit/>
          </a:bodyPr>
          <a:lstStyle>
            <a:lvl1pPr>
              <a:defRPr sz="1800" b="1" spc="50" baseline="0">
                <a:solidFill>
                  <a:schemeClr val="tx1"/>
                </a:solidFill>
                <a:latin typeface="+mn-lt"/>
              </a:defRPr>
            </a:lvl1pPr>
            <a:lvl2pPr>
              <a:defRPr sz="1600" b="1" spc="50" baseline="0">
                <a:solidFill>
                  <a:schemeClr val="tx1"/>
                </a:solidFill>
                <a:latin typeface="+mn-lt"/>
              </a:defRPr>
            </a:lvl2pPr>
            <a:lvl3pPr>
              <a:defRPr sz="1400" b="1" spc="50" baseline="0">
                <a:solidFill>
                  <a:schemeClr val="tx1"/>
                </a:solidFill>
                <a:latin typeface="+mn-lt"/>
              </a:defRPr>
            </a:lvl3pPr>
            <a:lvl4pPr>
              <a:defRPr sz="1200" b="1" spc="50" baseline="0">
                <a:solidFill>
                  <a:schemeClr val="tx1"/>
                </a:solidFill>
                <a:latin typeface="+mn-lt"/>
              </a:defRPr>
            </a:lvl4pPr>
            <a:lvl5pPr>
              <a:defRPr sz="1200" b="1" spc="50" baseline="0">
                <a:solidFill>
                  <a:schemeClr val="tx1"/>
                </a:solidFill>
                <a:latin typeface="+mn-lt"/>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タイトル 4"/>
          <p:cNvSpPr>
            <a:spLocks noGrp="1"/>
          </p:cNvSpPr>
          <p:nvPr>
            <p:ph type="title" hasCustomPrompt="1"/>
          </p:nvPr>
        </p:nvSpPr>
        <p:spPr>
          <a:xfrm>
            <a:off x="132394" y="402534"/>
            <a:ext cx="11620778" cy="297216"/>
          </a:xfrm>
        </p:spPr>
        <p:txBody>
          <a:bodyPr>
            <a:normAutofit/>
          </a:bodyPr>
          <a:lstStyle>
            <a:lvl1pPr>
              <a:defRPr sz="1400" spc="50" baseline="0">
                <a:solidFill>
                  <a:schemeClr val="tx1"/>
                </a:solidFill>
              </a:defRPr>
            </a:lvl1pPr>
          </a:lstStyle>
          <a:p>
            <a:r>
              <a:rPr kumimoji="1" lang="ja-JP" altLang="en-US"/>
              <a:t>スライドタイトル</a:t>
            </a:r>
          </a:p>
        </p:txBody>
      </p:sp>
    </p:spTree>
    <p:extLst>
      <p:ext uri="{BB962C8B-B14F-4D97-AF65-F5344CB8AC3E}">
        <p14:creationId xmlns:p14="http://schemas.microsoft.com/office/powerpoint/2010/main" val="350800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4C38EA0E-0D34-42A9-B740-1AAF0A871CA9}"/>
              </a:ext>
            </a:extLst>
          </p:cNvPr>
          <p:cNvSpPr/>
          <p:nvPr/>
        </p:nvSpPr>
        <p:spPr>
          <a:xfrm>
            <a:off x="257695" y="199505"/>
            <a:ext cx="11679381" cy="6417426"/>
          </a:xfrm>
          <a:prstGeom prst="roundRect">
            <a:avLst>
              <a:gd name="adj" fmla="val 2766"/>
            </a:avLst>
          </a:prstGeom>
          <a:gradFill>
            <a:gsLst>
              <a:gs pos="5000">
                <a:srgbClr val="018838"/>
              </a:gs>
              <a:gs pos="100000">
                <a:srgbClr val="01BF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テキスト プレースホルダー 2">
            <a:extLst>
              <a:ext uri="{FF2B5EF4-FFF2-40B4-BE49-F238E27FC236}">
                <a16:creationId xmlns:a16="http://schemas.microsoft.com/office/drawing/2014/main" id="{AB3C3C8C-4F1D-4E30-8DE5-6B61D20092FC}"/>
              </a:ext>
            </a:extLst>
          </p:cNvPr>
          <p:cNvSpPr>
            <a:spLocks noGrp="1"/>
          </p:cNvSpPr>
          <p:nvPr>
            <p:ph type="body" sz="quarter" idx="10" hasCustomPrompt="1"/>
          </p:nvPr>
        </p:nvSpPr>
        <p:spPr>
          <a:xfrm>
            <a:off x="720328" y="2917768"/>
            <a:ext cx="10751344" cy="511232"/>
          </a:xfrm>
        </p:spPr>
        <p:txBody>
          <a:bodyPr>
            <a:normAutofit/>
          </a:bodyPr>
          <a:lstStyle>
            <a:lvl1pPr marL="0" indent="0" algn="ctr">
              <a:buNone/>
              <a:defRPr sz="2800" b="1" spc="50" baseline="0">
                <a:solidFill>
                  <a:schemeClr val="bg1"/>
                </a:solidFill>
              </a:defRPr>
            </a:lvl1pPr>
          </a:lstStyle>
          <a:p>
            <a:pPr lvl="0"/>
            <a:r>
              <a:rPr kumimoji="1" lang="ja-JP" altLang="en-US"/>
              <a:t>タイトルを入力</a:t>
            </a:r>
          </a:p>
        </p:txBody>
      </p:sp>
      <p:sp>
        <p:nvSpPr>
          <p:cNvPr id="6" name="テキスト プレースホルダー 2">
            <a:extLst>
              <a:ext uri="{FF2B5EF4-FFF2-40B4-BE49-F238E27FC236}">
                <a16:creationId xmlns:a16="http://schemas.microsoft.com/office/drawing/2014/main" id="{54E7FFA9-6392-4ABC-8A39-C22049ED43EC}"/>
              </a:ext>
            </a:extLst>
          </p:cNvPr>
          <p:cNvSpPr>
            <a:spLocks noGrp="1"/>
          </p:cNvSpPr>
          <p:nvPr>
            <p:ph type="body" sz="quarter" idx="11" hasCustomPrompt="1"/>
          </p:nvPr>
        </p:nvSpPr>
        <p:spPr>
          <a:xfrm>
            <a:off x="720328" y="3676997"/>
            <a:ext cx="10751344" cy="511232"/>
          </a:xfrm>
        </p:spPr>
        <p:txBody>
          <a:bodyPr>
            <a:normAutofit/>
          </a:bodyPr>
          <a:lstStyle>
            <a:lvl1pPr marL="0" indent="0" algn="ctr">
              <a:buNone/>
              <a:defRPr sz="1400" b="1" spc="50" baseline="0">
                <a:solidFill>
                  <a:schemeClr val="bg1"/>
                </a:solidFill>
              </a:defRPr>
            </a:lvl1pPr>
          </a:lstStyle>
          <a:p>
            <a:pPr lvl="0"/>
            <a:r>
              <a:rPr kumimoji="1" lang="ja-JP" altLang="en-US"/>
              <a:t>令和〇年〇月〇日 </a:t>
            </a:r>
            <a:r>
              <a:rPr kumimoji="1" lang="en-US" altLang="ja-JP"/>
              <a:t>| </a:t>
            </a:r>
            <a:r>
              <a:rPr kumimoji="1" lang="ja-JP" altLang="en-US"/>
              <a:t>東京都〇〇局〇〇部</a:t>
            </a:r>
          </a:p>
        </p:txBody>
      </p:sp>
      <p:sp>
        <p:nvSpPr>
          <p:cNvPr id="8" name="テキスト ボックス 7">
            <a:extLst>
              <a:ext uri="{FF2B5EF4-FFF2-40B4-BE49-F238E27FC236}">
                <a16:creationId xmlns:a16="http://schemas.microsoft.com/office/drawing/2014/main" id="{2812B52A-7E59-4019-9B46-E1C6326D4172}"/>
              </a:ext>
            </a:extLst>
          </p:cNvPr>
          <p:cNvSpPr txBox="1"/>
          <p:nvPr/>
        </p:nvSpPr>
        <p:spPr>
          <a:xfrm>
            <a:off x="254924" y="6589035"/>
            <a:ext cx="4103688" cy="253916"/>
          </a:xfrm>
          <a:prstGeom prst="rect">
            <a:avLst/>
          </a:prstGeom>
          <a:noFill/>
        </p:spPr>
        <p:txBody>
          <a:bodyPr wrap="none" rtlCol="0">
            <a:spAutoFit/>
          </a:bodyPr>
          <a:lstStyle/>
          <a:p>
            <a:r>
              <a:rPr kumimoji="1" lang="en-US" altLang="ja-JP" sz="1050" b="0" spc="60" baseline="0">
                <a:solidFill>
                  <a:srgbClr val="018838"/>
                </a:solidFill>
                <a:latin typeface="Yu Gothic UI" panose="020B0500000000000000" pitchFamily="50" charset="-128"/>
                <a:ea typeface="Yu Gothic UI" panose="020B0500000000000000" pitchFamily="50" charset="-128"/>
              </a:rPr>
              <a:t>Tokyo Metropolitan Government Bureau of </a:t>
            </a:r>
            <a:r>
              <a:rPr kumimoji="1" lang="en-US" altLang="ja-JP" sz="1050" b="1" spc="60" baseline="0">
                <a:solidFill>
                  <a:srgbClr val="018838"/>
                </a:solidFill>
                <a:latin typeface="Yu Gothic UI" panose="020B0500000000000000" pitchFamily="50" charset="-128"/>
                <a:ea typeface="Yu Gothic UI" panose="020B0500000000000000" pitchFamily="50" charset="-128"/>
              </a:rPr>
              <a:t>Digital Services</a:t>
            </a:r>
            <a:endParaRPr kumimoji="1" lang="ja-JP" altLang="en-US" sz="1050" b="1" spc="60" baseline="0">
              <a:solidFill>
                <a:srgbClr val="018838"/>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9870598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メインスライド4">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4A705B59-7B43-4B04-AE35-69E84648C520}"/>
              </a:ext>
            </a:extLst>
          </p:cNvPr>
          <p:cNvSpPr/>
          <p:nvPr/>
        </p:nvSpPr>
        <p:spPr>
          <a:xfrm>
            <a:off x="11603214" y="6268542"/>
            <a:ext cx="466831" cy="466831"/>
          </a:xfrm>
          <a:prstGeom prst="roundRect">
            <a:avLst>
              <a:gd name="adj" fmla="val 25553"/>
            </a:avLst>
          </a:prstGeom>
          <a:gradFill>
            <a:gsLst>
              <a:gs pos="0">
                <a:srgbClr val="018838"/>
              </a:gs>
              <a:gs pos="100000">
                <a:srgbClr val="01BF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スライド番号プレースホルダー 3">
            <a:extLst>
              <a:ext uri="{FF2B5EF4-FFF2-40B4-BE49-F238E27FC236}">
                <a16:creationId xmlns:a16="http://schemas.microsoft.com/office/drawing/2014/main" id="{E5B65AE0-B100-40B2-9C7E-1DFC5B12A09E}"/>
              </a:ext>
            </a:extLst>
          </p:cNvPr>
          <p:cNvSpPr>
            <a:spLocks noGrp="1"/>
          </p:cNvSpPr>
          <p:nvPr>
            <p:ph type="sldNum" sz="quarter" idx="12"/>
          </p:nvPr>
        </p:nvSpPr>
        <p:spPr>
          <a:xfrm>
            <a:off x="11571315" y="6323098"/>
            <a:ext cx="530630" cy="365125"/>
          </a:xfrm>
        </p:spPr>
        <p:txBody>
          <a:bodyPr/>
          <a:lstStyle>
            <a:lvl1pPr algn="ctr">
              <a:defRPr>
                <a:solidFill>
                  <a:schemeClr val="bg1"/>
                </a:solidFill>
              </a:defRPr>
            </a:lvl1pPr>
          </a:lstStyle>
          <a:p>
            <a:fld id="{47CE1B9D-ECF1-40A6-9741-619C7E3ED3FB}" type="slidenum">
              <a:rPr lang="ja-JP" altLang="en-US" smtClean="0"/>
              <a:pPr/>
              <a:t>‹#›</a:t>
            </a:fld>
            <a:endParaRPr lang="ja-JP" altLang="en-US"/>
          </a:p>
        </p:txBody>
      </p:sp>
      <p:sp>
        <p:nvSpPr>
          <p:cNvPr id="6" name="コンテンツ プレースホルダー 8">
            <a:extLst>
              <a:ext uri="{FF2B5EF4-FFF2-40B4-BE49-F238E27FC236}">
                <a16:creationId xmlns:a16="http://schemas.microsoft.com/office/drawing/2014/main" id="{A1D46693-B572-40B1-BC5B-E4B5739CC203}"/>
              </a:ext>
            </a:extLst>
          </p:cNvPr>
          <p:cNvSpPr>
            <a:spLocks noGrp="1"/>
          </p:cNvSpPr>
          <p:nvPr>
            <p:ph sz="quarter" idx="13" hasCustomPrompt="1"/>
          </p:nvPr>
        </p:nvSpPr>
        <p:spPr>
          <a:xfrm>
            <a:off x="140708" y="186404"/>
            <a:ext cx="11612464" cy="212608"/>
          </a:xfrm>
        </p:spPr>
        <p:txBody>
          <a:bodyPr>
            <a:noAutofit/>
          </a:bodyPr>
          <a:lstStyle>
            <a:lvl1pPr marL="0" indent="0">
              <a:buNone/>
              <a:defRPr sz="1200" b="0" spc="50" baseline="0">
                <a:solidFill>
                  <a:schemeClr val="tx1">
                    <a:lumMod val="75000"/>
                    <a:lumOff val="25000"/>
                  </a:schemeClr>
                </a:solidFill>
              </a:defRPr>
            </a:lvl1pPr>
          </a:lstStyle>
          <a:p>
            <a:pPr lvl="0"/>
            <a:r>
              <a:rPr kumimoji="1" lang="ja-JP" altLang="en-US"/>
              <a:t>タイトル</a:t>
            </a:r>
          </a:p>
        </p:txBody>
      </p:sp>
      <p:sp>
        <p:nvSpPr>
          <p:cNvPr id="9" name="テキスト プレースホルダー 8">
            <a:extLst>
              <a:ext uri="{FF2B5EF4-FFF2-40B4-BE49-F238E27FC236}">
                <a16:creationId xmlns:a16="http://schemas.microsoft.com/office/drawing/2014/main" id="{5A1A945E-2BD9-493C-A47A-9ABD17245A2B}"/>
              </a:ext>
            </a:extLst>
          </p:cNvPr>
          <p:cNvSpPr>
            <a:spLocks noGrp="1"/>
          </p:cNvSpPr>
          <p:nvPr>
            <p:ph type="body" sz="quarter" idx="15"/>
          </p:nvPr>
        </p:nvSpPr>
        <p:spPr>
          <a:xfrm>
            <a:off x="438828" y="889462"/>
            <a:ext cx="11314344" cy="5685963"/>
          </a:xfrm>
        </p:spPr>
        <p:txBody>
          <a:bodyPr>
            <a:normAutofit/>
          </a:bodyPr>
          <a:lstStyle>
            <a:lvl1pPr>
              <a:defRPr sz="1800" b="1" spc="50" baseline="0">
                <a:solidFill>
                  <a:schemeClr val="tx1"/>
                </a:solidFill>
                <a:latin typeface="+mn-lt"/>
              </a:defRPr>
            </a:lvl1pPr>
            <a:lvl2pPr>
              <a:defRPr sz="1600" b="1" spc="50" baseline="0">
                <a:solidFill>
                  <a:schemeClr val="tx1"/>
                </a:solidFill>
                <a:latin typeface="+mn-lt"/>
              </a:defRPr>
            </a:lvl2pPr>
            <a:lvl3pPr>
              <a:defRPr sz="1400" b="1" spc="50" baseline="0">
                <a:solidFill>
                  <a:schemeClr val="tx1"/>
                </a:solidFill>
                <a:latin typeface="+mn-lt"/>
              </a:defRPr>
            </a:lvl3pPr>
            <a:lvl4pPr>
              <a:defRPr sz="1200" b="1" spc="50" baseline="0">
                <a:solidFill>
                  <a:schemeClr val="tx1"/>
                </a:solidFill>
                <a:latin typeface="+mn-lt"/>
              </a:defRPr>
            </a:lvl4pPr>
            <a:lvl5pPr>
              <a:defRPr sz="1200" b="1" spc="50" baseline="0">
                <a:solidFill>
                  <a:schemeClr val="tx1"/>
                </a:solidFill>
                <a:latin typeface="+mn-lt"/>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 name="テキスト ボックス 1">
            <a:extLst>
              <a:ext uri="{FF2B5EF4-FFF2-40B4-BE49-F238E27FC236}">
                <a16:creationId xmlns:a16="http://schemas.microsoft.com/office/drawing/2014/main" id="{B1CBA31D-0F2E-4E4A-81F0-E8DB3210E45B}"/>
              </a:ext>
            </a:extLst>
          </p:cNvPr>
          <p:cNvSpPr txBox="1"/>
          <p:nvPr/>
        </p:nvSpPr>
        <p:spPr>
          <a:xfrm>
            <a:off x="27993" y="6575425"/>
            <a:ext cx="1862048" cy="246221"/>
          </a:xfrm>
          <a:prstGeom prst="rect">
            <a:avLst/>
          </a:prstGeom>
          <a:noFill/>
        </p:spPr>
        <p:txBody>
          <a:bodyPr wrap="none" rtlCol="0">
            <a:spAutoFit/>
          </a:bodyPr>
          <a:lstStyle/>
          <a:p>
            <a:r>
              <a:rPr kumimoji="1" lang="ja-JP" altLang="en-US" sz="1000" spc="90" baseline="0">
                <a:solidFill>
                  <a:srgbClr val="018838"/>
                </a:solidFill>
              </a:rPr>
              <a:t>東京都デジタルサービス局</a:t>
            </a:r>
          </a:p>
        </p:txBody>
      </p:sp>
      <p:sp>
        <p:nvSpPr>
          <p:cNvPr id="8" name="タイトル 4"/>
          <p:cNvSpPr>
            <a:spLocks noGrp="1"/>
          </p:cNvSpPr>
          <p:nvPr>
            <p:ph type="title" hasCustomPrompt="1"/>
          </p:nvPr>
        </p:nvSpPr>
        <p:spPr>
          <a:xfrm>
            <a:off x="132394" y="402534"/>
            <a:ext cx="11620778" cy="297216"/>
          </a:xfrm>
        </p:spPr>
        <p:txBody>
          <a:bodyPr>
            <a:normAutofit/>
          </a:bodyPr>
          <a:lstStyle>
            <a:lvl1pPr>
              <a:defRPr sz="1400" spc="50" baseline="0">
                <a:solidFill>
                  <a:schemeClr val="tx1"/>
                </a:solidFill>
              </a:defRPr>
            </a:lvl1pPr>
          </a:lstStyle>
          <a:p>
            <a:r>
              <a:rPr kumimoji="1" lang="ja-JP" altLang="en-US"/>
              <a:t>スライドタイトル</a:t>
            </a:r>
          </a:p>
        </p:txBody>
      </p:sp>
    </p:spTree>
    <p:extLst>
      <p:ext uri="{BB962C8B-B14F-4D97-AF65-F5344CB8AC3E}">
        <p14:creationId xmlns:p14="http://schemas.microsoft.com/office/powerpoint/2010/main" val="3330661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6" name="コンテンツ プレースホルダー 8">
            <a:extLst>
              <a:ext uri="{FF2B5EF4-FFF2-40B4-BE49-F238E27FC236}">
                <a16:creationId xmlns:a16="http://schemas.microsoft.com/office/drawing/2014/main" id="{A1D46693-B572-40B1-BC5B-E4B5739CC203}"/>
              </a:ext>
            </a:extLst>
          </p:cNvPr>
          <p:cNvSpPr>
            <a:spLocks noGrp="1"/>
          </p:cNvSpPr>
          <p:nvPr>
            <p:ph sz="quarter" idx="13" hasCustomPrompt="1"/>
          </p:nvPr>
        </p:nvSpPr>
        <p:spPr>
          <a:xfrm>
            <a:off x="140708" y="186404"/>
            <a:ext cx="11612464" cy="212608"/>
          </a:xfrm>
        </p:spPr>
        <p:txBody>
          <a:bodyPr>
            <a:noAutofit/>
          </a:bodyPr>
          <a:lstStyle>
            <a:lvl1pPr marL="0" indent="0">
              <a:buNone/>
              <a:defRPr sz="1200" b="0" spc="50" baseline="0">
                <a:solidFill>
                  <a:schemeClr val="tx1">
                    <a:lumMod val="75000"/>
                    <a:lumOff val="25000"/>
                  </a:schemeClr>
                </a:solidFill>
              </a:defRPr>
            </a:lvl1pPr>
          </a:lstStyle>
          <a:p>
            <a:pPr lvl="0"/>
            <a:r>
              <a:rPr kumimoji="1" lang="ja-JP" altLang="en-US"/>
              <a:t>タイトル</a:t>
            </a:r>
          </a:p>
        </p:txBody>
      </p:sp>
      <p:sp>
        <p:nvSpPr>
          <p:cNvPr id="9" name="テキスト プレースホルダー 8">
            <a:extLst>
              <a:ext uri="{FF2B5EF4-FFF2-40B4-BE49-F238E27FC236}">
                <a16:creationId xmlns:a16="http://schemas.microsoft.com/office/drawing/2014/main" id="{5A1A945E-2BD9-493C-A47A-9ABD17245A2B}"/>
              </a:ext>
            </a:extLst>
          </p:cNvPr>
          <p:cNvSpPr>
            <a:spLocks noGrp="1"/>
          </p:cNvSpPr>
          <p:nvPr>
            <p:ph type="body" sz="quarter" idx="15"/>
          </p:nvPr>
        </p:nvSpPr>
        <p:spPr>
          <a:xfrm>
            <a:off x="438828" y="889462"/>
            <a:ext cx="11314344" cy="5685963"/>
          </a:xfrm>
        </p:spPr>
        <p:txBody>
          <a:bodyPr>
            <a:normAutofit/>
          </a:bodyPr>
          <a:lstStyle>
            <a:lvl1pPr>
              <a:defRPr sz="1800" b="1" spc="50" baseline="0">
                <a:solidFill>
                  <a:schemeClr val="tx1"/>
                </a:solidFill>
                <a:latin typeface="+mn-lt"/>
              </a:defRPr>
            </a:lvl1pPr>
            <a:lvl2pPr>
              <a:defRPr sz="1600" b="1" spc="50" baseline="0">
                <a:solidFill>
                  <a:schemeClr val="tx1"/>
                </a:solidFill>
                <a:latin typeface="+mn-lt"/>
              </a:defRPr>
            </a:lvl2pPr>
            <a:lvl3pPr>
              <a:defRPr sz="1400" b="1" spc="50" baseline="0">
                <a:solidFill>
                  <a:schemeClr val="tx1"/>
                </a:solidFill>
                <a:latin typeface="+mn-lt"/>
              </a:defRPr>
            </a:lvl3pPr>
            <a:lvl4pPr>
              <a:defRPr sz="1200" b="1" spc="50" baseline="0">
                <a:solidFill>
                  <a:schemeClr val="tx1"/>
                </a:solidFill>
                <a:latin typeface="+mn-lt"/>
              </a:defRPr>
            </a:lvl4pPr>
            <a:lvl5pPr>
              <a:defRPr sz="1200" b="1" spc="50" baseline="0">
                <a:solidFill>
                  <a:schemeClr val="tx1"/>
                </a:solidFill>
                <a:latin typeface="+mn-lt"/>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9">
            <a:extLst>
              <a:ext uri="{FF2B5EF4-FFF2-40B4-BE49-F238E27FC236}">
                <a16:creationId xmlns:a16="http://schemas.microsoft.com/office/drawing/2014/main" id="{8C0AE6EE-C92A-4956-AD03-2302D0642038}"/>
              </a:ext>
            </a:extLst>
          </p:cNvPr>
          <p:cNvSpPr>
            <a:spLocks noGrp="1"/>
          </p:cNvSpPr>
          <p:nvPr>
            <p:ph type="sldNum" sz="quarter" idx="18"/>
          </p:nvPr>
        </p:nvSpPr>
        <p:spPr/>
        <p:txBody>
          <a:bodyPr/>
          <a:lstStyle>
            <a:lvl1pPr>
              <a:defRPr>
                <a:solidFill>
                  <a:srgbClr val="018838"/>
                </a:solidFill>
              </a:defRPr>
            </a:lvl1pPr>
          </a:lstStyle>
          <a:p>
            <a:fld id="{47CE1B9D-ECF1-40A6-9741-619C7E3ED3FB}" type="slidenum">
              <a:rPr lang="ja-JP" altLang="en-US" smtClean="0"/>
              <a:pPr/>
              <a:t>‹#›</a:t>
            </a:fld>
            <a:endParaRPr lang="ja-JP" altLang="en-US"/>
          </a:p>
        </p:txBody>
      </p:sp>
      <p:sp>
        <p:nvSpPr>
          <p:cNvPr id="8" name="タイトル 4"/>
          <p:cNvSpPr>
            <a:spLocks noGrp="1"/>
          </p:cNvSpPr>
          <p:nvPr>
            <p:ph type="title" hasCustomPrompt="1"/>
          </p:nvPr>
        </p:nvSpPr>
        <p:spPr>
          <a:xfrm>
            <a:off x="132394" y="402534"/>
            <a:ext cx="11620778" cy="297216"/>
          </a:xfrm>
        </p:spPr>
        <p:txBody>
          <a:bodyPr>
            <a:normAutofit/>
          </a:bodyPr>
          <a:lstStyle>
            <a:lvl1pPr>
              <a:defRPr sz="1400" spc="50" baseline="0">
                <a:solidFill>
                  <a:schemeClr val="tx1"/>
                </a:solidFill>
              </a:defRPr>
            </a:lvl1pPr>
          </a:lstStyle>
          <a:p>
            <a:r>
              <a:rPr kumimoji="1" lang="ja-JP" altLang="en-US"/>
              <a:t>スライドタイトル</a:t>
            </a:r>
          </a:p>
        </p:txBody>
      </p:sp>
    </p:spTree>
    <p:extLst>
      <p:ext uri="{BB962C8B-B14F-4D97-AF65-F5344CB8AC3E}">
        <p14:creationId xmlns:p14="http://schemas.microsoft.com/office/powerpoint/2010/main" val="2003260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メインスライド1">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8C7973E-273F-CCF1-A522-59330E48E62B}"/>
              </a:ext>
            </a:extLst>
          </p:cNvPr>
          <p:cNvGraphicFramePr>
            <a:graphicFrameLocks noChangeAspect="1"/>
          </p:cNvGraphicFramePr>
          <p:nvPr userDrawn="1">
            <p:custDataLst>
              <p:tags r:id="rId1"/>
            </p:custDataLst>
            <p:extLst>
              <p:ext uri="{D42A27DB-BD31-4B8C-83A1-F6EECF244321}">
                <p14:modId xmlns:p14="http://schemas.microsoft.com/office/powerpoint/2010/main" val="29553673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2" name="think-cell data - do not delete" hidden="1">
                        <a:extLst>
                          <a:ext uri="{FF2B5EF4-FFF2-40B4-BE49-F238E27FC236}">
                            <a16:creationId xmlns:a16="http://schemas.microsoft.com/office/drawing/2014/main" id="{28C7973E-273F-CCF1-A522-59330E48E6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正方形/長方形 3">
            <a:extLst>
              <a:ext uri="{FF2B5EF4-FFF2-40B4-BE49-F238E27FC236}">
                <a16:creationId xmlns:a16="http://schemas.microsoft.com/office/drawing/2014/main" id="{CE13014D-F1A3-471A-97F2-94981A0D98F4}"/>
              </a:ext>
            </a:extLst>
          </p:cNvPr>
          <p:cNvSpPr/>
          <p:nvPr/>
        </p:nvSpPr>
        <p:spPr>
          <a:xfrm>
            <a:off x="0" y="0"/>
            <a:ext cx="12192000" cy="6858000"/>
          </a:xfrm>
          <a:prstGeom prst="rect">
            <a:avLst/>
          </a:prstGeom>
          <a:gradFill>
            <a:gsLst>
              <a:gs pos="0">
                <a:srgbClr val="018838"/>
              </a:gs>
              <a:gs pos="100000">
                <a:srgbClr val="01BF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四角形: 角を丸くする 2">
            <a:extLst>
              <a:ext uri="{FF2B5EF4-FFF2-40B4-BE49-F238E27FC236}">
                <a16:creationId xmlns:a16="http://schemas.microsoft.com/office/drawing/2014/main" id="{69F84867-D49F-44DF-B057-83515652CB48}"/>
              </a:ext>
            </a:extLst>
          </p:cNvPr>
          <p:cNvSpPr/>
          <p:nvPr userDrawn="1"/>
        </p:nvSpPr>
        <p:spPr>
          <a:xfrm>
            <a:off x="101204" y="94960"/>
            <a:ext cx="11989593" cy="6668080"/>
          </a:xfrm>
          <a:prstGeom prst="roundRect">
            <a:avLst>
              <a:gd name="adj" fmla="val 23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コンテンツ プレースホルダー 8">
            <a:extLst>
              <a:ext uri="{FF2B5EF4-FFF2-40B4-BE49-F238E27FC236}">
                <a16:creationId xmlns:a16="http://schemas.microsoft.com/office/drawing/2014/main" id="{66841F45-E689-4B80-9B79-17F356349C23}"/>
              </a:ext>
            </a:extLst>
          </p:cNvPr>
          <p:cNvSpPr>
            <a:spLocks noGrp="1"/>
          </p:cNvSpPr>
          <p:nvPr>
            <p:ph sz="quarter" idx="13" hasCustomPrompt="1"/>
          </p:nvPr>
        </p:nvSpPr>
        <p:spPr>
          <a:xfrm>
            <a:off x="438827" y="206430"/>
            <a:ext cx="11345185" cy="288000"/>
          </a:xfrm>
          <a:noFill/>
        </p:spPr>
        <p:txBody>
          <a:bodyPr>
            <a:noAutofit/>
          </a:bodyPr>
          <a:lstStyle>
            <a:lvl1pPr marL="0" indent="0">
              <a:buNone/>
              <a:defRPr sz="1800" b="1" spc="50" baseline="0">
                <a:solidFill>
                  <a:schemeClr val="tx1"/>
                </a:solidFill>
              </a:defRPr>
            </a:lvl1pPr>
          </a:lstStyle>
          <a:p>
            <a:pPr lvl="0"/>
            <a:r>
              <a:rPr kumimoji="1" lang="ja-JP" altLang="en-US"/>
              <a:t>タイトル</a:t>
            </a:r>
          </a:p>
        </p:txBody>
      </p:sp>
      <p:sp>
        <p:nvSpPr>
          <p:cNvPr id="14" name="スライド番号プレースホルダー 13">
            <a:extLst>
              <a:ext uri="{FF2B5EF4-FFF2-40B4-BE49-F238E27FC236}">
                <a16:creationId xmlns:a16="http://schemas.microsoft.com/office/drawing/2014/main" id="{5973045C-25E8-4F25-9638-D9B53FF4E942}"/>
              </a:ext>
            </a:extLst>
          </p:cNvPr>
          <p:cNvSpPr>
            <a:spLocks noGrp="1"/>
          </p:cNvSpPr>
          <p:nvPr>
            <p:ph type="sldNum" sz="quarter" idx="18"/>
          </p:nvPr>
        </p:nvSpPr>
        <p:spPr>
          <a:xfrm>
            <a:off x="9317183" y="6397915"/>
            <a:ext cx="2743200" cy="365125"/>
          </a:xfrm>
        </p:spPr>
        <p:txBody>
          <a:bodyPr/>
          <a:lstStyle>
            <a:lvl1pPr>
              <a:defRPr sz="1400">
                <a:solidFill>
                  <a:srgbClr val="01BFA8"/>
                </a:solidFill>
              </a:defRPr>
            </a:lvl1pPr>
          </a:lstStyle>
          <a:p>
            <a:fld id="{47CE1B9D-ECF1-40A6-9741-619C7E3ED3FB}" type="slidenum">
              <a:rPr lang="ja-JP" altLang="en-US" smtClean="0"/>
              <a:pPr/>
              <a:t>‹#›</a:t>
            </a:fld>
            <a:endParaRPr lang="ja-JP" altLang="en-US"/>
          </a:p>
        </p:txBody>
      </p:sp>
      <p:sp>
        <p:nvSpPr>
          <p:cNvPr id="11" name="テキスト ボックス 10">
            <a:extLst>
              <a:ext uri="{FF2B5EF4-FFF2-40B4-BE49-F238E27FC236}">
                <a16:creationId xmlns:a16="http://schemas.microsoft.com/office/drawing/2014/main" id="{2812B52A-7E59-4019-9B46-E1C6326D4172}"/>
              </a:ext>
            </a:extLst>
          </p:cNvPr>
          <p:cNvSpPr txBox="1"/>
          <p:nvPr/>
        </p:nvSpPr>
        <p:spPr>
          <a:xfrm>
            <a:off x="140708" y="6562394"/>
            <a:ext cx="4103688" cy="253916"/>
          </a:xfrm>
          <a:prstGeom prst="rect">
            <a:avLst/>
          </a:prstGeom>
          <a:noFill/>
        </p:spPr>
        <p:txBody>
          <a:bodyPr wrap="none" rtlCol="0">
            <a:spAutoFit/>
          </a:bodyPr>
          <a:lstStyle/>
          <a:p>
            <a:r>
              <a:rPr kumimoji="1" lang="en-US" altLang="ja-JP" sz="1050" b="0" spc="60" baseline="0">
                <a:solidFill>
                  <a:srgbClr val="018838"/>
                </a:solidFill>
                <a:latin typeface="Yu Gothic UI" panose="020B0500000000000000" pitchFamily="50" charset="-128"/>
                <a:ea typeface="Yu Gothic UI" panose="020B0500000000000000" pitchFamily="50" charset="-128"/>
              </a:rPr>
              <a:t>Tokyo Metropolitan Government Bureau of </a:t>
            </a:r>
            <a:r>
              <a:rPr kumimoji="1" lang="en-US" altLang="ja-JP" sz="1050" b="1" spc="60" baseline="0">
                <a:solidFill>
                  <a:srgbClr val="018838"/>
                </a:solidFill>
                <a:latin typeface="Yu Gothic UI" panose="020B0500000000000000" pitchFamily="50" charset="-128"/>
                <a:ea typeface="Yu Gothic UI" panose="020B0500000000000000" pitchFamily="50" charset="-128"/>
              </a:rPr>
              <a:t>Digital Services</a:t>
            </a:r>
            <a:endParaRPr kumimoji="1" lang="ja-JP" altLang="en-US" sz="1050" b="1" spc="60" baseline="0">
              <a:solidFill>
                <a:srgbClr val="018838"/>
              </a:solidFill>
              <a:latin typeface="Yu Gothic UI" panose="020B0500000000000000" pitchFamily="50" charset="-128"/>
              <a:ea typeface="Yu Gothic UI" panose="020B0500000000000000" pitchFamily="50" charset="-128"/>
            </a:endParaRPr>
          </a:p>
        </p:txBody>
      </p:sp>
      <p:sp>
        <p:nvSpPr>
          <p:cNvPr id="5" name="タイトル 4"/>
          <p:cNvSpPr>
            <a:spLocks noGrp="1"/>
          </p:cNvSpPr>
          <p:nvPr>
            <p:ph type="title" hasCustomPrompt="1"/>
          </p:nvPr>
        </p:nvSpPr>
        <p:spPr>
          <a:xfrm>
            <a:off x="438827" y="494430"/>
            <a:ext cx="11345185" cy="297216"/>
          </a:xfrm>
          <a:noFill/>
        </p:spPr>
        <p:txBody>
          <a:bodyPr vert="horz">
            <a:noAutofit/>
          </a:bodyPr>
          <a:lstStyle>
            <a:lvl1pPr>
              <a:defRPr sz="1600" spc="50" baseline="0">
                <a:solidFill>
                  <a:schemeClr val="tx1"/>
                </a:solidFill>
              </a:defRPr>
            </a:lvl1pPr>
          </a:lstStyle>
          <a:p>
            <a:r>
              <a:rPr kumimoji="1" lang="ja-JP" altLang="en-US"/>
              <a:t>スライドタイトル</a:t>
            </a:r>
          </a:p>
        </p:txBody>
      </p:sp>
      <p:sp>
        <p:nvSpPr>
          <p:cNvPr id="6" name="タイトル 4">
            <a:extLst>
              <a:ext uri="{FF2B5EF4-FFF2-40B4-BE49-F238E27FC236}">
                <a16:creationId xmlns:a16="http://schemas.microsoft.com/office/drawing/2014/main" id="{FB101AAF-B3AE-ACFC-167A-28613FDCDF96}"/>
              </a:ext>
            </a:extLst>
          </p:cNvPr>
          <p:cNvSpPr txBox="1">
            <a:spLocks/>
          </p:cNvSpPr>
          <p:nvPr userDrawn="1"/>
        </p:nvSpPr>
        <p:spPr>
          <a:xfrm>
            <a:off x="438828" y="720806"/>
            <a:ext cx="11314344" cy="504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1400" b="1" kern="1200" spc="50" baseline="0">
                <a:solidFill>
                  <a:schemeClr val="tx1"/>
                </a:solidFill>
                <a:latin typeface="+mj-lt"/>
                <a:ea typeface="+mj-ea"/>
                <a:cs typeface="+mj-cs"/>
              </a:defRPr>
            </a:lvl1pPr>
          </a:lstStyle>
          <a:p>
            <a:endParaRPr lang="ja-JP" altLang="en-US"/>
          </a:p>
        </p:txBody>
      </p:sp>
    </p:spTree>
    <p:extLst>
      <p:ext uri="{BB962C8B-B14F-4D97-AF65-F5344CB8AC3E}">
        <p14:creationId xmlns:p14="http://schemas.microsoft.com/office/powerpoint/2010/main" val="36509932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156">
          <p15:clr>
            <a:srgbClr val="FBAE40"/>
          </p15:clr>
        </p15:guide>
        <p15:guide id="4" pos="7423">
          <p15:clr>
            <a:srgbClr val="FBAE40"/>
          </p15:clr>
        </p15:guide>
        <p15:guide id="5" pos="279">
          <p15:clr>
            <a:srgbClr val="FBAE40"/>
          </p15:clr>
        </p15:guide>
        <p15:guide id="6" orient="horz" pos="84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メインスライド1">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5FF2496-8292-D51A-136E-84323F5AE624}"/>
              </a:ext>
            </a:extLst>
          </p:cNvPr>
          <p:cNvGraphicFramePr>
            <a:graphicFrameLocks noChangeAspect="1"/>
          </p:cNvGraphicFramePr>
          <p:nvPr userDrawn="1">
            <p:custDataLst>
              <p:tags r:id="rId1"/>
            </p:custDataLst>
            <p:extLst>
              <p:ext uri="{D42A27DB-BD31-4B8C-83A1-F6EECF244321}">
                <p14:modId xmlns:p14="http://schemas.microsoft.com/office/powerpoint/2010/main" val="1653743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2" name="think-cell data - do not delete" hidden="1">
                        <a:extLst>
                          <a:ext uri="{FF2B5EF4-FFF2-40B4-BE49-F238E27FC236}">
                            <a16:creationId xmlns:a16="http://schemas.microsoft.com/office/drawing/2014/main" id="{65FF2496-8292-D51A-136E-84323F5AE6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正方形/長方形 3">
            <a:extLst>
              <a:ext uri="{FF2B5EF4-FFF2-40B4-BE49-F238E27FC236}">
                <a16:creationId xmlns:a16="http://schemas.microsoft.com/office/drawing/2014/main" id="{CE13014D-F1A3-471A-97F2-94981A0D98F4}"/>
              </a:ext>
            </a:extLst>
          </p:cNvPr>
          <p:cNvSpPr/>
          <p:nvPr/>
        </p:nvSpPr>
        <p:spPr>
          <a:xfrm>
            <a:off x="0" y="0"/>
            <a:ext cx="12192000" cy="6858000"/>
          </a:xfrm>
          <a:prstGeom prst="rect">
            <a:avLst/>
          </a:prstGeom>
          <a:gradFill>
            <a:gsLst>
              <a:gs pos="0">
                <a:srgbClr val="018838"/>
              </a:gs>
              <a:gs pos="100000">
                <a:srgbClr val="01BF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四角形: 角を丸くする 2">
            <a:extLst>
              <a:ext uri="{FF2B5EF4-FFF2-40B4-BE49-F238E27FC236}">
                <a16:creationId xmlns:a16="http://schemas.microsoft.com/office/drawing/2014/main" id="{69F84867-D49F-44DF-B057-83515652CB48}"/>
              </a:ext>
            </a:extLst>
          </p:cNvPr>
          <p:cNvSpPr/>
          <p:nvPr/>
        </p:nvSpPr>
        <p:spPr>
          <a:xfrm>
            <a:off x="101204" y="94960"/>
            <a:ext cx="11989593" cy="6668080"/>
          </a:xfrm>
          <a:prstGeom prst="roundRect">
            <a:avLst>
              <a:gd name="adj" fmla="val 23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p>
        </p:txBody>
      </p:sp>
      <p:sp>
        <p:nvSpPr>
          <p:cNvPr id="9" name="コンテンツ プレースホルダー 8">
            <a:extLst>
              <a:ext uri="{FF2B5EF4-FFF2-40B4-BE49-F238E27FC236}">
                <a16:creationId xmlns:a16="http://schemas.microsoft.com/office/drawing/2014/main" id="{66841F45-E689-4B80-9B79-17F356349C23}"/>
              </a:ext>
            </a:extLst>
          </p:cNvPr>
          <p:cNvSpPr>
            <a:spLocks noGrp="1"/>
          </p:cNvSpPr>
          <p:nvPr>
            <p:ph sz="quarter" idx="13" hasCustomPrompt="1"/>
          </p:nvPr>
        </p:nvSpPr>
        <p:spPr>
          <a:xfrm>
            <a:off x="438828" y="186404"/>
            <a:ext cx="11314344" cy="212608"/>
          </a:xfrm>
        </p:spPr>
        <p:txBody>
          <a:bodyPr vert="horz" lIns="91440" tIns="45720" rIns="91440" bIns="45720" rtlCol="0">
            <a:noAutofit/>
          </a:bodyPr>
          <a:lstStyle>
            <a:lvl1pPr>
              <a:defRPr lang="ja-JP" altLang="en-US" sz="1800" spc="50" baseline="0"/>
            </a:lvl1pPr>
          </a:lstStyle>
          <a:p>
            <a:pPr marL="0" lvl="0" indent="0">
              <a:buNone/>
            </a:pPr>
            <a:r>
              <a:rPr kumimoji="1" lang="ja-JP" altLang="en-US"/>
              <a:t>タイトル</a:t>
            </a:r>
          </a:p>
        </p:txBody>
      </p:sp>
      <p:sp>
        <p:nvSpPr>
          <p:cNvPr id="13" name="テキスト プレースホルダー 8">
            <a:extLst>
              <a:ext uri="{FF2B5EF4-FFF2-40B4-BE49-F238E27FC236}">
                <a16:creationId xmlns:a16="http://schemas.microsoft.com/office/drawing/2014/main" id="{7A297360-73C4-4513-B98F-54EFA90AE4AC}"/>
              </a:ext>
            </a:extLst>
          </p:cNvPr>
          <p:cNvSpPr>
            <a:spLocks noGrp="1"/>
          </p:cNvSpPr>
          <p:nvPr>
            <p:ph type="body" sz="quarter" idx="15"/>
          </p:nvPr>
        </p:nvSpPr>
        <p:spPr>
          <a:xfrm>
            <a:off x="438828" y="1341438"/>
            <a:ext cx="11314344" cy="5233987"/>
          </a:xfrm>
        </p:spPr>
        <p:txBody>
          <a:bodyPr>
            <a:normAutofit/>
          </a:bodyPr>
          <a:lstStyle>
            <a:lvl1pPr>
              <a:defRPr sz="1800" b="1" spc="50" baseline="0">
                <a:solidFill>
                  <a:schemeClr val="tx1"/>
                </a:solidFill>
                <a:latin typeface="+mn-lt"/>
              </a:defRPr>
            </a:lvl1pPr>
            <a:lvl2pPr>
              <a:defRPr sz="1600" b="1" spc="50" baseline="0">
                <a:solidFill>
                  <a:schemeClr val="tx1"/>
                </a:solidFill>
                <a:latin typeface="+mn-lt"/>
              </a:defRPr>
            </a:lvl2pPr>
            <a:lvl3pPr>
              <a:defRPr sz="1400" b="1" spc="50" baseline="0">
                <a:solidFill>
                  <a:schemeClr val="tx1"/>
                </a:solidFill>
                <a:latin typeface="+mn-lt"/>
              </a:defRPr>
            </a:lvl3pPr>
            <a:lvl4pPr>
              <a:defRPr sz="1200" b="1" spc="50" baseline="0">
                <a:solidFill>
                  <a:schemeClr val="tx1"/>
                </a:solidFill>
                <a:latin typeface="+mn-lt"/>
              </a:defRPr>
            </a:lvl4pPr>
            <a:lvl5pPr>
              <a:defRPr sz="1200" b="1" spc="50" baseline="0">
                <a:solidFill>
                  <a:schemeClr val="tx1"/>
                </a:solidFill>
                <a:latin typeface="+mn-lt"/>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4" name="スライド番号プレースホルダー 13">
            <a:extLst>
              <a:ext uri="{FF2B5EF4-FFF2-40B4-BE49-F238E27FC236}">
                <a16:creationId xmlns:a16="http://schemas.microsoft.com/office/drawing/2014/main" id="{5973045C-25E8-4F25-9638-D9B53FF4E942}"/>
              </a:ext>
            </a:extLst>
          </p:cNvPr>
          <p:cNvSpPr>
            <a:spLocks noGrp="1"/>
          </p:cNvSpPr>
          <p:nvPr>
            <p:ph type="sldNum" sz="quarter" idx="18"/>
          </p:nvPr>
        </p:nvSpPr>
        <p:spPr>
          <a:xfrm>
            <a:off x="9317183" y="6397915"/>
            <a:ext cx="2743200" cy="365125"/>
          </a:xfrm>
        </p:spPr>
        <p:txBody>
          <a:bodyPr/>
          <a:lstStyle>
            <a:lvl1pPr>
              <a:defRPr sz="1400">
                <a:solidFill>
                  <a:srgbClr val="01BFA8"/>
                </a:solidFill>
              </a:defRPr>
            </a:lvl1pPr>
          </a:lstStyle>
          <a:p>
            <a:fld id="{47CE1B9D-ECF1-40A6-9741-619C7E3ED3FB}" type="slidenum">
              <a:rPr lang="ja-JP" altLang="en-US" smtClean="0"/>
              <a:pPr/>
              <a:t>‹#›</a:t>
            </a:fld>
            <a:endParaRPr lang="ja-JP" altLang="en-US"/>
          </a:p>
        </p:txBody>
      </p:sp>
      <p:sp>
        <p:nvSpPr>
          <p:cNvPr id="11" name="テキスト ボックス 10">
            <a:extLst>
              <a:ext uri="{FF2B5EF4-FFF2-40B4-BE49-F238E27FC236}">
                <a16:creationId xmlns:a16="http://schemas.microsoft.com/office/drawing/2014/main" id="{2812B52A-7E59-4019-9B46-E1C6326D4172}"/>
              </a:ext>
            </a:extLst>
          </p:cNvPr>
          <p:cNvSpPr txBox="1"/>
          <p:nvPr/>
        </p:nvSpPr>
        <p:spPr>
          <a:xfrm>
            <a:off x="140708" y="6562394"/>
            <a:ext cx="4103688" cy="253916"/>
          </a:xfrm>
          <a:prstGeom prst="rect">
            <a:avLst/>
          </a:prstGeom>
          <a:noFill/>
        </p:spPr>
        <p:txBody>
          <a:bodyPr wrap="none" rtlCol="0">
            <a:spAutoFit/>
          </a:bodyPr>
          <a:lstStyle/>
          <a:p>
            <a:r>
              <a:rPr kumimoji="1" lang="en-US" altLang="ja-JP" sz="1050" b="0" spc="60" baseline="0">
                <a:solidFill>
                  <a:srgbClr val="018838"/>
                </a:solidFill>
                <a:latin typeface="Yu Gothic UI" panose="020B0500000000000000" pitchFamily="50" charset="-128"/>
                <a:ea typeface="Yu Gothic UI" panose="020B0500000000000000" pitchFamily="50" charset="-128"/>
              </a:rPr>
              <a:t>Tokyo Metropolitan Government Bureau of </a:t>
            </a:r>
            <a:r>
              <a:rPr kumimoji="1" lang="en-US" altLang="ja-JP" sz="1050" b="1" spc="60" baseline="0">
                <a:solidFill>
                  <a:srgbClr val="018838"/>
                </a:solidFill>
                <a:latin typeface="Yu Gothic UI" panose="020B0500000000000000" pitchFamily="50" charset="-128"/>
                <a:ea typeface="Yu Gothic UI" panose="020B0500000000000000" pitchFamily="50" charset="-128"/>
              </a:rPr>
              <a:t>Digital Services</a:t>
            </a:r>
            <a:endParaRPr kumimoji="1" lang="ja-JP" altLang="en-US" sz="1050" b="1" spc="60" baseline="0">
              <a:solidFill>
                <a:srgbClr val="018838"/>
              </a:solidFill>
              <a:latin typeface="Yu Gothic UI" panose="020B0500000000000000" pitchFamily="50" charset="-128"/>
              <a:ea typeface="Yu Gothic UI" panose="020B0500000000000000" pitchFamily="50" charset="-128"/>
            </a:endParaRPr>
          </a:p>
        </p:txBody>
      </p:sp>
      <p:sp>
        <p:nvSpPr>
          <p:cNvPr id="5" name="タイトル 4"/>
          <p:cNvSpPr>
            <a:spLocks noGrp="1"/>
          </p:cNvSpPr>
          <p:nvPr>
            <p:ph type="title" hasCustomPrompt="1"/>
          </p:nvPr>
        </p:nvSpPr>
        <p:spPr>
          <a:xfrm>
            <a:off x="438828" y="402534"/>
            <a:ext cx="11314344" cy="297216"/>
          </a:xfrm>
          <a:noFill/>
        </p:spPr>
        <p:txBody>
          <a:bodyPr vert="horz" lIns="91440" tIns="45720" rIns="91440" bIns="45720" rtlCol="0" anchor="ctr">
            <a:noAutofit/>
          </a:bodyPr>
          <a:lstStyle>
            <a:lvl1pPr>
              <a:defRPr lang="ja-JP" altLang="en-US" sz="1600" spc="50" baseline="0" dirty="0"/>
            </a:lvl1pPr>
          </a:lstStyle>
          <a:p>
            <a:pPr marL="0" lvl="0"/>
            <a:r>
              <a:rPr kumimoji="1" lang="ja-JP" altLang="en-US"/>
              <a:t>スライドタイトル</a:t>
            </a:r>
          </a:p>
        </p:txBody>
      </p:sp>
      <p:sp>
        <p:nvSpPr>
          <p:cNvPr id="10" name="コンテンツ プレースホルダー 9">
            <a:extLst>
              <a:ext uri="{FF2B5EF4-FFF2-40B4-BE49-F238E27FC236}">
                <a16:creationId xmlns:a16="http://schemas.microsoft.com/office/drawing/2014/main" id="{1DB13DEC-1FD5-D524-1C23-FD4E3D886062}"/>
              </a:ext>
            </a:extLst>
          </p:cNvPr>
          <p:cNvSpPr>
            <a:spLocks noGrp="1"/>
          </p:cNvSpPr>
          <p:nvPr>
            <p:ph sz="quarter" idx="19" hasCustomPrompt="1"/>
          </p:nvPr>
        </p:nvSpPr>
        <p:spPr>
          <a:xfrm>
            <a:off x="436927" y="708459"/>
            <a:ext cx="11310937" cy="454025"/>
          </a:xfrm>
        </p:spPr>
        <p:txBody>
          <a:bodyPr anchor="t" anchorCtr="0">
            <a:normAutofit/>
          </a:bodyPr>
          <a:lstStyle>
            <a:lvl1pPr marL="0" indent="0">
              <a:buNone/>
              <a:defRPr sz="1400" b="1">
                <a:solidFill>
                  <a:schemeClr val="tx1"/>
                </a:solidFill>
              </a:defRPr>
            </a:lvl1pPr>
          </a:lstStyle>
          <a:p>
            <a:pPr lvl="0"/>
            <a:r>
              <a:rPr kumimoji="1" lang="ja-JP" altLang="en-US" sz="1400"/>
              <a:t>キーメッセージ</a:t>
            </a:r>
            <a:endParaRPr kumimoji="1" lang="ja-JP" altLang="en-US"/>
          </a:p>
        </p:txBody>
      </p:sp>
    </p:spTree>
    <p:extLst>
      <p:ext uri="{BB962C8B-B14F-4D97-AF65-F5344CB8AC3E}">
        <p14:creationId xmlns:p14="http://schemas.microsoft.com/office/powerpoint/2010/main" val="4927859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79">
          <p15:clr>
            <a:srgbClr val="FBAE40"/>
          </p15:clr>
        </p15:guide>
        <p15:guide id="4" pos="7401">
          <p15:clr>
            <a:srgbClr val="FBAE40"/>
          </p15:clr>
        </p15:guide>
        <p15:guide id="5" orient="horz" pos="4133">
          <p15:clr>
            <a:srgbClr val="FBAE40"/>
          </p15:clr>
        </p15:guide>
        <p15:guide id="6" orient="horz" pos="84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タイトル（あしらいあり）">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AC9AAA43-F497-454B-B297-C0423D2264D1}"/>
              </a:ext>
            </a:extLst>
          </p:cNvPr>
          <p:cNvSpPr/>
          <p:nvPr/>
        </p:nvSpPr>
        <p:spPr>
          <a:xfrm>
            <a:off x="257695" y="199505"/>
            <a:ext cx="11679381" cy="6417426"/>
          </a:xfrm>
          <a:prstGeom prst="roundRect">
            <a:avLst>
              <a:gd name="adj" fmla="val 2766"/>
            </a:avLst>
          </a:prstGeom>
          <a:gradFill>
            <a:gsLst>
              <a:gs pos="15000">
                <a:srgbClr val="018838"/>
              </a:gs>
              <a:gs pos="100000">
                <a:srgbClr val="01BF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テキスト プレースホルダー 2">
            <a:extLst>
              <a:ext uri="{FF2B5EF4-FFF2-40B4-BE49-F238E27FC236}">
                <a16:creationId xmlns:a16="http://schemas.microsoft.com/office/drawing/2014/main" id="{1F1E94EE-E302-4976-A560-A2B0262B98B5}"/>
              </a:ext>
            </a:extLst>
          </p:cNvPr>
          <p:cNvSpPr>
            <a:spLocks noGrp="1"/>
          </p:cNvSpPr>
          <p:nvPr>
            <p:ph type="body" sz="quarter" idx="10" hasCustomPrompt="1"/>
          </p:nvPr>
        </p:nvSpPr>
        <p:spPr>
          <a:xfrm>
            <a:off x="720328" y="2917768"/>
            <a:ext cx="10751344" cy="511232"/>
          </a:xfrm>
        </p:spPr>
        <p:txBody>
          <a:bodyPr>
            <a:normAutofit/>
          </a:bodyPr>
          <a:lstStyle>
            <a:lvl1pPr marL="0" indent="0" algn="ctr">
              <a:buNone/>
              <a:defRPr sz="2800" b="1" spc="50" baseline="0">
                <a:solidFill>
                  <a:schemeClr val="bg1"/>
                </a:solidFill>
              </a:defRPr>
            </a:lvl1pPr>
          </a:lstStyle>
          <a:p>
            <a:pPr lvl="0"/>
            <a:r>
              <a:rPr kumimoji="1" lang="ja-JP" altLang="en-US"/>
              <a:t>タイトルを入力</a:t>
            </a:r>
          </a:p>
        </p:txBody>
      </p:sp>
      <p:sp>
        <p:nvSpPr>
          <p:cNvPr id="9" name="テキスト プレースホルダー 2">
            <a:extLst>
              <a:ext uri="{FF2B5EF4-FFF2-40B4-BE49-F238E27FC236}">
                <a16:creationId xmlns:a16="http://schemas.microsoft.com/office/drawing/2014/main" id="{DCE3FD89-CEF6-43C9-90EB-9DB87241FFB3}"/>
              </a:ext>
            </a:extLst>
          </p:cNvPr>
          <p:cNvSpPr>
            <a:spLocks noGrp="1"/>
          </p:cNvSpPr>
          <p:nvPr>
            <p:ph type="body" sz="quarter" idx="11" hasCustomPrompt="1"/>
          </p:nvPr>
        </p:nvSpPr>
        <p:spPr>
          <a:xfrm>
            <a:off x="720328" y="3676997"/>
            <a:ext cx="10751344" cy="511232"/>
          </a:xfrm>
        </p:spPr>
        <p:txBody>
          <a:bodyPr>
            <a:normAutofit/>
          </a:bodyPr>
          <a:lstStyle>
            <a:lvl1pPr marL="0" indent="0" algn="ctr">
              <a:buNone/>
              <a:defRPr sz="1400" b="1" spc="50" baseline="0">
                <a:solidFill>
                  <a:schemeClr val="bg1"/>
                </a:solidFill>
              </a:defRPr>
            </a:lvl1pPr>
          </a:lstStyle>
          <a:p>
            <a:pPr lvl="0"/>
            <a:r>
              <a:rPr kumimoji="1" lang="ja-JP" altLang="en-US"/>
              <a:t>令和〇年〇月〇日 </a:t>
            </a:r>
            <a:r>
              <a:rPr kumimoji="1" lang="en-US" altLang="ja-JP"/>
              <a:t>| </a:t>
            </a:r>
            <a:r>
              <a:rPr kumimoji="1" lang="ja-JP" altLang="en-US"/>
              <a:t>東京都〇〇局〇〇部</a:t>
            </a:r>
          </a:p>
        </p:txBody>
      </p:sp>
      <p:sp>
        <p:nvSpPr>
          <p:cNvPr id="6" name="テキスト ボックス 5">
            <a:extLst>
              <a:ext uri="{FF2B5EF4-FFF2-40B4-BE49-F238E27FC236}">
                <a16:creationId xmlns:a16="http://schemas.microsoft.com/office/drawing/2014/main" id="{2812B52A-7E59-4019-9B46-E1C6326D4172}"/>
              </a:ext>
            </a:extLst>
          </p:cNvPr>
          <p:cNvSpPr txBox="1"/>
          <p:nvPr/>
        </p:nvSpPr>
        <p:spPr>
          <a:xfrm>
            <a:off x="254924" y="6589035"/>
            <a:ext cx="4103688" cy="253916"/>
          </a:xfrm>
          <a:prstGeom prst="rect">
            <a:avLst/>
          </a:prstGeom>
          <a:noFill/>
        </p:spPr>
        <p:txBody>
          <a:bodyPr wrap="none" rtlCol="0">
            <a:spAutoFit/>
          </a:bodyPr>
          <a:lstStyle/>
          <a:p>
            <a:r>
              <a:rPr kumimoji="1" lang="en-US" altLang="ja-JP" sz="1050" b="0" spc="60" baseline="0">
                <a:solidFill>
                  <a:srgbClr val="018838"/>
                </a:solidFill>
                <a:latin typeface="Yu Gothic UI" panose="020B0500000000000000" pitchFamily="50" charset="-128"/>
                <a:ea typeface="Yu Gothic UI" panose="020B0500000000000000" pitchFamily="50" charset="-128"/>
              </a:rPr>
              <a:t>Tokyo Metropolitan Government Bureau of </a:t>
            </a:r>
            <a:r>
              <a:rPr kumimoji="1" lang="en-US" altLang="ja-JP" sz="1050" b="1" spc="60" baseline="0">
                <a:solidFill>
                  <a:srgbClr val="018838"/>
                </a:solidFill>
                <a:latin typeface="Yu Gothic UI" panose="020B0500000000000000" pitchFamily="50" charset="-128"/>
                <a:ea typeface="Yu Gothic UI" panose="020B0500000000000000" pitchFamily="50" charset="-128"/>
              </a:rPr>
              <a:t>Digital Services</a:t>
            </a:r>
            <a:endParaRPr kumimoji="1" lang="ja-JP" altLang="en-US" sz="1050" b="1" spc="60" baseline="0">
              <a:solidFill>
                <a:srgbClr val="018838"/>
              </a:solidFill>
              <a:latin typeface="Yu Gothic UI" panose="020B0500000000000000" pitchFamily="50" charset="-128"/>
              <a:ea typeface="Yu Gothic UI" panose="020B0500000000000000" pitchFamily="50" charset="-128"/>
            </a:endParaRPr>
          </a:p>
        </p:txBody>
      </p:sp>
      <p:sp>
        <p:nvSpPr>
          <p:cNvPr id="16" name="フリーフォーム 15"/>
          <p:cNvSpPr/>
          <p:nvPr/>
        </p:nvSpPr>
        <p:spPr>
          <a:xfrm>
            <a:off x="1843935" y="5268"/>
            <a:ext cx="2600326" cy="2471327"/>
          </a:xfrm>
          <a:custGeom>
            <a:avLst/>
            <a:gdLst>
              <a:gd name="connsiteX0" fmla="*/ 738394 w 2600326"/>
              <a:gd name="connsiteY0" fmla="*/ 0 h 2471327"/>
              <a:gd name="connsiteX1" fmla="*/ 1861932 w 2600326"/>
              <a:gd name="connsiteY1" fmla="*/ 0 h 2471327"/>
              <a:gd name="connsiteX2" fmla="*/ 1919898 w 2600326"/>
              <a:gd name="connsiteY2" fmla="*/ 27924 h 2471327"/>
              <a:gd name="connsiteX3" fmla="*/ 2600326 w 2600326"/>
              <a:gd name="connsiteY3" fmla="*/ 1171164 h 2471327"/>
              <a:gd name="connsiteX4" fmla="*/ 1300163 w 2600326"/>
              <a:gd name="connsiteY4" fmla="*/ 2471327 h 2471327"/>
              <a:gd name="connsiteX5" fmla="*/ 0 w 2600326"/>
              <a:gd name="connsiteY5" fmla="*/ 1171164 h 2471327"/>
              <a:gd name="connsiteX6" fmla="*/ 680428 w 2600326"/>
              <a:gd name="connsiteY6" fmla="*/ 27924 h 247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0326" h="2471327">
                <a:moveTo>
                  <a:pt x="738394" y="0"/>
                </a:moveTo>
                <a:lnTo>
                  <a:pt x="1861932" y="0"/>
                </a:lnTo>
                <a:lnTo>
                  <a:pt x="1919898" y="27924"/>
                </a:lnTo>
                <a:cubicBezTo>
                  <a:pt x="2325192" y="248092"/>
                  <a:pt x="2600326" y="677498"/>
                  <a:pt x="2600326" y="1171164"/>
                </a:cubicBezTo>
                <a:cubicBezTo>
                  <a:pt x="2600326" y="1889224"/>
                  <a:pt x="2018223" y="2471327"/>
                  <a:pt x="1300163" y="2471327"/>
                </a:cubicBezTo>
                <a:cubicBezTo>
                  <a:pt x="582103" y="2471327"/>
                  <a:pt x="0" y="1889224"/>
                  <a:pt x="0" y="1171164"/>
                </a:cubicBezTo>
                <a:cubicBezTo>
                  <a:pt x="0" y="677498"/>
                  <a:pt x="275135" y="248092"/>
                  <a:pt x="680428" y="27924"/>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フリーフォーム 12"/>
          <p:cNvSpPr/>
          <p:nvPr/>
        </p:nvSpPr>
        <p:spPr>
          <a:xfrm>
            <a:off x="1" y="0"/>
            <a:ext cx="2912781" cy="2664966"/>
          </a:xfrm>
          <a:custGeom>
            <a:avLst/>
            <a:gdLst>
              <a:gd name="connsiteX0" fmla="*/ 255850 w 2912781"/>
              <a:gd name="connsiteY0" fmla="*/ 0 h 2664966"/>
              <a:gd name="connsiteX1" fmla="*/ 2451993 w 2912781"/>
              <a:gd name="connsiteY1" fmla="*/ 0 h 2664966"/>
              <a:gd name="connsiteX2" fmla="*/ 2456202 w 2912781"/>
              <a:gd name="connsiteY2" fmla="*/ 3825 h 2664966"/>
              <a:gd name="connsiteX3" fmla="*/ 2912781 w 2912781"/>
              <a:gd name="connsiteY3" fmla="*/ 1106106 h 2664966"/>
              <a:gd name="connsiteX4" fmla="*/ 1353921 w 2912781"/>
              <a:gd name="connsiteY4" fmla="*/ 2664966 h 2664966"/>
              <a:gd name="connsiteX5" fmla="*/ 61290 w 2912781"/>
              <a:gd name="connsiteY5" fmla="*/ 1977680 h 2664966"/>
              <a:gd name="connsiteX6" fmla="*/ 0 w 2912781"/>
              <a:gd name="connsiteY6" fmla="*/ 1876794 h 2664966"/>
              <a:gd name="connsiteX7" fmla="*/ 0 w 2912781"/>
              <a:gd name="connsiteY7" fmla="*/ 335418 h 2664966"/>
              <a:gd name="connsiteX8" fmla="*/ 61290 w 2912781"/>
              <a:gd name="connsiteY8" fmla="*/ 234532 h 2664966"/>
              <a:gd name="connsiteX9" fmla="*/ 251641 w 2912781"/>
              <a:gd name="connsiteY9" fmla="*/ 3825 h 26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2781" h="2664966">
                <a:moveTo>
                  <a:pt x="255850" y="0"/>
                </a:moveTo>
                <a:lnTo>
                  <a:pt x="2451993" y="0"/>
                </a:lnTo>
                <a:lnTo>
                  <a:pt x="2456202" y="3825"/>
                </a:lnTo>
                <a:cubicBezTo>
                  <a:pt x="2738300" y="285924"/>
                  <a:pt x="2912781" y="675639"/>
                  <a:pt x="2912781" y="1106106"/>
                </a:cubicBezTo>
                <a:cubicBezTo>
                  <a:pt x="2912781" y="1967041"/>
                  <a:pt x="2214856" y="2664966"/>
                  <a:pt x="1353921" y="2664966"/>
                </a:cubicBezTo>
                <a:cubicBezTo>
                  <a:pt x="815837" y="2664966"/>
                  <a:pt x="341428" y="2392339"/>
                  <a:pt x="61290" y="1977680"/>
                </a:cubicBezTo>
                <a:lnTo>
                  <a:pt x="0" y="1876794"/>
                </a:lnTo>
                <a:lnTo>
                  <a:pt x="0" y="335418"/>
                </a:lnTo>
                <a:lnTo>
                  <a:pt x="61290" y="234532"/>
                </a:lnTo>
                <a:cubicBezTo>
                  <a:pt x="117317" y="151601"/>
                  <a:pt x="181116" y="74350"/>
                  <a:pt x="251641" y="3825"/>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四角形: 角を丸くする 7">
            <a:extLst>
              <a:ext uri="{FF2B5EF4-FFF2-40B4-BE49-F238E27FC236}">
                <a16:creationId xmlns:a16="http://schemas.microsoft.com/office/drawing/2014/main" id="{DDEF1047-9BF9-4F51-9F6B-4261BB70384F}"/>
              </a:ext>
            </a:extLst>
          </p:cNvPr>
          <p:cNvSpPr/>
          <p:nvPr/>
        </p:nvSpPr>
        <p:spPr>
          <a:xfrm rot="2649975">
            <a:off x="10891409" y="3857446"/>
            <a:ext cx="761136" cy="2453540"/>
          </a:xfrm>
          <a:prstGeom prst="roundRect">
            <a:avLst>
              <a:gd name="adj" fmla="val 5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7">
            <a:extLst>
              <a:ext uri="{FF2B5EF4-FFF2-40B4-BE49-F238E27FC236}">
                <a16:creationId xmlns:a16="http://schemas.microsoft.com/office/drawing/2014/main" id="{DDEF1047-9BF9-4F51-9F6B-4261BB70384F}"/>
              </a:ext>
            </a:extLst>
          </p:cNvPr>
          <p:cNvSpPr/>
          <p:nvPr/>
        </p:nvSpPr>
        <p:spPr>
          <a:xfrm rot="2649975">
            <a:off x="9891282" y="4245014"/>
            <a:ext cx="761136" cy="2453540"/>
          </a:xfrm>
          <a:prstGeom prst="roundRect">
            <a:avLst>
              <a:gd name="adj" fmla="val 5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434342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タイトル">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4C38EA0E-0D34-42A9-B740-1AAF0A871CA9}"/>
              </a:ext>
            </a:extLst>
          </p:cNvPr>
          <p:cNvSpPr/>
          <p:nvPr/>
        </p:nvSpPr>
        <p:spPr>
          <a:xfrm>
            <a:off x="257695" y="199505"/>
            <a:ext cx="11679381" cy="6417426"/>
          </a:xfrm>
          <a:prstGeom prst="roundRect">
            <a:avLst>
              <a:gd name="adj" fmla="val 2766"/>
            </a:avLst>
          </a:prstGeom>
          <a:gradFill>
            <a:gsLst>
              <a:gs pos="5000">
                <a:srgbClr val="018838"/>
              </a:gs>
              <a:gs pos="100000">
                <a:srgbClr val="01BF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テキスト プレースホルダー 2">
            <a:extLst>
              <a:ext uri="{FF2B5EF4-FFF2-40B4-BE49-F238E27FC236}">
                <a16:creationId xmlns:a16="http://schemas.microsoft.com/office/drawing/2014/main" id="{AB3C3C8C-4F1D-4E30-8DE5-6B61D20092FC}"/>
              </a:ext>
            </a:extLst>
          </p:cNvPr>
          <p:cNvSpPr>
            <a:spLocks noGrp="1"/>
          </p:cNvSpPr>
          <p:nvPr>
            <p:ph type="body" sz="quarter" idx="10" hasCustomPrompt="1"/>
          </p:nvPr>
        </p:nvSpPr>
        <p:spPr>
          <a:xfrm>
            <a:off x="720328" y="2917768"/>
            <a:ext cx="10751344" cy="511232"/>
          </a:xfrm>
        </p:spPr>
        <p:txBody>
          <a:bodyPr>
            <a:normAutofit/>
          </a:bodyPr>
          <a:lstStyle>
            <a:lvl1pPr marL="0" indent="0" algn="ctr">
              <a:buNone/>
              <a:defRPr sz="2800" b="1" spc="50" baseline="0">
                <a:solidFill>
                  <a:schemeClr val="bg1"/>
                </a:solidFill>
              </a:defRPr>
            </a:lvl1pPr>
          </a:lstStyle>
          <a:p>
            <a:pPr lvl="0"/>
            <a:r>
              <a:rPr kumimoji="1" lang="ja-JP" altLang="en-US"/>
              <a:t>タイトルを入力</a:t>
            </a:r>
          </a:p>
        </p:txBody>
      </p:sp>
      <p:sp>
        <p:nvSpPr>
          <p:cNvPr id="6" name="テキスト プレースホルダー 2">
            <a:extLst>
              <a:ext uri="{FF2B5EF4-FFF2-40B4-BE49-F238E27FC236}">
                <a16:creationId xmlns:a16="http://schemas.microsoft.com/office/drawing/2014/main" id="{54E7FFA9-6392-4ABC-8A39-C22049ED43EC}"/>
              </a:ext>
            </a:extLst>
          </p:cNvPr>
          <p:cNvSpPr>
            <a:spLocks noGrp="1"/>
          </p:cNvSpPr>
          <p:nvPr>
            <p:ph type="body" sz="quarter" idx="11" hasCustomPrompt="1"/>
          </p:nvPr>
        </p:nvSpPr>
        <p:spPr>
          <a:xfrm>
            <a:off x="720328" y="3676997"/>
            <a:ext cx="10751344" cy="511232"/>
          </a:xfrm>
        </p:spPr>
        <p:txBody>
          <a:bodyPr>
            <a:normAutofit/>
          </a:bodyPr>
          <a:lstStyle>
            <a:lvl1pPr marL="0" indent="0" algn="ctr">
              <a:buNone/>
              <a:defRPr sz="1400" b="1" spc="50" baseline="0">
                <a:solidFill>
                  <a:schemeClr val="bg1"/>
                </a:solidFill>
              </a:defRPr>
            </a:lvl1pPr>
          </a:lstStyle>
          <a:p>
            <a:pPr lvl="0"/>
            <a:r>
              <a:rPr kumimoji="1" lang="ja-JP" altLang="en-US"/>
              <a:t>令和〇年〇月〇日 </a:t>
            </a:r>
            <a:r>
              <a:rPr kumimoji="1" lang="en-US" altLang="ja-JP"/>
              <a:t>| </a:t>
            </a:r>
            <a:r>
              <a:rPr kumimoji="1" lang="ja-JP" altLang="en-US"/>
              <a:t>東京都〇〇局〇〇部</a:t>
            </a:r>
          </a:p>
        </p:txBody>
      </p:sp>
      <p:sp>
        <p:nvSpPr>
          <p:cNvPr id="8" name="テキスト ボックス 7">
            <a:extLst>
              <a:ext uri="{FF2B5EF4-FFF2-40B4-BE49-F238E27FC236}">
                <a16:creationId xmlns:a16="http://schemas.microsoft.com/office/drawing/2014/main" id="{2812B52A-7E59-4019-9B46-E1C6326D4172}"/>
              </a:ext>
            </a:extLst>
          </p:cNvPr>
          <p:cNvSpPr txBox="1"/>
          <p:nvPr/>
        </p:nvSpPr>
        <p:spPr>
          <a:xfrm>
            <a:off x="254924" y="6589035"/>
            <a:ext cx="4103688" cy="253916"/>
          </a:xfrm>
          <a:prstGeom prst="rect">
            <a:avLst/>
          </a:prstGeom>
          <a:noFill/>
        </p:spPr>
        <p:txBody>
          <a:bodyPr wrap="none" rtlCol="0">
            <a:spAutoFit/>
          </a:bodyPr>
          <a:lstStyle/>
          <a:p>
            <a:r>
              <a:rPr kumimoji="1" lang="en-US" altLang="ja-JP" sz="1050" b="0" spc="60" baseline="0">
                <a:solidFill>
                  <a:srgbClr val="018838"/>
                </a:solidFill>
                <a:latin typeface="Yu Gothic UI" panose="020B0500000000000000" pitchFamily="50" charset="-128"/>
                <a:ea typeface="Yu Gothic UI" panose="020B0500000000000000" pitchFamily="50" charset="-128"/>
              </a:rPr>
              <a:t>Tokyo Metropolitan Government Bureau of </a:t>
            </a:r>
            <a:r>
              <a:rPr kumimoji="1" lang="en-US" altLang="ja-JP" sz="1050" b="1" spc="60" baseline="0">
                <a:solidFill>
                  <a:srgbClr val="018838"/>
                </a:solidFill>
                <a:latin typeface="Yu Gothic UI" panose="020B0500000000000000" pitchFamily="50" charset="-128"/>
                <a:ea typeface="Yu Gothic UI" panose="020B0500000000000000" pitchFamily="50" charset="-128"/>
              </a:rPr>
              <a:t>Digital Services</a:t>
            </a:r>
            <a:endParaRPr kumimoji="1" lang="ja-JP" altLang="en-US" sz="1050" b="1" spc="60" baseline="0">
              <a:solidFill>
                <a:srgbClr val="018838"/>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117454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タイトル_シンプル">
    <p:spTree>
      <p:nvGrpSpPr>
        <p:cNvPr id="1" name=""/>
        <p:cNvGrpSpPr/>
        <p:nvPr/>
      </p:nvGrpSpPr>
      <p:grpSpPr>
        <a:xfrm>
          <a:off x="0" y="0"/>
          <a:ext cx="0" cy="0"/>
          <a:chOff x="0" y="0"/>
          <a:chExt cx="0" cy="0"/>
        </a:xfrm>
      </p:grpSpPr>
      <p:sp>
        <p:nvSpPr>
          <p:cNvPr id="4" name="テキスト プレースホルダー 2">
            <a:extLst>
              <a:ext uri="{FF2B5EF4-FFF2-40B4-BE49-F238E27FC236}">
                <a16:creationId xmlns:a16="http://schemas.microsoft.com/office/drawing/2014/main" id="{AB3C3C8C-4F1D-4E30-8DE5-6B61D20092FC}"/>
              </a:ext>
            </a:extLst>
          </p:cNvPr>
          <p:cNvSpPr>
            <a:spLocks noGrp="1"/>
          </p:cNvSpPr>
          <p:nvPr>
            <p:ph type="body" sz="quarter" idx="10" hasCustomPrompt="1"/>
          </p:nvPr>
        </p:nvSpPr>
        <p:spPr>
          <a:xfrm>
            <a:off x="720328" y="2917768"/>
            <a:ext cx="10751344" cy="511232"/>
          </a:xfrm>
        </p:spPr>
        <p:txBody>
          <a:bodyPr>
            <a:normAutofit/>
          </a:bodyPr>
          <a:lstStyle>
            <a:lvl1pPr marL="0" indent="0" algn="ctr">
              <a:buNone/>
              <a:defRPr sz="2800" b="1" spc="50" baseline="0">
                <a:solidFill>
                  <a:schemeClr val="tx1"/>
                </a:solidFill>
              </a:defRPr>
            </a:lvl1pPr>
          </a:lstStyle>
          <a:p>
            <a:pPr lvl="0"/>
            <a:r>
              <a:rPr kumimoji="1" lang="ja-JP" altLang="en-US"/>
              <a:t>タイトルを入力</a:t>
            </a:r>
          </a:p>
        </p:txBody>
      </p:sp>
      <p:sp>
        <p:nvSpPr>
          <p:cNvPr id="6" name="テキスト プレースホルダー 2">
            <a:extLst>
              <a:ext uri="{FF2B5EF4-FFF2-40B4-BE49-F238E27FC236}">
                <a16:creationId xmlns:a16="http://schemas.microsoft.com/office/drawing/2014/main" id="{54E7FFA9-6392-4ABC-8A39-C22049ED43EC}"/>
              </a:ext>
            </a:extLst>
          </p:cNvPr>
          <p:cNvSpPr>
            <a:spLocks noGrp="1"/>
          </p:cNvSpPr>
          <p:nvPr>
            <p:ph type="body" sz="quarter" idx="11" hasCustomPrompt="1"/>
          </p:nvPr>
        </p:nvSpPr>
        <p:spPr>
          <a:xfrm>
            <a:off x="720328" y="3676997"/>
            <a:ext cx="10751344" cy="511232"/>
          </a:xfrm>
        </p:spPr>
        <p:txBody>
          <a:bodyPr>
            <a:normAutofit/>
          </a:bodyPr>
          <a:lstStyle>
            <a:lvl1pPr marL="0" indent="0" algn="ctr">
              <a:buNone/>
              <a:defRPr sz="1400" b="1" spc="50" baseline="0">
                <a:solidFill>
                  <a:schemeClr val="tx1"/>
                </a:solidFill>
              </a:defRPr>
            </a:lvl1pPr>
          </a:lstStyle>
          <a:p>
            <a:pPr lvl="0"/>
            <a:r>
              <a:rPr kumimoji="1" lang="ja-JP" altLang="en-US"/>
              <a:t>令和〇年〇月〇日 </a:t>
            </a:r>
            <a:r>
              <a:rPr kumimoji="1" lang="en-US" altLang="ja-JP"/>
              <a:t>| </a:t>
            </a:r>
            <a:r>
              <a:rPr kumimoji="1" lang="ja-JP" altLang="en-US"/>
              <a:t>東京都〇〇局〇〇部</a:t>
            </a:r>
          </a:p>
        </p:txBody>
      </p:sp>
      <p:sp>
        <p:nvSpPr>
          <p:cNvPr id="8" name="テキスト ボックス 7">
            <a:extLst>
              <a:ext uri="{FF2B5EF4-FFF2-40B4-BE49-F238E27FC236}">
                <a16:creationId xmlns:a16="http://schemas.microsoft.com/office/drawing/2014/main" id="{2812B52A-7E59-4019-9B46-E1C6326D4172}"/>
              </a:ext>
            </a:extLst>
          </p:cNvPr>
          <p:cNvSpPr txBox="1"/>
          <p:nvPr/>
        </p:nvSpPr>
        <p:spPr>
          <a:xfrm>
            <a:off x="4044156" y="6533856"/>
            <a:ext cx="4103688" cy="253916"/>
          </a:xfrm>
          <a:prstGeom prst="rect">
            <a:avLst/>
          </a:prstGeom>
          <a:noFill/>
        </p:spPr>
        <p:txBody>
          <a:bodyPr wrap="none" rtlCol="0">
            <a:spAutoFit/>
          </a:bodyPr>
          <a:lstStyle/>
          <a:p>
            <a:r>
              <a:rPr kumimoji="1" lang="en-US" altLang="ja-JP" sz="1050" b="0" spc="60" baseline="0">
                <a:solidFill>
                  <a:srgbClr val="018838"/>
                </a:solidFill>
                <a:latin typeface="Yu Gothic UI" panose="020B0500000000000000" pitchFamily="50" charset="-128"/>
                <a:ea typeface="Yu Gothic UI" panose="020B0500000000000000" pitchFamily="50" charset="-128"/>
              </a:rPr>
              <a:t>Tokyo Metropolitan Government Bureau of </a:t>
            </a:r>
            <a:r>
              <a:rPr kumimoji="1" lang="en-US" altLang="ja-JP" sz="1050" b="1" spc="60" baseline="0">
                <a:solidFill>
                  <a:srgbClr val="018838"/>
                </a:solidFill>
                <a:latin typeface="Yu Gothic UI" panose="020B0500000000000000" pitchFamily="50" charset="-128"/>
                <a:ea typeface="Yu Gothic UI" panose="020B0500000000000000" pitchFamily="50" charset="-128"/>
              </a:rPr>
              <a:t>Digital Services</a:t>
            </a:r>
            <a:endParaRPr kumimoji="1" lang="ja-JP" altLang="en-US" sz="1050" b="1" spc="60" baseline="0">
              <a:solidFill>
                <a:srgbClr val="018838"/>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8458910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メインスライド1">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C631DDF-FBC0-C40B-99E5-AB5E5EBAAD51}"/>
              </a:ext>
            </a:extLst>
          </p:cNvPr>
          <p:cNvGraphicFramePr>
            <a:graphicFrameLocks noChangeAspect="1"/>
          </p:cNvGraphicFramePr>
          <p:nvPr userDrawn="1">
            <p:custDataLst>
              <p:tags r:id="rId1"/>
            </p:custDataLst>
            <p:extLst>
              <p:ext uri="{D42A27DB-BD31-4B8C-83A1-F6EECF244321}">
                <p14:modId xmlns:p14="http://schemas.microsoft.com/office/powerpoint/2010/main" val="1573128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2" name="think-cell data - do not delete" hidden="1">
                        <a:extLst>
                          <a:ext uri="{FF2B5EF4-FFF2-40B4-BE49-F238E27FC236}">
                            <a16:creationId xmlns:a16="http://schemas.microsoft.com/office/drawing/2014/main" id="{5C631DDF-FBC0-C40B-99E5-AB5E5EBAAD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正方形/長方形 3">
            <a:extLst>
              <a:ext uri="{FF2B5EF4-FFF2-40B4-BE49-F238E27FC236}">
                <a16:creationId xmlns:a16="http://schemas.microsoft.com/office/drawing/2014/main" id="{CE13014D-F1A3-471A-97F2-94981A0D98F4}"/>
              </a:ext>
            </a:extLst>
          </p:cNvPr>
          <p:cNvSpPr/>
          <p:nvPr/>
        </p:nvSpPr>
        <p:spPr>
          <a:xfrm>
            <a:off x="0" y="0"/>
            <a:ext cx="12192000" cy="6858000"/>
          </a:xfrm>
          <a:prstGeom prst="rect">
            <a:avLst/>
          </a:prstGeom>
          <a:gradFill>
            <a:gsLst>
              <a:gs pos="0">
                <a:srgbClr val="018838"/>
              </a:gs>
              <a:gs pos="100000">
                <a:srgbClr val="01BF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四角形: 角を丸くする 2">
            <a:extLst>
              <a:ext uri="{FF2B5EF4-FFF2-40B4-BE49-F238E27FC236}">
                <a16:creationId xmlns:a16="http://schemas.microsoft.com/office/drawing/2014/main" id="{69F84867-D49F-44DF-B057-83515652CB48}"/>
              </a:ext>
            </a:extLst>
          </p:cNvPr>
          <p:cNvSpPr/>
          <p:nvPr/>
        </p:nvSpPr>
        <p:spPr>
          <a:xfrm>
            <a:off x="101204" y="94960"/>
            <a:ext cx="11989593" cy="6668080"/>
          </a:xfrm>
          <a:prstGeom prst="roundRect">
            <a:avLst>
              <a:gd name="adj" fmla="val 23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コンテンツ プレースホルダー 8">
            <a:extLst>
              <a:ext uri="{FF2B5EF4-FFF2-40B4-BE49-F238E27FC236}">
                <a16:creationId xmlns:a16="http://schemas.microsoft.com/office/drawing/2014/main" id="{66841F45-E689-4B80-9B79-17F356349C23}"/>
              </a:ext>
            </a:extLst>
          </p:cNvPr>
          <p:cNvSpPr>
            <a:spLocks noGrp="1"/>
          </p:cNvSpPr>
          <p:nvPr>
            <p:ph sz="quarter" idx="13" hasCustomPrompt="1"/>
          </p:nvPr>
        </p:nvSpPr>
        <p:spPr>
          <a:xfrm>
            <a:off x="456486" y="186404"/>
            <a:ext cx="11296686" cy="212608"/>
          </a:xfrm>
        </p:spPr>
        <p:txBody>
          <a:bodyPr>
            <a:noAutofit/>
          </a:bodyPr>
          <a:lstStyle>
            <a:lvl1pPr marL="0" indent="0">
              <a:buNone/>
              <a:defRPr sz="1200" b="0" spc="50" baseline="0">
                <a:solidFill>
                  <a:schemeClr val="tx1">
                    <a:lumMod val="75000"/>
                    <a:lumOff val="25000"/>
                  </a:schemeClr>
                </a:solidFill>
              </a:defRPr>
            </a:lvl1pPr>
          </a:lstStyle>
          <a:p>
            <a:pPr lvl="0"/>
            <a:r>
              <a:rPr kumimoji="1" lang="ja-JP" altLang="en-US"/>
              <a:t>タイトル</a:t>
            </a:r>
          </a:p>
        </p:txBody>
      </p:sp>
      <p:sp>
        <p:nvSpPr>
          <p:cNvPr id="13" name="テキスト プレースホルダー 8">
            <a:extLst>
              <a:ext uri="{FF2B5EF4-FFF2-40B4-BE49-F238E27FC236}">
                <a16:creationId xmlns:a16="http://schemas.microsoft.com/office/drawing/2014/main" id="{7A297360-73C4-4513-B98F-54EFA90AE4AC}"/>
              </a:ext>
            </a:extLst>
          </p:cNvPr>
          <p:cNvSpPr>
            <a:spLocks noGrp="1"/>
          </p:cNvSpPr>
          <p:nvPr>
            <p:ph type="body" sz="quarter" idx="15"/>
          </p:nvPr>
        </p:nvSpPr>
        <p:spPr>
          <a:xfrm>
            <a:off x="456486" y="889462"/>
            <a:ext cx="11296686" cy="5685963"/>
          </a:xfrm>
        </p:spPr>
        <p:txBody>
          <a:bodyPr>
            <a:normAutofit/>
          </a:bodyPr>
          <a:lstStyle>
            <a:lvl1pPr>
              <a:defRPr sz="1800" b="1" spc="50" baseline="0">
                <a:solidFill>
                  <a:schemeClr val="tx1"/>
                </a:solidFill>
                <a:latin typeface="+mn-lt"/>
              </a:defRPr>
            </a:lvl1pPr>
            <a:lvl2pPr>
              <a:defRPr sz="1600" b="1" spc="50" baseline="0">
                <a:solidFill>
                  <a:schemeClr val="tx1"/>
                </a:solidFill>
                <a:latin typeface="+mn-lt"/>
              </a:defRPr>
            </a:lvl2pPr>
            <a:lvl3pPr>
              <a:defRPr sz="1400" b="1" spc="50" baseline="0">
                <a:solidFill>
                  <a:schemeClr val="tx1"/>
                </a:solidFill>
                <a:latin typeface="+mn-lt"/>
              </a:defRPr>
            </a:lvl3pPr>
            <a:lvl4pPr>
              <a:defRPr sz="1200" b="1" spc="50" baseline="0">
                <a:solidFill>
                  <a:schemeClr val="tx1"/>
                </a:solidFill>
                <a:latin typeface="+mn-lt"/>
              </a:defRPr>
            </a:lvl4pPr>
            <a:lvl5pPr>
              <a:defRPr sz="1200" b="1" spc="50" baseline="0">
                <a:solidFill>
                  <a:schemeClr val="tx1"/>
                </a:solidFill>
                <a:latin typeface="+mn-lt"/>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4" name="スライド番号プレースホルダー 13">
            <a:extLst>
              <a:ext uri="{FF2B5EF4-FFF2-40B4-BE49-F238E27FC236}">
                <a16:creationId xmlns:a16="http://schemas.microsoft.com/office/drawing/2014/main" id="{5973045C-25E8-4F25-9638-D9B53FF4E942}"/>
              </a:ext>
            </a:extLst>
          </p:cNvPr>
          <p:cNvSpPr>
            <a:spLocks noGrp="1"/>
          </p:cNvSpPr>
          <p:nvPr>
            <p:ph type="sldNum" sz="quarter" idx="18"/>
          </p:nvPr>
        </p:nvSpPr>
        <p:spPr>
          <a:xfrm>
            <a:off x="9317183" y="6397915"/>
            <a:ext cx="2743200" cy="365125"/>
          </a:xfrm>
        </p:spPr>
        <p:txBody>
          <a:bodyPr/>
          <a:lstStyle>
            <a:lvl1pPr>
              <a:defRPr sz="1400">
                <a:solidFill>
                  <a:srgbClr val="01BFA8"/>
                </a:solidFill>
              </a:defRPr>
            </a:lvl1pPr>
          </a:lstStyle>
          <a:p>
            <a:fld id="{47CE1B9D-ECF1-40A6-9741-619C7E3ED3FB}" type="slidenum">
              <a:rPr lang="ja-JP" altLang="en-US" smtClean="0"/>
              <a:pPr/>
              <a:t>‹#›</a:t>
            </a:fld>
            <a:endParaRPr lang="ja-JP" altLang="en-US"/>
          </a:p>
        </p:txBody>
      </p:sp>
      <p:sp>
        <p:nvSpPr>
          <p:cNvPr id="11" name="テキスト ボックス 10">
            <a:extLst>
              <a:ext uri="{FF2B5EF4-FFF2-40B4-BE49-F238E27FC236}">
                <a16:creationId xmlns:a16="http://schemas.microsoft.com/office/drawing/2014/main" id="{2812B52A-7E59-4019-9B46-E1C6326D4172}"/>
              </a:ext>
            </a:extLst>
          </p:cNvPr>
          <p:cNvSpPr txBox="1"/>
          <p:nvPr/>
        </p:nvSpPr>
        <p:spPr>
          <a:xfrm>
            <a:off x="140708" y="6562394"/>
            <a:ext cx="4103688" cy="253916"/>
          </a:xfrm>
          <a:prstGeom prst="rect">
            <a:avLst/>
          </a:prstGeom>
          <a:noFill/>
        </p:spPr>
        <p:txBody>
          <a:bodyPr wrap="none" rtlCol="0">
            <a:spAutoFit/>
          </a:bodyPr>
          <a:lstStyle/>
          <a:p>
            <a:r>
              <a:rPr kumimoji="1" lang="en-US" altLang="ja-JP" sz="1050" b="0" spc="60" baseline="0">
                <a:solidFill>
                  <a:srgbClr val="018838"/>
                </a:solidFill>
                <a:latin typeface="Yu Gothic UI" panose="020B0500000000000000" pitchFamily="50" charset="-128"/>
                <a:ea typeface="Yu Gothic UI" panose="020B0500000000000000" pitchFamily="50" charset="-128"/>
              </a:rPr>
              <a:t>Tokyo Metropolitan Government Bureau of </a:t>
            </a:r>
            <a:r>
              <a:rPr kumimoji="1" lang="en-US" altLang="ja-JP" sz="1050" b="1" spc="60" baseline="0">
                <a:solidFill>
                  <a:srgbClr val="018838"/>
                </a:solidFill>
                <a:latin typeface="Yu Gothic UI" panose="020B0500000000000000" pitchFamily="50" charset="-128"/>
                <a:ea typeface="Yu Gothic UI" panose="020B0500000000000000" pitchFamily="50" charset="-128"/>
              </a:rPr>
              <a:t>Digital Services</a:t>
            </a:r>
            <a:endParaRPr kumimoji="1" lang="ja-JP" altLang="en-US" sz="1050" b="1" spc="60" baseline="0">
              <a:solidFill>
                <a:srgbClr val="018838"/>
              </a:solidFill>
              <a:latin typeface="Yu Gothic UI" panose="020B0500000000000000" pitchFamily="50" charset="-128"/>
              <a:ea typeface="Yu Gothic UI" panose="020B0500000000000000" pitchFamily="50" charset="-128"/>
            </a:endParaRPr>
          </a:p>
        </p:txBody>
      </p:sp>
      <p:sp>
        <p:nvSpPr>
          <p:cNvPr id="5" name="タイトル 4"/>
          <p:cNvSpPr>
            <a:spLocks noGrp="1"/>
          </p:cNvSpPr>
          <p:nvPr>
            <p:ph type="title" hasCustomPrompt="1"/>
          </p:nvPr>
        </p:nvSpPr>
        <p:spPr>
          <a:xfrm>
            <a:off x="456486" y="402534"/>
            <a:ext cx="11296686" cy="297216"/>
          </a:xfrm>
        </p:spPr>
        <p:txBody>
          <a:bodyPr vert="horz">
            <a:normAutofit/>
          </a:bodyPr>
          <a:lstStyle>
            <a:lvl1pPr>
              <a:defRPr sz="1400" spc="50" baseline="0">
                <a:solidFill>
                  <a:schemeClr val="tx1"/>
                </a:solidFill>
              </a:defRPr>
            </a:lvl1pPr>
          </a:lstStyle>
          <a:p>
            <a:r>
              <a:rPr kumimoji="1" lang="ja-JP" altLang="en-US"/>
              <a:t>スライドタイトル</a:t>
            </a:r>
          </a:p>
        </p:txBody>
      </p:sp>
    </p:spTree>
    <p:extLst>
      <p:ext uri="{BB962C8B-B14F-4D97-AF65-F5344CB8AC3E}">
        <p14:creationId xmlns:p14="http://schemas.microsoft.com/office/powerpoint/2010/main" val="2170529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401">
          <p15:clr>
            <a:srgbClr val="FBAE40"/>
          </p15:clr>
        </p15:guide>
        <p15:guide id="4" pos="279">
          <p15:clr>
            <a:srgbClr val="FBAE40"/>
          </p15:clr>
        </p15:guide>
        <p15:guide id="5" orient="horz" pos="845">
          <p15:clr>
            <a:srgbClr val="FBAE40"/>
          </p15:clr>
        </p15:guide>
        <p15:guide id="6" orient="horz" pos="415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メインスライド2">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DD653E63-A002-4938-BC54-B20333DC94C1}"/>
              </a:ext>
            </a:extLst>
          </p:cNvPr>
          <p:cNvSpPr/>
          <p:nvPr/>
        </p:nvSpPr>
        <p:spPr>
          <a:xfrm>
            <a:off x="0" y="0"/>
            <a:ext cx="12192000" cy="6858000"/>
          </a:xfrm>
          <a:prstGeom prst="rect">
            <a:avLst/>
          </a:prstGeom>
          <a:gradFill>
            <a:gsLst>
              <a:gs pos="0">
                <a:srgbClr val="018838"/>
              </a:gs>
              <a:gs pos="100000">
                <a:srgbClr val="01BF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四角形: 角を丸くする 13">
            <a:extLst>
              <a:ext uri="{FF2B5EF4-FFF2-40B4-BE49-F238E27FC236}">
                <a16:creationId xmlns:a16="http://schemas.microsoft.com/office/drawing/2014/main" id="{CB2D80D4-ED6F-4050-99C1-A939A42E5275}"/>
              </a:ext>
            </a:extLst>
          </p:cNvPr>
          <p:cNvSpPr/>
          <p:nvPr/>
        </p:nvSpPr>
        <p:spPr>
          <a:xfrm>
            <a:off x="101204" y="94960"/>
            <a:ext cx="11989593" cy="6668080"/>
          </a:xfrm>
          <a:prstGeom prst="roundRect">
            <a:avLst>
              <a:gd name="adj" fmla="val 23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コンテンツ プレースホルダー 8">
            <a:extLst>
              <a:ext uri="{FF2B5EF4-FFF2-40B4-BE49-F238E27FC236}">
                <a16:creationId xmlns:a16="http://schemas.microsoft.com/office/drawing/2014/main" id="{66841F45-E689-4B80-9B79-17F356349C23}"/>
              </a:ext>
            </a:extLst>
          </p:cNvPr>
          <p:cNvSpPr>
            <a:spLocks noGrp="1"/>
          </p:cNvSpPr>
          <p:nvPr>
            <p:ph sz="quarter" idx="13" hasCustomPrompt="1"/>
          </p:nvPr>
        </p:nvSpPr>
        <p:spPr>
          <a:xfrm>
            <a:off x="140708" y="186404"/>
            <a:ext cx="11612464" cy="212608"/>
          </a:xfrm>
        </p:spPr>
        <p:txBody>
          <a:bodyPr>
            <a:noAutofit/>
          </a:bodyPr>
          <a:lstStyle>
            <a:lvl1pPr marL="0" indent="0">
              <a:buNone/>
              <a:defRPr sz="1200" b="0" spc="50" baseline="0">
                <a:solidFill>
                  <a:schemeClr val="tx1">
                    <a:lumMod val="75000"/>
                    <a:lumOff val="25000"/>
                  </a:schemeClr>
                </a:solidFill>
              </a:defRPr>
            </a:lvl1pPr>
          </a:lstStyle>
          <a:p>
            <a:pPr lvl="0"/>
            <a:r>
              <a:rPr kumimoji="1" lang="ja-JP" altLang="en-US"/>
              <a:t>タイトル</a:t>
            </a:r>
          </a:p>
        </p:txBody>
      </p:sp>
      <p:sp>
        <p:nvSpPr>
          <p:cNvPr id="8" name="四角形: 角を丸くする 7">
            <a:extLst>
              <a:ext uri="{FF2B5EF4-FFF2-40B4-BE49-F238E27FC236}">
                <a16:creationId xmlns:a16="http://schemas.microsoft.com/office/drawing/2014/main" id="{DDEF1047-9BF9-4F51-9F6B-4261BB70384F}"/>
              </a:ext>
            </a:extLst>
          </p:cNvPr>
          <p:cNvSpPr/>
          <p:nvPr/>
        </p:nvSpPr>
        <p:spPr>
          <a:xfrm rot="2649975">
            <a:off x="11013912" y="4584602"/>
            <a:ext cx="761136" cy="1984214"/>
          </a:xfrm>
          <a:prstGeom prst="roundRect">
            <a:avLst>
              <a:gd name="adj" fmla="val 50000"/>
            </a:avLst>
          </a:prstGeom>
          <a:solidFill>
            <a:srgbClr val="01883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442075E2-3B8D-4DE7-A4A0-7D73F2E0C3DF}"/>
              </a:ext>
            </a:extLst>
          </p:cNvPr>
          <p:cNvSpPr/>
          <p:nvPr/>
        </p:nvSpPr>
        <p:spPr>
          <a:xfrm rot="2649975">
            <a:off x="10199323" y="4559447"/>
            <a:ext cx="761136" cy="2318767"/>
          </a:xfrm>
          <a:prstGeom prst="roundRect">
            <a:avLst>
              <a:gd name="adj" fmla="val 50000"/>
            </a:avLst>
          </a:prstGeom>
          <a:gradFill>
            <a:gsLst>
              <a:gs pos="0">
                <a:srgbClr val="018838">
                  <a:alpha val="11000"/>
                </a:srgbClr>
              </a:gs>
              <a:gs pos="100000">
                <a:srgbClr val="018838">
                  <a:alpha val="7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8">
            <a:extLst>
              <a:ext uri="{FF2B5EF4-FFF2-40B4-BE49-F238E27FC236}">
                <a16:creationId xmlns:a16="http://schemas.microsoft.com/office/drawing/2014/main" id="{2848A4BA-6192-4D64-9D32-914B37BFFC5D}"/>
              </a:ext>
            </a:extLst>
          </p:cNvPr>
          <p:cNvSpPr>
            <a:spLocks noGrp="1"/>
          </p:cNvSpPr>
          <p:nvPr>
            <p:ph type="body" sz="quarter" idx="15"/>
          </p:nvPr>
        </p:nvSpPr>
        <p:spPr>
          <a:xfrm>
            <a:off x="438828" y="889462"/>
            <a:ext cx="11314344" cy="5685963"/>
          </a:xfrm>
        </p:spPr>
        <p:txBody>
          <a:bodyPr>
            <a:normAutofit/>
          </a:bodyPr>
          <a:lstStyle>
            <a:lvl1pPr>
              <a:defRPr sz="1800" b="1" spc="50" baseline="0">
                <a:solidFill>
                  <a:schemeClr val="tx1"/>
                </a:solidFill>
                <a:latin typeface="+mn-lt"/>
              </a:defRPr>
            </a:lvl1pPr>
            <a:lvl2pPr>
              <a:defRPr sz="1600" b="1" spc="50" baseline="0">
                <a:solidFill>
                  <a:schemeClr val="tx1"/>
                </a:solidFill>
                <a:latin typeface="+mn-lt"/>
              </a:defRPr>
            </a:lvl2pPr>
            <a:lvl3pPr>
              <a:defRPr sz="1400" b="1" spc="50" baseline="0">
                <a:solidFill>
                  <a:schemeClr val="tx1"/>
                </a:solidFill>
                <a:latin typeface="+mn-lt"/>
              </a:defRPr>
            </a:lvl3pPr>
            <a:lvl4pPr>
              <a:defRPr sz="1200" b="1" spc="50" baseline="0">
                <a:solidFill>
                  <a:schemeClr val="tx1"/>
                </a:solidFill>
                <a:latin typeface="+mn-lt"/>
              </a:defRPr>
            </a:lvl4pPr>
            <a:lvl5pPr>
              <a:defRPr sz="1200" b="1" spc="50" baseline="0">
                <a:solidFill>
                  <a:schemeClr val="tx1"/>
                </a:solidFill>
                <a:latin typeface="+mn-lt"/>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6">
            <a:extLst>
              <a:ext uri="{FF2B5EF4-FFF2-40B4-BE49-F238E27FC236}">
                <a16:creationId xmlns:a16="http://schemas.microsoft.com/office/drawing/2014/main" id="{C4DDA678-A9B4-4DF5-B56C-58F58846EB60}"/>
              </a:ext>
            </a:extLst>
          </p:cNvPr>
          <p:cNvSpPr>
            <a:spLocks noGrp="1"/>
          </p:cNvSpPr>
          <p:nvPr>
            <p:ph type="sldNum" sz="quarter" idx="18"/>
          </p:nvPr>
        </p:nvSpPr>
        <p:spPr/>
        <p:txBody>
          <a:bodyPr/>
          <a:lstStyle/>
          <a:p>
            <a:fld id="{47CE1B9D-ECF1-40A6-9741-619C7E3ED3FB}" type="slidenum">
              <a:rPr lang="ja-JP" altLang="en-US" smtClean="0"/>
              <a:pPr/>
              <a:t>‹#›</a:t>
            </a:fld>
            <a:endParaRPr lang="ja-JP" altLang="en-US"/>
          </a:p>
        </p:txBody>
      </p:sp>
      <p:sp>
        <p:nvSpPr>
          <p:cNvPr id="11" name="テキスト ボックス 10">
            <a:extLst>
              <a:ext uri="{FF2B5EF4-FFF2-40B4-BE49-F238E27FC236}">
                <a16:creationId xmlns:a16="http://schemas.microsoft.com/office/drawing/2014/main" id="{2812B52A-7E59-4019-9B46-E1C6326D4172}"/>
              </a:ext>
            </a:extLst>
          </p:cNvPr>
          <p:cNvSpPr txBox="1"/>
          <p:nvPr/>
        </p:nvSpPr>
        <p:spPr>
          <a:xfrm>
            <a:off x="140708" y="6562394"/>
            <a:ext cx="4103688" cy="253916"/>
          </a:xfrm>
          <a:prstGeom prst="rect">
            <a:avLst/>
          </a:prstGeom>
          <a:noFill/>
        </p:spPr>
        <p:txBody>
          <a:bodyPr wrap="none" rtlCol="0">
            <a:spAutoFit/>
          </a:bodyPr>
          <a:lstStyle/>
          <a:p>
            <a:r>
              <a:rPr kumimoji="1" lang="en-US" altLang="ja-JP" sz="1050" b="0" spc="60" baseline="0">
                <a:solidFill>
                  <a:srgbClr val="018838"/>
                </a:solidFill>
                <a:latin typeface="Yu Gothic UI" panose="020B0500000000000000" pitchFamily="50" charset="-128"/>
                <a:ea typeface="Yu Gothic UI" panose="020B0500000000000000" pitchFamily="50" charset="-128"/>
              </a:rPr>
              <a:t>Tokyo Metropolitan Government Bureau of </a:t>
            </a:r>
            <a:r>
              <a:rPr kumimoji="1" lang="en-US" altLang="ja-JP" sz="1050" b="1" spc="60" baseline="0">
                <a:solidFill>
                  <a:srgbClr val="018838"/>
                </a:solidFill>
                <a:latin typeface="Yu Gothic UI" panose="020B0500000000000000" pitchFamily="50" charset="-128"/>
                <a:ea typeface="Yu Gothic UI" panose="020B0500000000000000" pitchFamily="50" charset="-128"/>
              </a:rPr>
              <a:t>Digital Services</a:t>
            </a:r>
            <a:endParaRPr kumimoji="1" lang="ja-JP" altLang="en-US" sz="1050" b="1" spc="60" baseline="0">
              <a:solidFill>
                <a:srgbClr val="018838"/>
              </a:solidFill>
              <a:latin typeface="Yu Gothic UI" panose="020B0500000000000000" pitchFamily="50" charset="-128"/>
              <a:ea typeface="Yu Gothic UI" panose="020B0500000000000000" pitchFamily="50" charset="-128"/>
            </a:endParaRPr>
          </a:p>
        </p:txBody>
      </p:sp>
      <p:sp>
        <p:nvSpPr>
          <p:cNvPr id="15" name="タイトル 4"/>
          <p:cNvSpPr>
            <a:spLocks noGrp="1"/>
          </p:cNvSpPr>
          <p:nvPr>
            <p:ph type="title" hasCustomPrompt="1"/>
          </p:nvPr>
        </p:nvSpPr>
        <p:spPr>
          <a:xfrm>
            <a:off x="132394" y="402534"/>
            <a:ext cx="11620778" cy="297216"/>
          </a:xfrm>
        </p:spPr>
        <p:txBody>
          <a:bodyPr>
            <a:normAutofit/>
          </a:bodyPr>
          <a:lstStyle>
            <a:lvl1pPr>
              <a:defRPr sz="1400" spc="50" baseline="0">
                <a:solidFill>
                  <a:schemeClr val="tx1"/>
                </a:solidFill>
              </a:defRPr>
            </a:lvl1pPr>
          </a:lstStyle>
          <a:p>
            <a:r>
              <a:rPr kumimoji="1" lang="ja-JP" altLang="en-US"/>
              <a:t>スライドタイトル</a:t>
            </a:r>
          </a:p>
        </p:txBody>
      </p:sp>
    </p:spTree>
    <p:extLst>
      <p:ext uri="{BB962C8B-B14F-4D97-AF65-F5344CB8AC3E}">
        <p14:creationId xmlns:p14="http://schemas.microsoft.com/office/powerpoint/2010/main" val="3203943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メインスライド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8105871-4C35-437C-9BB8-B88F7DC876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87177"/>
            <a:ext cx="11543251" cy="268593"/>
          </a:xfrm>
          <a:prstGeom prst="rect">
            <a:avLst/>
          </a:prstGeom>
        </p:spPr>
      </p:pic>
      <p:sp>
        <p:nvSpPr>
          <p:cNvPr id="4" name="スライド番号プレースホルダー 3">
            <a:extLst>
              <a:ext uri="{FF2B5EF4-FFF2-40B4-BE49-F238E27FC236}">
                <a16:creationId xmlns:a16="http://schemas.microsoft.com/office/drawing/2014/main" id="{E5B65AE0-B100-40B2-9C7E-1DFC5B12A09E}"/>
              </a:ext>
            </a:extLst>
          </p:cNvPr>
          <p:cNvSpPr>
            <a:spLocks noGrp="1"/>
          </p:cNvSpPr>
          <p:nvPr>
            <p:ph type="sldNum" sz="quarter" idx="12"/>
          </p:nvPr>
        </p:nvSpPr>
        <p:spPr>
          <a:xfrm>
            <a:off x="9325496" y="6538912"/>
            <a:ext cx="2743200" cy="365125"/>
          </a:xfrm>
        </p:spPr>
        <p:txBody>
          <a:bodyPr/>
          <a:lstStyle>
            <a:lvl1pPr>
              <a:defRPr sz="1400">
                <a:solidFill>
                  <a:srgbClr val="01BF4F"/>
                </a:solidFill>
              </a:defRPr>
            </a:lvl1pPr>
          </a:lstStyle>
          <a:p>
            <a:fld id="{47CE1B9D-ECF1-40A6-9741-619C7E3ED3FB}" type="slidenum">
              <a:rPr lang="ja-JP" altLang="en-US" smtClean="0"/>
              <a:pPr/>
              <a:t>‹#›</a:t>
            </a:fld>
            <a:endParaRPr lang="ja-JP" altLang="en-US"/>
          </a:p>
        </p:txBody>
      </p:sp>
      <p:sp>
        <p:nvSpPr>
          <p:cNvPr id="6" name="コンテンツ プレースホルダー 8">
            <a:extLst>
              <a:ext uri="{FF2B5EF4-FFF2-40B4-BE49-F238E27FC236}">
                <a16:creationId xmlns:a16="http://schemas.microsoft.com/office/drawing/2014/main" id="{A1D46693-B572-40B1-BC5B-E4B5739CC203}"/>
              </a:ext>
            </a:extLst>
          </p:cNvPr>
          <p:cNvSpPr>
            <a:spLocks noGrp="1"/>
          </p:cNvSpPr>
          <p:nvPr>
            <p:ph sz="quarter" idx="13" hasCustomPrompt="1"/>
          </p:nvPr>
        </p:nvSpPr>
        <p:spPr>
          <a:xfrm>
            <a:off x="140708" y="186404"/>
            <a:ext cx="11612464" cy="212608"/>
          </a:xfrm>
        </p:spPr>
        <p:txBody>
          <a:bodyPr>
            <a:noAutofit/>
          </a:bodyPr>
          <a:lstStyle>
            <a:lvl1pPr marL="0" indent="0">
              <a:buNone/>
              <a:defRPr sz="1200" b="0" spc="50" baseline="0">
                <a:solidFill>
                  <a:schemeClr val="tx1">
                    <a:lumMod val="75000"/>
                    <a:lumOff val="25000"/>
                  </a:schemeClr>
                </a:solidFill>
              </a:defRPr>
            </a:lvl1pPr>
          </a:lstStyle>
          <a:p>
            <a:pPr lvl="0"/>
            <a:r>
              <a:rPr kumimoji="1" lang="ja-JP" altLang="en-US"/>
              <a:t>タイトル</a:t>
            </a:r>
          </a:p>
        </p:txBody>
      </p:sp>
      <p:sp>
        <p:nvSpPr>
          <p:cNvPr id="9" name="テキスト プレースホルダー 8">
            <a:extLst>
              <a:ext uri="{FF2B5EF4-FFF2-40B4-BE49-F238E27FC236}">
                <a16:creationId xmlns:a16="http://schemas.microsoft.com/office/drawing/2014/main" id="{5A1A945E-2BD9-493C-A47A-9ABD17245A2B}"/>
              </a:ext>
            </a:extLst>
          </p:cNvPr>
          <p:cNvSpPr>
            <a:spLocks noGrp="1"/>
          </p:cNvSpPr>
          <p:nvPr>
            <p:ph type="body" sz="quarter" idx="15"/>
          </p:nvPr>
        </p:nvSpPr>
        <p:spPr>
          <a:xfrm>
            <a:off x="438828" y="889462"/>
            <a:ext cx="11314344" cy="5685963"/>
          </a:xfrm>
        </p:spPr>
        <p:txBody>
          <a:bodyPr>
            <a:normAutofit/>
          </a:bodyPr>
          <a:lstStyle>
            <a:lvl1pPr>
              <a:defRPr sz="1800" b="1" spc="50" baseline="0">
                <a:solidFill>
                  <a:schemeClr val="tx1"/>
                </a:solidFill>
                <a:latin typeface="+mn-lt"/>
              </a:defRPr>
            </a:lvl1pPr>
            <a:lvl2pPr>
              <a:defRPr sz="1600" b="1" spc="50" baseline="0">
                <a:solidFill>
                  <a:schemeClr val="tx1"/>
                </a:solidFill>
                <a:latin typeface="+mn-lt"/>
              </a:defRPr>
            </a:lvl2pPr>
            <a:lvl3pPr>
              <a:defRPr sz="1400" b="1" spc="50" baseline="0">
                <a:solidFill>
                  <a:schemeClr val="tx1"/>
                </a:solidFill>
                <a:latin typeface="+mn-lt"/>
              </a:defRPr>
            </a:lvl3pPr>
            <a:lvl4pPr>
              <a:defRPr sz="1200" b="1" spc="50" baseline="0">
                <a:solidFill>
                  <a:schemeClr val="tx1"/>
                </a:solidFill>
                <a:latin typeface="+mn-lt"/>
              </a:defRPr>
            </a:lvl4pPr>
            <a:lvl5pPr>
              <a:defRPr sz="1200" b="1" spc="50" baseline="0">
                <a:solidFill>
                  <a:schemeClr val="tx1"/>
                </a:solidFill>
                <a:latin typeface="+mn-lt"/>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タイトル 4"/>
          <p:cNvSpPr>
            <a:spLocks noGrp="1"/>
          </p:cNvSpPr>
          <p:nvPr>
            <p:ph type="title" hasCustomPrompt="1"/>
          </p:nvPr>
        </p:nvSpPr>
        <p:spPr>
          <a:xfrm>
            <a:off x="132394" y="402534"/>
            <a:ext cx="11620778" cy="297216"/>
          </a:xfrm>
        </p:spPr>
        <p:txBody>
          <a:bodyPr>
            <a:normAutofit/>
          </a:bodyPr>
          <a:lstStyle>
            <a:lvl1pPr>
              <a:defRPr sz="1400" spc="50" baseline="0">
                <a:solidFill>
                  <a:schemeClr val="tx1"/>
                </a:solidFill>
              </a:defRPr>
            </a:lvl1pPr>
          </a:lstStyle>
          <a:p>
            <a:r>
              <a:rPr kumimoji="1" lang="ja-JP" altLang="en-US"/>
              <a:t>スライドタイトル</a:t>
            </a:r>
          </a:p>
        </p:txBody>
      </p:sp>
    </p:spTree>
    <p:extLst>
      <p:ext uri="{BB962C8B-B14F-4D97-AF65-F5344CB8AC3E}">
        <p14:creationId xmlns:p14="http://schemas.microsoft.com/office/powerpoint/2010/main" val="28448022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タイトル_シンプル">
    <p:spTree>
      <p:nvGrpSpPr>
        <p:cNvPr id="1" name=""/>
        <p:cNvGrpSpPr/>
        <p:nvPr/>
      </p:nvGrpSpPr>
      <p:grpSpPr>
        <a:xfrm>
          <a:off x="0" y="0"/>
          <a:ext cx="0" cy="0"/>
          <a:chOff x="0" y="0"/>
          <a:chExt cx="0" cy="0"/>
        </a:xfrm>
      </p:grpSpPr>
      <p:sp>
        <p:nvSpPr>
          <p:cNvPr id="4" name="テキスト プレースホルダー 2">
            <a:extLst>
              <a:ext uri="{FF2B5EF4-FFF2-40B4-BE49-F238E27FC236}">
                <a16:creationId xmlns:a16="http://schemas.microsoft.com/office/drawing/2014/main" id="{AB3C3C8C-4F1D-4E30-8DE5-6B61D20092FC}"/>
              </a:ext>
            </a:extLst>
          </p:cNvPr>
          <p:cNvSpPr>
            <a:spLocks noGrp="1"/>
          </p:cNvSpPr>
          <p:nvPr>
            <p:ph type="body" sz="quarter" idx="10" hasCustomPrompt="1"/>
          </p:nvPr>
        </p:nvSpPr>
        <p:spPr>
          <a:xfrm>
            <a:off x="720328" y="2917768"/>
            <a:ext cx="10751344" cy="511232"/>
          </a:xfrm>
        </p:spPr>
        <p:txBody>
          <a:bodyPr>
            <a:normAutofit/>
          </a:bodyPr>
          <a:lstStyle>
            <a:lvl1pPr marL="0" indent="0" algn="ctr">
              <a:buNone/>
              <a:defRPr sz="2800" b="1" spc="50" baseline="0">
                <a:solidFill>
                  <a:schemeClr val="tx1"/>
                </a:solidFill>
              </a:defRPr>
            </a:lvl1pPr>
          </a:lstStyle>
          <a:p>
            <a:pPr lvl="0"/>
            <a:r>
              <a:rPr kumimoji="1" lang="ja-JP" altLang="en-US"/>
              <a:t>タイトルを入力</a:t>
            </a:r>
          </a:p>
        </p:txBody>
      </p:sp>
      <p:sp>
        <p:nvSpPr>
          <p:cNvPr id="6" name="テキスト プレースホルダー 2">
            <a:extLst>
              <a:ext uri="{FF2B5EF4-FFF2-40B4-BE49-F238E27FC236}">
                <a16:creationId xmlns:a16="http://schemas.microsoft.com/office/drawing/2014/main" id="{54E7FFA9-6392-4ABC-8A39-C22049ED43EC}"/>
              </a:ext>
            </a:extLst>
          </p:cNvPr>
          <p:cNvSpPr>
            <a:spLocks noGrp="1"/>
          </p:cNvSpPr>
          <p:nvPr>
            <p:ph type="body" sz="quarter" idx="11" hasCustomPrompt="1"/>
          </p:nvPr>
        </p:nvSpPr>
        <p:spPr>
          <a:xfrm>
            <a:off x="720328" y="3676997"/>
            <a:ext cx="10751344" cy="511232"/>
          </a:xfrm>
        </p:spPr>
        <p:txBody>
          <a:bodyPr>
            <a:normAutofit/>
          </a:bodyPr>
          <a:lstStyle>
            <a:lvl1pPr marL="0" indent="0" algn="ctr">
              <a:buNone/>
              <a:defRPr sz="1400" b="1" spc="50" baseline="0">
                <a:solidFill>
                  <a:schemeClr val="tx1"/>
                </a:solidFill>
              </a:defRPr>
            </a:lvl1pPr>
          </a:lstStyle>
          <a:p>
            <a:pPr lvl="0"/>
            <a:r>
              <a:rPr kumimoji="1" lang="ja-JP" altLang="en-US"/>
              <a:t>令和〇年〇月〇日 </a:t>
            </a:r>
            <a:r>
              <a:rPr kumimoji="1" lang="en-US" altLang="ja-JP"/>
              <a:t>| </a:t>
            </a:r>
            <a:r>
              <a:rPr kumimoji="1" lang="ja-JP" altLang="en-US"/>
              <a:t>東京都〇〇局〇〇部</a:t>
            </a:r>
          </a:p>
        </p:txBody>
      </p:sp>
      <p:sp>
        <p:nvSpPr>
          <p:cNvPr id="8" name="テキスト ボックス 7">
            <a:extLst>
              <a:ext uri="{FF2B5EF4-FFF2-40B4-BE49-F238E27FC236}">
                <a16:creationId xmlns:a16="http://schemas.microsoft.com/office/drawing/2014/main" id="{2812B52A-7E59-4019-9B46-E1C6326D4172}"/>
              </a:ext>
            </a:extLst>
          </p:cNvPr>
          <p:cNvSpPr txBox="1"/>
          <p:nvPr/>
        </p:nvSpPr>
        <p:spPr>
          <a:xfrm>
            <a:off x="4044156" y="6533856"/>
            <a:ext cx="4103688" cy="253916"/>
          </a:xfrm>
          <a:prstGeom prst="rect">
            <a:avLst/>
          </a:prstGeom>
          <a:noFill/>
        </p:spPr>
        <p:txBody>
          <a:bodyPr wrap="none" rtlCol="0">
            <a:spAutoFit/>
          </a:bodyPr>
          <a:lstStyle/>
          <a:p>
            <a:r>
              <a:rPr kumimoji="1" lang="en-US" altLang="ja-JP" sz="1050" b="0" spc="60" baseline="0">
                <a:solidFill>
                  <a:srgbClr val="018838"/>
                </a:solidFill>
                <a:latin typeface="Yu Gothic UI" panose="020B0500000000000000" pitchFamily="50" charset="-128"/>
                <a:ea typeface="Yu Gothic UI" panose="020B0500000000000000" pitchFamily="50" charset="-128"/>
              </a:rPr>
              <a:t>Tokyo Metropolitan Government Bureau of </a:t>
            </a:r>
            <a:r>
              <a:rPr kumimoji="1" lang="en-US" altLang="ja-JP" sz="1050" b="1" spc="60" baseline="0">
                <a:solidFill>
                  <a:srgbClr val="018838"/>
                </a:solidFill>
                <a:latin typeface="Yu Gothic UI" panose="020B0500000000000000" pitchFamily="50" charset="-128"/>
                <a:ea typeface="Yu Gothic UI" panose="020B0500000000000000" pitchFamily="50" charset="-128"/>
              </a:rPr>
              <a:t>Digital Services</a:t>
            </a:r>
            <a:endParaRPr kumimoji="1" lang="ja-JP" altLang="en-US" sz="1050" b="1" spc="60" baseline="0">
              <a:solidFill>
                <a:srgbClr val="018838"/>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131612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メインスライド4">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4A705B59-7B43-4B04-AE35-69E84648C520}"/>
              </a:ext>
            </a:extLst>
          </p:cNvPr>
          <p:cNvSpPr/>
          <p:nvPr/>
        </p:nvSpPr>
        <p:spPr>
          <a:xfrm>
            <a:off x="11603214" y="6268542"/>
            <a:ext cx="466831" cy="466831"/>
          </a:xfrm>
          <a:prstGeom prst="roundRect">
            <a:avLst>
              <a:gd name="adj" fmla="val 25553"/>
            </a:avLst>
          </a:prstGeom>
          <a:gradFill>
            <a:gsLst>
              <a:gs pos="0">
                <a:srgbClr val="018838"/>
              </a:gs>
              <a:gs pos="100000">
                <a:srgbClr val="01BF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スライド番号プレースホルダー 3">
            <a:extLst>
              <a:ext uri="{FF2B5EF4-FFF2-40B4-BE49-F238E27FC236}">
                <a16:creationId xmlns:a16="http://schemas.microsoft.com/office/drawing/2014/main" id="{E5B65AE0-B100-40B2-9C7E-1DFC5B12A09E}"/>
              </a:ext>
            </a:extLst>
          </p:cNvPr>
          <p:cNvSpPr>
            <a:spLocks noGrp="1"/>
          </p:cNvSpPr>
          <p:nvPr>
            <p:ph type="sldNum" sz="quarter" idx="12"/>
          </p:nvPr>
        </p:nvSpPr>
        <p:spPr>
          <a:xfrm>
            <a:off x="11571315" y="6323098"/>
            <a:ext cx="530630" cy="365125"/>
          </a:xfrm>
        </p:spPr>
        <p:txBody>
          <a:bodyPr/>
          <a:lstStyle>
            <a:lvl1pPr algn="ctr">
              <a:defRPr>
                <a:solidFill>
                  <a:schemeClr val="bg1"/>
                </a:solidFill>
              </a:defRPr>
            </a:lvl1pPr>
          </a:lstStyle>
          <a:p>
            <a:fld id="{47CE1B9D-ECF1-40A6-9741-619C7E3ED3FB}" type="slidenum">
              <a:rPr lang="ja-JP" altLang="en-US" smtClean="0"/>
              <a:pPr/>
              <a:t>‹#›</a:t>
            </a:fld>
            <a:endParaRPr lang="ja-JP" altLang="en-US"/>
          </a:p>
        </p:txBody>
      </p:sp>
      <p:sp>
        <p:nvSpPr>
          <p:cNvPr id="6" name="コンテンツ プレースホルダー 8">
            <a:extLst>
              <a:ext uri="{FF2B5EF4-FFF2-40B4-BE49-F238E27FC236}">
                <a16:creationId xmlns:a16="http://schemas.microsoft.com/office/drawing/2014/main" id="{A1D46693-B572-40B1-BC5B-E4B5739CC203}"/>
              </a:ext>
            </a:extLst>
          </p:cNvPr>
          <p:cNvSpPr>
            <a:spLocks noGrp="1"/>
          </p:cNvSpPr>
          <p:nvPr>
            <p:ph sz="quarter" idx="13" hasCustomPrompt="1"/>
          </p:nvPr>
        </p:nvSpPr>
        <p:spPr>
          <a:xfrm>
            <a:off x="140708" y="186404"/>
            <a:ext cx="11612464" cy="212608"/>
          </a:xfrm>
        </p:spPr>
        <p:txBody>
          <a:bodyPr>
            <a:noAutofit/>
          </a:bodyPr>
          <a:lstStyle>
            <a:lvl1pPr marL="0" indent="0">
              <a:buNone/>
              <a:defRPr sz="1200" b="0" spc="50" baseline="0">
                <a:solidFill>
                  <a:schemeClr val="tx1">
                    <a:lumMod val="75000"/>
                    <a:lumOff val="25000"/>
                  </a:schemeClr>
                </a:solidFill>
              </a:defRPr>
            </a:lvl1pPr>
          </a:lstStyle>
          <a:p>
            <a:pPr lvl="0"/>
            <a:r>
              <a:rPr kumimoji="1" lang="ja-JP" altLang="en-US"/>
              <a:t>タイトル</a:t>
            </a:r>
          </a:p>
        </p:txBody>
      </p:sp>
      <p:sp>
        <p:nvSpPr>
          <p:cNvPr id="9" name="テキスト プレースホルダー 8">
            <a:extLst>
              <a:ext uri="{FF2B5EF4-FFF2-40B4-BE49-F238E27FC236}">
                <a16:creationId xmlns:a16="http://schemas.microsoft.com/office/drawing/2014/main" id="{5A1A945E-2BD9-493C-A47A-9ABD17245A2B}"/>
              </a:ext>
            </a:extLst>
          </p:cNvPr>
          <p:cNvSpPr>
            <a:spLocks noGrp="1"/>
          </p:cNvSpPr>
          <p:nvPr>
            <p:ph type="body" sz="quarter" idx="15"/>
          </p:nvPr>
        </p:nvSpPr>
        <p:spPr>
          <a:xfrm>
            <a:off x="438828" y="889462"/>
            <a:ext cx="11314344" cy="5685963"/>
          </a:xfrm>
        </p:spPr>
        <p:txBody>
          <a:bodyPr>
            <a:normAutofit/>
          </a:bodyPr>
          <a:lstStyle>
            <a:lvl1pPr>
              <a:defRPr sz="1800" b="1" spc="50" baseline="0">
                <a:solidFill>
                  <a:schemeClr val="tx1"/>
                </a:solidFill>
                <a:latin typeface="+mn-lt"/>
              </a:defRPr>
            </a:lvl1pPr>
            <a:lvl2pPr>
              <a:defRPr sz="1600" b="1" spc="50" baseline="0">
                <a:solidFill>
                  <a:schemeClr val="tx1"/>
                </a:solidFill>
                <a:latin typeface="+mn-lt"/>
              </a:defRPr>
            </a:lvl2pPr>
            <a:lvl3pPr>
              <a:defRPr sz="1400" b="1" spc="50" baseline="0">
                <a:solidFill>
                  <a:schemeClr val="tx1"/>
                </a:solidFill>
                <a:latin typeface="+mn-lt"/>
              </a:defRPr>
            </a:lvl3pPr>
            <a:lvl4pPr>
              <a:defRPr sz="1200" b="1" spc="50" baseline="0">
                <a:solidFill>
                  <a:schemeClr val="tx1"/>
                </a:solidFill>
                <a:latin typeface="+mn-lt"/>
              </a:defRPr>
            </a:lvl4pPr>
            <a:lvl5pPr>
              <a:defRPr sz="1200" b="1" spc="50" baseline="0">
                <a:solidFill>
                  <a:schemeClr val="tx1"/>
                </a:solidFill>
                <a:latin typeface="+mn-lt"/>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 name="テキスト ボックス 1">
            <a:extLst>
              <a:ext uri="{FF2B5EF4-FFF2-40B4-BE49-F238E27FC236}">
                <a16:creationId xmlns:a16="http://schemas.microsoft.com/office/drawing/2014/main" id="{B1CBA31D-0F2E-4E4A-81F0-E8DB3210E45B}"/>
              </a:ext>
            </a:extLst>
          </p:cNvPr>
          <p:cNvSpPr txBox="1"/>
          <p:nvPr/>
        </p:nvSpPr>
        <p:spPr>
          <a:xfrm>
            <a:off x="27993" y="6575425"/>
            <a:ext cx="1862048" cy="246221"/>
          </a:xfrm>
          <a:prstGeom prst="rect">
            <a:avLst/>
          </a:prstGeom>
          <a:noFill/>
        </p:spPr>
        <p:txBody>
          <a:bodyPr wrap="none" rtlCol="0">
            <a:spAutoFit/>
          </a:bodyPr>
          <a:lstStyle/>
          <a:p>
            <a:r>
              <a:rPr kumimoji="1" lang="ja-JP" altLang="en-US" sz="1000" spc="90" baseline="0">
                <a:solidFill>
                  <a:srgbClr val="018838"/>
                </a:solidFill>
              </a:rPr>
              <a:t>東京都デジタルサービス局</a:t>
            </a:r>
          </a:p>
        </p:txBody>
      </p:sp>
      <p:sp>
        <p:nvSpPr>
          <p:cNvPr id="8" name="タイトル 4"/>
          <p:cNvSpPr>
            <a:spLocks noGrp="1"/>
          </p:cNvSpPr>
          <p:nvPr>
            <p:ph type="title" hasCustomPrompt="1"/>
          </p:nvPr>
        </p:nvSpPr>
        <p:spPr>
          <a:xfrm>
            <a:off x="132394" y="402534"/>
            <a:ext cx="11620778" cy="297216"/>
          </a:xfrm>
        </p:spPr>
        <p:txBody>
          <a:bodyPr>
            <a:normAutofit/>
          </a:bodyPr>
          <a:lstStyle>
            <a:lvl1pPr>
              <a:defRPr sz="1400" spc="50" baseline="0">
                <a:solidFill>
                  <a:schemeClr val="tx1"/>
                </a:solidFill>
              </a:defRPr>
            </a:lvl1pPr>
          </a:lstStyle>
          <a:p>
            <a:r>
              <a:rPr kumimoji="1" lang="ja-JP" altLang="en-US"/>
              <a:t>スライドタイトル</a:t>
            </a:r>
          </a:p>
        </p:txBody>
      </p:sp>
    </p:spTree>
    <p:extLst>
      <p:ext uri="{BB962C8B-B14F-4D97-AF65-F5344CB8AC3E}">
        <p14:creationId xmlns:p14="http://schemas.microsoft.com/office/powerpoint/2010/main" val="30786044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6" name="コンテンツ プレースホルダー 8">
            <a:extLst>
              <a:ext uri="{FF2B5EF4-FFF2-40B4-BE49-F238E27FC236}">
                <a16:creationId xmlns:a16="http://schemas.microsoft.com/office/drawing/2014/main" id="{A1D46693-B572-40B1-BC5B-E4B5739CC203}"/>
              </a:ext>
            </a:extLst>
          </p:cNvPr>
          <p:cNvSpPr>
            <a:spLocks noGrp="1"/>
          </p:cNvSpPr>
          <p:nvPr>
            <p:ph sz="quarter" idx="13" hasCustomPrompt="1"/>
          </p:nvPr>
        </p:nvSpPr>
        <p:spPr>
          <a:xfrm>
            <a:off x="140708" y="186404"/>
            <a:ext cx="11612464" cy="212608"/>
          </a:xfrm>
        </p:spPr>
        <p:txBody>
          <a:bodyPr>
            <a:noAutofit/>
          </a:bodyPr>
          <a:lstStyle>
            <a:lvl1pPr marL="0" indent="0">
              <a:buNone/>
              <a:defRPr sz="1200" b="0" spc="50" baseline="0">
                <a:solidFill>
                  <a:schemeClr val="tx1">
                    <a:lumMod val="75000"/>
                    <a:lumOff val="25000"/>
                  </a:schemeClr>
                </a:solidFill>
              </a:defRPr>
            </a:lvl1pPr>
          </a:lstStyle>
          <a:p>
            <a:pPr lvl="0"/>
            <a:r>
              <a:rPr kumimoji="1" lang="ja-JP" altLang="en-US"/>
              <a:t>タイトル</a:t>
            </a:r>
          </a:p>
        </p:txBody>
      </p:sp>
      <p:sp>
        <p:nvSpPr>
          <p:cNvPr id="9" name="テキスト プレースホルダー 8">
            <a:extLst>
              <a:ext uri="{FF2B5EF4-FFF2-40B4-BE49-F238E27FC236}">
                <a16:creationId xmlns:a16="http://schemas.microsoft.com/office/drawing/2014/main" id="{5A1A945E-2BD9-493C-A47A-9ABD17245A2B}"/>
              </a:ext>
            </a:extLst>
          </p:cNvPr>
          <p:cNvSpPr>
            <a:spLocks noGrp="1"/>
          </p:cNvSpPr>
          <p:nvPr>
            <p:ph type="body" sz="quarter" idx="15"/>
          </p:nvPr>
        </p:nvSpPr>
        <p:spPr>
          <a:xfrm>
            <a:off x="438828" y="889462"/>
            <a:ext cx="11314344" cy="5685963"/>
          </a:xfrm>
        </p:spPr>
        <p:txBody>
          <a:bodyPr>
            <a:normAutofit/>
          </a:bodyPr>
          <a:lstStyle>
            <a:lvl1pPr>
              <a:defRPr sz="1800" b="1" spc="50" baseline="0">
                <a:solidFill>
                  <a:schemeClr val="tx1"/>
                </a:solidFill>
                <a:latin typeface="+mn-lt"/>
              </a:defRPr>
            </a:lvl1pPr>
            <a:lvl2pPr>
              <a:defRPr sz="1600" b="1" spc="50" baseline="0">
                <a:solidFill>
                  <a:schemeClr val="tx1"/>
                </a:solidFill>
                <a:latin typeface="+mn-lt"/>
              </a:defRPr>
            </a:lvl2pPr>
            <a:lvl3pPr>
              <a:defRPr sz="1400" b="1" spc="50" baseline="0">
                <a:solidFill>
                  <a:schemeClr val="tx1"/>
                </a:solidFill>
                <a:latin typeface="+mn-lt"/>
              </a:defRPr>
            </a:lvl3pPr>
            <a:lvl4pPr>
              <a:defRPr sz="1200" b="1" spc="50" baseline="0">
                <a:solidFill>
                  <a:schemeClr val="tx1"/>
                </a:solidFill>
                <a:latin typeface="+mn-lt"/>
              </a:defRPr>
            </a:lvl4pPr>
            <a:lvl5pPr>
              <a:defRPr sz="1200" b="1" spc="50" baseline="0">
                <a:solidFill>
                  <a:schemeClr val="tx1"/>
                </a:solidFill>
                <a:latin typeface="+mn-lt"/>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9">
            <a:extLst>
              <a:ext uri="{FF2B5EF4-FFF2-40B4-BE49-F238E27FC236}">
                <a16:creationId xmlns:a16="http://schemas.microsoft.com/office/drawing/2014/main" id="{8C0AE6EE-C92A-4956-AD03-2302D0642038}"/>
              </a:ext>
            </a:extLst>
          </p:cNvPr>
          <p:cNvSpPr>
            <a:spLocks noGrp="1"/>
          </p:cNvSpPr>
          <p:nvPr>
            <p:ph type="sldNum" sz="quarter" idx="18"/>
          </p:nvPr>
        </p:nvSpPr>
        <p:spPr/>
        <p:txBody>
          <a:bodyPr/>
          <a:lstStyle>
            <a:lvl1pPr>
              <a:defRPr>
                <a:solidFill>
                  <a:srgbClr val="018838"/>
                </a:solidFill>
              </a:defRPr>
            </a:lvl1pPr>
          </a:lstStyle>
          <a:p>
            <a:fld id="{47CE1B9D-ECF1-40A6-9741-619C7E3ED3FB}" type="slidenum">
              <a:rPr lang="ja-JP" altLang="en-US" smtClean="0"/>
              <a:pPr/>
              <a:t>‹#›</a:t>
            </a:fld>
            <a:endParaRPr lang="ja-JP" altLang="en-US"/>
          </a:p>
        </p:txBody>
      </p:sp>
      <p:sp>
        <p:nvSpPr>
          <p:cNvPr id="8" name="タイトル 4"/>
          <p:cNvSpPr>
            <a:spLocks noGrp="1"/>
          </p:cNvSpPr>
          <p:nvPr>
            <p:ph type="title" hasCustomPrompt="1"/>
          </p:nvPr>
        </p:nvSpPr>
        <p:spPr>
          <a:xfrm>
            <a:off x="132394" y="402534"/>
            <a:ext cx="11620778" cy="297216"/>
          </a:xfrm>
        </p:spPr>
        <p:txBody>
          <a:bodyPr>
            <a:normAutofit/>
          </a:bodyPr>
          <a:lstStyle>
            <a:lvl1pPr>
              <a:defRPr sz="1400" spc="50" baseline="0">
                <a:solidFill>
                  <a:schemeClr val="tx1"/>
                </a:solidFill>
              </a:defRPr>
            </a:lvl1pPr>
          </a:lstStyle>
          <a:p>
            <a:r>
              <a:rPr kumimoji="1" lang="ja-JP" altLang="en-US"/>
              <a:t>スライドタイトル</a:t>
            </a:r>
          </a:p>
        </p:txBody>
      </p:sp>
    </p:spTree>
    <p:extLst>
      <p:ext uri="{BB962C8B-B14F-4D97-AF65-F5344CB8AC3E}">
        <p14:creationId xmlns:p14="http://schemas.microsoft.com/office/powerpoint/2010/main" val="3323634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メインスライド1">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5FF2496-8292-D51A-136E-84323F5AE624}"/>
              </a:ext>
            </a:extLst>
          </p:cNvPr>
          <p:cNvGraphicFramePr>
            <a:graphicFrameLocks noChangeAspect="1"/>
          </p:cNvGraphicFramePr>
          <p:nvPr userDrawn="1">
            <p:custDataLst>
              <p:tags r:id="rId1"/>
            </p:custDataLst>
            <p:extLst>
              <p:ext uri="{D42A27DB-BD31-4B8C-83A1-F6EECF244321}">
                <p14:modId xmlns:p14="http://schemas.microsoft.com/office/powerpoint/2010/main" val="1653743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2" name="think-cell data - do not delete" hidden="1">
                        <a:extLst>
                          <a:ext uri="{FF2B5EF4-FFF2-40B4-BE49-F238E27FC236}">
                            <a16:creationId xmlns:a16="http://schemas.microsoft.com/office/drawing/2014/main" id="{65FF2496-8292-D51A-136E-84323F5AE6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正方形/長方形 3">
            <a:extLst>
              <a:ext uri="{FF2B5EF4-FFF2-40B4-BE49-F238E27FC236}">
                <a16:creationId xmlns:a16="http://schemas.microsoft.com/office/drawing/2014/main" id="{CE13014D-F1A3-471A-97F2-94981A0D98F4}"/>
              </a:ext>
            </a:extLst>
          </p:cNvPr>
          <p:cNvSpPr/>
          <p:nvPr/>
        </p:nvSpPr>
        <p:spPr>
          <a:xfrm>
            <a:off x="0" y="0"/>
            <a:ext cx="12192000" cy="6858000"/>
          </a:xfrm>
          <a:prstGeom prst="rect">
            <a:avLst/>
          </a:prstGeom>
          <a:gradFill>
            <a:gsLst>
              <a:gs pos="0">
                <a:srgbClr val="018838"/>
              </a:gs>
              <a:gs pos="100000">
                <a:srgbClr val="01BF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四角形: 角を丸くする 2">
            <a:extLst>
              <a:ext uri="{FF2B5EF4-FFF2-40B4-BE49-F238E27FC236}">
                <a16:creationId xmlns:a16="http://schemas.microsoft.com/office/drawing/2014/main" id="{69F84867-D49F-44DF-B057-83515652CB48}"/>
              </a:ext>
            </a:extLst>
          </p:cNvPr>
          <p:cNvSpPr/>
          <p:nvPr/>
        </p:nvSpPr>
        <p:spPr>
          <a:xfrm>
            <a:off x="101204" y="94960"/>
            <a:ext cx="11989593" cy="6668080"/>
          </a:xfrm>
          <a:prstGeom prst="roundRect">
            <a:avLst>
              <a:gd name="adj" fmla="val 23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コンテンツ プレースホルダー 8">
            <a:extLst>
              <a:ext uri="{FF2B5EF4-FFF2-40B4-BE49-F238E27FC236}">
                <a16:creationId xmlns:a16="http://schemas.microsoft.com/office/drawing/2014/main" id="{66841F45-E689-4B80-9B79-17F356349C23}"/>
              </a:ext>
            </a:extLst>
          </p:cNvPr>
          <p:cNvSpPr>
            <a:spLocks noGrp="1"/>
          </p:cNvSpPr>
          <p:nvPr>
            <p:ph sz="quarter" idx="13" hasCustomPrompt="1"/>
          </p:nvPr>
        </p:nvSpPr>
        <p:spPr>
          <a:xfrm>
            <a:off x="438828" y="186404"/>
            <a:ext cx="11314344" cy="212608"/>
          </a:xfrm>
        </p:spPr>
        <p:txBody>
          <a:bodyPr>
            <a:noAutofit/>
          </a:bodyPr>
          <a:lstStyle>
            <a:lvl1pPr marL="0" indent="0">
              <a:buNone/>
              <a:defRPr sz="1200" b="0" spc="50" baseline="0">
                <a:solidFill>
                  <a:schemeClr val="tx1">
                    <a:lumMod val="75000"/>
                    <a:lumOff val="25000"/>
                  </a:schemeClr>
                </a:solidFill>
              </a:defRPr>
            </a:lvl1pPr>
          </a:lstStyle>
          <a:p>
            <a:pPr lvl="0"/>
            <a:r>
              <a:rPr kumimoji="1" lang="ja-JP" altLang="en-US"/>
              <a:t>タイトル</a:t>
            </a:r>
          </a:p>
        </p:txBody>
      </p:sp>
      <p:sp>
        <p:nvSpPr>
          <p:cNvPr id="13" name="テキスト プレースホルダー 8">
            <a:extLst>
              <a:ext uri="{FF2B5EF4-FFF2-40B4-BE49-F238E27FC236}">
                <a16:creationId xmlns:a16="http://schemas.microsoft.com/office/drawing/2014/main" id="{7A297360-73C4-4513-B98F-54EFA90AE4AC}"/>
              </a:ext>
            </a:extLst>
          </p:cNvPr>
          <p:cNvSpPr>
            <a:spLocks noGrp="1"/>
          </p:cNvSpPr>
          <p:nvPr>
            <p:ph type="body" sz="quarter" idx="15"/>
          </p:nvPr>
        </p:nvSpPr>
        <p:spPr>
          <a:xfrm>
            <a:off x="438828" y="1341438"/>
            <a:ext cx="11314344" cy="5233987"/>
          </a:xfrm>
        </p:spPr>
        <p:txBody>
          <a:bodyPr>
            <a:normAutofit/>
          </a:bodyPr>
          <a:lstStyle>
            <a:lvl1pPr>
              <a:defRPr sz="1800" b="1" spc="50" baseline="0">
                <a:solidFill>
                  <a:schemeClr val="tx1"/>
                </a:solidFill>
                <a:latin typeface="+mn-lt"/>
              </a:defRPr>
            </a:lvl1pPr>
            <a:lvl2pPr>
              <a:defRPr sz="1600" b="1" spc="50" baseline="0">
                <a:solidFill>
                  <a:schemeClr val="tx1"/>
                </a:solidFill>
                <a:latin typeface="+mn-lt"/>
              </a:defRPr>
            </a:lvl2pPr>
            <a:lvl3pPr>
              <a:defRPr sz="1400" b="1" spc="50" baseline="0">
                <a:solidFill>
                  <a:schemeClr val="tx1"/>
                </a:solidFill>
                <a:latin typeface="+mn-lt"/>
              </a:defRPr>
            </a:lvl3pPr>
            <a:lvl4pPr>
              <a:defRPr sz="1200" b="1" spc="50" baseline="0">
                <a:solidFill>
                  <a:schemeClr val="tx1"/>
                </a:solidFill>
                <a:latin typeface="+mn-lt"/>
              </a:defRPr>
            </a:lvl4pPr>
            <a:lvl5pPr>
              <a:defRPr sz="1200" b="1" spc="50" baseline="0">
                <a:solidFill>
                  <a:schemeClr val="tx1"/>
                </a:solidFill>
                <a:latin typeface="+mn-lt"/>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4" name="スライド番号プレースホルダー 13">
            <a:extLst>
              <a:ext uri="{FF2B5EF4-FFF2-40B4-BE49-F238E27FC236}">
                <a16:creationId xmlns:a16="http://schemas.microsoft.com/office/drawing/2014/main" id="{5973045C-25E8-4F25-9638-D9B53FF4E942}"/>
              </a:ext>
            </a:extLst>
          </p:cNvPr>
          <p:cNvSpPr>
            <a:spLocks noGrp="1"/>
          </p:cNvSpPr>
          <p:nvPr>
            <p:ph type="sldNum" sz="quarter" idx="18"/>
          </p:nvPr>
        </p:nvSpPr>
        <p:spPr>
          <a:xfrm>
            <a:off x="9317183" y="6397915"/>
            <a:ext cx="2743200" cy="365125"/>
          </a:xfrm>
        </p:spPr>
        <p:txBody>
          <a:bodyPr/>
          <a:lstStyle>
            <a:lvl1pPr>
              <a:defRPr sz="1400">
                <a:solidFill>
                  <a:srgbClr val="01BFA8"/>
                </a:solidFill>
              </a:defRPr>
            </a:lvl1pPr>
          </a:lstStyle>
          <a:p>
            <a:fld id="{47CE1B9D-ECF1-40A6-9741-619C7E3ED3FB}" type="slidenum">
              <a:rPr lang="ja-JP" altLang="en-US" smtClean="0"/>
              <a:pPr/>
              <a:t>‹#›</a:t>
            </a:fld>
            <a:endParaRPr lang="ja-JP" altLang="en-US"/>
          </a:p>
        </p:txBody>
      </p:sp>
      <p:sp>
        <p:nvSpPr>
          <p:cNvPr id="11" name="テキスト ボックス 10">
            <a:extLst>
              <a:ext uri="{FF2B5EF4-FFF2-40B4-BE49-F238E27FC236}">
                <a16:creationId xmlns:a16="http://schemas.microsoft.com/office/drawing/2014/main" id="{2812B52A-7E59-4019-9B46-E1C6326D4172}"/>
              </a:ext>
            </a:extLst>
          </p:cNvPr>
          <p:cNvSpPr txBox="1"/>
          <p:nvPr/>
        </p:nvSpPr>
        <p:spPr>
          <a:xfrm>
            <a:off x="140708" y="6562394"/>
            <a:ext cx="4103688" cy="253916"/>
          </a:xfrm>
          <a:prstGeom prst="rect">
            <a:avLst/>
          </a:prstGeom>
          <a:noFill/>
        </p:spPr>
        <p:txBody>
          <a:bodyPr wrap="none" rtlCol="0">
            <a:spAutoFit/>
          </a:bodyPr>
          <a:lstStyle/>
          <a:p>
            <a:r>
              <a:rPr kumimoji="1" lang="en-US" altLang="ja-JP" sz="1050" b="0" spc="60" baseline="0">
                <a:solidFill>
                  <a:srgbClr val="018838"/>
                </a:solidFill>
                <a:latin typeface="Yu Gothic UI" panose="020B0500000000000000" pitchFamily="50" charset="-128"/>
                <a:ea typeface="Yu Gothic UI" panose="020B0500000000000000" pitchFamily="50" charset="-128"/>
              </a:rPr>
              <a:t>Tokyo Metropolitan Government Bureau of </a:t>
            </a:r>
            <a:r>
              <a:rPr kumimoji="1" lang="en-US" altLang="ja-JP" sz="1050" b="1" spc="60" baseline="0">
                <a:solidFill>
                  <a:srgbClr val="018838"/>
                </a:solidFill>
                <a:latin typeface="Yu Gothic UI" panose="020B0500000000000000" pitchFamily="50" charset="-128"/>
                <a:ea typeface="Yu Gothic UI" panose="020B0500000000000000" pitchFamily="50" charset="-128"/>
              </a:rPr>
              <a:t>Digital Services</a:t>
            </a:r>
            <a:endParaRPr kumimoji="1" lang="ja-JP" altLang="en-US" sz="1050" b="1" spc="60" baseline="0">
              <a:solidFill>
                <a:srgbClr val="018838"/>
              </a:solidFill>
              <a:latin typeface="Yu Gothic UI" panose="020B0500000000000000" pitchFamily="50" charset="-128"/>
              <a:ea typeface="Yu Gothic UI" panose="020B0500000000000000" pitchFamily="50" charset="-128"/>
            </a:endParaRPr>
          </a:p>
        </p:txBody>
      </p:sp>
      <p:sp>
        <p:nvSpPr>
          <p:cNvPr id="5" name="タイトル 4"/>
          <p:cNvSpPr>
            <a:spLocks noGrp="1"/>
          </p:cNvSpPr>
          <p:nvPr>
            <p:ph type="title" hasCustomPrompt="1"/>
          </p:nvPr>
        </p:nvSpPr>
        <p:spPr>
          <a:xfrm>
            <a:off x="438828" y="402534"/>
            <a:ext cx="11314344" cy="297216"/>
          </a:xfrm>
        </p:spPr>
        <p:txBody>
          <a:bodyPr vert="horz">
            <a:normAutofit/>
          </a:bodyPr>
          <a:lstStyle>
            <a:lvl1pPr>
              <a:defRPr sz="1400" spc="50" baseline="0">
                <a:solidFill>
                  <a:schemeClr val="tx1"/>
                </a:solidFill>
              </a:defRPr>
            </a:lvl1pPr>
          </a:lstStyle>
          <a:p>
            <a:r>
              <a:rPr kumimoji="1" lang="ja-JP" altLang="en-US"/>
              <a:t>スライドタイトル</a:t>
            </a:r>
          </a:p>
        </p:txBody>
      </p:sp>
      <p:sp>
        <p:nvSpPr>
          <p:cNvPr id="10" name="コンテンツ プレースホルダー 9">
            <a:extLst>
              <a:ext uri="{FF2B5EF4-FFF2-40B4-BE49-F238E27FC236}">
                <a16:creationId xmlns:a16="http://schemas.microsoft.com/office/drawing/2014/main" id="{1DB13DEC-1FD5-D524-1C23-FD4E3D886062}"/>
              </a:ext>
            </a:extLst>
          </p:cNvPr>
          <p:cNvSpPr>
            <a:spLocks noGrp="1"/>
          </p:cNvSpPr>
          <p:nvPr>
            <p:ph sz="quarter" idx="19" hasCustomPrompt="1"/>
          </p:nvPr>
        </p:nvSpPr>
        <p:spPr>
          <a:xfrm>
            <a:off x="436927" y="708459"/>
            <a:ext cx="11310937" cy="454025"/>
          </a:xfrm>
        </p:spPr>
        <p:txBody>
          <a:bodyPr anchor="ctr" anchorCtr="0">
            <a:normAutofit/>
          </a:bodyPr>
          <a:lstStyle>
            <a:lvl1pPr marL="0" indent="0">
              <a:buNone/>
              <a:defRPr sz="1400"/>
            </a:lvl1pPr>
          </a:lstStyle>
          <a:p>
            <a:pPr lvl="0"/>
            <a:r>
              <a:rPr kumimoji="1" lang="ja-JP" altLang="en-US" sz="1400"/>
              <a:t>キーメッセージ</a:t>
            </a:r>
            <a:endParaRPr kumimoji="1" lang="ja-JP" altLang="en-US"/>
          </a:p>
        </p:txBody>
      </p:sp>
    </p:spTree>
    <p:extLst>
      <p:ext uri="{BB962C8B-B14F-4D97-AF65-F5344CB8AC3E}">
        <p14:creationId xmlns:p14="http://schemas.microsoft.com/office/powerpoint/2010/main" val="20730225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79" userDrawn="1">
          <p15:clr>
            <a:srgbClr val="FBAE40"/>
          </p15:clr>
        </p15:guide>
        <p15:guide id="4" pos="7401" userDrawn="1">
          <p15:clr>
            <a:srgbClr val="FBAE40"/>
          </p15:clr>
        </p15:guide>
        <p15:guide id="5" orient="horz" pos="4133" userDrawn="1">
          <p15:clr>
            <a:srgbClr val="FBAE40"/>
          </p15:clr>
        </p15:guide>
        <p15:guide id="6" orient="horz" pos="84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メインスライド2">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DD653E63-A002-4938-BC54-B20333DC94C1}"/>
              </a:ext>
            </a:extLst>
          </p:cNvPr>
          <p:cNvSpPr/>
          <p:nvPr/>
        </p:nvSpPr>
        <p:spPr>
          <a:xfrm>
            <a:off x="0" y="0"/>
            <a:ext cx="12192000" cy="6858000"/>
          </a:xfrm>
          <a:prstGeom prst="rect">
            <a:avLst/>
          </a:prstGeom>
          <a:gradFill>
            <a:gsLst>
              <a:gs pos="0">
                <a:srgbClr val="018838"/>
              </a:gs>
              <a:gs pos="100000">
                <a:srgbClr val="01BF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四角形: 角を丸くする 13">
            <a:extLst>
              <a:ext uri="{FF2B5EF4-FFF2-40B4-BE49-F238E27FC236}">
                <a16:creationId xmlns:a16="http://schemas.microsoft.com/office/drawing/2014/main" id="{CB2D80D4-ED6F-4050-99C1-A939A42E5275}"/>
              </a:ext>
            </a:extLst>
          </p:cNvPr>
          <p:cNvSpPr/>
          <p:nvPr/>
        </p:nvSpPr>
        <p:spPr>
          <a:xfrm>
            <a:off x="101204" y="94960"/>
            <a:ext cx="11989593" cy="6668080"/>
          </a:xfrm>
          <a:prstGeom prst="roundRect">
            <a:avLst>
              <a:gd name="adj" fmla="val 23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コンテンツ プレースホルダー 8">
            <a:extLst>
              <a:ext uri="{FF2B5EF4-FFF2-40B4-BE49-F238E27FC236}">
                <a16:creationId xmlns:a16="http://schemas.microsoft.com/office/drawing/2014/main" id="{66841F45-E689-4B80-9B79-17F356349C23}"/>
              </a:ext>
            </a:extLst>
          </p:cNvPr>
          <p:cNvSpPr>
            <a:spLocks noGrp="1"/>
          </p:cNvSpPr>
          <p:nvPr>
            <p:ph sz="quarter" idx="13" hasCustomPrompt="1"/>
          </p:nvPr>
        </p:nvSpPr>
        <p:spPr>
          <a:xfrm>
            <a:off x="140708" y="186404"/>
            <a:ext cx="11612464" cy="212608"/>
          </a:xfrm>
        </p:spPr>
        <p:txBody>
          <a:bodyPr>
            <a:noAutofit/>
          </a:bodyPr>
          <a:lstStyle>
            <a:lvl1pPr marL="0" indent="0">
              <a:buNone/>
              <a:defRPr sz="1200" b="0" spc="50" baseline="0">
                <a:solidFill>
                  <a:schemeClr val="tx1">
                    <a:lumMod val="75000"/>
                    <a:lumOff val="25000"/>
                  </a:schemeClr>
                </a:solidFill>
              </a:defRPr>
            </a:lvl1pPr>
          </a:lstStyle>
          <a:p>
            <a:pPr lvl="0"/>
            <a:r>
              <a:rPr kumimoji="1" lang="ja-JP" altLang="en-US"/>
              <a:t>タイトル</a:t>
            </a:r>
          </a:p>
        </p:txBody>
      </p:sp>
      <p:sp>
        <p:nvSpPr>
          <p:cNvPr id="8" name="四角形: 角を丸くする 7">
            <a:extLst>
              <a:ext uri="{FF2B5EF4-FFF2-40B4-BE49-F238E27FC236}">
                <a16:creationId xmlns:a16="http://schemas.microsoft.com/office/drawing/2014/main" id="{DDEF1047-9BF9-4F51-9F6B-4261BB70384F}"/>
              </a:ext>
            </a:extLst>
          </p:cNvPr>
          <p:cNvSpPr/>
          <p:nvPr/>
        </p:nvSpPr>
        <p:spPr>
          <a:xfrm rot="2649975">
            <a:off x="11013912" y="4584602"/>
            <a:ext cx="761136" cy="1984214"/>
          </a:xfrm>
          <a:prstGeom prst="roundRect">
            <a:avLst>
              <a:gd name="adj" fmla="val 50000"/>
            </a:avLst>
          </a:prstGeom>
          <a:solidFill>
            <a:srgbClr val="01883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442075E2-3B8D-4DE7-A4A0-7D73F2E0C3DF}"/>
              </a:ext>
            </a:extLst>
          </p:cNvPr>
          <p:cNvSpPr/>
          <p:nvPr/>
        </p:nvSpPr>
        <p:spPr>
          <a:xfrm rot="2649975">
            <a:off x="10199323" y="4559447"/>
            <a:ext cx="761136" cy="2318767"/>
          </a:xfrm>
          <a:prstGeom prst="roundRect">
            <a:avLst>
              <a:gd name="adj" fmla="val 50000"/>
            </a:avLst>
          </a:prstGeom>
          <a:gradFill>
            <a:gsLst>
              <a:gs pos="0">
                <a:srgbClr val="018838">
                  <a:alpha val="11000"/>
                </a:srgbClr>
              </a:gs>
              <a:gs pos="100000">
                <a:srgbClr val="018838">
                  <a:alpha val="7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8">
            <a:extLst>
              <a:ext uri="{FF2B5EF4-FFF2-40B4-BE49-F238E27FC236}">
                <a16:creationId xmlns:a16="http://schemas.microsoft.com/office/drawing/2014/main" id="{2848A4BA-6192-4D64-9D32-914B37BFFC5D}"/>
              </a:ext>
            </a:extLst>
          </p:cNvPr>
          <p:cNvSpPr>
            <a:spLocks noGrp="1"/>
          </p:cNvSpPr>
          <p:nvPr>
            <p:ph type="body" sz="quarter" idx="15"/>
          </p:nvPr>
        </p:nvSpPr>
        <p:spPr>
          <a:xfrm>
            <a:off x="438828" y="889462"/>
            <a:ext cx="11314344" cy="5685963"/>
          </a:xfrm>
        </p:spPr>
        <p:txBody>
          <a:bodyPr>
            <a:normAutofit/>
          </a:bodyPr>
          <a:lstStyle>
            <a:lvl1pPr>
              <a:defRPr sz="1800" b="1" spc="50" baseline="0">
                <a:solidFill>
                  <a:schemeClr val="tx1"/>
                </a:solidFill>
                <a:latin typeface="+mn-lt"/>
              </a:defRPr>
            </a:lvl1pPr>
            <a:lvl2pPr>
              <a:defRPr sz="1600" b="1" spc="50" baseline="0">
                <a:solidFill>
                  <a:schemeClr val="tx1"/>
                </a:solidFill>
                <a:latin typeface="+mn-lt"/>
              </a:defRPr>
            </a:lvl2pPr>
            <a:lvl3pPr>
              <a:defRPr sz="1400" b="1" spc="50" baseline="0">
                <a:solidFill>
                  <a:schemeClr val="tx1"/>
                </a:solidFill>
                <a:latin typeface="+mn-lt"/>
              </a:defRPr>
            </a:lvl3pPr>
            <a:lvl4pPr>
              <a:defRPr sz="1200" b="1" spc="50" baseline="0">
                <a:solidFill>
                  <a:schemeClr val="tx1"/>
                </a:solidFill>
                <a:latin typeface="+mn-lt"/>
              </a:defRPr>
            </a:lvl4pPr>
            <a:lvl5pPr>
              <a:defRPr sz="1200" b="1" spc="50" baseline="0">
                <a:solidFill>
                  <a:schemeClr val="tx1"/>
                </a:solidFill>
                <a:latin typeface="+mn-lt"/>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6">
            <a:extLst>
              <a:ext uri="{FF2B5EF4-FFF2-40B4-BE49-F238E27FC236}">
                <a16:creationId xmlns:a16="http://schemas.microsoft.com/office/drawing/2014/main" id="{C4DDA678-A9B4-4DF5-B56C-58F58846EB60}"/>
              </a:ext>
            </a:extLst>
          </p:cNvPr>
          <p:cNvSpPr>
            <a:spLocks noGrp="1"/>
          </p:cNvSpPr>
          <p:nvPr>
            <p:ph type="sldNum" sz="quarter" idx="18"/>
          </p:nvPr>
        </p:nvSpPr>
        <p:spPr/>
        <p:txBody>
          <a:bodyPr/>
          <a:lstStyle/>
          <a:p>
            <a:fld id="{47CE1B9D-ECF1-40A6-9741-619C7E3ED3FB}" type="slidenum">
              <a:rPr lang="ja-JP" altLang="en-US" smtClean="0"/>
              <a:pPr/>
              <a:t>‹#›</a:t>
            </a:fld>
            <a:endParaRPr lang="ja-JP" altLang="en-US"/>
          </a:p>
        </p:txBody>
      </p:sp>
      <p:sp>
        <p:nvSpPr>
          <p:cNvPr id="11" name="テキスト ボックス 10">
            <a:extLst>
              <a:ext uri="{FF2B5EF4-FFF2-40B4-BE49-F238E27FC236}">
                <a16:creationId xmlns:a16="http://schemas.microsoft.com/office/drawing/2014/main" id="{2812B52A-7E59-4019-9B46-E1C6326D4172}"/>
              </a:ext>
            </a:extLst>
          </p:cNvPr>
          <p:cNvSpPr txBox="1"/>
          <p:nvPr/>
        </p:nvSpPr>
        <p:spPr>
          <a:xfrm>
            <a:off x="140708" y="6562394"/>
            <a:ext cx="4103688" cy="253916"/>
          </a:xfrm>
          <a:prstGeom prst="rect">
            <a:avLst/>
          </a:prstGeom>
          <a:noFill/>
        </p:spPr>
        <p:txBody>
          <a:bodyPr wrap="none" rtlCol="0">
            <a:spAutoFit/>
          </a:bodyPr>
          <a:lstStyle/>
          <a:p>
            <a:r>
              <a:rPr kumimoji="1" lang="en-US" altLang="ja-JP" sz="1050" b="0" spc="60" baseline="0">
                <a:solidFill>
                  <a:srgbClr val="018838"/>
                </a:solidFill>
                <a:latin typeface="Yu Gothic UI" panose="020B0500000000000000" pitchFamily="50" charset="-128"/>
                <a:ea typeface="Yu Gothic UI" panose="020B0500000000000000" pitchFamily="50" charset="-128"/>
              </a:rPr>
              <a:t>Tokyo Metropolitan Government Bureau of </a:t>
            </a:r>
            <a:r>
              <a:rPr kumimoji="1" lang="en-US" altLang="ja-JP" sz="1050" b="1" spc="60" baseline="0">
                <a:solidFill>
                  <a:srgbClr val="018838"/>
                </a:solidFill>
                <a:latin typeface="Yu Gothic UI" panose="020B0500000000000000" pitchFamily="50" charset="-128"/>
                <a:ea typeface="Yu Gothic UI" panose="020B0500000000000000" pitchFamily="50" charset="-128"/>
              </a:rPr>
              <a:t>Digital Services</a:t>
            </a:r>
            <a:endParaRPr kumimoji="1" lang="ja-JP" altLang="en-US" sz="1050" b="1" spc="60" baseline="0">
              <a:solidFill>
                <a:srgbClr val="018838"/>
              </a:solidFill>
              <a:latin typeface="Yu Gothic UI" panose="020B0500000000000000" pitchFamily="50" charset="-128"/>
              <a:ea typeface="Yu Gothic UI" panose="020B0500000000000000" pitchFamily="50" charset="-128"/>
            </a:endParaRPr>
          </a:p>
        </p:txBody>
      </p:sp>
      <p:sp>
        <p:nvSpPr>
          <p:cNvPr id="15" name="タイトル 4"/>
          <p:cNvSpPr>
            <a:spLocks noGrp="1"/>
          </p:cNvSpPr>
          <p:nvPr>
            <p:ph type="title" hasCustomPrompt="1"/>
          </p:nvPr>
        </p:nvSpPr>
        <p:spPr>
          <a:xfrm>
            <a:off x="132394" y="402534"/>
            <a:ext cx="11620778" cy="297216"/>
          </a:xfrm>
        </p:spPr>
        <p:txBody>
          <a:bodyPr>
            <a:normAutofit/>
          </a:bodyPr>
          <a:lstStyle>
            <a:lvl1pPr>
              <a:defRPr sz="1400" spc="50" baseline="0">
                <a:solidFill>
                  <a:schemeClr val="tx1"/>
                </a:solidFill>
              </a:defRPr>
            </a:lvl1pPr>
          </a:lstStyle>
          <a:p>
            <a:r>
              <a:rPr kumimoji="1" lang="ja-JP" altLang="en-US"/>
              <a:t>スライドタイトル</a:t>
            </a:r>
          </a:p>
        </p:txBody>
      </p:sp>
    </p:spTree>
    <p:extLst>
      <p:ext uri="{BB962C8B-B14F-4D97-AF65-F5344CB8AC3E}">
        <p14:creationId xmlns:p14="http://schemas.microsoft.com/office/powerpoint/2010/main" val="816024604"/>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orient="horz" pos="84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メインスライド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8105871-4C35-437C-9BB8-B88F7DC876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87177"/>
            <a:ext cx="11543251" cy="268593"/>
          </a:xfrm>
          <a:prstGeom prst="rect">
            <a:avLst/>
          </a:prstGeom>
        </p:spPr>
      </p:pic>
      <p:sp>
        <p:nvSpPr>
          <p:cNvPr id="4" name="スライド番号プレースホルダー 3">
            <a:extLst>
              <a:ext uri="{FF2B5EF4-FFF2-40B4-BE49-F238E27FC236}">
                <a16:creationId xmlns:a16="http://schemas.microsoft.com/office/drawing/2014/main" id="{E5B65AE0-B100-40B2-9C7E-1DFC5B12A09E}"/>
              </a:ext>
            </a:extLst>
          </p:cNvPr>
          <p:cNvSpPr>
            <a:spLocks noGrp="1"/>
          </p:cNvSpPr>
          <p:nvPr>
            <p:ph type="sldNum" sz="quarter" idx="12"/>
          </p:nvPr>
        </p:nvSpPr>
        <p:spPr>
          <a:xfrm>
            <a:off x="9325496" y="6538912"/>
            <a:ext cx="2743200" cy="365125"/>
          </a:xfrm>
        </p:spPr>
        <p:txBody>
          <a:bodyPr/>
          <a:lstStyle>
            <a:lvl1pPr>
              <a:defRPr sz="1400">
                <a:solidFill>
                  <a:srgbClr val="01BF4F"/>
                </a:solidFill>
              </a:defRPr>
            </a:lvl1pPr>
          </a:lstStyle>
          <a:p>
            <a:fld id="{47CE1B9D-ECF1-40A6-9741-619C7E3ED3FB}" type="slidenum">
              <a:rPr lang="ja-JP" altLang="en-US" smtClean="0"/>
              <a:pPr/>
              <a:t>‹#›</a:t>
            </a:fld>
            <a:endParaRPr lang="ja-JP" altLang="en-US"/>
          </a:p>
        </p:txBody>
      </p:sp>
      <p:sp>
        <p:nvSpPr>
          <p:cNvPr id="6" name="コンテンツ プレースホルダー 8">
            <a:extLst>
              <a:ext uri="{FF2B5EF4-FFF2-40B4-BE49-F238E27FC236}">
                <a16:creationId xmlns:a16="http://schemas.microsoft.com/office/drawing/2014/main" id="{A1D46693-B572-40B1-BC5B-E4B5739CC203}"/>
              </a:ext>
            </a:extLst>
          </p:cNvPr>
          <p:cNvSpPr>
            <a:spLocks noGrp="1"/>
          </p:cNvSpPr>
          <p:nvPr>
            <p:ph sz="quarter" idx="13" hasCustomPrompt="1"/>
          </p:nvPr>
        </p:nvSpPr>
        <p:spPr>
          <a:xfrm>
            <a:off x="140708" y="186404"/>
            <a:ext cx="11612464" cy="212608"/>
          </a:xfrm>
        </p:spPr>
        <p:txBody>
          <a:bodyPr>
            <a:noAutofit/>
          </a:bodyPr>
          <a:lstStyle>
            <a:lvl1pPr marL="0" indent="0">
              <a:buNone/>
              <a:defRPr sz="1200" b="0" spc="50" baseline="0">
                <a:solidFill>
                  <a:schemeClr val="tx1">
                    <a:lumMod val="75000"/>
                    <a:lumOff val="25000"/>
                  </a:schemeClr>
                </a:solidFill>
              </a:defRPr>
            </a:lvl1pPr>
          </a:lstStyle>
          <a:p>
            <a:pPr lvl="0"/>
            <a:r>
              <a:rPr kumimoji="1" lang="ja-JP" altLang="en-US"/>
              <a:t>タイトル</a:t>
            </a:r>
          </a:p>
        </p:txBody>
      </p:sp>
      <p:sp>
        <p:nvSpPr>
          <p:cNvPr id="9" name="テキスト プレースホルダー 8">
            <a:extLst>
              <a:ext uri="{FF2B5EF4-FFF2-40B4-BE49-F238E27FC236}">
                <a16:creationId xmlns:a16="http://schemas.microsoft.com/office/drawing/2014/main" id="{5A1A945E-2BD9-493C-A47A-9ABD17245A2B}"/>
              </a:ext>
            </a:extLst>
          </p:cNvPr>
          <p:cNvSpPr>
            <a:spLocks noGrp="1"/>
          </p:cNvSpPr>
          <p:nvPr>
            <p:ph type="body" sz="quarter" idx="15"/>
          </p:nvPr>
        </p:nvSpPr>
        <p:spPr>
          <a:xfrm>
            <a:off x="438828" y="889462"/>
            <a:ext cx="11314344" cy="5685963"/>
          </a:xfrm>
        </p:spPr>
        <p:txBody>
          <a:bodyPr>
            <a:normAutofit/>
          </a:bodyPr>
          <a:lstStyle>
            <a:lvl1pPr>
              <a:defRPr sz="1800" b="1" spc="50" baseline="0">
                <a:solidFill>
                  <a:schemeClr val="tx1"/>
                </a:solidFill>
                <a:latin typeface="+mn-lt"/>
              </a:defRPr>
            </a:lvl1pPr>
            <a:lvl2pPr>
              <a:defRPr sz="1600" b="1" spc="50" baseline="0">
                <a:solidFill>
                  <a:schemeClr val="tx1"/>
                </a:solidFill>
                <a:latin typeface="+mn-lt"/>
              </a:defRPr>
            </a:lvl2pPr>
            <a:lvl3pPr>
              <a:defRPr sz="1400" b="1" spc="50" baseline="0">
                <a:solidFill>
                  <a:schemeClr val="tx1"/>
                </a:solidFill>
                <a:latin typeface="+mn-lt"/>
              </a:defRPr>
            </a:lvl3pPr>
            <a:lvl4pPr>
              <a:defRPr sz="1200" b="1" spc="50" baseline="0">
                <a:solidFill>
                  <a:schemeClr val="tx1"/>
                </a:solidFill>
                <a:latin typeface="+mn-lt"/>
              </a:defRPr>
            </a:lvl4pPr>
            <a:lvl5pPr>
              <a:defRPr sz="1200" b="1" spc="50" baseline="0">
                <a:solidFill>
                  <a:schemeClr val="tx1"/>
                </a:solidFill>
                <a:latin typeface="+mn-lt"/>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タイトル 4"/>
          <p:cNvSpPr>
            <a:spLocks noGrp="1"/>
          </p:cNvSpPr>
          <p:nvPr>
            <p:ph type="title" hasCustomPrompt="1"/>
          </p:nvPr>
        </p:nvSpPr>
        <p:spPr>
          <a:xfrm>
            <a:off x="132394" y="402534"/>
            <a:ext cx="11620778" cy="297216"/>
          </a:xfrm>
        </p:spPr>
        <p:txBody>
          <a:bodyPr>
            <a:normAutofit/>
          </a:bodyPr>
          <a:lstStyle>
            <a:lvl1pPr>
              <a:defRPr sz="1400" spc="50" baseline="0">
                <a:solidFill>
                  <a:schemeClr val="tx1"/>
                </a:solidFill>
              </a:defRPr>
            </a:lvl1pPr>
          </a:lstStyle>
          <a:p>
            <a:r>
              <a:rPr kumimoji="1" lang="ja-JP" altLang="en-US"/>
              <a:t>スライドタイトル</a:t>
            </a:r>
          </a:p>
        </p:txBody>
      </p:sp>
    </p:spTree>
    <p:extLst>
      <p:ext uri="{BB962C8B-B14F-4D97-AF65-F5344CB8AC3E}">
        <p14:creationId xmlns:p14="http://schemas.microsoft.com/office/powerpoint/2010/main" val="7944271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メインスライド4">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4A705B59-7B43-4B04-AE35-69E84648C520}"/>
              </a:ext>
            </a:extLst>
          </p:cNvPr>
          <p:cNvSpPr/>
          <p:nvPr/>
        </p:nvSpPr>
        <p:spPr>
          <a:xfrm>
            <a:off x="11603214" y="6268542"/>
            <a:ext cx="466831" cy="466831"/>
          </a:xfrm>
          <a:prstGeom prst="roundRect">
            <a:avLst>
              <a:gd name="adj" fmla="val 25553"/>
            </a:avLst>
          </a:prstGeom>
          <a:gradFill>
            <a:gsLst>
              <a:gs pos="0">
                <a:srgbClr val="018838"/>
              </a:gs>
              <a:gs pos="100000">
                <a:srgbClr val="01BF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スライド番号プレースホルダー 3">
            <a:extLst>
              <a:ext uri="{FF2B5EF4-FFF2-40B4-BE49-F238E27FC236}">
                <a16:creationId xmlns:a16="http://schemas.microsoft.com/office/drawing/2014/main" id="{E5B65AE0-B100-40B2-9C7E-1DFC5B12A09E}"/>
              </a:ext>
            </a:extLst>
          </p:cNvPr>
          <p:cNvSpPr>
            <a:spLocks noGrp="1"/>
          </p:cNvSpPr>
          <p:nvPr>
            <p:ph type="sldNum" sz="quarter" idx="12"/>
          </p:nvPr>
        </p:nvSpPr>
        <p:spPr>
          <a:xfrm>
            <a:off x="11571315" y="6323098"/>
            <a:ext cx="530630" cy="365125"/>
          </a:xfrm>
        </p:spPr>
        <p:txBody>
          <a:bodyPr/>
          <a:lstStyle>
            <a:lvl1pPr algn="ctr">
              <a:defRPr>
                <a:solidFill>
                  <a:schemeClr val="bg1"/>
                </a:solidFill>
              </a:defRPr>
            </a:lvl1pPr>
          </a:lstStyle>
          <a:p>
            <a:fld id="{47CE1B9D-ECF1-40A6-9741-619C7E3ED3FB}" type="slidenum">
              <a:rPr lang="ja-JP" altLang="en-US" smtClean="0"/>
              <a:pPr/>
              <a:t>‹#›</a:t>
            </a:fld>
            <a:endParaRPr lang="ja-JP" altLang="en-US"/>
          </a:p>
        </p:txBody>
      </p:sp>
      <p:sp>
        <p:nvSpPr>
          <p:cNvPr id="6" name="コンテンツ プレースホルダー 8">
            <a:extLst>
              <a:ext uri="{FF2B5EF4-FFF2-40B4-BE49-F238E27FC236}">
                <a16:creationId xmlns:a16="http://schemas.microsoft.com/office/drawing/2014/main" id="{A1D46693-B572-40B1-BC5B-E4B5739CC203}"/>
              </a:ext>
            </a:extLst>
          </p:cNvPr>
          <p:cNvSpPr>
            <a:spLocks noGrp="1"/>
          </p:cNvSpPr>
          <p:nvPr>
            <p:ph sz="quarter" idx="13" hasCustomPrompt="1"/>
          </p:nvPr>
        </p:nvSpPr>
        <p:spPr>
          <a:xfrm>
            <a:off x="140708" y="186404"/>
            <a:ext cx="11612464" cy="212608"/>
          </a:xfrm>
        </p:spPr>
        <p:txBody>
          <a:bodyPr>
            <a:noAutofit/>
          </a:bodyPr>
          <a:lstStyle>
            <a:lvl1pPr marL="0" indent="0">
              <a:buNone/>
              <a:defRPr sz="1200" b="0" spc="50" baseline="0">
                <a:solidFill>
                  <a:schemeClr val="tx1">
                    <a:lumMod val="75000"/>
                    <a:lumOff val="25000"/>
                  </a:schemeClr>
                </a:solidFill>
              </a:defRPr>
            </a:lvl1pPr>
          </a:lstStyle>
          <a:p>
            <a:pPr lvl="0"/>
            <a:r>
              <a:rPr kumimoji="1" lang="ja-JP" altLang="en-US"/>
              <a:t>タイトル</a:t>
            </a:r>
          </a:p>
        </p:txBody>
      </p:sp>
      <p:sp>
        <p:nvSpPr>
          <p:cNvPr id="9" name="テキスト プレースホルダー 8">
            <a:extLst>
              <a:ext uri="{FF2B5EF4-FFF2-40B4-BE49-F238E27FC236}">
                <a16:creationId xmlns:a16="http://schemas.microsoft.com/office/drawing/2014/main" id="{5A1A945E-2BD9-493C-A47A-9ABD17245A2B}"/>
              </a:ext>
            </a:extLst>
          </p:cNvPr>
          <p:cNvSpPr>
            <a:spLocks noGrp="1"/>
          </p:cNvSpPr>
          <p:nvPr>
            <p:ph type="body" sz="quarter" idx="15"/>
          </p:nvPr>
        </p:nvSpPr>
        <p:spPr>
          <a:xfrm>
            <a:off x="438828" y="889462"/>
            <a:ext cx="11314344" cy="5685963"/>
          </a:xfrm>
        </p:spPr>
        <p:txBody>
          <a:bodyPr>
            <a:normAutofit/>
          </a:bodyPr>
          <a:lstStyle>
            <a:lvl1pPr>
              <a:defRPr sz="1800" b="1" spc="50" baseline="0">
                <a:solidFill>
                  <a:schemeClr val="tx1"/>
                </a:solidFill>
                <a:latin typeface="+mn-lt"/>
              </a:defRPr>
            </a:lvl1pPr>
            <a:lvl2pPr>
              <a:defRPr sz="1600" b="1" spc="50" baseline="0">
                <a:solidFill>
                  <a:schemeClr val="tx1"/>
                </a:solidFill>
                <a:latin typeface="+mn-lt"/>
              </a:defRPr>
            </a:lvl2pPr>
            <a:lvl3pPr>
              <a:defRPr sz="1400" b="1" spc="50" baseline="0">
                <a:solidFill>
                  <a:schemeClr val="tx1"/>
                </a:solidFill>
                <a:latin typeface="+mn-lt"/>
              </a:defRPr>
            </a:lvl3pPr>
            <a:lvl4pPr>
              <a:defRPr sz="1200" b="1" spc="50" baseline="0">
                <a:solidFill>
                  <a:schemeClr val="tx1"/>
                </a:solidFill>
                <a:latin typeface="+mn-lt"/>
              </a:defRPr>
            </a:lvl4pPr>
            <a:lvl5pPr>
              <a:defRPr sz="1200" b="1" spc="50" baseline="0">
                <a:solidFill>
                  <a:schemeClr val="tx1"/>
                </a:solidFill>
                <a:latin typeface="+mn-lt"/>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 name="テキスト ボックス 1">
            <a:extLst>
              <a:ext uri="{FF2B5EF4-FFF2-40B4-BE49-F238E27FC236}">
                <a16:creationId xmlns:a16="http://schemas.microsoft.com/office/drawing/2014/main" id="{B1CBA31D-0F2E-4E4A-81F0-E8DB3210E45B}"/>
              </a:ext>
            </a:extLst>
          </p:cNvPr>
          <p:cNvSpPr txBox="1"/>
          <p:nvPr/>
        </p:nvSpPr>
        <p:spPr>
          <a:xfrm>
            <a:off x="27993" y="6575425"/>
            <a:ext cx="1862048" cy="246221"/>
          </a:xfrm>
          <a:prstGeom prst="rect">
            <a:avLst/>
          </a:prstGeom>
          <a:noFill/>
        </p:spPr>
        <p:txBody>
          <a:bodyPr wrap="none" rtlCol="0">
            <a:spAutoFit/>
          </a:bodyPr>
          <a:lstStyle/>
          <a:p>
            <a:r>
              <a:rPr kumimoji="1" lang="ja-JP" altLang="en-US" sz="1000" spc="90" baseline="0">
                <a:solidFill>
                  <a:srgbClr val="018838"/>
                </a:solidFill>
              </a:rPr>
              <a:t>東京都デジタルサービス局</a:t>
            </a:r>
          </a:p>
        </p:txBody>
      </p:sp>
      <p:sp>
        <p:nvSpPr>
          <p:cNvPr id="8" name="タイトル 4"/>
          <p:cNvSpPr>
            <a:spLocks noGrp="1"/>
          </p:cNvSpPr>
          <p:nvPr>
            <p:ph type="title" hasCustomPrompt="1"/>
          </p:nvPr>
        </p:nvSpPr>
        <p:spPr>
          <a:xfrm>
            <a:off x="132394" y="402534"/>
            <a:ext cx="11620778" cy="297216"/>
          </a:xfrm>
        </p:spPr>
        <p:txBody>
          <a:bodyPr>
            <a:normAutofit/>
          </a:bodyPr>
          <a:lstStyle>
            <a:lvl1pPr>
              <a:defRPr sz="1400" spc="50" baseline="0">
                <a:solidFill>
                  <a:schemeClr val="tx1"/>
                </a:solidFill>
              </a:defRPr>
            </a:lvl1pPr>
          </a:lstStyle>
          <a:p>
            <a:r>
              <a:rPr kumimoji="1" lang="ja-JP" altLang="en-US"/>
              <a:t>スライドタイトル</a:t>
            </a:r>
          </a:p>
        </p:txBody>
      </p:sp>
    </p:spTree>
    <p:extLst>
      <p:ext uri="{BB962C8B-B14F-4D97-AF65-F5344CB8AC3E}">
        <p14:creationId xmlns:p14="http://schemas.microsoft.com/office/powerpoint/2010/main" val="856652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6" name="コンテンツ プレースホルダー 8">
            <a:extLst>
              <a:ext uri="{FF2B5EF4-FFF2-40B4-BE49-F238E27FC236}">
                <a16:creationId xmlns:a16="http://schemas.microsoft.com/office/drawing/2014/main" id="{A1D46693-B572-40B1-BC5B-E4B5739CC203}"/>
              </a:ext>
            </a:extLst>
          </p:cNvPr>
          <p:cNvSpPr>
            <a:spLocks noGrp="1"/>
          </p:cNvSpPr>
          <p:nvPr>
            <p:ph sz="quarter" idx="13" hasCustomPrompt="1"/>
          </p:nvPr>
        </p:nvSpPr>
        <p:spPr>
          <a:xfrm>
            <a:off x="140708" y="186404"/>
            <a:ext cx="11612464" cy="212608"/>
          </a:xfrm>
        </p:spPr>
        <p:txBody>
          <a:bodyPr>
            <a:noAutofit/>
          </a:bodyPr>
          <a:lstStyle>
            <a:lvl1pPr marL="0" indent="0">
              <a:buNone/>
              <a:defRPr sz="1200" b="0" spc="50" baseline="0">
                <a:solidFill>
                  <a:schemeClr val="tx1">
                    <a:lumMod val="75000"/>
                    <a:lumOff val="25000"/>
                  </a:schemeClr>
                </a:solidFill>
              </a:defRPr>
            </a:lvl1pPr>
          </a:lstStyle>
          <a:p>
            <a:pPr lvl="0"/>
            <a:r>
              <a:rPr kumimoji="1" lang="ja-JP" altLang="en-US"/>
              <a:t>タイトル</a:t>
            </a:r>
          </a:p>
        </p:txBody>
      </p:sp>
      <p:sp>
        <p:nvSpPr>
          <p:cNvPr id="9" name="テキスト プレースホルダー 8">
            <a:extLst>
              <a:ext uri="{FF2B5EF4-FFF2-40B4-BE49-F238E27FC236}">
                <a16:creationId xmlns:a16="http://schemas.microsoft.com/office/drawing/2014/main" id="{5A1A945E-2BD9-493C-A47A-9ABD17245A2B}"/>
              </a:ext>
            </a:extLst>
          </p:cNvPr>
          <p:cNvSpPr>
            <a:spLocks noGrp="1"/>
          </p:cNvSpPr>
          <p:nvPr>
            <p:ph type="body" sz="quarter" idx="15"/>
          </p:nvPr>
        </p:nvSpPr>
        <p:spPr>
          <a:xfrm>
            <a:off x="438828" y="889462"/>
            <a:ext cx="11314344" cy="5685963"/>
          </a:xfrm>
        </p:spPr>
        <p:txBody>
          <a:bodyPr>
            <a:normAutofit/>
          </a:bodyPr>
          <a:lstStyle>
            <a:lvl1pPr>
              <a:defRPr sz="1800" b="1" spc="50" baseline="0">
                <a:solidFill>
                  <a:schemeClr val="tx1"/>
                </a:solidFill>
                <a:latin typeface="+mn-lt"/>
              </a:defRPr>
            </a:lvl1pPr>
            <a:lvl2pPr>
              <a:defRPr sz="1600" b="1" spc="50" baseline="0">
                <a:solidFill>
                  <a:schemeClr val="tx1"/>
                </a:solidFill>
                <a:latin typeface="+mn-lt"/>
              </a:defRPr>
            </a:lvl2pPr>
            <a:lvl3pPr>
              <a:defRPr sz="1400" b="1" spc="50" baseline="0">
                <a:solidFill>
                  <a:schemeClr val="tx1"/>
                </a:solidFill>
                <a:latin typeface="+mn-lt"/>
              </a:defRPr>
            </a:lvl3pPr>
            <a:lvl4pPr>
              <a:defRPr sz="1200" b="1" spc="50" baseline="0">
                <a:solidFill>
                  <a:schemeClr val="tx1"/>
                </a:solidFill>
                <a:latin typeface="+mn-lt"/>
              </a:defRPr>
            </a:lvl4pPr>
            <a:lvl5pPr>
              <a:defRPr sz="1200" b="1" spc="50" baseline="0">
                <a:solidFill>
                  <a:schemeClr val="tx1"/>
                </a:solidFill>
                <a:latin typeface="+mn-lt"/>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9">
            <a:extLst>
              <a:ext uri="{FF2B5EF4-FFF2-40B4-BE49-F238E27FC236}">
                <a16:creationId xmlns:a16="http://schemas.microsoft.com/office/drawing/2014/main" id="{8C0AE6EE-C92A-4956-AD03-2302D0642038}"/>
              </a:ext>
            </a:extLst>
          </p:cNvPr>
          <p:cNvSpPr>
            <a:spLocks noGrp="1"/>
          </p:cNvSpPr>
          <p:nvPr>
            <p:ph type="sldNum" sz="quarter" idx="18"/>
          </p:nvPr>
        </p:nvSpPr>
        <p:spPr/>
        <p:txBody>
          <a:bodyPr/>
          <a:lstStyle>
            <a:lvl1pPr>
              <a:defRPr>
                <a:solidFill>
                  <a:srgbClr val="018838"/>
                </a:solidFill>
              </a:defRPr>
            </a:lvl1pPr>
          </a:lstStyle>
          <a:p>
            <a:fld id="{47CE1B9D-ECF1-40A6-9741-619C7E3ED3FB}" type="slidenum">
              <a:rPr lang="ja-JP" altLang="en-US" smtClean="0"/>
              <a:pPr/>
              <a:t>‹#›</a:t>
            </a:fld>
            <a:endParaRPr lang="ja-JP" altLang="en-US"/>
          </a:p>
        </p:txBody>
      </p:sp>
      <p:sp>
        <p:nvSpPr>
          <p:cNvPr id="8" name="タイトル 4"/>
          <p:cNvSpPr>
            <a:spLocks noGrp="1"/>
          </p:cNvSpPr>
          <p:nvPr>
            <p:ph type="title" hasCustomPrompt="1"/>
          </p:nvPr>
        </p:nvSpPr>
        <p:spPr>
          <a:xfrm>
            <a:off x="132394" y="402534"/>
            <a:ext cx="11620778" cy="297216"/>
          </a:xfrm>
        </p:spPr>
        <p:txBody>
          <a:bodyPr>
            <a:normAutofit/>
          </a:bodyPr>
          <a:lstStyle>
            <a:lvl1pPr>
              <a:defRPr sz="1400" spc="50" baseline="0">
                <a:solidFill>
                  <a:schemeClr val="tx1"/>
                </a:solidFill>
              </a:defRPr>
            </a:lvl1pPr>
          </a:lstStyle>
          <a:p>
            <a:r>
              <a:rPr kumimoji="1" lang="ja-JP" altLang="en-US"/>
              <a:t>スライドタイトル</a:t>
            </a:r>
          </a:p>
        </p:txBody>
      </p:sp>
    </p:spTree>
    <p:extLst>
      <p:ext uri="{BB962C8B-B14F-4D97-AF65-F5344CB8AC3E}">
        <p14:creationId xmlns:p14="http://schemas.microsoft.com/office/powerpoint/2010/main" val="1151336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メインスライド1">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8C7973E-273F-CCF1-A522-59330E48E62B}"/>
              </a:ext>
            </a:extLst>
          </p:cNvPr>
          <p:cNvGraphicFramePr>
            <a:graphicFrameLocks noChangeAspect="1"/>
          </p:cNvGraphicFramePr>
          <p:nvPr userDrawn="1">
            <p:custDataLst>
              <p:tags r:id="rId1"/>
            </p:custDataLst>
            <p:extLst>
              <p:ext uri="{D42A27DB-BD31-4B8C-83A1-F6EECF244321}">
                <p14:modId xmlns:p14="http://schemas.microsoft.com/office/powerpoint/2010/main" val="1181638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2" name="think-cell data - do not delete" hidden="1">
                        <a:extLst>
                          <a:ext uri="{FF2B5EF4-FFF2-40B4-BE49-F238E27FC236}">
                            <a16:creationId xmlns:a16="http://schemas.microsoft.com/office/drawing/2014/main" id="{28C7973E-273F-CCF1-A522-59330E48E6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正方形/長方形 3">
            <a:extLst>
              <a:ext uri="{FF2B5EF4-FFF2-40B4-BE49-F238E27FC236}">
                <a16:creationId xmlns:a16="http://schemas.microsoft.com/office/drawing/2014/main" id="{CE13014D-F1A3-471A-97F2-94981A0D98F4}"/>
              </a:ext>
            </a:extLst>
          </p:cNvPr>
          <p:cNvSpPr/>
          <p:nvPr/>
        </p:nvSpPr>
        <p:spPr>
          <a:xfrm>
            <a:off x="0" y="0"/>
            <a:ext cx="12192000" cy="6858000"/>
          </a:xfrm>
          <a:prstGeom prst="rect">
            <a:avLst/>
          </a:prstGeom>
          <a:gradFill>
            <a:gsLst>
              <a:gs pos="0">
                <a:srgbClr val="018838"/>
              </a:gs>
              <a:gs pos="100000">
                <a:srgbClr val="01BF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四角形: 角を丸くする 2">
            <a:extLst>
              <a:ext uri="{FF2B5EF4-FFF2-40B4-BE49-F238E27FC236}">
                <a16:creationId xmlns:a16="http://schemas.microsoft.com/office/drawing/2014/main" id="{69F84867-D49F-44DF-B057-83515652CB48}"/>
              </a:ext>
            </a:extLst>
          </p:cNvPr>
          <p:cNvSpPr/>
          <p:nvPr/>
        </p:nvSpPr>
        <p:spPr>
          <a:xfrm>
            <a:off x="101204" y="94960"/>
            <a:ext cx="11989593" cy="6668080"/>
          </a:xfrm>
          <a:prstGeom prst="roundRect">
            <a:avLst>
              <a:gd name="adj" fmla="val 23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コンテンツ プレースホルダー 8">
            <a:extLst>
              <a:ext uri="{FF2B5EF4-FFF2-40B4-BE49-F238E27FC236}">
                <a16:creationId xmlns:a16="http://schemas.microsoft.com/office/drawing/2014/main" id="{66841F45-E689-4B80-9B79-17F356349C23}"/>
              </a:ext>
            </a:extLst>
          </p:cNvPr>
          <p:cNvSpPr>
            <a:spLocks noGrp="1"/>
          </p:cNvSpPr>
          <p:nvPr>
            <p:ph sz="quarter" idx="13" hasCustomPrompt="1"/>
          </p:nvPr>
        </p:nvSpPr>
        <p:spPr>
          <a:xfrm>
            <a:off x="438828" y="186404"/>
            <a:ext cx="11340000" cy="212608"/>
          </a:xfrm>
        </p:spPr>
        <p:txBody>
          <a:bodyPr>
            <a:noAutofit/>
          </a:bodyPr>
          <a:lstStyle>
            <a:lvl1pPr marL="0" indent="0">
              <a:buNone/>
              <a:defRPr sz="1200" b="0" spc="50" baseline="0">
                <a:solidFill>
                  <a:schemeClr val="tx1">
                    <a:lumMod val="75000"/>
                    <a:lumOff val="25000"/>
                  </a:schemeClr>
                </a:solidFill>
              </a:defRPr>
            </a:lvl1pPr>
          </a:lstStyle>
          <a:p>
            <a:pPr lvl="0"/>
            <a:r>
              <a:rPr kumimoji="1" lang="ja-JP" altLang="en-US"/>
              <a:t>タイトル</a:t>
            </a:r>
          </a:p>
        </p:txBody>
      </p:sp>
      <p:sp>
        <p:nvSpPr>
          <p:cNvPr id="13" name="テキスト プレースホルダー 8">
            <a:extLst>
              <a:ext uri="{FF2B5EF4-FFF2-40B4-BE49-F238E27FC236}">
                <a16:creationId xmlns:a16="http://schemas.microsoft.com/office/drawing/2014/main" id="{7A297360-73C4-4513-B98F-54EFA90AE4AC}"/>
              </a:ext>
            </a:extLst>
          </p:cNvPr>
          <p:cNvSpPr>
            <a:spLocks noGrp="1"/>
          </p:cNvSpPr>
          <p:nvPr>
            <p:ph type="body" sz="quarter" idx="15"/>
          </p:nvPr>
        </p:nvSpPr>
        <p:spPr>
          <a:xfrm>
            <a:off x="438828" y="1224806"/>
            <a:ext cx="11314344" cy="5350619"/>
          </a:xfrm>
        </p:spPr>
        <p:txBody>
          <a:bodyPr>
            <a:normAutofit/>
          </a:bodyPr>
          <a:lstStyle>
            <a:lvl1pPr>
              <a:defRPr sz="1800" b="1" spc="50" baseline="0">
                <a:solidFill>
                  <a:schemeClr val="tx1"/>
                </a:solidFill>
                <a:latin typeface="+mn-lt"/>
              </a:defRPr>
            </a:lvl1pPr>
            <a:lvl2pPr>
              <a:defRPr sz="1600" b="1" spc="50" baseline="0">
                <a:solidFill>
                  <a:schemeClr val="tx1"/>
                </a:solidFill>
                <a:latin typeface="+mn-lt"/>
              </a:defRPr>
            </a:lvl2pPr>
            <a:lvl3pPr>
              <a:defRPr sz="1400" b="1" spc="50" baseline="0">
                <a:solidFill>
                  <a:schemeClr val="tx1"/>
                </a:solidFill>
                <a:latin typeface="+mn-lt"/>
              </a:defRPr>
            </a:lvl3pPr>
            <a:lvl4pPr>
              <a:defRPr sz="1200" b="1" spc="50" baseline="0">
                <a:solidFill>
                  <a:schemeClr val="tx1"/>
                </a:solidFill>
                <a:latin typeface="+mn-lt"/>
              </a:defRPr>
            </a:lvl4pPr>
            <a:lvl5pPr>
              <a:defRPr sz="1200" b="1" spc="50" baseline="0">
                <a:solidFill>
                  <a:schemeClr val="tx1"/>
                </a:solidFill>
                <a:latin typeface="+mn-lt"/>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4" name="スライド番号プレースホルダー 13">
            <a:extLst>
              <a:ext uri="{FF2B5EF4-FFF2-40B4-BE49-F238E27FC236}">
                <a16:creationId xmlns:a16="http://schemas.microsoft.com/office/drawing/2014/main" id="{5973045C-25E8-4F25-9638-D9B53FF4E942}"/>
              </a:ext>
            </a:extLst>
          </p:cNvPr>
          <p:cNvSpPr>
            <a:spLocks noGrp="1"/>
          </p:cNvSpPr>
          <p:nvPr>
            <p:ph type="sldNum" sz="quarter" idx="18"/>
          </p:nvPr>
        </p:nvSpPr>
        <p:spPr>
          <a:xfrm>
            <a:off x="9317183" y="6397915"/>
            <a:ext cx="2743200" cy="365125"/>
          </a:xfrm>
        </p:spPr>
        <p:txBody>
          <a:bodyPr/>
          <a:lstStyle>
            <a:lvl1pPr>
              <a:defRPr sz="1400">
                <a:solidFill>
                  <a:srgbClr val="01BFA8"/>
                </a:solidFill>
              </a:defRPr>
            </a:lvl1pPr>
          </a:lstStyle>
          <a:p>
            <a:fld id="{47CE1B9D-ECF1-40A6-9741-619C7E3ED3FB}" type="slidenum">
              <a:rPr lang="ja-JP" altLang="en-US" smtClean="0"/>
              <a:pPr/>
              <a:t>‹#›</a:t>
            </a:fld>
            <a:endParaRPr lang="ja-JP" altLang="en-US"/>
          </a:p>
        </p:txBody>
      </p:sp>
      <p:sp>
        <p:nvSpPr>
          <p:cNvPr id="11" name="テキスト ボックス 10">
            <a:extLst>
              <a:ext uri="{FF2B5EF4-FFF2-40B4-BE49-F238E27FC236}">
                <a16:creationId xmlns:a16="http://schemas.microsoft.com/office/drawing/2014/main" id="{2812B52A-7E59-4019-9B46-E1C6326D4172}"/>
              </a:ext>
            </a:extLst>
          </p:cNvPr>
          <p:cNvSpPr txBox="1"/>
          <p:nvPr/>
        </p:nvSpPr>
        <p:spPr>
          <a:xfrm>
            <a:off x="140708" y="6562394"/>
            <a:ext cx="4103688" cy="253916"/>
          </a:xfrm>
          <a:prstGeom prst="rect">
            <a:avLst/>
          </a:prstGeom>
          <a:noFill/>
        </p:spPr>
        <p:txBody>
          <a:bodyPr wrap="none" rtlCol="0">
            <a:spAutoFit/>
          </a:bodyPr>
          <a:lstStyle/>
          <a:p>
            <a:r>
              <a:rPr kumimoji="1" lang="en-US" altLang="ja-JP" sz="1050" b="0" spc="60" baseline="0">
                <a:solidFill>
                  <a:srgbClr val="018838"/>
                </a:solidFill>
                <a:latin typeface="Yu Gothic UI" panose="020B0500000000000000" pitchFamily="50" charset="-128"/>
                <a:ea typeface="Yu Gothic UI" panose="020B0500000000000000" pitchFamily="50" charset="-128"/>
              </a:rPr>
              <a:t>Tokyo Metropolitan Government Bureau of </a:t>
            </a:r>
            <a:r>
              <a:rPr kumimoji="1" lang="en-US" altLang="ja-JP" sz="1050" b="1" spc="60" baseline="0">
                <a:solidFill>
                  <a:srgbClr val="018838"/>
                </a:solidFill>
                <a:latin typeface="Yu Gothic UI" panose="020B0500000000000000" pitchFamily="50" charset="-128"/>
                <a:ea typeface="Yu Gothic UI" panose="020B0500000000000000" pitchFamily="50" charset="-128"/>
              </a:rPr>
              <a:t>Digital Services</a:t>
            </a:r>
            <a:endParaRPr kumimoji="1" lang="ja-JP" altLang="en-US" sz="1050" b="1" spc="60" baseline="0">
              <a:solidFill>
                <a:srgbClr val="018838"/>
              </a:solidFill>
              <a:latin typeface="Yu Gothic UI" panose="020B0500000000000000" pitchFamily="50" charset="-128"/>
              <a:ea typeface="Yu Gothic UI" panose="020B0500000000000000" pitchFamily="50" charset="-128"/>
            </a:endParaRPr>
          </a:p>
        </p:txBody>
      </p:sp>
      <p:sp>
        <p:nvSpPr>
          <p:cNvPr id="5" name="タイトル 4"/>
          <p:cNvSpPr>
            <a:spLocks noGrp="1"/>
          </p:cNvSpPr>
          <p:nvPr>
            <p:ph type="title" hasCustomPrompt="1"/>
          </p:nvPr>
        </p:nvSpPr>
        <p:spPr>
          <a:xfrm>
            <a:off x="438828" y="402534"/>
            <a:ext cx="11340000" cy="297216"/>
          </a:xfrm>
        </p:spPr>
        <p:txBody>
          <a:bodyPr vert="horz">
            <a:normAutofit/>
          </a:bodyPr>
          <a:lstStyle>
            <a:lvl1pPr>
              <a:defRPr sz="1400" spc="50" baseline="0">
                <a:solidFill>
                  <a:schemeClr val="tx1"/>
                </a:solidFill>
              </a:defRPr>
            </a:lvl1pPr>
          </a:lstStyle>
          <a:p>
            <a:r>
              <a:rPr kumimoji="1" lang="ja-JP" altLang="en-US"/>
              <a:t>スライドタイトル</a:t>
            </a:r>
          </a:p>
        </p:txBody>
      </p:sp>
      <p:sp>
        <p:nvSpPr>
          <p:cNvPr id="6" name="タイトル 4">
            <a:extLst>
              <a:ext uri="{FF2B5EF4-FFF2-40B4-BE49-F238E27FC236}">
                <a16:creationId xmlns:a16="http://schemas.microsoft.com/office/drawing/2014/main" id="{FB101AAF-B3AE-ACFC-167A-28613FDCDF96}"/>
              </a:ext>
            </a:extLst>
          </p:cNvPr>
          <p:cNvSpPr txBox="1">
            <a:spLocks/>
          </p:cNvSpPr>
          <p:nvPr userDrawn="1"/>
        </p:nvSpPr>
        <p:spPr>
          <a:xfrm>
            <a:off x="438828" y="720806"/>
            <a:ext cx="11314344" cy="504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1400" b="1" kern="1200" spc="50" baseline="0">
                <a:solidFill>
                  <a:schemeClr val="tx1"/>
                </a:solidFill>
                <a:latin typeface="+mj-lt"/>
                <a:ea typeface="+mj-ea"/>
                <a:cs typeface="+mj-cs"/>
              </a:defRPr>
            </a:lvl1pPr>
          </a:lstStyle>
          <a:p>
            <a:endParaRPr lang="ja-JP" altLang="en-US"/>
          </a:p>
        </p:txBody>
      </p:sp>
    </p:spTree>
    <p:extLst>
      <p:ext uri="{BB962C8B-B14F-4D97-AF65-F5344CB8AC3E}">
        <p14:creationId xmlns:p14="http://schemas.microsoft.com/office/powerpoint/2010/main" val="3414132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156">
          <p15:clr>
            <a:srgbClr val="FBAE40"/>
          </p15:clr>
        </p15:guide>
        <p15:guide id="4" pos="7423">
          <p15:clr>
            <a:srgbClr val="FBAE40"/>
          </p15:clr>
        </p15:guide>
        <p15:guide id="5" pos="27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5.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e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oleObject" Target="../embeddings/oleObject6.bin"/><Relationship Id="rId5" Type="http://schemas.openxmlformats.org/officeDocument/2006/relationships/slideLayout" Target="../slideLayouts/slideLayout28.xml"/><Relationship Id="rId10" Type="http://schemas.openxmlformats.org/officeDocument/2006/relationships/tags" Target="../tags/tag10.xml"/><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147D964-4777-3D71-E456-95EE30FBB3EA}"/>
              </a:ext>
            </a:extLst>
          </p:cNvPr>
          <p:cNvGraphicFramePr>
            <a:graphicFrameLocks noChangeAspect="1"/>
          </p:cNvGraphicFramePr>
          <p:nvPr userDrawn="1">
            <p:custDataLst>
              <p:tags r:id="rId13"/>
            </p:custDataLst>
            <p:extLst>
              <p:ext uri="{D42A27DB-BD31-4B8C-83A1-F6EECF244321}">
                <p14:modId xmlns:p14="http://schemas.microsoft.com/office/powerpoint/2010/main" val="1938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4" imgW="639" imgH="639" progId="TCLayout.ActiveDocument.1">
                  <p:embed/>
                </p:oleObj>
              </mc:Choice>
              <mc:Fallback>
                <p:oleObj name="think-cellスライド" r:id="rId14" imgW="639" imgH="639" progId="TCLayout.ActiveDocument.1">
                  <p:embed/>
                  <p:pic>
                    <p:nvPicPr>
                      <p:cNvPr id="8" name="think-cell data - do not delete" hidden="1">
                        <a:extLst>
                          <a:ext uri="{FF2B5EF4-FFF2-40B4-BE49-F238E27FC236}">
                            <a16:creationId xmlns:a16="http://schemas.microsoft.com/office/drawing/2014/main" id="{5147D964-4777-3D71-E456-95EE30FBB3EA}"/>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a:extLst>
              <a:ext uri="{FF2B5EF4-FFF2-40B4-BE49-F238E27FC236}">
                <a16:creationId xmlns:a16="http://schemas.microsoft.com/office/drawing/2014/main" id="{1D7013EC-24A2-4DCB-BAF1-01B90DAEC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C2B532D-957B-452E-900A-9F6FD1212B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D0EA7A-5239-44B1-BEF6-F77D8870BC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7024B-E30B-4442-8055-F3950EA59CF0}" type="datetime1">
              <a:rPr kumimoji="1" lang="ja-JP" altLang="en-US" smtClean="0"/>
              <a:t>2026/3/30</a:t>
            </a:fld>
            <a:endParaRPr kumimoji="1" lang="ja-JP" altLang="en-US"/>
          </a:p>
        </p:txBody>
      </p:sp>
      <p:sp>
        <p:nvSpPr>
          <p:cNvPr id="5" name="フッター プレースホルダー 4">
            <a:extLst>
              <a:ext uri="{FF2B5EF4-FFF2-40B4-BE49-F238E27FC236}">
                <a16:creationId xmlns:a16="http://schemas.microsoft.com/office/drawing/2014/main" id="{02FC646A-4BB8-4A6E-97EF-C371F6AF33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86E4618-942F-4F8A-A91B-04A106961CD7}"/>
              </a:ext>
            </a:extLst>
          </p:cNvPr>
          <p:cNvSpPr>
            <a:spLocks noGrp="1"/>
          </p:cNvSpPr>
          <p:nvPr>
            <p:ph type="sldNum" sz="quarter" idx="4"/>
          </p:nvPr>
        </p:nvSpPr>
        <p:spPr>
          <a:xfrm>
            <a:off x="9308870" y="6356350"/>
            <a:ext cx="2743200" cy="365125"/>
          </a:xfrm>
          <a:prstGeom prst="rect">
            <a:avLst/>
          </a:prstGeom>
        </p:spPr>
        <p:txBody>
          <a:bodyPr vert="horz" lIns="91440" tIns="45720" rIns="91440" bIns="45720" rtlCol="0" anchor="ctr"/>
          <a:lstStyle>
            <a:lvl1pPr algn="r">
              <a:defRPr sz="1200" b="1">
                <a:solidFill>
                  <a:srgbClr val="01BF4F"/>
                </a:solidFill>
              </a:defRPr>
            </a:lvl1pPr>
          </a:lstStyle>
          <a:p>
            <a:fld id="{47CE1B9D-ECF1-40A6-9741-619C7E3ED3FB}" type="slidenum">
              <a:rPr lang="ja-JP" altLang="en-US" smtClean="0"/>
              <a:pPr/>
              <a:t>‹#›</a:t>
            </a:fld>
            <a:endParaRPr lang="ja-JP" altLang="en-US"/>
          </a:p>
        </p:txBody>
      </p:sp>
    </p:spTree>
    <p:extLst>
      <p:ext uri="{BB962C8B-B14F-4D97-AF65-F5344CB8AC3E}">
        <p14:creationId xmlns:p14="http://schemas.microsoft.com/office/powerpoint/2010/main" val="104426966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50" r:id="rId4"/>
    <p:sldLayoutId id="2147483660" r:id="rId5"/>
    <p:sldLayoutId id="2147483663" r:id="rId6"/>
    <p:sldLayoutId id="2147483662" r:id="rId7"/>
    <p:sldLayoutId id="2147483655" r:id="rId8"/>
    <p:sldLayoutId id="2147483698" r:id="rId9"/>
    <p:sldLayoutId id="2147483709" r:id="rId10"/>
    <p:sldLayoutId id="2147483710" r:id="rId11"/>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0EC9E4C7-EB17-D16C-1A5A-5E06E45F0DD6}"/>
              </a:ext>
            </a:extLst>
          </p:cNvPr>
          <p:cNvGraphicFramePr>
            <a:graphicFrameLocks noChangeAspect="1"/>
          </p:cNvGraphicFramePr>
          <p:nvPr userDrawn="1">
            <p:custDataLst>
              <p:tags r:id="rId14"/>
            </p:custDataLst>
            <p:extLst>
              <p:ext uri="{D42A27DB-BD31-4B8C-83A1-F6EECF244321}">
                <p14:modId xmlns:p14="http://schemas.microsoft.com/office/powerpoint/2010/main" val="3810644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5" imgW="639" imgH="639" progId="TCLayout.ActiveDocument.1">
                  <p:embed/>
                </p:oleObj>
              </mc:Choice>
              <mc:Fallback>
                <p:oleObj name="think-cellスライド" r:id="rId15" imgW="639" imgH="639" progId="TCLayout.ActiveDocument.1">
                  <p:embed/>
                  <p:pic>
                    <p:nvPicPr>
                      <p:cNvPr id="8" name="think-cell data - do not delete" hidden="1">
                        <a:extLst>
                          <a:ext uri="{FF2B5EF4-FFF2-40B4-BE49-F238E27FC236}">
                            <a16:creationId xmlns:a16="http://schemas.microsoft.com/office/drawing/2014/main" id="{0EC9E4C7-EB17-D16C-1A5A-5E06E45F0DD6}"/>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a:extLst>
              <a:ext uri="{FF2B5EF4-FFF2-40B4-BE49-F238E27FC236}">
                <a16:creationId xmlns:a16="http://schemas.microsoft.com/office/drawing/2014/main" id="{1D7013EC-24A2-4DCB-BAF1-01B90DAEC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C2B532D-957B-452E-900A-9F6FD1212B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D0EA7A-5239-44B1-BEF6-F77D8870BC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7024B-E30B-4442-8055-F3950EA59CF0}" type="datetime1">
              <a:rPr kumimoji="1" lang="ja-JP" altLang="en-US" smtClean="0"/>
              <a:t>2026/3/30</a:t>
            </a:fld>
            <a:endParaRPr kumimoji="1" lang="ja-JP" altLang="en-US"/>
          </a:p>
        </p:txBody>
      </p:sp>
      <p:sp>
        <p:nvSpPr>
          <p:cNvPr id="5" name="フッター プレースホルダー 4">
            <a:extLst>
              <a:ext uri="{FF2B5EF4-FFF2-40B4-BE49-F238E27FC236}">
                <a16:creationId xmlns:a16="http://schemas.microsoft.com/office/drawing/2014/main" id="{02FC646A-4BB8-4A6E-97EF-C371F6AF33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86E4618-942F-4F8A-A91B-04A106961CD7}"/>
              </a:ext>
            </a:extLst>
          </p:cNvPr>
          <p:cNvSpPr>
            <a:spLocks noGrp="1"/>
          </p:cNvSpPr>
          <p:nvPr>
            <p:ph type="sldNum" sz="quarter" idx="4"/>
          </p:nvPr>
        </p:nvSpPr>
        <p:spPr>
          <a:xfrm>
            <a:off x="9308870" y="6356350"/>
            <a:ext cx="2743200" cy="365125"/>
          </a:xfrm>
          <a:prstGeom prst="rect">
            <a:avLst/>
          </a:prstGeom>
        </p:spPr>
        <p:txBody>
          <a:bodyPr vert="horz" lIns="91440" tIns="45720" rIns="91440" bIns="45720" rtlCol="0" anchor="ctr"/>
          <a:lstStyle>
            <a:lvl1pPr algn="r">
              <a:defRPr sz="1200" b="1">
                <a:solidFill>
                  <a:srgbClr val="01BF4F"/>
                </a:solidFill>
              </a:defRPr>
            </a:lvl1pPr>
          </a:lstStyle>
          <a:p>
            <a:fld id="{47CE1B9D-ECF1-40A6-9741-619C7E3ED3FB}" type="slidenum">
              <a:rPr lang="ja-JP" altLang="en-US" smtClean="0"/>
              <a:pPr/>
              <a:t>‹#›</a:t>
            </a:fld>
            <a:endParaRPr lang="ja-JP" altLang="en-US"/>
          </a:p>
        </p:txBody>
      </p:sp>
    </p:spTree>
    <p:extLst>
      <p:ext uri="{BB962C8B-B14F-4D97-AF65-F5344CB8AC3E}">
        <p14:creationId xmlns:p14="http://schemas.microsoft.com/office/powerpoint/2010/main" val="425061699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711" r:id="rId11"/>
    <p:sldLayoutId id="2147483708" r:id="rId12"/>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4FB94AA-DB06-F378-CFBD-ED164B7C59E8}"/>
              </a:ext>
            </a:extLst>
          </p:cNvPr>
          <p:cNvGraphicFramePr>
            <a:graphicFrameLocks noChangeAspect="1"/>
          </p:cNvGraphicFramePr>
          <p:nvPr userDrawn="1">
            <p:custDataLst>
              <p:tags r:id="rId10"/>
            </p:custDataLst>
            <p:extLst>
              <p:ext uri="{D42A27DB-BD31-4B8C-83A1-F6EECF244321}">
                <p14:modId xmlns:p14="http://schemas.microsoft.com/office/powerpoint/2010/main" val="2368319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1" imgW="639" imgH="639" progId="TCLayout.ActiveDocument.1">
                  <p:embed/>
                </p:oleObj>
              </mc:Choice>
              <mc:Fallback>
                <p:oleObj name="think-cellスライド" r:id="rId11" imgW="639" imgH="639" progId="TCLayout.ActiveDocument.1">
                  <p:embed/>
                  <p:pic>
                    <p:nvPicPr>
                      <p:cNvPr id="8" name="think-cell data - do not delete" hidden="1">
                        <a:extLst>
                          <a:ext uri="{FF2B5EF4-FFF2-40B4-BE49-F238E27FC236}">
                            <a16:creationId xmlns:a16="http://schemas.microsoft.com/office/drawing/2014/main" id="{B4FB94AA-DB06-F378-CFBD-ED164B7C59E8}"/>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a:extLst>
              <a:ext uri="{FF2B5EF4-FFF2-40B4-BE49-F238E27FC236}">
                <a16:creationId xmlns:a16="http://schemas.microsoft.com/office/drawing/2014/main" id="{1D7013EC-24A2-4DCB-BAF1-01B90DAEC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C2B532D-957B-452E-900A-9F6FD1212B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D0EA7A-5239-44B1-BEF6-F77D8870BC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7024B-E30B-4442-8055-F3950EA59CF0}" type="datetime1">
              <a:rPr kumimoji="1" lang="ja-JP" altLang="en-US" smtClean="0"/>
              <a:t>2026/3/30</a:t>
            </a:fld>
            <a:endParaRPr kumimoji="1" lang="ja-JP" altLang="en-US"/>
          </a:p>
        </p:txBody>
      </p:sp>
      <p:sp>
        <p:nvSpPr>
          <p:cNvPr id="5" name="フッター プレースホルダー 4">
            <a:extLst>
              <a:ext uri="{FF2B5EF4-FFF2-40B4-BE49-F238E27FC236}">
                <a16:creationId xmlns:a16="http://schemas.microsoft.com/office/drawing/2014/main" id="{02FC646A-4BB8-4A6E-97EF-C371F6AF33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86E4618-942F-4F8A-A91B-04A106961CD7}"/>
              </a:ext>
            </a:extLst>
          </p:cNvPr>
          <p:cNvSpPr>
            <a:spLocks noGrp="1"/>
          </p:cNvSpPr>
          <p:nvPr>
            <p:ph type="sldNum" sz="quarter" idx="4"/>
          </p:nvPr>
        </p:nvSpPr>
        <p:spPr>
          <a:xfrm>
            <a:off x="9308870" y="6356350"/>
            <a:ext cx="2743200" cy="365125"/>
          </a:xfrm>
          <a:prstGeom prst="rect">
            <a:avLst/>
          </a:prstGeom>
        </p:spPr>
        <p:txBody>
          <a:bodyPr vert="horz" lIns="91440" tIns="45720" rIns="91440" bIns="45720" rtlCol="0" anchor="ctr"/>
          <a:lstStyle>
            <a:lvl1pPr algn="r">
              <a:defRPr sz="1200" b="1">
                <a:solidFill>
                  <a:srgbClr val="01BF4F"/>
                </a:solidFill>
              </a:defRPr>
            </a:lvl1pPr>
          </a:lstStyle>
          <a:p>
            <a:fld id="{47CE1B9D-ECF1-40A6-9741-619C7E3ED3FB}" type="slidenum">
              <a:rPr lang="ja-JP" altLang="en-US" smtClean="0"/>
              <a:pPr/>
              <a:t>‹#›</a:t>
            </a:fld>
            <a:endParaRPr lang="ja-JP" altLang="en-US"/>
          </a:p>
        </p:txBody>
      </p:sp>
    </p:spTree>
    <p:extLst>
      <p:ext uri="{BB962C8B-B14F-4D97-AF65-F5344CB8AC3E}">
        <p14:creationId xmlns:p14="http://schemas.microsoft.com/office/powerpoint/2010/main" val="15121895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9.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2.png"/><Relationship Id="rId7"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image" Target="../media/image23.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14.xml"/><Relationship Id="rId7" Type="http://schemas.openxmlformats.org/officeDocument/2006/relationships/image" Target="../media/image4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11.xml"/><Relationship Id="rId5" Type="http://schemas.openxmlformats.org/officeDocument/2006/relationships/slideLayout" Target="../slideLayouts/slideLayout9.xml"/><Relationship Id="rId10" Type="http://schemas.openxmlformats.org/officeDocument/2006/relationships/image" Target="../media/image47.png"/><Relationship Id="rId4" Type="http://schemas.openxmlformats.org/officeDocument/2006/relationships/tags" Target="../tags/tag15.xml"/><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oleObject" Target="../embeddings/oleObject8.bin"/><Relationship Id="rId7" Type="http://schemas.openxmlformats.org/officeDocument/2006/relationships/image" Target="../media/image55.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54.png"/><Relationship Id="rId5" Type="http://schemas.openxmlformats.org/officeDocument/2006/relationships/image" Target="../media/image63.png"/><Relationship Id="rId10" Type="http://schemas.openxmlformats.org/officeDocument/2006/relationships/image" Target="../media/image65.png"/><Relationship Id="rId4" Type="http://schemas.openxmlformats.org/officeDocument/2006/relationships/image" Target="../media/image1.emf"/><Relationship Id="rId9"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2.pn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hyperlink" Target="https://www.cfa.go.jp/assets/contents/node/basic_page/field_ref_resources/1ceca2fc-2bfe-4657-bf45-ac8aec94171e/2c01fddc/20250312_councils_shingikai_seiiku_iryou_1ceca2fc_14.pdf" TargetMode="External"/><Relationship Id="rId2" Type="http://schemas.openxmlformats.org/officeDocument/2006/relationships/slideLayout" Target="../slideLayouts/slideLayout17.xml"/><Relationship Id="rId1" Type="http://schemas.openxmlformats.org/officeDocument/2006/relationships/tags" Target="../tags/tag17.xml"/><Relationship Id="rId6" Type="http://schemas.openxmlformats.org/officeDocument/2006/relationships/hyperlink" Target="https://www.cfa.go.jp/assets/contents/node/basic_page/field_ref_resources/1ceca2fc-2bfe-4657-bf45-ac8aec94171e/9e91ff14/20250312_councils_shingikai_seiiku_iryou_1ceca2fc_03.pdf" TargetMode="External"/><Relationship Id="rId5" Type="http://schemas.openxmlformats.org/officeDocument/2006/relationships/image" Target="../media/image1.emf"/><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hyperlink" Target="https://www.iryou.teikyouseido.mhlw.go.jp/znk-web/juminkanja/S2300/initialize" TargetMode="External"/><Relationship Id="rId2" Type="http://schemas.openxmlformats.org/officeDocument/2006/relationships/hyperlink" Target="https://www.digitalservice.metro.tokyo.lg.jp/documents/d/digitalservice/qos-guideline" TargetMode="Externa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hyperlink" Target="https://www.digitalservice.metro.tokyo.lg.jp/business/2030vision/kodomodx/push_service" TargetMode="External"/><Relationship Id="rId2" Type="http://schemas.openxmlformats.org/officeDocument/2006/relationships/hyperlink" Target="https://catalog.data.metro.tokyo.lg.jp/dataset/t134211d0000000001" TargetMode="Externa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hyperlink" Target="https://www.digitalservice.metro.tokyo.lg.jp/business/2030vision/kodomodx/pmh"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cfa.go.jp/assets/contents/node/basic_page/field_ref_resources/1ceca2fc-2bfe-4657-bf45-ac8aec94171e/2c01fddc/20250312_councils_shingikai_seiiku_iryou_1ceca2fc_14.pdf" TargetMode="External"/><Relationship Id="rId7" Type="http://schemas.openxmlformats.org/officeDocument/2006/relationships/image" Target="../media/image12.png"/><Relationship Id="rId2" Type="http://schemas.openxmlformats.org/officeDocument/2006/relationships/hyperlink" Target="https://www.cfa.go.jp/assets/contents/node/basic_page/field_ref_resources/1ceca2fc-2bfe-4657-bf45-ac8aec94171e/9e91ff14/20250312_councils_shingikai_seiiku_iryou_1ceca2fc_03.pdf" TargetMode="Externa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digitalservice.metro.tokyo.lg.jp/business/2030vision/kodomodx2025/conference02" TargetMode="Externa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5C23B11-5797-4BF1-937A-197C0614A481}"/>
              </a:ext>
            </a:extLst>
          </p:cNvPr>
          <p:cNvSpPr>
            <a:spLocks noGrp="1"/>
          </p:cNvSpPr>
          <p:nvPr>
            <p:ph type="body" sz="quarter" idx="10"/>
          </p:nvPr>
        </p:nvSpPr>
        <p:spPr/>
        <p:txBody>
          <a:bodyPr/>
          <a:lstStyle/>
          <a:p>
            <a:r>
              <a:rPr kumimoji="1" lang="ja-JP" altLang="en-US"/>
              <a:t>都内区市町村での活用に向けた報告書</a:t>
            </a:r>
          </a:p>
        </p:txBody>
      </p:sp>
      <p:sp>
        <p:nvSpPr>
          <p:cNvPr id="3" name="テキスト プレースホルダー 2">
            <a:extLst>
              <a:ext uri="{FF2B5EF4-FFF2-40B4-BE49-F238E27FC236}">
                <a16:creationId xmlns:a16="http://schemas.microsoft.com/office/drawing/2014/main" id="{E08C72A7-FFDE-4C70-B998-97634E5D5271}"/>
              </a:ext>
            </a:extLst>
          </p:cNvPr>
          <p:cNvSpPr>
            <a:spLocks noGrp="1"/>
          </p:cNvSpPr>
          <p:nvPr>
            <p:ph type="body" sz="quarter" idx="11"/>
          </p:nvPr>
        </p:nvSpPr>
        <p:spPr/>
        <p:txBody>
          <a:bodyPr/>
          <a:lstStyle/>
          <a:p>
            <a:r>
              <a:rPr lang="ja-JP" altLang="en-US"/>
              <a:t>令和８年３月</a:t>
            </a:r>
            <a:r>
              <a:rPr lang="en-US" altLang="ja-JP"/>
              <a:t>31</a:t>
            </a:r>
            <a:r>
              <a:rPr lang="ja-JP" altLang="en-US"/>
              <a:t>日 </a:t>
            </a:r>
            <a:r>
              <a:rPr lang="en-US" altLang="ja-JP"/>
              <a:t>| </a:t>
            </a:r>
            <a:r>
              <a:rPr lang="ja-JP" altLang="en-US"/>
              <a:t>東京都デジタルサービス局デジタル戦略部こども</a:t>
            </a:r>
            <a:r>
              <a:rPr lang="en-US" altLang="ja-JP"/>
              <a:t>DX</a:t>
            </a:r>
            <a:r>
              <a:rPr lang="ja-JP" altLang="en-US"/>
              <a:t>推進担当</a:t>
            </a:r>
          </a:p>
        </p:txBody>
      </p:sp>
    </p:spTree>
    <p:extLst>
      <p:ext uri="{BB962C8B-B14F-4D97-AF65-F5344CB8AC3E}">
        <p14:creationId xmlns:p14="http://schemas.microsoft.com/office/powerpoint/2010/main" val="449901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6302DEB-E96F-48C4-78A7-45A0B65AAF00}"/>
              </a:ext>
            </a:extLst>
          </p:cNvPr>
          <p:cNvSpPr>
            <a:spLocks noGrp="1"/>
          </p:cNvSpPr>
          <p:nvPr>
            <p:ph sz="quarter" idx="13"/>
          </p:nvPr>
        </p:nvSpPr>
        <p:spPr/>
        <p:txBody>
          <a:bodyPr vert="horz" lIns="91440" tIns="45720" rIns="91440" bIns="45720" rtlCol="0">
            <a:noAutofit/>
          </a:bodyPr>
          <a:lstStyle/>
          <a:p>
            <a:r>
              <a:rPr lang="en-US" altLang="ja-JP" sz="1800" b="1">
                <a:solidFill>
                  <a:schemeClr val="tx1"/>
                </a:solidFill>
              </a:rPr>
              <a:t>2.</a:t>
            </a:r>
            <a:r>
              <a:rPr lang="ja-JP" altLang="en-US" sz="1800" b="1">
                <a:solidFill>
                  <a:schemeClr val="tx1"/>
                </a:solidFill>
              </a:rPr>
              <a:t>実証の概要</a:t>
            </a:r>
          </a:p>
          <a:p>
            <a:endParaRPr lang="ja-JP" altLang="en-US" sz="1800" b="1">
              <a:solidFill>
                <a:schemeClr val="tx1"/>
              </a:solidFill>
            </a:endParaRPr>
          </a:p>
        </p:txBody>
      </p:sp>
      <p:sp>
        <p:nvSpPr>
          <p:cNvPr id="4" name="スライド番号プレースホルダー 3">
            <a:extLst>
              <a:ext uri="{FF2B5EF4-FFF2-40B4-BE49-F238E27FC236}">
                <a16:creationId xmlns:a16="http://schemas.microsoft.com/office/drawing/2014/main" id="{86229387-F9BD-4E7B-0AB5-A12606A684AB}"/>
              </a:ext>
            </a:extLst>
          </p:cNvPr>
          <p:cNvSpPr>
            <a:spLocks noGrp="1"/>
          </p:cNvSpPr>
          <p:nvPr>
            <p:ph type="sldNum" sz="quarter" idx="18"/>
          </p:nvPr>
        </p:nvSpPr>
        <p:spPr/>
        <p:txBody>
          <a:bodyPr/>
          <a:lstStyle/>
          <a:p>
            <a:fld id="{47CE1B9D-ECF1-40A6-9741-619C7E3ED3FB}" type="slidenum">
              <a:rPr lang="ja-JP" altLang="en-US" smtClean="0"/>
              <a:pPr/>
              <a:t>10</a:t>
            </a:fld>
            <a:endParaRPr lang="ja-JP" altLang="en-US"/>
          </a:p>
        </p:txBody>
      </p:sp>
      <p:sp>
        <p:nvSpPr>
          <p:cNvPr id="5" name="タイトル 4">
            <a:extLst>
              <a:ext uri="{FF2B5EF4-FFF2-40B4-BE49-F238E27FC236}">
                <a16:creationId xmlns:a16="http://schemas.microsoft.com/office/drawing/2014/main" id="{7E37E475-9D1F-B89D-F065-57656DB7F840}"/>
              </a:ext>
            </a:extLst>
          </p:cNvPr>
          <p:cNvSpPr>
            <a:spLocks noGrp="1"/>
          </p:cNvSpPr>
          <p:nvPr>
            <p:ph type="title"/>
          </p:nvPr>
        </p:nvSpPr>
        <p:spPr>
          <a:xfrm>
            <a:off x="438828" y="474404"/>
            <a:ext cx="11340000" cy="297216"/>
          </a:xfrm>
        </p:spPr>
        <p:txBody>
          <a:bodyPr vert="horz">
            <a:noAutofit/>
          </a:bodyPr>
          <a:lstStyle/>
          <a:p>
            <a:r>
              <a:rPr lang="en-US" altLang="ja-JP" sz="1600"/>
              <a:t>(3) </a:t>
            </a:r>
            <a:r>
              <a:rPr lang="ja-JP" altLang="en-US" sz="1600"/>
              <a:t>実証の対象機能｜各機能の目的と内容</a:t>
            </a:r>
            <a:endParaRPr kumimoji="1" lang="ja-JP" altLang="en-US" sz="1600"/>
          </a:p>
        </p:txBody>
      </p:sp>
      <p:sp>
        <p:nvSpPr>
          <p:cNvPr id="6" name="正方形/長方形 5">
            <a:extLst>
              <a:ext uri="{FF2B5EF4-FFF2-40B4-BE49-F238E27FC236}">
                <a16:creationId xmlns:a16="http://schemas.microsoft.com/office/drawing/2014/main" id="{DBE44406-3A26-835B-CB92-0E68BA469337}"/>
              </a:ext>
            </a:extLst>
          </p:cNvPr>
          <p:cNvSpPr/>
          <p:nvPr/>
        </p:nvSpPr>
        <p:spPr>
          <a:xfrm>
            <a:off x="448314" y="3914280"/>
            <a:ext cx="11339999" cy="2174409"/>
          </a:xfrm>
          <a:prstGeom prst="rect">
            <a:avLst/>
          </a:prstGeom>
          <a:solidFill>
            <a:srgbClr val="F6FBF3"/>
          </a:solidFill>
          <a:ln w="12700" cap="flat" cmpd="sng" algn="ctr">
            <a:no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solidFill>
                <a:srgbClr val="527EC9"/>
              </a:solidFill>
              <a:effectLst/>
              <a:uLnTx/>
              <a:uFillTx/>
              <a:latin typeface="游ゴシック"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0168A945-28A8-0124-86CC-AA12B7DC22AB}"/>
              </a:ext>
            </a:extLst>
          </p:cNvPr>
          <p:cNvSpPr/>
          <p:nvPr/>
        </p:nvSpPr>
        <p:spPr>
          <a:xfrm>
            <a:off x="448314" y="1669343"/>
            <a:ext cx="11339999" cy="2196000"/>
          </a:xfrm>
          <a:prstGeom prst="rect">
            <a:avLst/>
          </a:prstGeom>
          <a:solidFill>
            <a:srgbClr val="F6FBF3"/>
          </a:solidFill>
          <a:ln w="12700" cap="flat" cmpd="sng" algn="ctr">
            <a:noFill/>
            <a:prstDash val="solid"/>
            <a:miter lim="800000"/>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solidFill>
                <a:srgbClr val="018838"/>
              </a:solidFill>
              <a:effectLst/>
              <a:uLnTx/>
              <a:uFillTx/>
              <a:latin typeface="游ゴシック" panose="020F0502020204030204"/>
              <a:ea typeface="游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id="{66458FC9-EEC3-B372-AF36-F927C111D2A1}"/>
              </a:ext>
            </a:extLst>
          </p:cNvPr>
          <p:cNvSpPr/>
          <p:nvPr/>
        </p:nvSpPr>
        <p:spPr>
          <a:xfrm>
            <a:off x="1716516" y="1733892"/>
            <a:ext cx="4812233" cy="972000"/>
          </a:xfrm>
          <a:prstGeom prst="roundRect">
            <a:avLst/>
          </a:prstGeom>
          <a:solidFill>
            <a:srgbClr val="70AD47">
              <a:lumMod val="20000"/>
              <a:lumOff val="80000"/>
            </a:srgbClr>
          </a:solidFill>
          <a:ln w="12700" cap="flat" cmpd="sng" algn="ctr">
            <a:noFill/>
            <a:prstDash val="solid"/>
            <a:miter lim="800000"/>
          </a:ln>
          <a:effectLst/>
        </p:spPr>
        <p:txBody>
          <a:bodyPr lIns="91440" tIns="45720" rIns="91440" bIns="45720" rtlCol="0" anchor="ctr"/>
          <a:lstStyle/>
          <a:p>
            <a:pPr marL="0" marR="0" lvl="0" indent="0" defTabSz="914412" eaLnBrk="1" fontAlgn="auto" latinLnBrk="0" hangingPunct="1">
              <a:lnSpc>
                <a:spcPct val="100000"/>
              </a:lnSpc>
              <a:spcBef>
                <a:spcPts val="0"/>
              </a:spcBef>
              <a:spcAft>
                <a:spcPts val="0"/>
              </a:spcAft>
              <a:buClr>
                <a:srgbClr val="018838"/>
              </a:buClr>
              <a:buSzTx/>
              <a:buFontTx/>
              <a:buNone/>
              <a:tabLst/>
              <a:defRPr/>
            </a:pPr>
            <a:r>
              <a:rPr kumimoji="0" lang="ja-JP" altLang="en-US" sz="1400" b="1"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①パーソナライズされた</a:t>
            </a:r>
            <a:endParaRPr kumimoji="0" lang="en-US" altLang="ja-JP" sz="1400" b="1"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a:p>
            <a:pPr marL="0" marR="0" lvl="0" indent="0" defTabSz="914412" eaLnBrk="1" fontAlgn="auto" latinLnBrk="0" hangingPunct="1">
              <a:lnSpc>
                <a:spcPct val="100000"/>
              </a:lnSpc>
              <a:spcBef>
                <a:spcPts val="0"/>
              </a:spcBef>
              <a:spcAft>
                <a:spcPts val="0"/>
              </a:spcAft>
              <a:buClr>
                <a:srgbClr val="018838"/>
              </a:buClr>
              <a:buSzTx/>
              <a:buFontTx/>
              <a:buNone/>
              <a:tabLst/>
              <a:defRPr/>
            </a:pPr>
            <a:r>
              <a:rPr kumimoji="0" lang="ja-JP" altLang="en-US" sz="1400" b="1"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　（個人に最適化された）プッシュ配信</a:t>
            </a:r>
          </a:p>
        </p:txBody>
      </p:sp>
      <p:sp>
        <p:nvSpPr>
          <p:cNvPr id="9" name="四角形: 角を丸くする 8">
            <a:extLst>
              <a:ext uri="{FF2B5EF4-FFF2-40B4-BE49-F238E27FC236}">
                <a16:creationId xmlns:a16="http://schemas.microsoft.com/office/drawing/2014/main" id="{68A087E4-94B5-A7BA-B28D-4611395DD1C0}"/>
              </a:ext>
            </a:extLst>
          </p:cNvPr>
          <p:cNvSpPr/>
          <p:nvPr/>
        </p:nvSpPr>
        <p:spPr>
          <a:xfrm>
            <a:off x="1716516" y="2792334"/>
            <a:ext cx="4812233" cy="972000"/>
          </a:xfrm>
          <a:prstGeom prst="roundRect">
            <a:avLst/>
          </a:prstGeom>
          <a:solidFill>
            <a:srgbClr val="70AD47">
              <a:lumMod val="20000"/>
              <a:lumOff val="80000"/>
            </a:srgbClr>
          </a:solidFill>
          <a:ln w="12700" cap="flat" cmpd="sng" algn="ctr">
            <a:noFill/>
            <a:prstDash val="solid"/>
            <a:miter lim="800000"/>
          </a:ln>
          <a:effectLst/>
        </p:spPr>
        <p:txBody>
          <a:bodyPr rtlCol="0" anchor="ctr"/>
          <a:lstStyle/>
          <a:p>
            <a:pPr marL="0" marR="0" lvl="0" indent="0" defTabSz="914412" eaLnBrk="1" fontAlgn="auto" latinLnBrk="0" hangingPunct="1">
              <a:lnSpc>
                <a:spcPct val="100000"/>
              </a:lnSpc>
              <a:spcBef>
                <a:spcPts val="0"/>
              </a:spcBef>
              <a:spcAft>
                <a:spcPts val="0"/>
              </a:spcAft>
              <a:buClr>
                <a:srgbClr val="018838"/>
              </a:buClr>
              <a:buSzTx/>
              <a:buFontTx/>
              <a:buNone/>
              <a:tabLst/>
              <a:defRPr/>
            </a:pPr>
            <a:r>
              <a:rPr kumimoji="0" lang="ja-JP" altLang="en-US" sz="1400" b="1"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②</a:t>
            </a:r>
            <a:r>
              <a:rPr kumimoji="0" lang="ja-JP" altLang="en-US" sz="1400" b="1" kern="0">
                <a:latin typeface="游ゴシック" panose="020F0502020204030204"/>
                <a:ea typeface="游ゴシック" panose="020B0400000000000000" pitchFamily="50" charset="-128"/>
              </a:rPr>
              <a:t>母子バッグ等の配布物のアーカイブ</a:t>
            </a:r>
            <a:r>
              <a:rPr kumimoji="0" lang="ja-JP" altLang="en-US" sz="1400" b="1"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化</a:t>
            </a:r>
            <a:endParaRPr kumimoji="0" lang="en-US" altLang="ja-JP" sz="1400" b="1"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p:txBody>
      </p:sp>
      <p:sp>
        <p:nvSpPr>
          <p:cNvPr id="10" name="四角形: 角を丸くする 9">
            <a:extLst>
              <a:ext uri="{FF2B5EF4-FFF2-40B4-BE49-F238E27FC236}">
                <a16:creationId xmlns:a16="http://schemas.microsoft.com/office/drawing/2014/main" id="{39F59125-195F-E280-DC73-1EDA3412624B}"/>
              </a:ext>
            </a:extLst>
          </p:cNvPr>
          <p:cNvSpPr/>
          <p:nvPr/>
        </p:nvSpPr>
        <p:spPr>
          <a:xfrm>
            <a:off x="1716516" y="4068985"/>
            <a:ext cx="4812233" cy="936000"/>
          </a:xfrm>
          <a:prstGeom prst="roundRect">
            <a:avLst/>
          </a:prstGeom>
          <a:solidFill>
            <a:srgbClr val="E2F0D9"/>
          </a:solidFill>
          <a:ln w="12700" cap="flat" cmpd="sng" algn="ctr">
            <a:noFill/>
            <a:prstDash val="solid"/>
            <a:miter lim="800000"/>
          </a:ln>
          <a:effectLst/>
        </p:spPr>
        <p:txBody>
          <a:bodyPr rtlCol="0" anchor="ctr"/>
          <a:lstStyle/>
          <a:p>
            <a:pPr marL="0" marR="0" lvl="0" indent="0" defTabSz="914412" eaLnBrk="1" fontAlgn="auto" latinLnBrk="0" hangingPunct="1">
              <a:lnSpc>
                <a:spcPct val="100000"/>
              </a:lnSpc>
              <a:spcBef>
                <a:spcPts val="0"/>
              </a:spcBef>
              <a:spcAft>
                <a:spcPts val="0"/>
              </a:spcAft>
              <a:buClr>
                <a:srgbClr val="018838"/>
              </a:buClr>
              <a:buSzTx/>
              <a:buFontTx/>
              <a:buNone/>
              <a:tabLst/>
              <a:defRPr/>
            </a:pPr>
            <a:r>
              <a:rPr kumimoji="0" lang="ja-JP" altLang="en-US" sz="1400" b="1"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③</a:t>
            </a:r>
            <a:r>
              <a:rPr kumimoji="0" lang="ja-JP" altLang="en-US" sz="1400" b="1" kern="0">
                <a:latin typeface="游ゴシック" panose="020F0502020204030204"/>
                <a:ea typeface="游ゴシック" panose="020B0400000000000000" pitchFamily="50" charset="-128"/>
              </a:rPr>
              <a:t>マイナポータル</a:t>
            </a:r>
            <a:r>
              <a:rPr kumimoji="0" lang="ja-JP" altLang="en-US" sz="1400" b="1"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を介した健診記録や</a:t>
            </a:r>
            <a:br>
              <a:rPr kumimoji="0" lang="en-US" altLang="ja-JP" sz="1400" b="1" i="0" u="none" strike="noStrike" kern="0" cap="none" spc="0" normalizeH="0" baseline="0" noProof="0">
                <a:ln>
                  <a:noFill/>
                </a:ln>
                <a:effectLst/>
                <a:uLnTx/>
                <a:uFillTx/>
                <a:latin typeface="游ゴシック" panose="020F0502020204030204"/>
                <a:ea typeface="游ゴシック" panose="020B0400000000000000" pitchFamily="50" charset="-128"/>
                <a:cs typeface="+mn-cs"/>
              </a:rPr>
            </a:br>
            <a:r>
              <a:rPr kumimoji="0" lang="ja-JP" altLang="en-US" sz="1400" b="1"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　接種記録等の取得</a:t>
            </a:r>
            <a:endParaRPr kumimoji="0" lang="en-US" altLang="ja-JP" sz="1400" b="1"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p:txBody>
      </p:sp>
      <p:sp>
        <p:nvSpPr>
          <p:cNvPr id="11" name="四角形: 角を丸くする 10">
            <a:extLst>
              <a:ext uri="{FF2B5EF4-FFF2-40B4-BE49-F238E27FC236}">
                <a16:creationId xmlns:a16="http://schemas.microsoft.com/office/drawing/2014/main" id="{1A70FCD6-2E3B-3EA4-292F-17C7455A1365}"/>
              </a:ext>
            </a:extLst>
          </p:cNvPr>
          <p:cNvSpPr/>
          <p:nvPr/>
        </p:nvSpPr>
        <p:spPr>
          <a:xfrm>
            <a:off x="1716516" y="5074436"/>
            <a:ext cx="4812233" cy="847348"/>
          </a:xfrm>
          <a:prstGeom prst="roundRect">
            <a:avLst/>
          </a:prstGeom>
          <a:solidFill>
            <a:sysClr val="window" lastClr="FFFFFF">
              <a:lumMod val="75000"/>
            </a:sysClr>
          </a:solidFill>
          <a:ln w="12700" cap="flat" cmpd="sng" algn="ctr">
            <a:noFill/>
            <a:prstDash val="solid"/>
            <a:miter lim="800000"/>
          </a:ln>
          <a:effectLst/>
        </p:spPr>
        <p:txBody>
          <a:bodyPr rtlCol="0" anchor="ctr"/>
          <a:lstStyle/>
          <a:p>
            <a:pPr marL="0" marR="0" lvl="0" indent="0" defTabSz="914412" eaLnBrk="1" fontAlgn="auto" latinLnBrk="0" hangingPunct="1">
              <a:lnSpc>
                <a:spcPct val="100000"/>
              </a:lnSpc>
              <a:spcBef>
                <a:spcPts val="0"/>
              </a:spcBef>
              <a:spcAft>
                <a:spcPts val="0"/>
              </a:spcAft>
              <a:buClr>
                <a:srgbClr val="018838"/>
              </a:buClr>
              <a:buSzTx/>
              <a:buFontTx/>
              <a:buNone/>
              <a:tabLst/>
              <a:defRPr/>
            </a:pPr>
            <a:r>
              <a:rPr kumimoji="0" lang="ja-JP" altLang="en-US" sz="1400" b="1"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④健診や予防接種時の問診票等の</a:t>
            </a:r>
            <a:endParaRPr kumimoji="0" lang="en-US" altLang="ja-JP" sz="1400" b="1"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a:p>
            <a:pPr marL="0" marR="0" lvl="0" indent="0" defTabSz="914412" eaLnBrk="1" fontAlgn="auto" latinLnBrk="0" hangingPunct="1">
              <a:lnSpc>
                <a:spcPct val="100000"/>
              </a:lnSpc>
              <a:spcBef>
                <a:spcPts val="0"/>
              </a:spcBef>
              <a:spcAft>
                <a:spcPts val="0"/>
              </a:spcAft>
              <a:buClr>
                <a:srgbClr val="018838"/>
              </a:buClr>
              <a:buSzTx/>
              <a:buFontTx/>
              <a:buNone/>
              <a:tabLst/>
              <a:defRPr/>
            </a:pPr>
            <a:r>
              <a:rPr kumimoji="0" lang="ja-JP" altLang="en-US" sz="1400" b="1" kern="0">
                <a:latin typeface="游ゴシック" panose="020F0502020204030204"/>
                <a:ea typeface="游ゴシック" panose="020B0400000000000000" pitchFamily="50" charset="-128"/>
              </a:rPr>
              <a:t>　</a:t>
            </a:r>
            <a:r>
              <a:rPr kumimoji="0" lang="zh-TW" altLang="en-US" sz="1400" b="1"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電子版母子健康手帳</a:t>
            </a:r>
            <a:r>
              <a:rPr kumimoji="0" lang="ja-JP" altLang="en-US" sz="1400" b="1"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での入力*</a:t>
            </a:r>
            <a:endParaRPr kumimoji="0" lang="en-US" altLang="ja-JP" sz="1400" b="1"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154090AF-CF21-CFAF-8C06-B37ED473FEBF}"/>
              </a:ext>
            </a:extLst>
          </p:cNvPr>
          <p:cNvSpPr txBox="1"/>
          <p:nvPr/>
        </p:nvSpPr>
        <p:spPr>
          <a:xfrm>
            <a:off x="567281" y="1331409"/>
            <a:ext cx="961251" cy="252000"/>
          </a:xfrm>
          <a:prstGeom prst="rect">
            <a:avLst/>
          </a:prstGeom>
          <a:noFill/>
        </p:spPr>
        <p:txBody>
          <a:bodyPr wrap="square" lIns="0" tIns="0" rIns="0" bIns="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effectLst/>
                <a:uLnTx/>
                <a:uFillTx/>
              </a:rPr>
              <a:t>【</a:t>
            </a:r>
            <a:r>
              <a:rPr kumimoji="0" lang="ja-JP" altLang="en-US" sz="1600" b="0" i="0" u="none" strike="noStrike" kern="0" cap="none" spc="0" normalizeH="0" baseline="0" noProof="0">
                <a:ln>
                  <a:noFill/>
                </a:ln>
                <a:effectLst/>
                <a:uLnTx/>
                <a:uFillTx/>
              </a:rPr>
              <a:t>目的</a:t>
            </a:r>
            <a:r>
              <a:rPr kumimoji="0" lang="en-US" altLang="ja-JP" sz="1600" b="0" i="0" u="none" strike="noStrike" kern="0" cap="none" spc="0" normalizeH="0" baseline="0" noProof="0">
                <a:ln>
                  <a:noFill/>
                </a:ln>
                <a:effectLst/>
                <a:uLnTx/>
                <a:uFillTx/>
              </a:rPr>
              <a:t>】</a:t>
            </a:r>
            <a:endParaRPr kumimoji="0" lang="ja-JP" altLang="en-US" sz="1800" b="0" i="0" u="none" strike="noStrike" kern="0" cap="none" spc="0" normalizeH="0" baseline="0" noProof="0">
              <a:ln>
                <a:noFill/>
              </a:ln>
              <a:effectLst/>
              <a:uLnTx/>
              <a:uFillTx/>
            </a:endParaRPr>
          </a:p>
        </p:txBody>
      </p:sp>
      <p:cxnSp>
        <p:nvCxnSpPr>
          <p:cNvPr id="14" name="直線コネクタ 13">
            <a:extLst>
              <a:ext uri="{FF2B5EF4-FFF2-40B4-BE49-F238E27FC236}">
                <a16:creationId xmlns:a16="http://schemas.microsoft.com/office/drawing/2014/main" id="{A7B471F0-88B9-5755-FE71-609D1BA19A47}"/>
              </a:ext>
            </a:extLst>
          </p:cNvPr>
          <p:cNvCxnSpPr>
            <a:cxnSpLocks/>
          </p:cNvCxnSpPr>
          <p:nvPr/>
        </p:nvCxnSpPr>
        <p:spPr>
          <a:xfrm>
            <a:off x="448313" y="1592781"/>
            <a:ext cx="1199186" cy="0"/>
          </a:xfrm>
          <a:prstGeom prst="line">
            <a:avLst/>
          </a:prstGeom>
          <a:noFill/>
          <a:ln w="6350" cap="flat" cmpd="sng" algn="ctr">
            <a:solidFill>
              <a:sysClr val="windowText" lastClr="000000">
                <a:lumMod val="50000"/>
                <a:lumOff val="50000"/>
              </a:sysClr>
            </a:solidFill>
            <a:prstDash val="solid"/>
            <a:miter lim="800000"/>
          </a:ln>
          <a:effectLst/>
        </p:spPr>
      </p:cxnSp>
      <p:cxnSp>
        <p:nvCxnSpPr>
          <p:cNvPr id="16" name="直線コネクタ 15">
            <a:extLst>
              <a:ext uri="{FF2B5EF4-FFF2-40B4-BE49-F238E27FC236}">
                <a16:creationId xmlns:a16="http://schemas.microsoft.com/office/drawing/2014/main" id="{E18FD14E-2C6B-96C3-C93A-DD38B60AA3F5}"/>
              </a:ext>
            </a:extLst>
          </p:cNvPr>
          <p:cNvCxnSpPr>
            <a:cxnSpLocks/>
          </p:cNvCxnSpPr>
          <p:nvPr/>
        </p:nvCxnSpPr>
        <p:spPr>
          <a:xfrm>
            <a:off x="6604440" y="1592781"/>
            <a:ext cx="5104739" cy="0"/>
          </a:xfrm>
          <a:prstGeom prst="line">
            <a:avLst/>
          </a:prstGeom>
          <a:noFill/>
          <a:ln w="6350" cap="flat" cmpd="sng" algn="ctr">
            <a:solidFill>
              <a:sysClr val="windowText" lastClr="000000">
                <a:lumMod val="50000"/>
                <a:lumOff val="50000"/>
              </a:sysClr>
            </a:solidFill>
            <a:prstDash val="solid"/>
            <a:miter lim="800000"/>
          </a:ln>
          <a:effectLst/>
        </p:spPr>
      </p:cxnSp>
      <p:sp>
        <p:nvSpPr>
          <p:cNvPr id="17" name="正方形/長方形 16">
            <a:extLst>
              <a:ext uri="{FF2B5EF4-FFF2-40B4-BE49-F238E27FC236}">
                <a16:creationId xmlns:a16="http://schemas.microsoft.com/office/drawing/2014/main" id="{5057BE59-E42B-51D9-8792-5B3556AAD034}"/>
              </a:ext>
            </a:extLst>
          </p:cNvPr>
          <p:cNvSpPr/>
          <p:nvPr/>
        </p:nvSpPr>
        <p:spPr>
          <a:xfrm>
            <a:off x="7840324" y="1331410"/>
            <a:ext cx="2798681" cy="252000"/>
          </a:xfrm>
          <a:prstGeom prst="rect">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a:t>
            </a:r>
            <a:r>
              <a:rPr kumimoji="0" lang="ja-JP" altLang="en-US" sz="1600" b="0"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詳細</a:t>
            </a:r>
            <a:r>
              <a:rPr kumimoji="0" lang="en-US" altLang="ja-JP" sz="1600" b="0"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a:t>
            </a:r>
            <a:endParaRPr kumimoji="0" lang="ja-JP" altLang="en-US" sz="1600" b="0"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p:txBody>
      </p:sp>
      <p:sp>
        <p:nvSpPr>
          <p:cNvPr id="18" name="四角形: 角を丸くする 17">
            <a:extLst>
              <a:ext uri="{FF2B5EF4-FFF2-40B4-BE49-F238E27FC236}">
                <a16:creationId xmlns:a16="http://schemas.microsoft.com/office/drawing/2014/main" id="{D3D91015-CCD3-1C93-4EFB-F0E740AF07F8}"/>
              </a:ext>
            </a:extLst>
          </p:cNvPr>
          <p:cNvSpPr/>
          <p:nvPr/>
        </p:nvSpPr>
        <p:spPr>
          <a:xfrm>
            <a:off x="6650567" y="1733892"/>
            <a:ext cx="4983835" cy="972000"/>
          </a:xfrm>
          <a:prstGeom prst="roundRect">
            <a:avLst>
              <a:gd name="adj" fmla="val 16207"/>
            </a:avLst>
          </a:prstGeom>
          <a:solidFill>
            <a:srgbClr val="70AD47">
              <a:lumMod val="20000"/>
              <a:lumOff val="80000"/>
            </a:srgbClr>
          </a:solidFill>
          <a:ln w="12700" cap="flat" cmpd="sng" algn="ctr">
            <a:noFill/>
            <a:prstDash val="solid"/>
            <a:miter lim="800000"/>
          </a:ln>
          <a:effectLst/>
        </p:spPr>
        <p:txBody>
          <a:bodyPr lIns="91440" tIns="45720" rIns="91440" bIns="45720" rtlCol="0" anchor="ctr"/>
          <a:lstStyle/>
          <a:p>
            <a:pPr marL="88900" indent="-88900" defTabSz="914412">
              <a:buClr>
                <a:srgbClr val="018838"/>
              </a:buClr>
              <a:buFont typeface="Arial" panose="020B0604020202020204" pitchFamily="34" charset="0"/>
              <a:buChar char="•"/>
              <a:defRPr/>
            </a:pPr>
            <a:r>
              <a:rPr kumimoji="0" lang="ja-JP" altLang="en-US" sz="1400" b="0" i="0" u="none" strike="noStrike" kern="0" cap="none" spc="0" normalizeH="0" baseline="0" noProof="0">
                <a:ln>
                  <a:noFill/>
                </a:ln>
                <a:effectLst/>
                <a:uLnTx/>
                <a:uFillTx/>
                <a:latin typeface="游ゴシック"/>
                <a:ea typeface="游ゴシック"/>
                <a:cs typeface="+mn-cs"/>
              </a:rPr>
              <a:t>現状実施している情報配信内容や子育て支援制度レジストリをもとに、</a:t>
            </a:r>
            <a:r>
              <a:rPr kumimoji="0" lang="ja-JP" altLang="en-US" sz="1400" b="1" i="0" u="none" strike="noStrike" kern="0" cap="none" spc="0" normalizeH="0" baseline="0" noProof="0">
                <a:ln>
                  <a:noFill/>
                </a:ln>
                <a:effectLst/>
                <a:uLnTx/>
                <a:uFillTx/>
                <a:latin typeface="游ゴシック"/>
                <a:ea typeface="游ゴシック"/>
                <a:cs typeface="+mn-cs"/>
              </a:rPr>
              <a:t>配信すべき内容を整理</a:t>
            </a:r>
            <a:endParaRPr kumimoji="0" lang="en-US" altLang="ja-JP" sz="1400" b="1" i="0" u="none" strike="noStrike" kern="0" cap="none" spc="0" normalizeH="0" baseline="0" noProof="0">
              <a:ln>
                <a:noFill/>
              </a:ln>
              <a:effectLst/>
              <a:uLnTx/>
              <a:uFillTx/>
              <a:latin typeface="游ゴシック"/>
              <a:ea typeface="游ゴシック"/>
              <a:cs typeface="+mn-cs"/>
            </a:endParaRPr>
          </a:p>
          <a:p>
            <a:pPr marL="88900" marR="0" lvl="0" indent="-88900" defTabSz="914412" eaLnBrk="1" fontAlgn="auto" latinLnBrk="0" hangingPunct="1">
              <a:lnSpc>
                <a:spcPct val="100000"/>
              </a:lnSpc>
              <a:spcBef>
                <a:spcPts val="0"/>
              </a:spcBef>
              <a:spcAft>
                <a:spcPts val="0"/>
              </a:spcAft>
              <a:buClr>
                <a:srgbClr val="018838"/>
              </a:buClr>
              <a:buSzTx/>
              <a:buFont typeface="Arial" panose="020B0604020202020204" pitchFamily="34" charset="0"/>
              <a:buChar char="•"/>
              <a:tabLst/>
              <a:defRPr/>
            </a:pPr>
            <a:r>
              <a:rPr kumimoji="0" lang="ja-JP" altLang="en-US" sz="1400" b="0" i="0" u="none" strike="noStrike" kern="0" cap="none" spc="0" normalizeH="0" baseline="0" noProof="0">
                <a:ln>
                  <a:noFill/>
                </a:ln>
                <a:effectLst/>
                <a:uLnTx/>
                <a:uFillTx/>
                <a:latin typeface="游ゴシック"/>
                <a:ea typeface="游ゴシック"/>
                <a:cs typeface="+mn-cs"/>
              </a:rPr>
              <a:t>妊娠週数や子どもの月齢、健診受診状況等に応じ、個人に最適化された情報が届く</a:t>
            </a:r>
            <a:r>
              <a:rPr kumimoji="0" lang="ja-JP" altLang="en-US" sz="1400" b="1" i="0" u="none" strike="noStrike" kern="0" cap="none" spc="0" normalizeH="0" baseline="0" noProof="0">
                <a:ln>
                  <a:noFill/>
                </a:ln>
                <a:effectLst/>
                <a:uLnTx/>
                <a:uFillTx/>
                <a:latin typeface="游ゴシック"/>
                <a:ea typeface="游ゴシック"/>
                <a:cs typeface="+mn-cs"/>
              </a:rPr>
              <a:t>プッシュ配信を実施</a:t>
            </a:r>
            <a:endParaRPr kumimoji="0" lang="en-US" altLang="ja-JP" sz="1400" b="1" i="0" u="none" strike="noStrike" kern="0" cap="none" spc="0" normalizeH="0" baseline="0" noProof="0">
              <a:ln>
                <a:noFill/>
              </a:ln>
              <a:effectLst/>
              <a:uLnTx/>
              <a:uFillTx/>
              <a:latin typeface="游ゴシック"/>
              <a:ea typeface="游ゴシック"/>
              <a:cs typeface="+mn-cs"/>
            </a:endParaRPr>
          </a:p>
        </p:txBody>
      </p:sp>
      <p:sp>
        <p:nvSpPr>
          <p:cNvPr id="19" name="四角形: 角を丸くする 18">
            <a:extLst>
              <a:ext uri="{FF2B5EF4-FFF2-40B4-BE49-F238E27FC236}">
                <a16:creationId xmlns:a16="http://schemas.microsoft.com/office/drawing/2014/main" id="{26204F30-ABA1-9B08-1C8A-7BE744F13929}"/>
              </a:ext>
            </a:extLst>
          </p:cNvPr>
          <p:cNvSpPr/>
          <p:nvPr/>
        </p:nvSpPr>
        <p:spPr>
          <a:xfrm>
            <a:off x="6650567" y="2788685"/>
            <a:ext cx="4983835" cy="972000"/>
          </a:xfrm>
          <a:prstGeom prst="roundRect">
            <a:avLst>
              <a:gd name="adj" fmla="val 13993"/>
            </a:avLst>
          </a:prstGeom>
          <a:solidFill>
            <a:srgbClr val="70AD47">
              <a:lumMod val="20000"/>
              <a:lumOff val="80000"/>
            </a:srgbClr>
          </a:solidFill>
          <a:ln w="12700" cap="flat" cmpd="sng" algn="ctr">
            <a:noFill/>
            <a:prstDash val="solid"/>
            <a:miter lim="800000"/>
          </a:ln>
          <a:effectLst/>
        </p:spPr>
        <p:txBody>
          <a:bodyPr lIns="91440" tIns="45720" rIns="91440" bIns="45720" rtlCol="0" anchor="ctr"/>
          <a:lstStyle/>
          <a:p>
            <a:pPr marL="88900" marR="0" lvl="0" indent="-88900" defTabSz="914412" eaLnBrk="1" fontAlgn="auto" latinLnBrk="0" hangingPunct="1">
              <a:lnSpc>
                <a:spcPct val="100000"/>
              </a:lnSpc>
              <a:spcBef>
                <a:spcPts val="0"/>
              </a:spcBef>
              <a:spcAft>
                <a:spcPts val="0"/>
              </a:spcAft>
              <a:buClr>
                <a:srgbClr val="018838"/>
              </a:buClr>
              <a:buSzTx/>
              <a:buFont typeface="Arial" panose="020B0604020202020204" pitchFamily="34" charset="0"/>
              <a:buChar char="•"/>
              <a:tabLst/>
              <a:defRPr/>
            </a:pPr>
            <a:r>
              <a:rPr kumimoji="0" lang="ja-JP" altLang="en-US" sz="1400" b="0" i="0" u="none" strike="noStrike" kern="0" cap="none" spc="0" normalizeH="0" baseline="0" noProof="0">
                <a:ln>
                  <a:noFill/>
                </a:ln>
                <a:effectLst/>
                <a:uLnTx/>
                <a:uFillTx/>
                <a:latin typeface="游ゴシック"/>
                <a:ea typeface="游ゴシック"/>
                <a:cs typeface="+mn-cs"/>
              </a:rPr>
              <a:t>妊娠届出書提出時</a:t>
            </a:r>
            <a:r>
              <a:rPr kumimoji="0" lang="ja-JP" altLang="en-US" sz="1400" kern="0">
                <a:latin typeface="游ゴシック"/>
                <a:ea typeface="游ゴシック"/>
              </a:rPr>
              <a:t>等</a:t>
            </a:r>
            <a:r>
              <a:rPr kumimoji="0" lang="ja-JP" altLang="en-US" sz="1400" b="0" i="0" u="none" strike="noStrike" kern="0" cap="none" spc="0" normalizeH="0" baseline="0" noProof="0">
                <a:ln>
                  <a:noFill/>
                </a:ln>
                <a:effectLst/>
                <a:uLnTx/>
                <a:uFillTx/>
                <a:latin typeface="游ゴシック"/>
                <a:ea typeface="游ゴシック"/>
                <a:cs typeface="+mn-cs"/>
              </a:rPr>
              <a:t>に</a:t>
            </a:r>
            <a:r>
              <a:rPr kumimoji="0" lang="ja-JP" altLang="en-US" sz="1400" kern="0">
                <a:latin typeface="游ゴシック"/>
                <a:ea typeface="游ゴシック"/>
              </a:rPr>
              <a:t>区市町村</a:t>
            </a:r>
            <a:r>
              <a:rPr kumimoji="0" lang="ja-JP" altLang="en-US" sz="1400" b="0" i="0" u="none" strike="noStrike" kern="0" cap="none" spc="0" normalizeH="0" baseline="0" noProof="0">
                <a:ln>
                  <a:noFill/>
                </a:ln>
                <a:effectLst/>
                <a:uLnTx/>
                <a:uFillTx/>
                <a:latin typeface="游ゴシック"/>
                <a:ea typeface="游ゴシック"/>
                <a:cs typeface="+mn-cs"/>
              </a:rPr>
              <a:t>が配布する</a:t>
            </a:r>
            <a:r>
              <a:rPr kumimoji="0" lang="ja-JP" altLang="en-US" sz="1400" b="1" kern="0">
                <a:latin typeface="游ゴシック"/>
                <a:ea typeface="游ゴシック"/>
              </a:rPr>
              <a:t>印刷物</a:t>
            </a:r>
            <a:r>
              <a:rPr kumimoji="0" lang="ja-JP" altLang="en-US" sz="1400" b="1" i="0" u="none" strike="noStrike" kern="0" cap="none" spc="0" normalizeH="0" baseline="0" noProof="0">
                <a:ln>
                  <a:noFill/>
                </a:ln>
                <a:effectLst/>
                <a:uLnTx/>
                <a:uFillTx/>
                <a:latin typeface="游ゴシック"/>
                <a:ea typeface="游ゴシック"/>
                <a:cs typeface="+mn-cs"/>
              </a:rPr>
              <a:t>を分類・データ化</a:t>
            </a:r>
            <a:endParaRPr kumimoji="0" lang="en-US" altLang="ja-JP" sz="1400" b="0" i="0" u="none" strike="noStrike" kern="0" cap="none" spc="0" normalizeH="0" baseline="0" noProof="0">
              <a:ln>
                <a:noFill/>
              </a:ln>
              <a:effectLst/>
              <a:uLnTx/>
              <a:uFillTx/>
              <a:latin typeface="游ゴシック"/>
              <a:ea typeface="游ゴシック"/>
              <a:cs typeface="+mn-cs"/>
            </a:endParaRPr>
          </a:p>
          <a:p>
            <a:pPr marL="88900" marR="0" lvl="0" indent="-88900" defTabSz="914412" eaLnBrk="1" fontAlgn="auto" latinLnBrk="0" hangingPunct="1">
              <a:lnSpc>
                <a:spcPct val="100000"/>
              </a:lnSpc>
              <a:spcBef>
                <a:spcPts val="0"/>
              </a:spcBef>
              <a:spcAft>
                <a:spcPts val="0"/>
              </a:spcAft>
              <a:buClr>
                <a:srgbClr val="018838"/>
              </a:buClr>
              <a:buSzTx/>
              <a:buFont typeface="Arial" panose="020B0604020202020204" pitchFamily="34" charset="0"/>
              <a:buChar char="•"/>
              <a:tabLst/>
              <a:defRPr/>
            </a:pPr>
            <a:r>
              <a:rPr kumimoji="0" lang="ja-JP" altLang="en-US" sz="1400" b="0"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電子版母子健康手帳から</a:t>
            </a:r>
            <a:r>
              <a:rPr kumimoji="0" lang="ja-JP" altLang="en-US" sz="1400" b="1"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いつでも簡単に閲覧・検索可能</a:t>
            </a:r>
            <a:r>
              <a:rPr kumimoji="0" lang="ja-JP" altLang="en-US" sz="1400" b="0"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に</a:t>
            </a:r>
            <a:endParaRPr kumimoji="0" lang="en-US" altLang="ja-JP" sz="1400" b="0"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p:txBody>
      </p:sp>
      <p:sp>
        <p:nvSpPr>
          <p:cNvPr id="20" name="四角形: 角を丸くする 19">
            <a:extLst>
              <a:ext uri="{FF2B5EF4-FFF2-40B4-BE49-F238E27FC236}">
                <a16:creationId xmlns:a16="http://schemas.microsoft.com/office/drawing/2014/main" id="{6A2E2BDF-2597-7960-508D-E9807A8CF9DF}"/>
              </a:ext>
            </a:extLst>
          </p:cNvPr>
          <p:cNvSpPr/>
          <p:nvPr/>
        </p:nvSpPr>
        <p:spPr>
          <a:xfrm>
            <a:off x="6650567" y="4068985"/>
            <a:ext cx="4983835" cy="936000"/>
          </a:xfrm>
          <a:prstGeom prst="roundRect">
            <a:avLst>
              <a:gd name="adj" fmla="val 17438"/>
            </a:avLst>
          </a:prstGeom>
          <a:solidFill>
            <a:srgbClr val="E2F0D9"/>
          </a:solidFill>
          <a:ln w="12700" cap="flat" cmpd="sng" algn="ctr">
            <a:noFill/>
            <a:prstDash val="solid"/>
            <a:miter lim="800000"/>
          </a:ln>
          <a:effectLst/>
        </p:spPr>
        <p:txBody>
          <a:bodyPr lIns="91440" tIns="45720" rIns="91440" bIns="45720" rtlCol="0" anchor="ctr"/>
          <a:lstStyle/>
          <a:p>
            <a:pPr marL="88900" marR="0" lvl="0" indent="-88900" defTabSz="914412" eaLnBrk="1" fontAlgn="auto" latinLnBrk="0" hangingPunct="1">
              <a:lnSpc>
                <a:spcPct val="100000"/>
              </a:lnSpc>
              <a:spcBef>
                <a:spcPts val="0"/>
              </a:spcBef>
              <a:spcAft>
                <a:spcPts val="0"/>
              </a:spcAft>
              <a:buClr>
                <a:srgbClr val="018838"/>
              </a:buClr>
              <a:buSzTx/>
              <a:buFont typeface="Arial" panose="020B0604020202020204" pitchFamily="34" charset="0"/>
              <a:buChar char="•"/>
              <a:tabLst/>
              <a:defRPr/>
            </a:pPr>
            <a:r>
              <a:rPr kumimoji="0" lang="ja-JP" altLang="en-US" sz="1400" b="1"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マイナポータルとの連携</a:t>
            </a:r>
            <a:r>
              <a:rPr kumimoji="0" lang="ja-JP" altLang="en-US" sz="1400" b="0"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により、乳幼児健診の結果や予防接種の接種記録等を電子版母子健康手帳上に反映</a:t>
            </a:r>
            <a:endParaRPr kumimoji="0" lang="en-US" altLang="ja-JP" sz="1400" b="0"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a:p>
            <a:pPr marL="88900" marR="0" lvl="0" indent="-88900" defTabSz="914412" eaLnBrk="1" fontAlgn="auto" latinLnBrk="0" hangingPunct="1">
              <a:lnSpc>
                <a:spcPct val="100000"/>
              </a:lnSpc>
              <a:spcBef>
                <a:spcPts val="0"/>
              </a:spcBef>
              <a:spcAft>
                <a:spcPts val="0"/>
              </a:spcAft>
              <a:buClr>
                <a:srgbClr val="018838"/>
              </a:buClr>
              <a:buSzTx/>
              <a:buFont typeface="Arial" panose="020B0604020202020204" pitchFamily="34" charset="0"/>
              <a:buChar char="•"/>
              <a:tabLst/>
              <a:defRPr/>
            </a:pPr>
            <a:r>
              <a:rPr kumimoji="0" lang="ja-JP" altLang="en-US" sz="1400" b="0"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手入力不要で、</a:t>
            </a:r>
            <a:r>
              <a:rPr kumimoji="0" lang="ja-JP" altLang="en-US" sz="1400" b="1"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正しい情報を取得可能</a:t>
            </a:r>
            <a:r>
              <a:rPr kumimoji="0" lang="ja-JP" altLang="en-US" sz="1400" b="0"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に</a:t>
            </a:r>
            <a:endParaRPr kumimoji="0" lang="en-US" altLang="ja-JP" sz="1400" b="0"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p:txBody>
      </p:sp>
      <p:sp>
        <p:nvSpPr>
          <p:cNvPr id="21" name="四角形: 角を丸くする 20">
            <a:extLst>
              <a:ext uri="{FF2B5EF4-FFF2-40B4-BE49-F238E27FC236}">
                <a16:creationId xmlns:a16="http://schemas.microsoft.com/office/drawing/2014/main" id="{8DAE951A-ED8D-9FCD-022E-622B0E21461F}"/>
              </a:ext>
            </a:extLst>
          </p:cNvPr>
          <p:cNvSpPr/>
          <p:nvPr/>
        </p:nvSpPr>
        <p:spPr>
          <a:xfrm>
            <a:off x="6650567" y="5074436"/>
            <a:ext cx="4983835" cy="847348"/>
          </a:xfrm>
          <a:prstGeom prst="roundRect">
            <a:avLst>
              <a:gd name="adj" fmla="val 17438"/>
            </a:avLst>
          </a:prstGeom>
          <a:solidFill>
            <a:sysClr val="window" lastClr="FFFFFF">
              <a:lumMod val="75000"/>
            </a:sysClr>
          </a:solidFill>
          <a:ln w="12700" cap="flat" cmpd="sng" algn="ctr">
            <a:noFill/>
            <a:prstDash val="solid"/>
            <a:miter lim="800000"/>
          </a:ln>
          <a:effectLst/>
        </p:spPr>
        <p:txBody>
          <a:bodyPr lIns="91440" tIns="45720" rIns="91440" bIns="45720" rtlCol="0" anchor="ctr"/>
          <a:lstStyle/>
          <a:p>
            <a:pPr marL="88900" marR="0" lvl="0" indent="-88900" defTabSz="914412"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altLang="ja-JP" sz="1400" b="1" i="0" u="none" strike="noStrike" kern="0" cap="none" spc="0" normalizeH="0" baseline="0" noProof="0">
                <a:ln>
                  <a:noFill/>
                </a:ln>
                <a:effectLst/>
                <a:uLnTx/>
                <a:uFillTx/>
                <a:latin typeface="游ゴシック"/>
                <a:ea typeface="游ゴシック"/>
                <a:cs typeface="+mn-cs"/>
              </a:rPr>
              <a:t>PMH</a:t>
            </a:r>
            <a:r>
              <a:rPr kumimoji="0" lang="ja-JP" altLang="en-US" sz="1400" b="1" i="0" u="none" strike="noStrike" kern="0" cap="none" spc="0" normalizeH="0" baseline="0" noProof="0">
                <a:ln>
                  <a:noFill/>
                </a:ln>
                <a:effectLst/>
                <a:uLnTx/>
                <a:uFillTx/>
                <a:latin typeface="游ゴシック"/>
                <a:ea typeface="游ゴシック"/>
                <a:cs typeface="+mn-cs"/>
              </a:rPr>
              <a:t>（</a:t>
            </a:r>
            <a:r>
              <a:rPr kumimoji="0" lang="en-US" altLang="ja-JP" sz="1400" b="1" i="0" u="none" strike="noStrike" kern="0" cap="none" spc="0" normalizeH="0" baseline="0" noProof="0">
                <a:ln>
                  <a:noFill/>
                </a:ln>
                <a:effectLst/>
                <a:uLnTx/>
                <a:uFillTx/>
                <a:latin typeface="游ゴシック"/>
                <a:ea typeface="游ゴシック"/>
                <a:cs typeface="+mn-cs"/>
              </a:rPr>
              <a:t>Public Medical Hub</a:t>
            </a:r>
            <a:r>
              <a:rPr kumimoji="0" lang="ja-JP" altLang="en-US" sz="1400" b="1" i="0" u="none" strike="noStrike" kern="0" cap="none" spc="0" normalizeH="0" baseline="0" noProof="0">
                <a:ln>
                  <a:noFill/>
                </a:ln>
                <a:effectLst/>
                <a:uLnTx/>
                <a:uFillTx/>
                <a:latin typeface="游ゴシック"/>
                <a:ea typeface="游ゴシック"/>
                <a:cs typeface="+mn-cs"/>
              </a:rPr>
              <a:t>）との連携</a:t>
            </a:r>
            <a:r>
              <a:rPr kumimoji="0" lang="ja-JP" altLang="en-US" sz="1400" b="0" i="0" u="none" strike="noStrike" kern="0" cap="none" spc="0" normalizeH="0" baseline="0" noProof="0">
                <a:ln>
                  <a:noFill/>
                </a:ln>
                <a:effectLst/>
                <a:uLnTx/>
                <a:uFillTx/>
                <a:latin typeface="游ゴシック"/>
                <a:ea typeface="游ゴシック"/>
                <a:cs typeface="+mn-cs"/>
              </a:rPr>
              <a:t>により、乳幼児健診や予防接種時の</a:t>
            </a:r>
            <a:r>
              <a:rPr kumimoji="0" lang="ja-JP" altLang="en-US" sz="1400" b="1" i="0" u="none" strike="noStrike" kern="0" cap="none" spc="0" normalizeH="0" baseline="0" noProof="0">
                <a:ln>
                  <a:noFill/>
                </a:ln>
                <a:effectLst/>
                <a:uLnTx/>
                <a:uFillTx/>
                <a:latin typeface="游ゴシック"/>
                <a:ea typeface="游ゴシック"/>
                <a:cs typeface="+mn-cs"/>
              </a:rPr>
              <a:t>問診票や予診票</a:t>
            </a:r>
            <a:r>
              <a:rPr kumimoji="0" lang="ja-JP" altLang="en-US" sz="1400" b="0" i="0" u="none" strike="noStrike" kern="0" cap="none" spc="0" normalizeH="0" baseline="0" noProof="0">
                <a:ln>
                  <a:noFill/>
                </a:ln>
                <a:effectLst/>
                <a:uLnTx/>
                <a:uFillTx/>
                <a:latin typeface="游ゴシック"/>
                <a:ea typeface="游ゴシック"/>
                <a:cs typeface="+mn-cs"/>
              </a:rPr>
              <a:t>について、</a:t>
            </a:r>
            <a:r>
              <a:rPr kumimoji="0" lang="ja-JP" altLang="en-US" sz="1400" b="1" i="0" u="none" strike="noStrike" kern="0" cap="none" spc="0" normalizeH="0" baseline="0" noProof="0">
                <a:ln>
                  <a:noFill/>
                </a:ln>
                <a:effectLst/>
                <a:uLnTx/>
                <a:uFillTx/>
                <a:latin typeface="游ゴシック"/>
                <a:ea typeface="游ゴシック"/>
                <a:cs typeface="+mn-cs"/>
              </a:rPr>
              <a:t>電子版母子健康手帳上で入力</a:t>
            </a:r>
            <a:r>
              <a:rPr kumimoji="0" lang="ja-JP" altLang="en-US" sz="1400" b="0" i="0" u="none" strike="noStrike" kern="0" cap="none" spc="0" normalizeH="0" baseline="0" noProof="0">
                <a:ln>
                  <a:noFill/>
                </a:ln>
                <a:effectLst/>
                <a:uLnTx/>
                <a:uFillTx/>
                <a:latin typeface="游ゴシック"/>
                <a:ea typeface="游ゴシック"/>
                <a:cs typeface="+mn-cs"/>
              </a:rPr>
              <a:t>を可能に</a:t>
            </a:r>
            <a:endParaRPr kumimoji="0" lang="en-US" altLang="ja-JP" sz="1400" b="0" i="0" u="none" strike="noStrike" kern="0" cap="none" spc="0" normalizeH="0" baseline="0" noProof="0">
              <a:ln>
                <a:noFill/>
              </a:ln>
              <a:effectLst/>
              <a:uLnTx/>
              <a:uFillTx/>
              <a:latin typeface="游ゴシック"/>
              <a:ea typeface="游ゴシック"/>
              <a:cs typeface="+mn-cs"/>
            </a:endParaRPr>
          </a:p>
        </p:txBody>
      </p:sp>
      <p:sp>
        <p:nvSpPr>
          <p:cNvPr id="22" name="正方形/長方形 21">
            <a:extLst>
              <a:ext uri="{FF2B5EF4-FFF2-40B4-BE49-F238E27FC236}">
                <a16:creationId xmlns:a16="http://schemas.microsoft.com/office/drawing/2014/main" id="{587255CA-F50B-08F3-B1AD-0AB1FE54A55F}"/>
              </a:ext>
            </a:extLst>
          </p:cNvPr>
          <p:cNvSpPr/>
          <p:nvPr/>
        </p:nvSpPr>
        <p:spPr>
          <a:xfrm>
            <a:off x="2739013" y="1331410"/>
            <a:ext cx="2799487" cy="252000"/>
          </a:xfrm>
          <a:prstGeom prst="rect">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a:t>
            </a:r>
            <a:r>
              <a:rPr kumimoji="0" lang="ja-JP" altLang="en-US" sz="1600" b="0"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機能の概要</a:t>
            </a:r>
            <a:r>
              <a:rPr kumimoji="0" lang="en-US" altLang="ja-JP" sz="1600" b="0"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a:t>
            </a:r>
            <a:endParaRPr kumimoji="0" lang="ja-JP" altLang="en-US" sz="1600" b="0"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p:txBody>
      </p:sp>
      <p:cxnSp>
        <p:nvCxnSpPr>
          <p:cNvPr id="23" name="直線コネクタ 22">
            <a:extLst>
              <a:ext uri="{FF2B5EF4-FFF2-40B4-BE49-F238E27FC236}">
                <a16:creationId xmlns:a16="http://schemas.microsoft.com/office/drawing/2014/main" id="{5A9015D4-B916-1B6F-0331-3E065B15BE20}"/>
              </a:ext>
            </a:extLst>
          </p:cNvPr>
          <p:cNvCxnSpPr>
            <a:cxnSpLocks/>
          </p:cNvCxnSpPr>
          <p:nvPr/>
        </p:nvCxnSpPr>
        <p:spPr>
          <a:xfrm>
            <a:off x="1716516" y="1592781"/>
            <a:ext cx="4812234" cy="0"/>
          </a:xfrm>
          <a:prstGeom prst="line">
            <a:avLst/>
          </a:prstGeom>
          <a:noFill/>
          <a:ln w="6350" cap="flat" cmpd="sng" algn="ctr">
            <a:solidFill>
              <a:sysClr val="windowText" lastClr="000000">
                <a:lumMod val="50000"/>
                <a:lumOff val="50000"/>
              </a:sysClr>
            </a:solidFill>
            <a:prstDash val="solid"/>
            <a:miter lim="800000"/>
          </a:ln>
          <a:effectLst/>
        </p:spPr>
      </p:cxnSp>
      <p:sp>
        <p:nvSpPr>
          <p:cNvPr id="24" name="テキスト ボックス 23">
            <a:extLst>
              <a:ext uri="{FF2B5EF4-FFF2-40B4-BE49-F238E27FC236}">
                <a16:creationId xmlns:a16="http://schemas.microsoft.com/office/drawing/2014/main" id="{CF3714CE-EDEF-2D24-777A-A3F4215D96FF}"/>
              </a:ext>
            </a:extLst>
          </p:cNvPr>
          <p:cNvSpPr txBox="1"/>
          <p:nvPr/>
        </p:nvSpPr>
        <p:spPr>
          <a:xfrm>
            <a:off x="537988" y="2287448"/>
            <a:ext cx="1121819" cy="1077218"/>
          </a:xfrm>
          <a:prstGeom prst="rect">
            <a:avLst/>
          </a:prstGeom>
          <a:noFill/>
        </p:spPr>
        <p:txBody>
          <a:bodyPr wrap="square" lIns="0" tIns="0" rIns="0" bIns="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kern="0">
                <a:solidFill>
                  <a:srgbClr val="018838"/>
                </a:solidFill>
              </a:rPr>
              <a:t>母と子の保健バッグ</a:t>
            </a:r>
            <a:r>
              <a:rPr kumimoji="0" lang="ja-JP" altLang="en-US" sz="1400" b="1" i="0" u="none" strike="noStrike" kern="0" cap="none" spc="0" normalizeH="0" baseline="0" noProof="0">
                <a:ln>
                  <a:noFill/>
                </a:ln>
                <a:solidFill>
                  <a:srgbClr val="018838"/>
                </a:solidFill>
                <a:effectLst/>
                <a:uLnTx/>
                <a:uFillTx/>
              </a:rPr>
              <a:t>の</a:t>
            </a:r>
            <a:endParaRPr kumimoji="0" lang="en-US" altLang="ja-JP" sz="1400" b="1" i="0" u="none" strike="noStrike" kern="0" cap="none" spc="0" normalizeH="0" baseline="0" noProof="0">
              <a:ln>
                <a:noFill/>
              </a:ln>
              <a:solidFill>
                <a:srgbClr val="018838"/>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18838"/>
                </a:solidFill>
                <a:effectLst/>
                <a:uLnTx/>
                <a:uFillTx/>
              </a:rPr>
              <a:t>管理や</a:t>
            </a:r>
            <a:endParaRPr kumimoji="0" lang="en-US" altLang="ja-JP" sz="1400" b="1" i="0" u="none" strike="noStrike" kern="0" cap="none" spc="0" normalizeH="0" baseline="0" noProof="0">
              <a:ln>
                <a:noFill/>
              </a:ln>
              <a:solidFill>
                <a:srgbClr val="018838"/>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18838"/>
                </a:solidFill>
                <a:effectLst/>
                <a:uLnTx/>
                <a:uFillTx/>
              </a:rPr>
              <a:t>情報収集の</a:t>
            </a:r>
            <a:endParaRPr kumimoji="0" lang="en-US" altLang="ja-JP" sz="1400" b="1" i="0" u="none" strike="noStrike" kern="0" cap="none" spc="0" normalizeH="0" baseline="0" noProof="0">
              <a:ln>
                <a:noFill/>
              </a:ln>
              <a:solidFill>
                <a:srgbClr val="018838"/>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18838"/>
                </a:solidFill>
                <a:effectLst/>
                <a:uLnTx/>
                <a:uFillTx/>
              </a:rPr>
              <a:t>負担軽減</a:t>
            </a:r>
          </a:p>
        </p:txBody>
      </p:sp>
      <p:sp>
        <p:nvSpPr>
          <p:cNvPr id="25" name="テキスト ボックス 24">
            <a:extLst>
              <a:ext uri="{FF2B5EF4-FFF2-40B4-BE49-F238E27FC236}">
                <a16:creationId xmlns:a16="http://schemas.microsoft.com/office/drawing/2014/main" id="{1C5F9F66-A484-0B9F-0171-9CE0C530CCD4}"/>
              </a:ext>
            </a:extLst>
          </p:cNvPr>
          <p:cNvSpPr txBox="1"/>
          <p:nvPr/>
        </p:nvSpPr>
        <p:spPr>
          <a:xfrm>
            <a:off x="537988" y="4726985"/>
            <a:ext cx="1121819" cy="646331"/>
          </a:xfrm>
          <a:prstGeom prst="rect">
            <a:avLst/>
          </a:prstGeom>
          <a:noFill/>
        </p:spPr>
        <p:txBody>
          <a:bodyPr wrap="square" lIns="0" tIns="0" rIns="0" bIns="0" anchor="ctr">
            <a:spAutoFit/>
          </a:bodyPr>
          <a:lstStyle/>
          <a:p>
            <a:pPr algn="ctr" defTabSz="457200">
              <a:defRPr/>
            </a:pPr>
            <a:r>
              <a:rPr kumimoji="0" lang="ja-JP" altLang="en-US" sz="1400" b="1" i="0" u="none" strike="noStrike" kern="0" cap="none" spc="0" normalizeH="0" baseline="0" noProof="0">
                <a:ln>
                  <a:noFill/>
                </a:ln>
                <a:solidFill>
                  <a:srgbClr val="018838"/>
                </a:solidFill>
                <a:effectLst/>
                <a:uLnTx/>
                <a:uFillTx/>
              </a:rPr>
              <a:t>手書きや</a:t>
            </a:r>
            <a:endParaRPr kumimoji="0" lang="en-US" altLang="ja-JP" sz="1400" b="1" i="0" u="none" strike="noStrike" kern="0" cap="none" spc="0" normalizeH="0" baseline="0" noProof="0">
              <a:ln>
                <a:noFill/>
              </a:ln>
              <a:solidFill>
                <a:srgbClr val="018838"/>
              </a:solidFill>
              <a:effectLst/>
              <a:uLnTx/>
              <a:uFillTx/>
            </a:endParaRPr>
          </a:p>
          <a:p>
            <a:pPr algn="ctr" defTabSz="457200">
              <a:defRPr/>
            </a:pPr>
            <a:r>
              <a:rPr kumimoji="0" lang="ja-JP" altLang="en-US" sz="1400" b="1" i="0" u="none" strike="noStrike" kern="0" cap="none" spc="0" normalizeH="0" baseline="0" noProof="0">
                <a:ln>
                  <a:noFill/>
                </a:ln>
                <a:solidFill>
                  <a:srgbClr val="018838"/>
                </a:solidFill>
                <a:effectLst/>
                <a:uLnTx/>
                <a:uFillTx/>
              </a:rPr>
              <a:t>情報入力の</a:t>
            </a:r>
            <a:endParaRPr kumimoji="0" lang="en-US" altLang="ja-JP" sz="1400" b="1" i="0" u="none" strike="noStrike" kern="0" cap="none" spc="0" normalizeH="0" baseline="0" noProof="0">
              <a:ln>
                <a:noFill/>
              </a:ln>
              <a:solidFill>
                <a:srgbClr val="018838"/>
              </a:solidFill>
              <a:effectLst/>
              <a:uLnTx/>
              <a:uFillTx/>
            </a:endParaRPr>
          </a:p>
          <a:p>
            <a:pPr algn="ctr" defTabSz="457200">
              <a:defRPr/>
            </a:pPr>
            <a:r>
              <a:rPr kumimoji="0" lang="ja-JP" altLang="en-US" sz="1400" b="1" i="0" u="none" strike="noStrike" kern="0" cap="none" spc="0" normalizeH="0" baseline="0" noProof="0">
                <a:ln>
                  <a:noFill/>
                </a:ln>
                <a:solidFill>
                  <a:srgbClr val="018838"/>
                </a:solidFill>
                <a:effectLst/>
                <a:uLnTx/>
                <a:uFillTx/>
              </a:rPr>
              <a:t>負担軽減</a:t>
            </a:r>
          </a:p>
        </p:txBody>
      </p:sp>
      <p:sp>
        <p:nvSpPr>
          <p:cNvPr id="27" name="テキスト ボックス 26">
            <a:extLst>
              <a:ext uri="{FF2B5EF4-FFF2-40B4-BE49-F238E27FC236}">
                <a16:creationId xmlns:a16="http://schemas.microsoft.com/office/drawing/2014/main" id="{C24A7F43-60D9-1B3E-C1E3-D11FC7A3B108}"/>
              </a:ext>
            </a:extLst>
          </p:cNvPr>
          <p:cNvSpPr txBox="1"/>
          <p:nvPr/>
        </p:nvSpPr>
        <p:spPr>
          <a:xfrm>
            <a:off x="1532031" y="6114844"/>
            <a:ext cx="10211655" cy="415498"/>
          </a:xfrm>
          <a:prstGeom prst="rect">
            <a:avLst/>
          </a:prstGeom>
          <a:noFill/>
        </p:spPr>
        <p:txBody>
          <a:bodyPr wrap="square" rtlCol="0">
            <a:spAutoFit/>
          </a:bodyPr>
          <a:lstStyle/>
          <a:p>
            <a:pPr marL="87313" indent="-87313" algn="l">
              <a:buFont typeface="游ゴシック" panose="020B0400000000000000" pitchFamily="50" charset="-128"/>
              <a:buChar char="*"/>
            </a:pPr>
            <a:r>
              <a:rPr kumimoji="1" lang="ja-JP" altLang="en-US" sz="1050" b="1" spc="50"/>
              <a:t>④本実証の</a:t>
            </a:r>
            <a:r>
              <a:rPr lang="ja-JP" altLang="en-US" sz="1050" b="1" spc="50"/>
              <a:t>連携</a:t>
            </a:r>
            <a:r>
              <a:rPr kumimoji="1" lang="ja-JP" altLang="en-US" sz="1050" b="1" spc="50"/>
              <a:t>自治体である東村山市は国の</a:t>
            </a:r>
            <a:r>
              <a:rPr kumimoji="1" lang="en-US" altLang="ja-JP" sz="1050" b="1" spc="50"/>
              <a:t>PMH</a:t>
            </a:r>
            <a:r>
              <a:rPr kumimoji="1" lang="ja-JP" altLang="en-US" sz="1050" b="1" spc="50"/>
              <a:t>先行実施事業に参加しており、マイナポータル上のデジタル問診票を住民向けに案内済であったため、　　問診票の対応方法が変わることによる住民の混乱を避けることを優先し、今回は検証の対象から除外</a:t>
            </a:r>
          </a:p>
        </p:txBody>
      </p:sp>
      <p:pic>
        <p:nvPicPr>
          <p:cNvPr id="28" name="Picture 2">
            <a:extLst>
              <a:ext uri="{FF2B5EF4-FFF2-40B4-BE49-F238E27FC236}">
                <a16:creationId xmlns:a16="http://schemas.microsoft.com/office/drawing/2014/main" id="{851273DA-1390-481A-5A60-3E2572B8DC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583926">
            <a:off x="5781501" y="2022742"/>
            <a:ext cx="568734" cy="6173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a:extLst>
              <a:ext uri="{FF2B5EF4-FFF2-40B4-BE49-F238E27FC236}">
                <a16:creationId xmlns:a16="http://schemas.microsoft.com/office/drawing/2014/main" id="{3B0B1084-9C45-D8E7-6F14-BFADF79C3F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2183" y="1907317"/>
            <a:ext cx="403180" cy="40318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0" descr="新聞折込チラシのイラスト">
            <a:extLst>
              <a:ext uri="{FF2B5EF4-FFF2-40B4-BE49-F238E27FC236}">
                <a16:creationId xmlns:a16="http://schemas.microsoft.com/office/drawing/2014/main" id="{3ABCFED8-04C6-58D7-67A0-44A9150544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57937">
            <a:off x="5392599" y="2900758"/>
            <a:ext cx="656775" cy="73021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a:extLst>
              <a:ext uri="{FF2B5EF4-FFF2-40B4-BE49-F238E27FC236}">
                <a16:creationId xmlns:a16="http://schemas.microsoft.com/office/drawing/2014/main" id="{2C9E9F35-765A-38C7-B6AB-0E25038D86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8200" y="4152152"/>
            <a:ext cx="683512" cy="808979"/>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a:extLst>
              <a:ext uri="{FF2B5EF4-FFF2-40B4-BE49-F238E27FC236}">
                <a16:creationId xmlns:a16="http://schemas.microsoft.com/office/drawing/2014/main" id="{4DB5AC35-8A21-8557-01F5-A871EAD951E1}"/>
              </a:ext>
            </a:extLst>
          </p:cNvPr>
          <p:cNvPicPr>
            <a:picLocks noChangeAspect="1"/>
          </p:cNvPicPr>
          <p:nvPr/>
        </p:nvPicPr>
        <p:blipFill>
          <a:blip r:embed="rId6"/>
          <a:stretch>
            <a:fillRect/>
          </a:stretch>
        </p:blipFill>
        <p:spPr>
          <a:xfrm>
            <a:off x="5679738" y="3213575"/>
            <a:ext cx="672447" cy="482580"/>
          </a:xfrm>
          <a:prstGeom prst="rect">
            <a:avLst/>
          </a:prstGeom>
        </p:spPr>
      </p:pic>
      <p:pic>
        <p:nvPicPr>
          <p:cNvPr id="33" name="Picture 2" descr="問診票のイラスト">
            <a:extLst>
              <a:ext uri="{FF2B5EF4-FFF2-40B4-BE49-F238E27FC236}">
                <a16:creationId xmlns:a16="http://schemas.microsoft.com/office/drawing/2014/main" id="{FAAAE300-C5C8-9660-B80E-FD5E6347ABA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8763" y="5149756"/>
            <a:ext cx="657751" cy="59575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a:extLst>
              <a:ext uri="{FF2B5EF4-FFF2-40B4-BE49-F238E27FC236}">
                <a16:creationId xmlns:a16="http://schemas.microsoft.com/office/drawing/2014/main" id="{CCAF43BF-5C02-9ABC-A864-AD33BB6695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583926">
            <a:off x="5905773" y="5233880"/>
            <a:ext cx="568734" cy="617319"/>
          </a:xfrm>
          <a:prstGeom prst="rect">
            <a:avLst/>
          </a:prstGeom>
          <a:noFill/>
          <a:extLst>
            <a:ext uri="{909E8E84-426E-40DD-AFC4-6F175D3DCCD1}">
              <a14:hiddenFill xmlns:a14="http://schemas.microsoft.com/office/drawing/2010/main">
                <a:solidFill>
                  <a:srgbClr val="FFFFFF"/>
                </a:solidFill>
              </a14:hiddenFill>
            </a:ext>
          </a:extLst>
        </p:spPr>
      </p:pic>
      <p:sp>
        <p:nvSpPr>
          <p:cNvPr id="37" name="タイトル 4">
            <a:extLst>
              <a:ext uri="{FF2B5EF4-FFF2-40B4-BE49-F238E27FC236}">
                <a16:creationId xmlns:a16="http://schemas.microsoft.com/office/drawing/2014/main" id="{6DD180E7-82BC-8B17-4AC0-9ACAF14EFC7A}"/>
              </a:ext>
            </a:extLst>
          </p:cNvPr>
          <p:cNvSpPr txBox="1">
            <a:spLocks/>
          </p:cNvSpPr>
          <p:nvPr/>
        </p:nvSpPr>
        <p:spPr>
          <a:xfrm>
            <a:off x="438828" y="771620"/>
            <a:ext cx="11340000"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より利便性の高い電子版母子健康手帳の実現に向けて、「パーソナライズされたプッシュ配信」「母子バッグ等の配布物のアーカイブ化」「マイナポータルを介した健診記録や接種記録等の取得」の３機能について実証</a:t>
            </a:r>
          </a:p>
        </p:txBody>
      </p:sp>
    </p:spTree>
    <p:extLst>
      <p:ext uri="{BB962C8B-B14F-4D97-AF65-F5344CB8AC3E}">
        <p14:creationId xmlns:p14="http://schemas.microsoft.com/office/powerpoint/2010/main" val="136097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42AFD7B-A21A-4B71-E3BA-DCEFF9816063}"/>
              </a:ext>
            </a:extLst>
          </p:cNvPr>
          <p:cNvSpPr>
            <a:spLocks noGrp="1"/>
          </p:cNvSpPr>
          <p:nvPr>
            <p:ph sz="quarter" idx="13"/>
          </p:nvPr>
        </p:nvSpPr>
        <p:spPr/>
        <p:txBody>
          <a:bodyPr vert="horz" lIns="91440" tIns="45720" rIns="91440" bIns="45720" rtlCol="0">
            <a:noAutofit/>
          </a:bodyPr>
          <a:lstStyle/>
          <a:p>
            <a:r>
              <a:rPr lang="en-US" altLang="ja-JP" sz="1800" b="1">
                <a:solidFill>
                  <a:schemeClr val="tx1"/>
                </a:solidFill>
              </a:rPr>
              <a:t>2.</a:t>
            </a:r>
            <a:r>
              <a:rPr lang="ja-JP" altLang="en-US" sz="1800" b="1">
                <a:solidFill>
                  <a:schemeClr val="tx1"/>
                </a:solidFill>
              </a:rPr>
              <a:t>実証の概要</a:t>
            </a:r>
          </a:p>
        </p:txBody>
      </p:sp>
      <p:sp>
        <p:nvSpPr>
          <p:cNvPr id="4" name="スライド番号プレースホルダー 3">
            <a:extLst>
              <a:ext uri="{FF2B5EF4-FFF2-40B4-BE49-F238E27FC236}">
                <a16:creationId xmlns:a16="http://schemas.microsoft.com/office/drawing/2014/main" id="{C3C7E04F-7F9D-0CB4-F2AC-F4F748B9A6BA}"/>
              </a:ext>
            </a:extLst>
          </p:cNvPr>
          <p:cNvSpPr>
            <a:spLocks noGrp="1"/>
          </p:cNvSpPr>
          <p:nvPr>
            <p:ph type="sldNum" sz="quarter" idx="18"/>
          </p:nvPr>
        </p:nvSpPr>
        <p:spPr/>
        <p:txBody>
          <a:bodyPr/>
          <a:lstStyle/>
          <a:p>
            <a:fld id="{47CE1B9D-ECF1-40A6-9741-619C7E3ED3FB}" type="slidenum">
              <a:rPr lang="ja-JP" altLang="en-US" smtClean="0"/>
              <a:pPr/>
              <a:t>11</a:t>
            </a:fld>
            <a:endParaRPr lang="ja-JP" altLang="en-US"/>
          </a:p>
        </p:txBody>
      </p:sp>
      <p:sp>
        <p:nvSpPr>
          <p:cNvPr id="5" name="タイトル 4">
            <a:extLst>
              <a:ext uri="{FF2B5EF4-FFF2-40B4-BE49-F238E27FC236}">
                <a16:creationId xmlns:a16="http://schemas.microsoft.com/office/drawing/2014/main" id="{0A852CB8-DECF-55B0-0640-1B449A5ADF6E}"/>
              </a:ext>
            </a:extLst>
          </p:cNvPr>
          <p:cNvSpPr>
            <a:spLocks noGrp="1"/>
          </p:cNvSpPr>
          <p:nvPr>
            <p:ph type="title"/>
          </p:nvPr>
        </p:nvSpPr>
        <p:spPr>
          <a:xfrm>
            <a:off x="438828" y="474404"/>
            <a:ext cx="11340000" cy="297216"/>
          </a:xfrm>
        </p:spPr>
        <p:txBody>
          <a:bodyPr vert="horz">
            <a:noAutofit/>
          </a:bodyPr>
          <a:lstStyle/>
          <a:p>
            <a:r>
              <a:rPr lang="en-US" altLang="ja-JP" sz="1600"/>
              <a:t>(3) </a:t>
            </a:r>
            <a:r>
              <a:rPr lang="ja-JP" altLang="en-US" sz="1600"/>
              <a:t>実証の対象機能｜３機能の検証観点</a:t>
            </a:r>
            <a:endParaRPr kumimoji="1" lang="ja-JP" altLang="en-US" sz="1600"/>
          </a:p>
        </p:txBody>
      </p:sp>
      <p:sp>
        <p:nvSpPr>
          <p:cNvPr id="6" name="タイトル 4">
            <a:extLst>
              <a:ext uri="{FF2B5EF4-FFF2-40B4-BE49-F238E27FC236}">
                <a16:creationId xmlns:a16="http://schemas.microsoft.com/office/drawing/2014/main" id="{C6801968-879D-CE58-E759-B68C3657377A}"/>
              </a:ext>
            </a:extLst>
          </p:cNvPr>
          <p:cNvSpPr txBox="1">
            <a:spLocks/>
          </p:cNvSpPr>
          <p:nvPr/>
        </p:nvSpPr>
        <p:spPr>
          <a:xfrm>
            <a:off x="438828" y="771620"/>
            <a:ext cx="11340000"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３機能の導入により得られる効果として、住民の利便性向上だけでなく、職員の負担軽減・業務効率化についても検証を実施</a:t>
            </a:r>
          </a:p>
        </p:txBody>
      </p:sp>
      <p:sp>
        <p:nvSpPr>
          <p:cNvPr id="3" name="正方形/長方形 2">
            <a:extLst>
              <a:ext uri="{FF2B5EF4-FFF2-40B4-BE49-F238E27FC236}">
                <a16:creationId xmlns:a16="http://schemas.microsoft.com/office/drawing/2014/main" id="{DEC5A9E2-0C90-A776-ECE9-9557E8329AD5}"/>
              </a:ext>
            </a:extLst>
          </p:cNvPr>
          <p:cNvSpPr/>
          <p:nvPr/>
        </p:nvSpPr>
        <p:spPr>
          <a:xfrm>
            <a:off x="445007" y="3082505"/>
            <a:ext cx="5616000" cy="19946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144000" numCol="1" spcCol="0" rtlCol="0" fromWordArt="0" anchor="t" anchorCtr="0" forceAA="0" compatLnSpc="1">
            <a:prstTxWarp prst="textNoShape">
              <a:avLst/>
            </a:prstTxWarp>
            <a:noAutofit/>
          </a:bodyPr>
          <a:lstStyle/>
          <a:p>
            <a:pPr marL="88900" indent="-88900">
              <a:spcAft>
                <a:spcPts val="600"/>
              </a:spcAft>
              <a:buClr>
                <a:schemeClr val="accent1"/>
              </a:buClr>
              <a:buFont typeface="Wingdings" panose="05000000000000000000" pitchFamily="2" charset="2"/>
              <a:buChar char="l"/>
            </a:pPr>
            <a:r>
              <a:rPr kumimoji="1" lang="ja-JP" altLang="en-US" sz="1400">
                <a:solidFill>
                  <a:schemeClr val="tx1"/>
                </a:solidFill>
                <a:latin typeface="+mn-ea"/>
              </a:rPr>
              <a:t>手取り時間の増加（手続等時間の削減）</a:t>
            </a:r>
            <a:endParaRPr kumimoji="1" lang="en-US" altLang="ja-JP" sz="1400">
              <a:solidFill>
                <a:schemeClr val="tx1"/>
              </a:solidFill>
              <a:latin typeface="+mn-ea"/>
            </a:endParaRPr>
          </a:p>
          <a:p>
            <a:pPr marL="137795" indent="-137795">
              <a:spcAft>
                <a:spcPts val="600"/>
              </a:spcAft>
              <a:buClr>
                <a:schemeClr val="accent1"/>
              </a:buClr>
              <a:buFont typeface="Wingdings" panose="05000000000000000000" pitchFamily="2" charset="2"/>
              <a:buChar char="l"/>
            </a:pPr>
            <a:r>
              <a:rPr lang="ja-JP" altLang="en-US" sz="1400">
                <a:solidFill>
                  <a:schemeClr val="tx1"/>
                </a:solidFill>
                <a:latin typeface="+mn-ea"/>
              </a:rPr>
              <a:t>電子化による母子健康手帳に掲載される情報へのアクセシビリ　ティ向上</a:t>
            </a:r>
            <a:endParaRPr lang="en-US" altLang="ja-JP" sz="1400">
              <a:solidFill>
                <a:schemeClr val="tx1"/>
              </a:solidFill>
              <a:latin typeface="+mn-ea"/>
            </a:endParaRPr>
          </a:p>
          <a:p>
            <a:pPr marL="88900" indent="-88900">
              <a:spcAft>
                <a:spcPts val="600"/>
              </a:spcAft>
              <a:buClr>
                <a:schemeClr val="accent1"/>
              </a:buClr>
              <a:buFont typeface="Wingdings" panose="05000000000000000000" pitchFamily="2" charset="2"/>
              <a:buChar char="l"/>
            </a:pPr>
            <a:r>
              <a:rPr lang="ja-JP" altLang="en-US" sz="1400">
                <a:solidFill>
                  <a:schemeClr val="tx1"/>
                </a:solidFill>
                <a:latin typeface="+mn-ea"/>
              </a:rPr>
              <a:t>子育て支援情報等の知りそびれ防止　等</a:t>
            </a:r>
            <a:endParaRPr kumimoji="1" lang="en-US" altLang="ja-JP" sz="1400">
              <a:solidFill>
                <a:schemeClr val="tx1"/>
              </a:solidFill>
              <a:latin typeface="+mn-ea"/>
            </a:endParaRPr>
          </a:p>
        </p:txBody>
      </p:sp>
      <p:sp>
        <p:nvSpPr>
          <p:cNvPr id="12" name="正方形/長方形 11">
            <a:extLst>
              <a:ext uri="{FF2B5EF4-FFF2-40B4-BE49-F238E27FC236}">
                <a16:creationId xmlns:a16="http://schemas.microsoft.com/office/drawing/2014/main" id="{A062AF94-350B-9DB6-9E4C-525EEDAC4378}"/>
              </a:ext>
            </a:extLst>
          </p:cNvPr>
          <p:cNvSpPr/>
          <p:nvPr/>
        </p:nvSpPr>
        <p:spPr>
          <a:xfrm>
            <a:off x="440920" y="2722505"/>
            <a:ext cx="5616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bg1"/>
                </a:solidFill>
                <a:latin typeface="+mn-ea"/>
              </a:rPr>
              <a:t>住民の利便性向上</a:t>
            </a:r>
            <a:endParaRPr lang="en-US" altLang="ja-JP" sz="1400" b="1">
              <a:solidFill>
                <a:schemeClr val="bg1"/>
              </a:solidFill>
              <a:latin typeface="+mn-ea"/>
            </a:endParaRPr>
          </a:p>
        </p:txBody>
      </p:sp>
      <p:sp>
        <p:nvSpPr>
          <p:cNvPr id="14" name="正方形/長方形 13">
            <a:extLst>
              <a:ext uri="{FF2B5EF4-FFF2-40B4-BE49-F238E27FC236}">
                <a16:creationId xmlns:a16="http://schemas.microsoft.com/office/drawing/2014/main" id="{F38D0CCB-BF77-B1B0-83E1-CB3ABBD0B9DB}"/>
              </a:ext>
            </a:extLst>
          </p:cNvPr>
          <p:cNvSpPr/>
          <p:nvPr/>
        </p:nvSpPr>
        <p:spPr>
          <a:xfrm>
            <a:off x="6170107" y="2722505"/>
            <a:ext cx="5616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bg1"/>
                </a:solidFill>
                <a:latin typeface="+mn-ea"/>
              </a:rPr>
              <a:t>職員の負担軽減・業務効率化</a:t>
            </a:r>
            <a:endParaRPr lang="en-US" altLang="ja-JP" sz="1400" b="1">
              <a:solidFill>
                <a:schemeClr val="bg1"/>
              </a:solidFill>
              <a:latin typeface="+mn-ea"/>
            </a:endParaRPr>
          </a:p>
        </p:txBody>
      </p:sp>
      <p:sp>
        <p:nvSpPr>
          <p:cNvPr id="15" name="正方形/長方形 14">
            <a:extLst>
              <a:ext uri="{FF2B5EF4-FFF2-40B4-BE49-F238E27FC236}">
                <a16:creationId xmlns:a16="http://schemas.microsoft.com/office/drawing/2014/main" id="{5D0C6BF3-A273-B876-EBAE-1B938C4BA170}"/>
              </a:ext>
            </a:extLst>
          </p:cNvPr>
          <p:cNvSpPr/>
          <p:nvPr/>
        </p:nvSpPr>
        <p:spPr>
          <a:xfrm>
            <a:off x="6170107" y="3082505"/>
            <a:ext cx="5616000" cy="19946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144000" numCol="1" spcCol="0" rtlCol="0" fromWordArt="0" anchor="t" anchorCtr="0" forceAA="0" compatLnSpc="1">
            <a:prstTxWarp prst="textNoShape">
              <a:avLst/>
            </a:prstTxWarp>
            <a:noAutofit/>
          </a:bodyPr>
          <a:lstStyle/>
          <a:p>
            <a:pPr marL="88900" indent="-88900">
              <a:spcAft>
                <a:spcPts val="600"/>
              </a:spcAft>
              <a:buClr>
                <a:schemeClr val="accent1"/>
              </a:buClr>
              <a:buFont typeface="Wingdings" panose="05000000000000000000" pitchFamily="2" charset="2"/>
              <a:buChar char="l"/>
            </a:pPr>
            <a:r>
              <a:rPr lang="ja-JP" altLang="en-US" sz="1400">
                <a:solidFill>
                  <a:schemeClr val="tx1"/>
                </a:solidFill>
                <a:latin typeface="+mn-ea"/>
              </a:rPr>
              <a:t>手取り時間の増加（業務</a:t>
            </a:r>
            <a:r>
              <a:rPr kumimoji="1" lang="ja-JP" altLang="en-US" sz="1400">
                <a:solidFill>
                  <a:schemeClr val="tx1"/>
                </a:solidFill>
                <a:latin typeface="+mn-ea"/>
              </a:rPr>
              <a:t>時間の削減）</a:t>
            </a:r>
            <a:endParaRPr kumimoji="1" lang="en-US" altLang="ja-JP" sz="1400">
              <a:solidFill>
                <a:schemeClr val="tx1"/>
              </a:solidFill>
              <a:latin typeface="+mn-ea"/>
            </a:endParaRPr>
          </a:p>
          <a:p>
            <a:pPr marL="88900" indent="-88900">
              <a:spcAft>
                <a:spcPts val="600"/>
              </a:spcAft>
              <a:buClr>
                <a:schemeClr val="accent1"/>
              </a:buClr>
              <a:buFont typeface="Wingdings" panose="05000000000000000000" pitchFamily="2" charset="2"/>
              <a:buChar char="l"/>
            </a:pPr>
            <a:r>
              <a:rPr lang="ja-JP" altLang="en-US" sz="1400">
                <a:solidFill>
                  <a:schemeClr val="tx1"/>
                </a:solidFill>
                <a:latin typeface="+mn-ea"/>
              </a:rPr>
              <a:t>母と子の保健バッグの数量削減　等</a:t>
            </a:r>
            <a:endParaRPr lang="en-US" altLang="ja-JP" sz="1400">
              <a:solidFill>
                <a:schemeClr val="tx1"/>
              </a:solidFill>
              <a:latin typeface="+mn-ea"/>
            </a:endParaRPr>
          </a:p>
        </p:txBody>
      </p:sp>
      <p:pic>
        <p:nvPicPr>
          <p:cNvPr id="25" name="Picture 4" descr="出産のイラスト「赤ちゃんとお母さん」">
            <a:extLst>
              <a:ext uri="{FF2B5EF4-FFF2-40B4-BE49-F238E27FC236}">
                <a16:creationId xmlns:a16="http://schemas.microsoft.com/office/drawing/2014/main" id="{E3D93E72-1AE8-6F1D-7C82-9EB4DC70FE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8162" y="3985966"/>
            <a:ext cx="688485" cy="927251"/>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5" descr="おもちゃ, レゴ, 食品 が含まれている画像&#10;&#10;AI 生成コンテンツは誤りを含む可能性があります。">
            <a:extLst>
              <a:ext uri="{FF2B5EF4-FFF2-40B4-BE49-F238E27FC236}">
                <a16:creationId xmlns:a16="http://schemas.microsoft.com/office/drawing/2014/main" id="{66232C9B-BDAD-C26D-5568-BF917A39D7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2745" y="3985994"/>
            <a:ext cx="950646" cy="926640"/>
          </a:xfrm>
          <a:prstGeom prst="rect">
            <a:avLst/>
          </a:prstGeom>
        </p:spPr>
      </p:pic>
      <p:sp>
        <p:nvSpPr>
          <p:cNvPr id="32" name="四角形: 角を丸くする 31">
            <a:extLst>
              <a:ext uri="{FF2B5EF4-FFF2-40B4-BE49-F238E27FC236}">
                <a16:creationId xmlns:a16="http://schemas.microsoft.com/office/drawing/2014/main" id="{24D47740-C020-F05B-4AA5-058C84983300}"/>
              </a:ext>
            </a:extLst>
          </p:cNvPr>
          <p:cNvSpPr/>
          <p:nvPr/>
        </p:nvSpPr>
        <p:spPr>
          <a:xfrm>
            <a:off x="442913" y="1341438"/>
            <a:ext cx="1434013" cy="80499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a:t>実証の対象</a:t>
            </a:r>
            <a:endParaRPr kumimoji="1" lang="en-US" altLang="ja-JP" b="1"/>
          </a:p>
          <a:p>
            <a:pPr algn="ctr"/>
            <a:r>
              <a:rPr lang="ja-JP" altLang="en-US" b="1"/>
              <a:t>３</a:t>
            </a:r>
            <a:r>
              <a:rPr kumimoji="1" lang="ja-JP" altLang="en-US" b="1"/>
              <a:t>機能</a:t>
            </a:r>
          </a:p>
        </p:txBody>
      </p:sp>
      <p:sp>
        <p:nvSpPr>
          <p:cNvPr id="33" name="四角形: 角を丸くする 32">
            <a:extLst>
              <a:ext uri="{FF2B5EF4-FFF2-40B4-BE49-F238E27FC236}">
                <a16:creationId xmlns:a16="http://schemas.microsoft.com/office/drawing/2014/main" id="{316BC680-994A-D79D-E13F-09BEB37636A9}"/>
              </a:ext>
            </a:extLst>
          </p:cNvPr>
          <p:cNvSpPr/>
          <p:nvPr/>
        </p:nvSpPr>
        <p:spPr>
          <a:xfrm>
            <a:off x="1939288" y="1341438"/>
            <a:ext cx="3240000" cy="804996"/>
          </a:xfrm>
          <a:prstGeom prst="roundRect">
            <a:avLst/>
          </a:prstGeom>
          <a:solidFill>
            <a:srgbClr val="E2F0D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400" b="1">
                <a:solidFill>
                  <a:schemeClr val="tx1"/>
                </a:solidFill>
              </a:rPr>
              <a:t>①パーソナライズ</a:t>
            </a:r>
            <a:endParaRPr kumimoji="1" lang="en-US" altLang="ja-JP" sz="1400" b="1">
              <a:solidFill>
                <a:schemeClr val="tx1"/>
              </a:solidFill>
            </a:endParaRPr>
          </a:p>
          <a:p>
            <a:r>
              <a:rPr kumimoji="1" lang="ja-JP" altLang="en-US" sz="1400" b="1">
                <a:solidFill>
                  <a:schemeClr val="tx1"/>
                </a:solidFill>
              </a:rPr>
              <a:t>　されたプッシュ配信</a:t>
            </a:r>
          </a:p>
        </p:txBody>
      </p:sp>
      <p:sp>
        <p:nvSpPr>
          <p:cNvPr id="34" name="四角形: 角を丸くする 33">
            <a:extLst>
              <a:ext uri="{FF2B5EF4-FFF2-40B4-BE49-F238E27FC236}">
                <a16:creationId xmlns:a16="http://schemas.microsoft.com/office/drawing/2014/main" id="{D797C302-63E4-E9C0-CA80-8415D643274D}"/>
              </a:ext>
            </a:extLst>
          </p:cNvPr>
          <p:cNvSpPr/>
          <p:nvPr/>
        </p:nvSpPr>
        <p:spPr>
          <a:xfrm>
            <a:off x="5241650" y="1341438"/>
            <a:ext cx="3240000" cy="804996"/>
          </a:xfrm>
          <a:prstGeom prst="roundRect">
            <a:avLst/>
          </a:prstGeom>
          <a:solidFill>
            <a:srgbClr val="E2F0D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400" b="1">
                <a:solidFill>
                  <a:schemeClr val="tx1"/>
                </a:solidFill>
              </a:rPr>
              <a:t>②</a:t>
            </a:r>
            <a:r>
              <a:rPr kumimoji="0" lang="ja-JP" altLang="en-US" sz="1400" b="1" kern="0">
                <a:solidFill>
                  <a:schemeClr val="tx1"/>
                </a:solidFill>
                <a:ea typeface="游ゴシック" panose="020B0400000000000000" pitchFamily="50" charset="-128"/>
              </a:rPr>
              <a:t>母子バッグ等の配布物の</a:t>
            </a:r>
            <a:br>
              <a:rPr kumimoji="0" lang="en-US" altLang="ja-JP" sz="1400" b="1" kern="0">
                <a:solidFill>
                  <a:schemeClr val="tx1"/>
                </a:solidFill>
                <a:ea typeface="游ゴシック" panose="020B0400000000000000" pitchFamily="50" charset="-128"/>
              </a:rPr>
            </a:br>
            <a:r>
              <a:rPr kumimoji="0" lang="ja-JP" altLang="en-US" sz="1400" b="1" kern="0">
                <a:solidFill>
                  <a:schemeClr val="tx1"/>
                </a:solidFill>
                <a:ea typeface="游ゴシック" panose="020B0400000000000000" pitchFamily="50" charset="-128"/>
              </a:rPr>
              <a:t>　アーカイブ化</a:t>
            </a:r>
            <a:endParaRPr kumimoji="1" lang="ja-JP" altLang="en-US" sz="1400" b="1">
              <a:solidFill>
                <a:schemeClr val="tx1"/>
              </a:solidFill>
            </a:endParaRPr>
          </a:p>
        </p:txBody>
      </p:sp>
      <p:sp>
        <p:nvSpPr>
          <p:cNvPr id="35" name="四角形: 角を丸くする 34">
            <a:extLst>
              <a:ext uri="{FF2B5EF4-FFF2-40B4-BE49-F238E27FC236}">
                <a16:creationId xmlns:a16="http://schemas.microsoft.com/office/drawing/2014/main" id="{F84EADFF-8C59-2B05-E6CA-EBECF48FA3D4}"/>
              </a:ext>
            </a:extLst>
          </p:cNvPr>
          <p:cNvSpPr/>
          <p:nvPr/>
        </p:nvSpPr>
        <p:spPr>
          <a:xfrm>
            <a:off x="8544013" y="1341438"/>
            <a:ext cx="3240000" cy="804996"/>
          </a:xfrm>
          <a:prstGeom prst="roundRect">
            <a:avLst/>
          </a:prstGeom>
          <a:solidFill>
            <a:srgbClr val="E2F0D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400" b="1">
                <a:solidFill>
                  <a:schemeClr val="tx1"/>
                </a:solidFill>
              </a:rPr>
              <a:t>③</a:t>
            </a:r>
            <a:r>
              <a:rPr lang="ja-JP" altLang="en-US" sz="1400" b="1">
                <a:solidFill>
                  <a:schemeClr val="tx1"/>
                </a:solidFill>
              </a:rPr>
              <a:t>マイナポータル</a:t>
            </a:r>
            <a:r>
              <a:rPr kumimoji="1" lang="ja-JP" altLang="en-US" sz="1400" b="1">
                <a:solidFill>
                  <a:schemeClr val="tx1"/>
                </a:solidFill>
              </a:rPr>
              <a:t>を介した</a:t>
            </a:r>
            <a:endParaRPr kumimoji="1" lang="en-US" altLang="ja-JP" sz="1400" b="1">
              <a:solidFill>
                <a:schemeClr val="tx1"/>
              </a:solidFill>
            </a:endParaRPr>
          </a:p>
          <a:p>
            <a:r>
              <a:rPr kumimoji="1" lang="ja-JP" altLang="en-US" sz="1400" b="1">
                <a:solidFill>
                  <a:schemeClr val="tx1"/>
                </a:solidFill>
              </a:rPr>
              <a:t>　健診記録や接種記録等の取得</a:t>
            </a:r>
          </a:p>
        </p:txBody>
      </p:sp>
      <p:grpSp>
        <p:nvGrpSpPr>
          <p:cNvPr id="36" name="グループ化 35">
            <a:extLst>
              <a:ext uri="{FF2B5EF4-FFF2-40B4-BE49-F238E27FC236}">
                <a16:creationId xmlns:a16="http://schemas.microsoft.com/office/drawing/2014/main" id="{2D77CD68-2F9A-DD42-E1A6-84DCBE999ACC}"/>
              </a:ext>
            </a:extLst>
          </p:cNvPr>
          <p:cNvGrpSpPr/>
          <p:nvPr/>
        </p:nvGrpSpPr>
        <p:grpSpPr>
          <a:xfrm>
            <a:off x="4412258" y="1330709"/>
            <a:ext cx="748052" cy="732744"/>
            <a:chOff x="6280509" y="1978799"/>
            <a:chExt cx="748052" cy="732744"/>
          </a:xfrm>
        </p:grpSpPr>
        <p:pic>
          <p:nvPicPr>
            <p:cNvPr id="37" name="Picture 2">
              <a:extLst>
                <a:ext uri="{FF2B5EF4-FFF2-40B4-BE49-F238E27FC236}">
                  <a16:creationId xmlns:a16="http://schemas.microsoft.com/office/drawing/2014/main" id="{655DFD3F-5CE0-E55E-DE4C-E92A689F1C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583926">
              <a:off x="6459827" y="2094224"/>
              <a:ext cx="568734" cy="61731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92A8D1AC-30EE-2B22-4AD6-537A252961C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0509" y="1978799"/>
              <a:ext cx="403180" cy="403180"/>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12">
            <a:extLst>
              <a:ext uri="{FF2B5EF4-FFF2-40B4-BE49-F238E27FC236}">
                <a16:creationId xmlns:a16="http://schemas.microsoft.com/office/drawing/2014/main" id="{814E74B4-A9C1-A50F-E59B-695CE3E50CA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80157" y="1387075"/>
            <a:ext cx="621375" cy="735435"/>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グループ化 39">
            <a:extLst>
              <a:ext uri="{FF2B5EF4-FFF2-40B4-BE49-F238E27FC236}">
                <a16:creationId xmlns:a16="http://schemas.microsoft.com/office/drawing/2014/main" id="{102B33A9-3A0C-4C2E-D85D-EC9BDD099816}"/>
              </a:ext>
            </a:extLst>
          </p:cNvPr>
          <p:cNvGrpSpPr/>
          <p:nvPr/>
        </p:nvGrpSpPr>
        <p:grpSpPr>
          <a:xfrm>
            <a:off x="7434500" y="1290418"/>
            <a:ext cx="959586" cy="795397"/>
            <a:chOff x="6070925" y="2972240"/>
            <a:chExt cx="959586" cy="795397"/>
          </a:xfrm>
        </p:grpSpPr>
        <p:pic>
          <p:nvPicPr>
            <p:cNvPr id="41" name="Picture 20" descr="新聞折込チラシのイラスト">
              <a:extLst>
                <a:ext uri="{FF2B5EF4-FFF2-40B4-BE49-F238E27FC236}">
                  <a16:creationId xmlns:a16="http://schemas.microsoft.com/office/drawing/2014/main" id="{EF41F235-D59F-3701-C107-09951846CFA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57937">
              <a:off x="6070925" y="2972240"/>
              <a:ext cx="656775" cy="730212"/>
            </a:xfrm>
            <a:prstGeom prst="rect">
              <a:avLst/>
            </a:prstGeom>
            <a:noFill/>
            <a:extLst>
              <a:ext uri="{909E8E84-426E-40DD-AFC4-6F175D3DCCD1}">
                <a14:hiddenFill xmlns:a14="http://schemas.microsoft.com/office/drawing/2010/main">
                  <a:solidFill>
                    <a:srgbClr val="FFFFFF"/>
                  </a:solidFill>
                </a14:hiddenFill>
              </a:ext>
            </a:extLst>
          </p:spPr>
        </p:pic>
        <p:pic>
          <p:nvPicPr>
            <p:cNvPr id="42" name="図 41">
              <a:extLst>
                <a:ext uri="{FF2B5EF4-FFF2-40B4-BE49-F238E27FC236}">
                  <a16:creationId xmlns:a16="http://schemas.microsoft.com/office/drawing/2014/main" id="{18699A2A-AB8A-720D-786E-44DE249905DE}"/>
                </a:ext>
              </a:extLst>
            </p:cNvPr>
            <p:cNvPicPr>
              <a:picLocks noChangeAspect="1"/>
            </p:cNvPicPr>
            <p:nvPr/>
          </p:nvPicPr>
          <p:blipFill>
            <a:blip r:embed="rId9"/>
            <a:stretch>
              <a:fillRect/>
            </a:stretch>
          </p:blipFill>
          <p:spPr>
            <a:xfrm>
              <a:off x="6358064" y="3285057"/>
              <a:ext cx="672447" cy="482580"/>
            </a:xfrm>
            <a:prstGeom prst="rect">
              <a:avLst/>
            </a:prstGeom>
          </p:spPr>
        </p:pic>
      </p:grpSp>
      <p:sp>
        <p:nvSpPr>
          <p:cNvPr id="43" name="二等辺三角形 42">
            <a:extLst>
              <a:ext uri="{FF2B5EF4-FFF2-40B4-BE49-F238E27FC236}">
                <a16:creationId xmlns:a16="http://schemas.microsoft.com/office/drawing/2014/main" id="{3C2FDA5C-B8B7-FE81-AB32-F7836542E1CE}"/>
              </a:ext>
            </a:extLst>
          </p:cNvPr>
          <p:cNvSpPr/>
          <p:nvPr/>
        </p:nvSpPr>
        <p:spPr>
          <a:xfrm flipV="1">
            <a:off x="2791378" y="2284122"/>
            <a:ext cx="1383086" cy="28549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p>
        </p:txBody>
      </p:sp>
      <p:sp>
        <p:nvSpPr>
          <p:cNvPr id="44" name="二等辺三角形 43">
            <a:extLst>
              <a:ext uri="{FF2B5EF4-FFF2-40B4-BE49-F238E27FC236}">
                <a16:creationId xmlns:a16="http://schemas.microsoft.com/office/drawing/2014/main" id="{1DEEAD76-5F82-6162-1683-FA8E98E55BF0}"/>
              </a:ext>
            </a:extLst>
          </p:cNvPr>
          <p:cNvSpPr/>
          <p:nvPr/>
        </p:nvSpPr>
        <p:spPr>
          <a:xfrm flipV="1">
            <a:off x="6170107" y="2284122"/>
            <a:ext cx="1383086" cy="28549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p>
        </p:txBody>
      </p:sp>
      <p:sp>
        <p:nvSpPr>
          <p:cNvPr id="45" name="二等辺三角形 44">
            <a:extLst>
              <a:ext uri="{FF2B5EF4-FFF2-40B4-BE49-F238E27FC236}">
                <a16:creationId xmlns:a16="http://schemas.microsoft.com/office/drawing/2014/main" id="{847CF948-1CA2-661C-89A4-06D1D1EC5822}"/>
              </a:ext>
            </a:extLst>
          </p:cNvPr>
          <p:cNvSpPr/>
          <p:nvPr/>
        </p:nvSpPr>
        <p:spPr>
          <a:xfrm flipV="1">
            <a:off x="9472470" y="2284122"/>
            <a:ext cx="1383086" cy="28549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p>
        </p:txBody>
      </p:sp>
    </p:spTree>
    <p:extLst>
      <p:ext uri="{BB962C8B-B14F-4D97-AF65-F5344CB8AC3E}">
        <p14:creationId xmlns:p14="http://schemas.microsoft.com/office/powerpoint/2010/main" val="1324291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E674B-DA01-3A88-9AD5-CF5046DC08C8}"/>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D7A1CDB-794C-24C4-C42D-0CDF62F44BA3}"/>
              </a:ext>
            </a:extLst>
          </p:cNvPr>
          <p:cNvSpPr>
            <a:spLocks noGrp="1"/>
          </p:cNvSpPr>
          <p:nvPr>
            <p:ph type="sldNum" sz="quarter" idx="18"/>
          </p:nvPr>
        </p:nvSpPr>
        <p:spPr/>
        <p:txBody>
          <a:bodyPr/>
          <a:lstStyle/>
          <a:p>
            <a:fld id="{47CE1B9D-ECF1-40A6-9741-619C7E3ED3FB}" type="slidenum">
              <a:rPr lang="ja-JP" altLang="en-US" smtClean="0"/>
              <a:pPr/>
              <a:t>12</a:t>
            </a:fld>
            <a:endParaRPr lang="ja-JP" altLang="en-US"/>
          </a:p>
        </p:txBody>
      </p:sp>
      <p:sp>
        <p:nvSpPr>
          <p:cNvPr id="5" name="タイトル 4">
            <a:extLst>
              <a:ext uri="{FF2B5EF4-FFF2-40B4-BE49-F238E27FC236}">
                <a16:creationId xmlns:a16="http://schemas.microsoft.com/office/drawing/2014/main" id="{A94783F1-4CDA-A026-4E40-A31653A07D98}"/>
              </a:ext>
            </a:extLst>
          </p:cNvPr>
          <p:cNvSpPr>
            <a:spLocks noGrp="1"/>
          </p:cNvSpPr>
          <p:nvPr>
            <p:ph type="title"/>
          </p:nvPr>
        </p:nvSpPr>
        <p:spPr>
          <a:xfrm>
            <a:off x="438828" y="474404"/>
            <a:ext cx="11340000" cy="297216"/>
          </a:xfrm>
        </p:spPr>
        <p:txBody>
          <a:bodyPr vert="horz">
            <a:noAutofit/>
          </a:bodyPr>
          <a:lstStyle/>
          <a:p>
            <a:r>
              <a:rPr lang="en-US" altLang="ja-JP" sz="1600"/>
              <a:t>(4) </a:t>
            </a:r>
            <a:r>
              <a:rPr lang="ja-JP" altLang="en-US" sz="1600"/>
              <a:t>検証概要｜住民側（実利用者・体験会モニター）</a:t>
            </a:r>
            <a:endParaRPr kumimoji="1" lang="ja-JP" altLang="en-US" sz="1600"/>
          </a:p>
        </p:txBody>
      </p:sp>
      <p:sp>
        <p:nvSpPr>
          <p:cNvPr id="2" name="タイトル 5">
            <a:extLst>
              <a:ext uri="{FF2B5EF4-FFF2-40B4-BE49-F238E27FC236}">
                <a16:creationId xmlns:a16="http://schemas.microsoft.com/office/drawing/2014/main" id="{39E82650-9C82-41ED-1AB5-4B8C6FC8999F}"/>
              </a:ext>
            </a:extLst>
          </p:cNvPr>
          <p:cNvSpPr txBox="1">
            <a:spLocks/>
          </p:cNvSpPr>
          <p:nvPr/>
        </p:nvSpPr>
        <p:spPr>
          <a:xfrm>
            <a:off x="456486" y="771620"/>
            <a:ext cx="11296686"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実利用者／体験会モニターを対象に、３機能に対するアンケートを実施</a:t>
            </a:r>
            <a:endParaRPr lang="en-US" altLang="ja-JP">
              <a:solidFill>
                <a:schemeClr val="tx2"/>
              </a:solidFill>
            </a:endParaRPr>
          </a:p>
          <a:p>
            <a:r>
              <a:rPr lang="ja-JP" altLang="en-US">
                <a:solidFill>
                  <a:schemeClr val="tx2"/>
                </a:solidFill>
              </a:rPr>
              <a:t>また、実利用者の利用実績等のログデータを取得</a:t>
            </a:r>
          </a:p>
        </p:txBody>
      </p:sp>
      <p:sp>
        <p:nvSpPr>
          <p:cNvPr id="7" name="コンテンツ プレースホルダー 1">
            <a:extLst>
              <a:ext uri="{FF2B5EF4-FFF2-40B4-BE49-F238E27FC236}">
                <a16:creationId xmlns:a16="http://schemas.microsoft.com/office/drawing/2014/main" id="{BE447EBB-6CB9-A600-F187-9AA2039881E9}"/>
              </a:ext>
            </a:extLst>
          </p:cNvPr>
          <p:cNvSpPr txBox="1">
            <a:spLocks/>
          </p:cNvSpPr>
          <p:nvPr/>
        </p:nvSpPr>
        <p:spPr>
          <a:xfrm>
            <a:off x="438828" y="186404"/>
            <a:ext cx="11340000" cy="212608"/>
          </a:xfrm>
          <a:prstGeom prst="rect">
            <a:avLst/>
          </a:prstGeom>
        </p:spPr>
        <p:txBody>
          <a:bodyPr vert="horz" lIns="91440" tIns="45720" rIns="91440" bIns="45720" rtlCol="0">
            <a:noAutofit/>
          </a:bodyPr>
          <a:lstStyle>
            <a:defPPr>
              <a:defRPr lang="ja-JP"/>
            </a:defPPr>
            <a:lvl1pPr indent="0">
              <a:lnSpc>
                <a:spcPct val="90000"/>
              </a:lnSpc>
              <a:spcBef>
                <a:spcPts val="1000"/>
              </a:spcBef>
              <a:buFont typeface="Arial" panose="020B0604020202020204" pitchFamily="34" charset="0"/>
              <a:buNone/>
              <a:defRPr b="1" spc="50" baseline="0"/>
            </a:lvl1pPr>
            <a:lvl2pPr marL="685800" indent="-228600">
              <a:lnSpc>
                <a:spcPct val="90000"/>
              </a:lnSpc>
              <a:spcBef>
                <a:spcPts val="500"/>
              </a:spcBef>
              <a:buFont typeface="Arial" panose="020B0604020202020204" pitchFamily="34" charset="0"/>
              <a:buChar char="•"/>
              <a:defRPr sz="2400" b="1"/>
            </a:lvl2pPr>
            <a:lvl3pPr marL="1143000" indent="-228600">
              <a:lnSpc>
                <a:spcPct val="90000"/>
              </a:lnSpc>
              <a:spcBef>
                <a:spcPts val="500"/>
              </a:spcBef>
              <a:buFont typeface="Arial" panose="020B0604020202020204" pitchFamily="34" charset="0"/>
              <a:buChar char="•"/>
              <a:defRPr sz="2000" b="1"/>
            </a:lvl3pPr>
            <a:lvl4pPr marL="1600200" indent="-228600">
              <a:lnSpc>
                <a:spcPct val="90000"/>
              </a:lnSpc>
              <a:spcBef>
                <a:spcPts val="500"/>
              </a:spcBef>
              <a:buFont typeface="Arial" panose="020B0604020202020204" pitchFamily="34" charset="0"/>
              <a:buChar char="•"/>
              <a:defRPr b="1"/>
            </a:lvl4pPr>
            <a:lvl5pPr marL="2057400" indent="-228600">
              <a:lnSpc>
                <a:spcPct val="90000"/>
              </a:lnSpc>
              <a:spcBef>
                <a:spcPts val="500"/>
              </a:spcBef>
              <a:buFont typeface="Arial" panose="020B0604020202020204" pitchFamily="34" charset="0"/>
              <a:buChar char="•"/>
              <a:defRPr b="1"/>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ja-JP"/>
              <a:t>2.</a:t>
            </a:r>
            <a:r>
              <a:rPr lang="ja-JP" altLang="en-US"/>
              <a:t>実証の概要</a:t>
            </a:r>
          </a:p>
        </p:txBody>
      </p:sp>
      <p:graphicFrame>
        <p:nvGraphicFramePr>
          <p:cNvPr id="10" name="コンテンツ プレースホルダー 5">
            <a:extLst>
              <a:ext uri="{FF2B5EF4-FFF2-40B4-BE49-F238E27FC236}">
                <a16:creationId xmlns:a16="http://schemas.microsoft.com/office/drawing/2014/main" id="{693A2B3D-FB3C-F32C-FFB2-AE2D08915B8A}"/>
              </a:ext>
            </a:extLst>
          </p:cNvPr>
          <p:cNvGraphicFramePr>
            <a:graphicFrameLocks/>
          </p:cNvGraphicFramePr>
          <p:nvPr>
            <p:extLst>
              <p:ext uri="{D42A27DB-BD31-4B8C-83A1-F6EECF244321}">
                <p14:modId xmlns:p14="http://schemas.microsoft.com/office/powerpoint/2010/main" val="2163723295"/>
              </p:ext>
            </p:extLst>
          </p:nvPr>
        </p:nvGraphicFramePr>
        <p:xfrm>
          <a:off x="438827" y="1332561"/>
          <a:ext cx="11354400" cy="4733796"/>
        </p:xfrm>
        <a:graphic>
          <a:graphicData uri="http://schemas.openxmlformats.org/drawingml/2006/table">
            <a:tbl>
              <a:tblPr firstRow="1" bandRow="1">
                <a:tableStyleId>{5C22544A-7EE6-4342-B048-85BDC9FD1C3A}</a:tableStyleId>
              </a:tblPr>
              <a:tblGrid>
                <a:gridCol w="1382400">
                  <a:extLst>
                    <a:ext uri="{9D8B030D-6E8A-4147-A177-3AD203B41FA5}">
                      <a16:colId xmlns:a16="http://schemas.microsoft.com/office/drawing/2014/main" val="2326295414"/>
                    </a:ext>
                  </a:extLst>
                </a:gridCol>
                <a:gridCol w="4986000">
                  <a:extLst>
                    <a:ext uri="{9D8B030D-6E8A-4147-A177-3AD203B41FA5}">
                      <a16:colId xmlns:a16="http://schemas.microsoft.com/office/drawing/2014/main" val="1357976440"/>
                    </a:ext>
                  </a:extLst>
                </a:gridCol>
                <a:gridCol w="4986000">
                  <a:extLst>
                    <a:ext uri="{9D8B030D-6E8A-4147-A177-3AD203B41FA5}">
                      <a16:colId xmlns:a16="http://schemas.microsoft.com/office/drawing/2014/main" val="777635402"/>
                    </a:ext>
                  </a:extLst>
                </a:gridCol>
              </a:tblGrid>
              <a:tr h="389212">
                <a:tc>
                  <a:txBody>
                    <a:bodyPr/>
                    <a:lstStyle/>
                    <a:p>
                      <a:pPr algn="ctr"/>
                      <a:r>
                        <a:rPr kumimoji="1" lang="ja-JP" altLang="en-US" sz="1400" b="1">
                          <a:solidFill>
                            <a:schemeClr val="bg1"/>
                          </a:solidFill>
                          <a:latin typeface="+mn-ea"/>
                          <a:ea typeface="+mn-ea"/>
                        </a:rPr>
                        <a:t>対象者</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a:r>
                        <a:rPr kumimoji="1" lang="ja-JP" altLang="en-US" sz="1400">
                          <a:solidFill>
                            <a:schemeClr val="bg1"/>
                          </a:solidFill>
                          <a:latin typeface="+mn-ea"/>
                          <a:ea typeface="+mn-ea"/>
                        </a:rPr>
                        <a:t>実利用者</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a:r>
                        <a:rPr kumimoji="1" lang="ja-JP" altLang="en-US" sz="1400">
                          <a:solidFill>
                            <a:schemeClr val="bg1"/>
                          </a:solidFill>
                          <a:latin typeface="+mn-ea"/>
                          <a:ea typeface="+mn-ea"/>
                        </a:rPr>
                        <a:t>体験会モニター</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755208529"/>
                  </a:ext>
                </a:extLst>
              </a:tr>
              <a:tr h="389212">
                <a:tc>
                  <a:txBody>
                    <a:bodyPr/>
                    <a:lstStyle/>
                    <a:p>
                      <a:pPr algn="ctr"/>
                      <a:r>
                        <a:rPr kumimoji="1" lang="ja-JP" altLang="en-US" sz="1400" b="1">
                          <a:solidFill>
                            <a:schemeClr val="bg1"/>
                          </a:solidFill>
                          <a:latin typeface="+mn-ea"/>
                          <a:ea typeface="+mn-ea"/>
                        </a:rPr>
                        <a:t>対象者の説明</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solidFill>
                            <a:schemeClr val="tx1"/>
                          </a:solidFill>
                          <a:latin typeface="+mn-ea"/>
                          <a:ea typeface="+mn-ea"/>
                        </a:rPr>
                        <a:t>東村山市において電子版母子健康手帳を利用したユーザー</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solidFill>
                            <a:schemeClr val="tx1"/>
                          </a:solidFill>
                          <a:latin typeface="+mn-ea"/>
                          <a:ea typeface="+mn-ea"/>
                        </a:rPr>
                        <a:t>体験会会場で操作を体験した参加者</a:t>
                      </a:r>
                      <a:endParaRPr kumimoji="1" lang="en-US" altLang="ja-JP" sz="1400">
                        <a:solidFill>
                          <a:schemeClr val="tx1"/>
                        </a:solidFill>
                        <a:latin typeface="+mn-ea"/>
                        <a:ea typeface="+mn-ea"/>
                      </a:endParaRPr>
                    </a:p>
                    <a:p>
                      <a:r>
                        <a:rPr kumimoji="1" lang="ja-JP" altLang="en-US" sz="1400">
                          <a:solidFill>
                            <a:schemeClr val="tx1"/>
                          </a:solidFill>
                          <a:latin typeface="+mn-ea"/>
                          <a:ea typeface="+mn-ea"/>
                        </a:rPr>
                        <a:t>以下に該当する方を募集</a:t>
                      </a:r>
                      <a:endParaRPr kumimoji="1" lang="en-US" altLang="ja-JP" sz="1400">
                        <a:solidFill>
                          <a:schemeClr val="tx1"/>
                        </a:solidFill>
                        <a:latin typeface="+mn-ea"/>
                        <a:ea typeface="+mn-ea"/>
                      </a:endParaRPr>
                    </a:p>
                    <a:p>
                      <a:pPr marL="88900" indent="-88900">
                        <a:buFont typeface="Arial" panose="020B0604020202020204" pitchFamily="34" charset="0"/>
                        <a:buChar char="•"/>
                      </a:pPr>
                      <a:r>
                        <a:rPr kumimoji="1" lang="ja-JP" altLang="en-US" sz="1400">
                          <a:solidFill>
                            <a:schemeClr val="tx1"/>
                          </a:solidFill>
                          <a:latin typeface="+mn-ea"/>
                          <a:ea typeface="+mn-ea"/>
                        </a:rPr>
                        <a:t>母子健康手帳を利用したことのある方</a:t>
                      </a:r>
                      <a:endParaRPr kumimoji="1" lang="en-US" altLang="ja-JP" sz="1400">
                        <a:solidFill>
                          <a:schemeClr val="tx1"/>
                        </a:solidFill>
                        <a:latin typeface="+mn-ea"/>
                        <a:ea typeface="+mn-ea"/>
                      </a:endParaRPr>
                    </a:p>
                    <a:p>
                      <a:pPr marL="88900" indent="-88900">
                        <a:buFont typeface="Arial" panose="020B0604020202020204" pitchFamily="34" charset="0"/>
                        <a:buChar char="•"/>
                      </a:pPr>
                      <a:r>
                        <a:rPr kumimoji="1" lang="ja-JP" altLang="en-US" sz="1400">
                          <a:solidFill>
                            <a:schemeClr val="tx1"/>
                          </a:solidFill>
                          <a:latin typeface="+mn-ea"/>
                          <a:ea typeface="+mn-ea"/>
                        </a:rPr>
                        <a:t>中学生以下の子どもがいる方</a:t>
                      </a:r>
                      <a:endParaRPr kumimoji="1" lang="en-US" altLang="ja-JP" sz="1400">
                        <a:solidFill>
                          <a:schemeClr val="tx1"/>
                        </a:solidFill>
                        <a:latin typeface="+mn-ea"/>
                        <a:ea typeface="+mn-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7577685"/>
                  </a:ext>
                </a:extLst>
              </a:tr>
              <a:tr h="389212">
                <a:tc>
                  <a:txBody>
                    <a:bodyPr/>
                    <a:lstStyle/>
                    <a:p>
                      <a:pPr algn="ctr"/>
                      <a:r>
                        <a:rPr kumimoji="1" lang="ja-JP" altLang="en-US" sz="1400" b="1">
                          <a:solidFill>
                            <a:schemeClr val="bg1"/>
                          </a:solidFill>
                          <a:latin typeface="+mn-ea"/>
                          <a:ea typeface="+mn-ea"/>
                        </a:rPr>
                        <a:t>検証手段</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a:solidFill>
                            <a:schemeClr val="tx1"/>
                          </a:solidFill>
                          <a:latin typeface="+mn-ea"/>
                          <a:ea typeface="+mn-ea"/>
                        </a:rPr>
                        <a:t>Web</a:t>
                      </a:r>
                      <a:r>
                        <a:rPr kumimoji="1" lang="ja-JP" altLang="en-US" sz="1400">
                          <a:solidFill>
                            <a:schemeClr val="tx1"/>
                          </a:solidFill>
                          <a:latin typeface="+mn-ea"/>
                          <a:ea typeface="+mn-ea"/>
                        </a:rPr>
                        <a:t>アンケート・ログデータ</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a:solidFill>
                            <a:schemeClr val="tx1"/>
                          </a:solidFill>
                          <a:latin typeface="+mn-ea"/>
                          <a:ea typeface="+mn-ea"/>
                        </a:rPr>
                        <a:t>Web</a:t>
                      </a:r>
                      <a:r>
                        <a:rPr kumimoji="1" lang="ja-JP" altLang="en-US" sz="1400">
                          <a:solidFill>
                            <a:schemeClr val="tx1"/>
                          </a:solidFill>
                          <a:latin typeface="+mn-ea"/>
                          <a:ea typeface="+mn-ea"/>
                        </a:rPr>
                        <a:t>アンケート</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12367552"/>
                  </a:ext>
                </a:extLst>
              </a:tr>
              <a:tr h="389212">
                <a:tc>
                  <a:txBody>
                    <a:bodyPr/>
                    <a:lstStyle/>
                    <a:p>
                      <a:pPr algn="ctr"/>
                      <a:r>
                        <a:rPr kumimoji="1" lang="ja-JP" altLang="en-US" sz="1400" b="1">
                          <a:solidFill>
                            <a:schemeClr val="bg1"/>
                          </a:solidFill>
                          <a:latin typeface="+mn-ea"/>
                          <a:ea typeface="+mn-ea"/>
                        </a:rPr>
                        <a:t>時期</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solidFill>
                            <a:schemeClr val="tx1"/>
                          </a:solidFill>
                          <a:latin typeface="+mn-ea"/>
                          <a:ea typeface="+mn-ea"/>
                        </a:rPr>
                        <a:t>令和８年１月</a:t>
                      </a:r>
                      <a:r>
                        <a:rPr kumimoji="1" lang="en-US" altLang="ja-JP" sz="1400">
                          <a:solidFill>
                            <a:schemeClr val="tx1"/>
                          </a:solidFill>
                          <a:latin typeface="+mn-ea"/>
                          <a:ea typeface="+mn-ea"/>
                        </a:rPr>
                        <a:t>15</a:t>
                      </a:r>
                      <a:r>
                        <a:rPr kumimoji="1" lang="ja-JP" altLang="en-US" sz="1400">
                          <a:solidFill>
                            <a:schemeClr val="tx1"/>
                          </a:solidFill>
                          <a:latin typeface="+mn-ea"/>
                          <a:ea typeface="+mn-ea"/>
                        </a:rPr>
                        <a:t>日～令和８年３月</a:t>
                      </a:r>
                      <a:r>
                        <a:rPr kumimoji="1" lang="en-US" altLang="ja-JP" sz="1400">
                          <a:solidFill>
                            <a:schemeClr val="tx1"/>
                          </a:solidFill>
                          <a:latin typeface="+mn-ea"/>
                          <a:ea typeface="+mn-ea"/>
                        </a:rPr>
                        <a:t>29</a:t>
                      </a:r>
                      <a:r>
                        <a:rPr kumimoji="1" lang="ja-JP" altLang="en-US" sz="1400">
                          <a:solidFill>
                            <a:schemeClr val="tx1"/>
                          </a:solidFill>
                          <a:latin typeface="+mn-ea"/>
                          <a:ea typeface="+mn-ea"/>
                        </a:rPr>
                        <a:t>日</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400">
                          <a:solidFill>
                            <a:schemeClr val="tx1"/>
                          </a:solidFill>
                          <a:latin typeface="+mn-ea"/>
                          <a:ea typeface="+mn-ea"/>
                        </a:rPr>
                        <a:t>令和８年２月２日～９日（うち５日間）</a:t>
                      </a:r>
                      <a:endParaRPr kumimoji="1" lang="en-US" altLang="ja-JP" sz="1400">
                        <a:solidFill>
                          <a:schemeClr val="tx1"/>
                        </a:solidFill>
                        <a:latin typeface="+mn-ea"/>
                        <a:ea typeface="+mn-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47155973"/>
                  </a:ext>
                </a:extLst>
              </a:tr>
              <a:tr h="389212">
                <a:tc>
                  <a:txBody>
                    <a:bodyPr/>
                    <a:lstStyle/>
                    <a:p>
                      <a:pPr algn="ctr"/>
                      <a:r>
                        <a:rPr kumimoji="1" lang="ja-JP" altLang="en-US" sz="1400" b="1">
                          <a:solidFill>
                            <a:schemeClr val="bg1"/>
                          </a:solidFill>
                          <a:latin typeface="+mn-ea"/>
                          <a:ea typeface="+mn-ea"/>
                        </a:rPr>
                        <a:t>対象人数</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solidFill>
                            <a:schemeClr val="tx1"/>
                          </a:solidFill>
                          <a:latin typeface="+mn-ea"/>
                          <a:ea typeface="+mn-ea"/>
                        </a:rPr>
                        <a:t>ユーザー数：</a:t>
                      </a:r>
                      <a:r>
                        <a:rPr kumimoji="1" lang="en-US" altLang="ja-JP" sz="1400">
                          <a:solidFill>
                            <a:schemeClr val="tx1"/>
                          </a:solidFill>
                          <a:latin typeface="+mn-ea"/>
                          <a:ea typeface="+mn-ea"/>
                        </a:rPr>
                        <a:t>279</a:t>
                      </a:r>
                      <a:r>
                        <a:rPr kumimoji="1" lang="ja-JP" altLang="en-US" sz="1400">
                          <a:solidFill>
                            <a:schemeClr val="tx1"/>
                          </a:solidFill>
                          <a:latin typeface="+mn-ea"/>
                          <a:ea typeface="+mn-ea"/>
                        </a:rPr>
                        <a:t>名（令和８年３月</a:t>
                      </a:r>
                      <a:r>
                        <a:rPr kumimoji="1" lang="en-US" altLang="ja-JP" sz="1400">
                          <a:solidFill>
                            <a:schemeClr val="tx1"/>
                          </a:solidFill>
                          <a:latin typeface="+mn-ea"/>
                          <a:ea typeface="+mn-ea"/>
                        </a:rPr>
                        <a:t>25</a:t>
                      </a:r>
                      <a:r>
                        <a:rPr kumimoji="1" lang="ja-JP" altLang="en-US" sz="1400">
                          <a:solidFill>
                            <a:schemeClr val="tx1"/>
                          </a:solidFill>
                          <a:latin typeface="+mn-ea"/>
                          <a:ea typeface="+mn-ea"/>
                        </a:rPr>
                        <a:t>日時点）</a:t>
                      </a:r>
                      <a:endParaRPr kumimoji="1" lang="en-US" altLang="ja-JP" sz="140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solidFill>
                            <a:schemeClr val="tx1"/>
                          </a:solidFill>
                          <a:latin typeface="+mn-ea"/>
                          <a:ea typeface="+mn-ea"/>
                        </a:rPr>
                        <a:t>アンケート回答者数：</a:t>
                      </a:r>
                      <a:r>
                        <a:rPr kumimoji="1" lang="en-US" altLang="ja-JP" sz="1400">
                          <a:solidFill>
                            <a:schemeClr val="tx1"/>
                          </a:solidFill>
                          <a:latin typeface="+mn-ea"/>
                          <a:ea typeface="+mn-ea"/>
                        </a:rPr>
                        <a:t>74</a:t>
                      </a:r>
                      <a:r>
                        <a:rPr kumimoji="1" lang="ja-JP" altLang="en-US" sz="1400">
                          <a:solidFill>
                            <a:schemeClr val="tx1"/>
                          </a:solidFill>
                          <a:latin typeface="+mn-ea"/>
                          <a:ea typeface="+mn-ea"/>
                        </a:rPr>
                        <a:t>名（令和８年３月</a:t>
                      </a:r>
                      <a:r>
                        <a:rPr kumimoji="1" lang="en-US" altLang="ja-JP" sz="1400">
                          <a:solidFill>
                            <a:schemeClr val="tx1"/>
                          </a:solidFill>
                          <a:latin typeface="+mn-ea"/>
                          <a:ea typeface="+mn-ea"/>
                        </a:rPr>
                        <a:t>29</a:t>
                      </a:r>
                      <a:r>
                        <a:rPr kumimoji="1" lang="ja-JP" altLang="en-US" sz="1400">
                          <a:solidFill>
                            <a:schemeClr val="tx1"/>
                          </a:solidFill>
                          <a:latin typeface="+mn-ea"/>
                          <a:ea typeface="+mn-ea"/>
                        </a:rPr>
                        <a:t>日時点）</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a:solidFill>
                            <a:schemeClr val="tx1"/>
                          </a:solidFill>
                          <a:latin typeface="+mn-ea"/>
                          <a:ea typeface="+mn-ea"/>
                        </a:rPr>
                        <a:t>182</a:t>
                      </a:r>
                      <a:r>
                        <a:rPr kumimoji="1" lang="ja-JP" altLang="en-US" sz="1400">
                          <a:solidFill>
                            <a:schemeClr val="tx1"/>
                          </a:solidFill>
                          <a:latin typeface="+mn-ea"/>
                          <a:ea typeface="+mn-ea"/>
                        </a:rPr>
                        <a:t>名</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5330245"/>
                  </a:ext>
                </a:extLst>
              </a:tr>
              <a:tr h="495915">
                <a:tc>
                  <a:txBody>
                    <a:bodyPr/>
                    <a:lstStyle/>
                    <a:p>
                      <a:pPr algn="ctr"/>
                      <a:r>
                        <a:rPr kumimoji="1" lang="ja-JP" altLang="en-US" sz="1400" b="1">
                          <a:solidFill>
                            <a:schemeClr val="bg1"/>
                          </a:solidFill>
                          <a:latin typeface="+mn-ea"/>
                          <a:ea typeface="+mn-ea"/>
                        </a:rPr>
                        <a:t>検証機能</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r>
                        <a:rPr kumimoji="1" lang="en-US" altLang="ja-JP" sz="1400">
                          <a:solidFill>
                            <a:schemeClr val="tx1"/>
                          </a:solidFill>
                          <a:latin typeface="+mn-ea"/>
                          <a:ea typeface="+mn-ea"/>
                        </a:rPr>
                        <a:t>Web</a:t>
                      </a:r>
                      <a:r>
                        <a:rPr kumimoji="1" lang="ja-JP" altLang="en-US" sz="1400">
                          <a:solidFill>
                            <a:schemeClr val="tx1"/>
                          </a:solidFill>
                          <a:latin typeface="+mn-ea"/>
                          <a:ea typeface="+mn-ea"/>
                        </a:rPr>
                        <a:t>アプリ</a:t>
                      </a:r>
                      <a:endParaRPr kumimoji="1" lang="en-US" altLang="ja-JP" sz="1400">
                        <a:solidFill>
                          <a:schemeClr val="tx1"/>
                        </a:solidFill>
                        <a:latin typeface="+mn-ea"/>
                        <a:ea typeface="+mn-ea"/>
                      </a:endParaRPr>
                    </a:p>
                    <a:p>
                      <a:pPr marL="88900" indent="-88900">
                        <a:buFont typeface="Arial" panose="020B0604020202020204" pitchFamily="34" charset="0"/>
                        <a:buChar char="•"/>
                      </a:pPr>
                      <a:r>
                        <a:rPr kumimoji="1" lang="ja-JP" altLang="en-US" sz="1400">
                          <a:solidFill>
                            <a:schemeClr val="tx1"/>
                          </a:solidFill>
                          <a:latin typeface="+mn-ea"/>
                          <a:ea typeface="+mn-ea"/>
                        </a:rPr>
                        <a:t>パーソナライズされたプッシュ配信機能</a:t>
                      </a:r>
                      <a:endParaRPr kumimoji="1" lang="en-US" altLang="ja-JP" sz="1400">
                        <a:solidFill>
                          <a:schemeClr val="tx1"/>
                        </a:solidFill>
                        <a:latin typeface="+mn-ea"/>
                        <a:ea typeface="+mn-ea"/>
                      </a:endParaRPr>
                    </a:p>
                    <a:p>
                      <a:pPr marL="88900" indent="-88900">
                        <a:buFont typeface="Arial" panose="020B0604020202020204" pitchFamily="34" charset="0"/>
                        <a:buChar char="•"/>
                      </a:pPr>
                      <a:r>
                        <a:rPr kumimoji="1" lang="ja-JP" altLang="en-US" sz="1400">
                          <a:solidFill>
                            <a:schemeClr val="tx1"/>
                          </a:solidFill>
                          <a:latin typeface="+mn-ea"/>
                          <a:ea typeface="+mn-ea"/>
                        </a:rPr>
                        <a:t>母子バッグ等の配布物のアーカイブ化機能</a:t>
                      </a:r>
                      <a:endParaRPr kumimoji="1" lang="en-US" altLang="ja-JP" sz="1400">
                        <a:solidFill>
                          <a:schemeClr val="tx1"/>
                        </a:solidFill>
                        <a:latin typeface="+mn-ea"/>
                        <a:ea typeface="+mn-ea"/>
                      </a:endParaRPr>
                    </a:p>
                    <a:p>
                      <a:pPr marL="88900" indent="-88900">
                        <a:buFont typeface="Arial" panose="020B0604020202020204" pitchFamily="34" charset="0"/>
                        <a:buChar char="•"/>
                      </a:pPr>
                      <a:r>
                        <a:rPr kumimoji="0" lang="ja-JP" altLang="en-US" sz="1400" b="0" i="0" u="none" strike="noStrike" kern="0" cap="none" spc="0" normalizeH="0" baseline="0" noProof="0">
                          <a:ln>
                            <a:noFill/>
                          </a:ln>
                          <a:solidFill>
                            <a:schemeClr val="tx1"/>
                          </a:solidFill>
                          <a:effectLst/>
                          <a:uLnTx/>
                          <a:uFillTx/>
                          <a:latin typeface="+mn-lt"/>
                          <a:ea typeface="游ゴシック" panose="020B0400000000000000" pitchFamily="50" charset="-128"/>
                          <a:cs typeface="+mn-cs"/>
                        </a:rPr>
                        <a:t>マイナポータルを介した健診記録や接種記録等の取得機能</a:t>
                      </a:r>
                      <a:endParaRPr kumimoji="1" lang="ja-JP" altLang="en-US" sz="1400" b="0">
                        <a:solidFill>
                          <a:schemeClr val="tx1"/>
                        </a:solidFill>
                        <a:latin typeface="+mn-ea"/>
                        <a:ea typeface="+mn-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400">
                          <a:solidFill>
                            <a:schemeClr val="tx1"/>
                          </a:solidFill>
                          <a:latin typeface="+mn-ea"/>
                          <a:ea typeface="+mn-ea"/>
                        </a:rPr>
                        <a:t>ネイティブアプリ</a:t>
                      </a:r>
                      <a:endParaRPr kumimoji="1" lang="en-US" altLang="ja-JP" sz="1400">
                        <a:solidFill>
                          <a:schemeClr val="tx1"/>
                        </a:solidFill>
                        <a:latin typeface="+mn-ea"/>
                        <a:ea typeface="+mn-ea"/>
                      </a:endParaRPr>
                    </a:p>
                    <a:p>
                      <a:pPr marL="88900" indent="-88900">
                        <a:buFont typeface="Arial" panose="020B0604020202020204" pitchFamily="34" charset="0"/>
                        <a:buChar char="•"/>
                      </a:pPr>
                      <a:r>
                        <a:rPr kumimoji="1" lang="ja-JP" altLang="en-US" sz="1400">
                          <a:solidFill>
                            <a:schemeClr val="tx1"/>
                          </a:solidFill>
                          <a:latin typeface="+mn-ea"/>
                          <a:ea typeface="+mn-ea"/>
                        </a:rPr>
                        <a:t>パーソナライズされたプッシュ配信機能</a:t>
                      </a:r>
                      <a:endParaRPr kumimoji="1" lang="en-US" altLang="ja-JP" sz="1400">
                        <a:solidFill>
                          <a:schemeClr val="tx1"/>
                        </a:solidFill>
                        <a:latin typeface="+mn-ea"/>
                        <a:ea typeface="+mn-ea"/>
                      </a:endParaRPr>
                    </a:p>
                    <a:p>
                      <a:pPr marL="88900" indent="-88900">
                        <a:buFont typeface="Arial" panose="020B0604020202020204" pitchFamily="34" charset="0"/>
                        <a:buChar char="•"/>
                      </a:pPr>
                      <a:r>
                        <a:rPr kumimoji="1" lang="ja-JP" altLang="en-US" sz="1400">
                          <a:solidFill>
                            <a:schemeClr val="tx1"/>
                          </a:solidFill>
                          <a:latin typeface="+mn-ea"/>
                          <a:ea typeface="+mn-ea"/>
                        </a:rPr>
                        <a:t>母子バッグ等の配布物のアーカイブ化機能</a:t>
                      </a:r>
                      <a:endParaRPr kumimoji="1" lang="en-US" altLang="ja-JP" sz="1400">
                        <a:solidFill>
                          <a:schemeClr val="tx1"/>
                        </a:solidFill>
                        <a:latin typeface="+mn-ea"/>
                        <a:ea typeface="+mn-ea"/>
                      </a:endParaRPr>
                    </a:p>
                    <a:p>
                      <a:pPr marL="88900" indent="-88900">
                        <a:buFont typeface="Arial" panose="020B0604020202020204" pitchFamily="34" charset="0"/>
                        <a:buChar char="•"/>
                      </a:pPr>
                      <a:r>
                        <a:rPr kumimoji="0" lang="ja-JP" altLang="en-US" sz="1400" b="0" i="0" u="none" strike="noStrike" kern="0" cap="none" spc="0" normalizeH="0" baseline="0" noProof="0">
                          <a:ln>
                            <a:noFill/>
                          </a:ln>
                          <a:solidFill>
                            <a:schemeClr val="tx1"/>
                          </a:solidFill>
                          <a:effectLst/>
                          <a:uLnTx/>
                          <a:uFillTx/>
                          <a:latin typeface="+mn-lt"/>
                          <a:ea typeface="游ゴシック" panose="020B0400000000000000" pitchFamily="50" charset="-128"/>
                          <a:cs typeface="+mn-cs"/>
                        </a:rPr>
                        <a:t>マイナポータルを介した健診記録や接種記録等の取得機能</a:t>
                      </a:r>
                      <a:endParaRPr kumimoji="1" lang="en-US" altLang="ja-JP" sz="1400">
                        <a:solidFill>
                          <a:schemeClr val="tx1"/>
                        </a:solidFill>
                        <a:latin typeface="+mn-ea"/>
                        <a:ea typeface="+mn-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9397899"/>
                  </a:ext>
                </a:extLst>
              </a:tr>
              <a:tr h="224762">
                <a:tc>
                  <a:txBody>
                    <a:bodyPr/>
                    <a:lstStyle/>
                    <a:p>
                      <a:pPr algn="ctr"/>
                      <a:r>
                        <a:rPr kumimoji="1" lang="ja-JP" altLang="en-US" sz="1400" b="1">
                          <a:solidFill>
                            <a:schemeClr val="bg1"/>
                          </a:solidFill>
                          <a:latin typeface="+mn-ea"/>
                          <a:ea typeface="+mn-ea"/>
                        </a:rPr>
                        <a:t>実施方法</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marL="88900" indent="-88900">
                        <a:buFont typeface="Arial" panose="020B0604020202020204" pitchFamily="34" charset="0"/>
                        <a:buChar char="•"/>
                      </a:pPr>
                      <a:r>
                        <a:rPr kumimoji="1" lang="ja-JP" altLang="en-US" sz="1400">
                          <a:solidFill>
                            <a:schemeClr val="tx1"/>
                          </a:solidFill>
                          <a:latin typeface="+mn-ea"/>
                          <a:ea typeface="+mn-ea"/>
                        </a:rPr>
                        <a:t>電子版母子健康手帳内でアンケートを配信</a:t>
                      </a:r>
                      <a:endParaRPr kumimoji="1" lang="en-US" altLang="ja-JP" sz="1400">
                        <a:solidFill>
                          <a:schemeClr val="tx1"/>
                        </a:solidFill>
                        <a:latin typeface="+mn-ea"/>
                        <a:ea typeface="+mn-ea"/>
                      </a:endParaRPr>
                    </a:p>
                    <a:p>
                      <a:pPr marL="265113" indent="-176213">
                        <a:buFont typeface="游ゴシック" panose="020B0400000000000000" pitchFamily="50" charset="-128"/>
                        <a:buChar char="※"/>
                      </a:pPr>
                      <a:r>
                        <a:rPr kumimoji="1" lang="ja-JP" altLang="en-US" sz="1400">
                          <a:solidFill>
                            <a:schemeClr val="tx1"/>
                          </a:solidFill>
                          <a:latin typeface="+mn-ea"/>
                          <a:ea typeface="+mn-ea"/>
                        </a:rPr>
                        <a:t>アンケートには、電子版母子健康手帳の３機能の利用確認を含めることで正確性を担保</a:t>
                      </a:r>
                      <a:endParaRPr kumimoji="1" lang="en-US" altLang="ja-JP" sz="1400">
                        <a:solidFill>
                          <a:schemeClr val="tx1"/>
                        </a:solidFill>
                        <a:latin typeface="+mn-ea"/>
                        <a:ea typeface="+mn-ea"/>
                      </a:endParaRPr>
                    </a:p>
                    <a:p>
                      <a:pPr marL="88900" indent="-88900">
                        <a:buFont typeface="Arial" panose="020B0604020202020204" pitchFamily="34" charset="0"/>
                        <a:buChar char="•"/>
                      </a:pPr>
                      <a:r>
                        <a:rPr kumimoji="1" lang="ja-JP" altLang="en-US" sz="1400">
                          <a:solidFill>
                            <a:schemeClr val="tx1"/>
                          </a:solidFill>
                          <a:latin typeface="+mn-ea"/>
                          <a:ea typeface="+mn-ea"/>
                        </a:rPr>
                        <a:t>各機能の利用実績等のログデータを取得</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88900" indent="-88900">
                        <a:buFont typeface="Arial" panose="020B0604020202020204" pitchFamily="34" charset="0"/>
                        <a:buChar char="•"/>
                      </a:pPr>
                      <a:r>
                        <a:rPr kumimoji="1" lang="ja-JP" altLang="en-US" sz="1400">
                          <a:solidFill>
                            <a:schemeClr val="tx1"/>
                          </a:solidFill>
                          <a:latin typeface="+mn-ea"/>
                          <a:ea typeface="+mn-ea"/>
                        </a:rPr>
                        <a:t>電子版母子健康手帳の３機能を利用してもらい、その場でアンケートを実施</a:t>
                      </a:r>
                      <a:endParaRPr kumimoji="1" lang="en-US" altLang="ja-JP" sz="1400" kern="1200">
                        <a:solidFill>
                          <a:schemeClr val="tx1"/>
                        </a:solidFill>
                        <a:latin typeface="+mn-ea"/>
                        <a:ea typeface="+mn-ea"/>
                        <a:cs typeface="+mn-cs"/>
                      </a:endParaRPr>
                    </a:p>
                    <a:p>
                      <a:pPr marL="88900" indent="-88900">
                        <a:buFont typeface="Arial" panose="020B0604020202020204" pitchFamily="34" charset="0"/>
                        <a:buChar char="•"/>
                      </a:pPr>
                      <a:r>
                        <a:rPr kumimoji="1" lang="ja-JP" altLang="en-US" sz="1400" kern="1200">
                          <a:solidFill>
                            <a:schemeClr val="tx1"/>
                          </a:solidFill>
                          <a:latin typeface="+mn-ea"/>
                          <a:ea typeface="+mn-ea"/>
                          <a:cs typeface="+mn-cs"/>
                        </a:rPr>
                        <a:t>会場：都内商業施設等</a:t>
                      </a:r>
                      <a:endParaRPr kumimoji="1" lang="en-US" altLang="ja-JP" sz="1400" kern="1200">
                        <a:solidFill>
                          <a:schemeClr val="tx1"/>
                        </a:solidFill>
                        <a:latin typeface="+mn-ea"/>
                        <a:ea typeface="+mn-ea"/>
                        <a:cs typeface="+mn-cs"/>
                      </a:endParaRPr>
                    </a:p>
                    <a:p>
                      <a:pPr marL="88900" indent="-88900">
                        <a:buFont typeface="Arial" panose="020B0604020202020204" pitchFamily="34" charset="0"/>
                        <a:buChar char="•"/>
                      </a:pPr>
                      <a:r>
                        <a:rPr kumimoji="1" lang="ja-JP" altLang="en-US" sz="1400" kern="1200">
                          <a:solidFill>
                            <a:schemeClr val="tx1"/>
                          </a:solidFill>
                          <a:latin typeface="+mn-ea"/>
                          <a:ea typeface="+mn-ea"/>
                          <a:cs typeface="+mn-cs"/>
                        </a:rPr>
                        <a:t>体験の流れ：モニター１名に対してスタッフ１名がついて</a:t>
                      </a:r>
                      <a:endParaRPr kumimoji="1" lang="en-US" altLang="ja-JP" sz="1400" kern="1200">
                        <a:solidFill>
                          <a:schemeClr val="tx1"/>
                        </a:solidFill>
                        <a:latin typeface="+mn-ea"/>
                        <a:ea typeface="+mn-ea"/>
                        <a:cs typeface="+mn-cs"/>
                      </a:endParaRPr>
                    </a:p>
                    <a:p>
                      <a:pPr marL="1168400" indent="0">
                        <a:buFont typeface="Arial" panose="020B0604020202020204" pitchFamily="34" charset="0"/>
                        <a:buNone/>
                      </a:pPr>
                      <a:r>
                        <a:rPr kumimoji="1" lang="ja-JP" altLang="en-US" sz="1400" kern="1200">
                          <a:solidFill>
                            <a:schemeClr val="tx1"/>
                          </a:solidFill>
                          <a:latin typeface="+mn-ea"/>
                          <a:ea typeface="+mn-ea"/>
                          <a:cs typeface="+mn-cs"/>
                        </a:rPr>
                        <a:t>操作や実測を指示</a:t>
                      </a:r>
                      <a:endParaRPr kumimoji="1" lang="en-US" altLang="ja-JP" sz="1400" kern="1200">
                        <a:solidFill>
                          <a:schemeClr val="tx1"/>
                        </a:solidFill>
                        <a:latin typeface="+mn-ea"/>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06681396"/>
                  </a:ext>
                </a:extLst>
              </a:tr>
            </a:tbl>
          </a:graphicData>
        </a:graphic>
      </p:graphicFrame>
    </p:spTree>
    <p:extLst>
      <p:ext uri="{BB962C8B-B14F-4D97-AF65-F5344CB8AC3E}">
        <p14:creationId xmlns:p14="http://schemas.microsoft.com/office/powerpoint/2010/main" val="1236186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1449B-4052-5736-5F75-19347BCE8484}"/>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E67D5FF-2820-4C11-D0AD-7047F7870ADA}"/>
              </a:ext>
            </a:extLst>
          </p:cNvPr>
          <p:cNvSpPr>
            <a:spLocks noGrp="1"/>
          </p:cNvSpPr>
          <p:nvPr>
            <p:ph type="sldNum" sz="quarter" idx="18"/>
          </p:nvPr>
        </p:nvSpPr>
        <p:spPr/>
        <p:txBody>
          <a:bodyPr/>
          <a:lstStyle/>
          <a:p>
            <a:fld id="{47CE1B9D-ECF1-40A6-9741-619C7E3ED3FB}" type="slidenum">
              <a:rPr lang="ja-JP" altLang="en-US" smtClean="0"/>
              <a:pPr/>
              <a:t>13</a:t>
            </a:fld>
            <a:endParaRPr lang="ja-JP" altLang="en-US"/>
          </a:p>
        </p:txBody>
      </p:sp>
      <p:sp>
        <p:nvSpPr>
          <p:cNvPr id="5" name="タイトル 4">
            <a:extLst>
              <a:ext uri="{FF2B5EF4-FFF2-40B4-BE49-F238E27FC236}">
                <a16:creationId xmlns:a16="http://schemas.microsoft.com/office/drawing/2014/main" id="{7279D5D6-8B3D-40D7-4A3D-975B2A146705}"/>
              </a:ext>
            </a:extLst>
          </p:cNvPr>
          <p:cNvSpPr>
            <a:spLocks noGrp="1"/>
          </p:cNvSpPr>
          <p:nvPr>
            <p:ph type="title"/>
          </p:nvPr>
        </p:nvSpPr>
        <p:spPr>
          <a:xfrm>
            <a:off x="438828" y="474404"/>
            <a:ext cx="11340000" cy="297216"/>
          </a:xfrm>
        </p:spPr>
        <p:txBody>
          <a:bodyPr vert="horz">
            <a:noAutofit/>
          </a:bodyPr>
          <a:lstStyle/>
          <a:p>
            <a:r>
              <a:rPr lang="en-US" altLang="ja-JP" sz="1600"/>
              <a:t>(4) </a:t>
            </a:r>
            <a:r>
              <a:rPr lang="ja-JP" altLang="en-US" sz="1600"/>
              <a:t>検証概要｜職員側</a:t>
            </a:r>
            <a:endParaRPr kumimoji="1" lang="ja-JP" altLang="en-US" sz="1600"/>
          </a:p>
        </p:txBody>
      </p:sp>
      <p:sp>
        <p:nvSpPr>
          <p:cNvPr id="9" name="タイトル 4">
            <a:extLst>
              <a:ext uri="{FF2B5EF4-FFF2-40B4-BE49-F238E27FC236}">
                <a16:creationId xmlns:a16="http://schemas.microsoft.com/office/drawing/2014/main" id="{DCD6261E-4C3E-E332-83D9-8327823BD12F}"/>
              </a:ext>
            </a:extLst>
          </p:cNvPr>
          <p:cNvSpPr txBox="1">
            <a:spLocks/>
          </p:cNvSpPr>
          <p:nvPr/>
        </p:nvSpPr>
        <p:spPr>
          <a:xfrm>
            <a:off x="438828" y="771620"/>
            <a:ext cx="11340000"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電子版母子手健康手帳を導入した際の職員側の効果や課題について分析するため、東村山市職員に対してアンケート及び主担当職員に対するインタビューを実施</a:t>
            </a:r>
          </a:p>
        </p:txBody>
      </p:sp>
      <p:sp>
        <p:nvSpPr>
          <p:cNvPr id="2" name="コンテンツ プレースホルダー 1">
            <a:extLst>
              <a:ext uri="{FF2B5EF4-FFF2-40B4-BE49-F238E27FC236}">
                <a16:creationId xmlns:a16="http://schemas.microsoft.com/office/drawing/2014/main" id="{BC118BE1-CAC9-FF8E-BEDC-92EF5C450E31}"/>
              </a:ext>
            </a:extLst>
          </p:cNvPr>
          <p:cNvSpPr txBox="1">
            <a:spLocks/>
          </p:cNvSpPr>
          <p:nvPr/>
        </p:nvSpPr>
        <p:spPr>
          <a:xfrm>
            <a:off x="438828" y="186404"/>
            <a:ext cx="11340000" cy="212608"/>
          </a:xfrm>
          <a:prstGeom prst="rect">
            <a:avLst/>
          </a:prstGeom>
        </p:spPr>
        <p:txBody>
          <a:bodyPr vert="horz" lIns="91440" tIns="45720" rIns="91440" bIns="45720" rtlCol="0">
            <a:noAutofit/>
          </a:bodyPr>
          <a:lstStyle>
            <a:defPPr>
              <a:defRPr lang="ja-JP"/>
            </a:defPPr>
            <a:lvl1pPr indent="0">
              <a:lnSpc>
                <a:spcPct val="90000"/>
              </a:lnSpc>
              <a:spcBef>
                <a:spcPts val="1000"/>
              </a:spcBef>
              <a:buFont typeface="Arial" panose="020B0604020202020204" pitchFamily="34" charset="0"/>
              <a:buNone/>
              <a:defRPr b="1" spc="50" baseline="0"/>
            </a:lvl1pPr>
            <a:lvl2pPr marL="685800" indent="-228600">
              <a:lnSpc>
                <a:spcPct val="90000"/>
              </a:lnSpc>
              <a:spcBef>
                <a:spcPts val="500"/>
              </a:spcBef>
              <a:buFont typeface="Arial" panose="020B0604020202020204" pitchFamily="34" charset="0"/>
              <a:buChar char="•"/>
              <a:defRPr sz="2400" b="1"/>
            </a:lvl2pPr>
            <a:lvl3pPr marL="1143000" indent="-228600">
              <a:lnSpc>
                <a:spcPct val="90000"/>
              </a:lnSpc>
              <a:spcBef>
                <a:spcPts val="500"/>
              </a:spcBef>
              <a:buFont typeface="Arial" panose="020B0604020202020204" pitchFamily="34" charset="0"/>
              <a:buChar char="•"/>
              <a:defRPr sz="2000" b="1"/>
            </a:lvl3pPr>
            <a:lvl4pPr marL="1600200" indent="-228600">
              <a:lnSpc>
                <a:spcPct val="90000"/>
              </a:lnSpc>
              <a:spcBef>
                <a:spcPts val="500"/>
              </a:spcBef>
              <a:buFont typeface="Arial" panose="020B0604020202020204" pitchFamily="34" charset="0"/>
              <a:buChar char="•"/>
              <a:defRPr b="1"/>
            </a:lvl4pPr>
            <a:lvl5pPr marL="2057400" indent="-228600">
              <a:lnSpc>
                <a:spcPct val="90000"/>
              </a:lnSpc>
              <a:spcBef>
                <a:spcPts val="500"/>
              </a:spcBef>
              <a:buFont typeface="Arial" panose="020B0604020202020204" pitchFamily="34" charset="0"/>
              <a:buChar char="•"/>
              <a:defRPr b="1"/>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ja-JP"/>
              <a:t>2.</a:t>
            </a:r>
            <a:r>
              <a:rPr lang="ja-JP" altLang="en-US"/>
              <a:t>実証の概要</a:t>
            </a:r>
          </a:p>
        </p:txBody>
      </p:sp>
      <p:graphicFrame>
        <p:nvGraphicFramePr>
          <p:cNvPr id="11" name="コンテンツ プレースホルダー 5">
            <a:extLst>
              <a:ext uri="{FF2B5EF4-FFF2-40B4-BE49-F238E27FC236}">
                <a16:creationId xmlns:a16="http://schemas.microsoft.com/office/drawing/2014/main" id="{BD4BD6F9-9647-4B85-7E1E-BC5AA4DAEA1D}"/>
              </a:ext>
            </a:extLst>
          </p:cNvPr>
          <p:cNvGraphicFramePr>
            <a:graphicFrameLocks/>
          </p:cNvGraphicFramePr>
          <p:nvPr>
            <p:extLst>
              <p:ext uri="{D42A27DB-BD31-4B8C-83A1-F6EECF244321}">
                <p14:modId xmlns:p14="http://schemas.microsoft.com/office/powerpoint/2010/main" val="431039425"/>
              </p:ext>
            </p:extLst>
          </p:nvPr>
        </p:nvGraphicFramePr>
        <p:xfrm>
          <a:off x="438827" y="1332561"/>
          <a:ext cx="11353379" cy="3412208"/>
        </p:xfrm>
        <a:graphic>
          <a:graphicData uri="http://schemas.openxmlformats.org/drawingml/2006/table">
            <a:tbl>
              <a:tblPr firstRow="1" bandRow="1">
                <a:tableStyleId>{5C22544A-7EE6-4342-B048-85BDC9FD1C3A}</a:tableStyleId>
              </a:tblPr>
              <a:tblGrid>
                <a:gridCol w="1381379">
                  <a:extLst>
                    <a:ext uri="{9D8B030D-6E8A-4147-A177-3AD203B41FA5}">
                      <a16:colId xmlns:a16="http://schemas.microsoft.com/office/drawing/2014/main" val="2326295414"/>
                    </a:ext>
                  </a:extLst>
                </a:gridCol>
                <a:gridCol w="9972000">
                  <a:extLst>
                    <a:ext uri="{9D8B030D-6E8A-4147-A177-3AD203B41FA5}">
                      <a16:colId xmlns:a16="http://schemas.microsoft.com/office/drawing/2014/main" val="2644048894"/>
                    </a:ext>
                  </a:extLst>
                </a:gridCol>
              </a:tblGrid>
              <a:tr h="389212">
                <a:tc>
                  <a:txBody>
                    <a:bodyPr/>
                    <a:lstStyle/>
                    <a:p>
                      <a:pPr algn="ctr"/>
                      <a:r>
                        <a:rPr kumimoji="1" lang="ja-JP" altLang="en-US" sz="1400" b="1">
                          <a:solidFill>
                            <a:schemeClr val="bg1"/>
                          </a:solidFill>
                          <a:latin typeface="+mn-ea"/>
                          <a:ea typeface="+mn-ea"/>
                        </a:rPr>
                        <a:t>対象者</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a:r>
                        <a:rPr kumimoji="1" lang="ja-JP" altLang="en-US" sz="1400">
                          <a:solidFill>
                            <a:schemeClr val="bg1"/>
                          </a:solidFill>
                          <a:latin typeface="+mn-ea"/>
                          <a:ea typeface="+mn-ea"/>
                        </a:rPr>
                        <a:t>東村山市職員</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755208529"/>
                  </a:ext>
                </a:extLst>
              </a:tr>
              <a:tr h="389212">
                <a:tc>
                  <a:txBody>
                    <a:bodyPr/>
                    <a:lstStyle/>
                    <a:p>
                      <a:pPr algn="ctr"/>
                      <a:r>
                        <a:rPr kumimoji="1" lang="ja-JP" altLang="en-US" sz="1400" b="1">
                          <a:solidFill>
                            <a:schemeClr val="bg1"/>
                          </a:solidFill>
                          <a:latin typeface="+mn-ea"/>
                          <a:ea typeface="+mn-ea"/>
                        </a:rPr>
                        <a:t>概要</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solidFill>
                            <a:schemeClr val="tx1"/>
                          </a:solidFill>
                          <a:latin typeface="+mn-ea"/>
                          <a:ea typeface="+mn-ea"/>
                        </a:rPr>
                        <a:t>電子版母子健康手帳の職員管理画面を利用した職員に対するアンケート</a:t>
                      </a:r>
                      <a:endParaRPr kumimoji="1" lang="en-US" altLang="ja-JP" sz="140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solidFill>
                            <a:schemeClr val="tx1"/>
                          </a:solidFill>
                          <a:latin typeface="+mn-ea"/>
                          <a:ea typeface="+mn-ea"/>
                        </a:rPr>
                        <a:t>主担当職員に対するインタビュー</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12367552"/>
                  </a:ext>
                </a:extLst>
              </a:tr>
              <a:tr h="565546">
                <a:tc>
                  <a:txBody>
                    <a:bodyPr/>
                    <a:lstStyle/>
                    <a:p>
                      <a:pPr algn="ctr"/>
                      <a:r>
                        <a:rPr kumimoji="1" lang="ja-JP" altLang="en-US" sz="1400" b="1">
                          <a:solidFill>
                            <a:schemeClr val="bg1"/>
                          </a:solidFill>
                          <a:latin typeface="+mn-ea"/>
                          <a:ea typeface="+mn-ea"/>
                        </a:rPr>
                        <a:t>時期</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ts val="100"/>
                        </a:lnSpc>
                        <a:spcBef>
                          <a:spcPts val="0"/>
                        </a:spcBef>
                        <a:spcAft>
                          <a:spcPts val="0"/>
                        </a:spcAft>
                        <a:buClrTx/>
                        <a:buSzTx/>
                        <a:buFontTx/>
                        <a:buNone/>
                        <a:tabLst/>
                        <a:defRPr/>
                      </a:pPr>
                      <a:endParaRPr kumimoji="1" lang="en-US" altLang="ja-JP" sz="1400">
                        <a:solidFill>
                          <a:schemeClr val="tx1"/>
                        </a:solidFill>
                        <a:latin typeface="+mn-ea"/>
                        <a:ea typeface="+mn-ea"/>
                      </a:endParaRPr>
                    </a:p>
                    <a:p>
                      <a:pPr marL="0" marR="0" lvl="0" indent="0" algn="l" defTabSz="914400" rtl="0" eaLnBrk="1" fontAlgn="auto" latinLnBrk="0" hangingPunct="1">
                        <a:lnSpc>
                          <a:spcPts val="100"/>
                        </a:lnSpc>
                        <a:spcBef>
                          <a:spcPts val="0"/>
                        </a:spcBef>
                        <a:spcAft>
                          <a:spcPts val="0"/>
                        </a:spcAft>
                        <a:buClrTx/>
                        <a:buSzTx/>
                        <a:buFontTx/>
                        <a:buNone/>
                        <a:tabLst/>
                        <a:defRPr/>
                      </a:pPr>
                      <a:endParaRPr kumimoji="1" lang="en-US" altLang="ja-JP" sz="1400">
                        <a:solidFill>
                          <a:schemeClr val="tx1"/>
                        </a:solidFill>
                        <a:latin typeface="+mn-ea"/>
                        <a:ea typeface="+mn-ea"/>
                      </a:endParaRPr>
                    </a:p>
                    <a:p>
                      <a:pPr marL="0" marR="0" lvl="0" indent="0" algn="l" defTabSz="914400" rtl="0" eaLnBrk="1" fontAlgn="auto" latinLnBrk="0" hangingPunct="1">
                        <a:lnSpc>
                          <a:spcPts val="100"/>
                        </a:lnSpc>
                        <a:spcBef>
                          <a:spcPts val="0"/>
                        </a:spcBef>
                        <a:spcAft>
                          <a:spcPts val="0"/>
                        </a:spcAft>
                        <a:buClrTx/>
                        <a:buSzTx/>
                        <a:buFontTx/>
                        <a:buNone/>
                        <a:tabLst/>
                        <a:defRPr/>
                      </a:pPr>
                      <a:endParaRPr kumimoji="1" lang="en-US" altLang="ja-JP" sz="1400">
                        <a:solidFill>
                          <a:schemeClr val="tx1"/>
                        </a:solidFill>
                        <a:latin typeface="+mn-ea"/>
                        <a:ea typeface="+mn-ea"/>
                      </a:endParaRPr>
                    </a:p>
                    <a:p>
                      <a:pPr lvl="0" algn="l">
                        <a:lnSpc>
                          <a:spcPct val="100000"/>
                        </a:lnSpc>
                        <a:spcBef>
                          <a:spcPts val="0"/>
                        </a:spcBef>
                        <a:spcAft>
                          <a:spcPts val="0"/>
                        </a:spcAft>
                        <a:buNone/>
                      </a:pPr>
                      <a:r>
                        <a:rPr kumimoji="1" lang="ja-JP" sz="1400" b="0" i="0" u="none" strike="noStrike" noProof="0">
                          <a:solidFill>
                            <a:srgbClr val="3E3E3E"/>
                          </a:solidFill>
                          <a:latin typeface="游ゴシック"/>
                          <a:ea typeface="游ゴシック"/>
                        </a:rPr>
                        <a:t>令和８年</a:t>
                      </a:r>
                      <a:r>
                        <a:rPr lang="ja-JP" sz="1400" b="0" i="0" u="none" strike="noStrike" noProof="0">
                          <a:solidFill>
                            <a:srgbClr val="3E3E3E"/>
                          </a:solidFill>
                          <a:latin typeface="游ゴシック"/>
                          <a:ea typeface="游ゴシック"/>
                        </a:rPr>
                        <a:t>１</a:t>
                      </a:r>
                      <a:r>
                        <a:rPr kumimoji="1" lang="ja-JP" sz="1400" b="0" i="0" u="none" strike="noStrike" noProof="0">
                          <a:solidFill>
                            <a:srgbClr val="3E3E3E"/>
                          </a:solidFill>
                          <a:latin typeface="游ゴシック"/>
                          <a:ea typeface="游ゴシック"/>
                        </a:rPr>
                        <a:t>月</a:t>
                      </a:r>
                      <a:r>
                        <a:rPr lang="ja-JP" sz="1400" b="0" i="0" u="none" strike="noStrike" noProof="0">
                          <a:solidFill>
                            <a:srgbClr val="3E3E3E"/>
                          </a:solidFill>
                          <a:latin typeface="游ゴシック"/>
                          <a:ea typeface="游ゴシック"/>
                        </a:rPr>
                        <a:t>15日</a:t>
                      </a:r>
                      <a:r>
                        <a:rPr kumimoji="1" lang="ja-JP" sz="1400" b="0" i="0" u="none" strike="noStrike" noProof="0">
                          <a:solidFill>
                            <a:srgbClr val="3E3E3E"/>
                          </a:solidFill>
                          <a:latin typeface="游ゴシック"/>
                          <a:ea typeface="游ゴシック"/>
                        </a:rPr>
                        <a:t>～</a:t>
                      </a:r>
                      <a:r>
                        <a:rPr lang="ja-JP" sz="1400" b="0" i="0" u="none" strike="noStrike" noProof="0">
                          <a:solidFill>
                            <a:srgbClr val="3E3E3E"/>
                          </a:solidFill>
                          <a:latin typeface="游ゴシック"/>
                          <a:ea typeface="游ゴシック"/>
                        </a:rPr>
                        <a:t>令和８年３月31</a:t>
                      </a:r>
                      <a:r>
                        <a:rPr lang="ja-JP" altLang="en-US" sz="1400" b="0" i="0" u="none" strike="noStrike" noProof="0">
                          <a:solidFill>
                            <a:srgbClr val="3E3E3E"/>
                          </a:solidFill>
                          <a:latin typeface="游ゴシック"/>
                          <a:ea typeface="游ゴシック"/>
                        </a:rPr>
                        <a:t>日</a:t>
                      </a:r>
                      <a:endParaRPr lang="ja-JP"/>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47155973"/>
                  </a:ext>
                </a:extLst>
              </a:tr>
              <a:tr h="476250">
                <a:tc>
                  <a:txBody>
                    <a:bodyPr/>
                    <a:lstStyle/>
                    <a:p>
                      <a:pPr algn="ctr"/>
                      <a:r>
                        <a:rPr kumimoji="1" lang="ja-JP" altLang="en-US" sz="1400" b="1">
                          <a:solidFill>
                            <a:schemeClr val="bg1"/>
                          </a:solidFill>
                          <a:latin typeface="+mn-ea"/>
                          <a:ea typeface="+mn-ea"/>
                        </a:rPr>
                        <a:t>対象人数</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ts val="100"/>
                        </a:lnSpc>
                        <a:spcBef>
                          <a:spcPts val="0"/>
                        </a:spcBef>
                        <a:spcAft>
                          <a:spcPts val="0"/>
                        </a:spcAft>
                        <a:buClrTx/>
                        <a:buSzTx/>
                        <a:buFontTx/>
                        <a:buNone/>
                        <a:tabLst/>
                        <a:defRPr/>
                      </a:pPr>
                      <a:endParaRPr kumimoji="1" lang="en-US" altLang="ja-JP" sz="1400">
                        <a:solidFill>
                          <a:schemeClr val="tx1"/>
                        </a:solidFill>
                        <a:latin typeface="+mn-ea"/>
                        <a:ea typeface="+mn-ea"/>
                      </a:endParaRPr>
                    </a:p>
                    <a:p>
                      <a:pPr marL="0" marR="0" lvl="0" indent="0" algn="l">
                        <a:lnSpc>
                          <a:spcPts val="100"/>
                        </a:lnSpc>
                        <a:spcBef>
                          <a:spcPts val="0"/>
                        </a:spcBef>
                        <a:spcAft>
                          <a:spcPts val="0"/>
                        </a:spcAft>
                        <a:buClrTx/>
                        <a:buSzTx/>
                        <a:buFontTx/>
                        <a:buNone/>
                      </a:pPr>
                      <a:endParaRPr lang="en-US" altLang="ja-JP" sz="140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solidFill>
                            <a:schemeClr val="tx1"/>
                          </a:solidFill>
                          <a:latin typeface="+mn-ea"/>
                          <a:ea typeface="+mn-ea"/>
                        </a:rPr>
                        <a:t>アンケート６名、インタビュー１名</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5330245"/>
                  </a:ext>
                </a:extLst>
              </a:tr>
              <a:tr h="389212">
                <a:tc>
                  <a:txBody>
                    <a:bodyPr/>
                    <a:lstStyle/>
                    <a:p>
                      <a:pPr algn="ctr"/>
                      <a:r>
                        <a:rPr kumimoji="1" lang="ja-JP" altLang="en-US" sz="1400" b="1">
                          <a:solidFill>
                            <a:schemeClr val="bg1"/>
                          </a:solidFill>
                          <a:latin typeface="+mn-ea"/>
                          <a:ea typeface="+mn-ea"/>
                        </a:rPr>
                        <a:t>検証機能</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marL="88900" indent="-88900">
                        <a:buFont typeface="Arial" panose="020B0604020202020204" pitchFamily="34" charset="0"/>
                        <a:buChar char="•"/>
                      </a:pPr>
                      <a:r>
                        <a:rPr kumimoji="1" lang="ja-JP" altLang="en-US" sz="1400">
                          <a:solidFill>
                            <a:schemeClr val="tx1"/>
                          </a:solidFill>
                          <a:latin typeface="+mn-ea"/>
                          <a:ea typeface="+mn-ea"/>
                        </a:rPr>
                        <a:t>パーソナライズされたプッシュ配信機能</a:t>
                      </a:r>
                      <a:endParaRPr kumimoji="1" lang="en-US" altLang="ja-JP" sz="1400">
                        <a:solidFill>
                          <a:schemeClr val="tx1"/>
                        </a:solidFill>
                        <a:latin typeface="+mn-ea"/>
                        <a:ea typeface="+mn-ea"/>
                      </a:endParaRPr>
                    </a:p>
                    <a:p>
                      <a:pPr marL="88900" indent="-88900">
                        <a:buFont typeface="Arial" panose="020B0604020202020204" pitchFamily="34" charset="0"/>
                        <a:buChar char="•"/>
                      </a:pPr>
                      <a:r>
                        <a:rPr kumimoji="1" lang="ja-JP" altLang="en-US" sz="1400">
                          <a:solidFill>
                            <a:schemeClr val="tx1"/>
                          </a:solidFill>
                          <a:latin typeface="+mn-ea"/>
                          <a:ea typeface="+mn-ea"/>
                        </a:rPr>
                        <a:t>母子バッグ等の配布物のアーカイブ化機能</a:t>
                      </a:r>
                      <a:endParaRPr kumimoji="1" lang="en-US" altLang="ja-JP" sz="1400">
                        <a:solidFill>
                          <a:schemeClr val="tx1"/>
                        </a:solidFill>
                        <a:latin typeface="+mn-ea"/>
                        <a:ea typeface="+mn-ea"/>
                      </a:endParaRPr>
                    </a:p>
                    <a:p>
                      <a:pPr marL="88900" indent="-88900">
                        <a:buFont typeface="Arial" panose="020B0604020202020204" pitchFamily="34" charset="0"/>
                        <a:buChar char="•"/>
                      </a:pPr>
                      <a:r>
                        <a:rPr kumimoji="0" lang="ja-JP" altLang="en-US" sz="1400" b="0" i="0" u="none" strike="noStrike" kern="0" cap="none" spc="0" normalizeH="0" baseline="0" noProof="0">
                          <a:ln>
                            <a:noFill/>
                          </a:ln>
                          <a:solidFill>
                            <a:schemeClr val="tx1"/>
                          </a:solidFill>
                          <a:effectLst/>
                          <a:uLnTx/>
                          <a:uFillTx/>
                          <a:latin typeface="+mn-lt"/>
                          <a:ea typeface="游ゴシック" panose="020B0400000000000000" pitchFamily="50" charset="-128"/>
                          <a:cs typeface="+mn-cs"/>
                        </a:rPr>
                        <a:t>マイナポータルを介した健診記録や接種記録等の取得機能</a:t>
                      </a:r>
                      <a:endParaRPr kumimoji="1" lang="ja-JP" altLang="en-US" sz="1400">
                        <a:solidFill>
                          <a:schemeClr val="tx1"/>
                        </a:solidFill>
                        <a:latin typeface="+mn-ea"/>
                        <a:ea typeface="+mn-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9397899"/>
                  </a:ext>
                </a:extLst>
              </a:tr>
              <a:tr h="389212">
                <a:tc>
                  <a:txBody>
                    <a:bodyPr/>
                    <a:lstStyle/>
                    <a:p>
                      <a:pPr algn="ctr"/>
                      <a:r>
                        <a:rPr kumimoji="1" lang="ja-JP" altLang="en-US" sz="1400" b="1">
                          <a:solidFill>
                            <a:schemeClr val="bg1"/>
                          </a:solidFill>
                          <a:latin typeface="+mn-ea"/>
                          <a:ea typeface="+mn-ea"/>
                        </a:rPr>
                        <a:t>実施方法</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marL="88900" indent="-88900">
                        <a:buFont typeface="Arial" panose="020B0604020202020204" pitchFamily="34" charset="0"/>
                        <a:buChar char="•"/>
                      </a:pPr>
                      <a:r>
                        <a:rPr kumimoji="1" lang="ja-JP" altLang="en-US" sz="1400">
                          <a:solidFill>
                            <a:schemeClr val="tx1"/>
                          </a:solidFill>
                          <a:latin typeface="+mn-ea"/>
                          <a:ea typeface="+mn-ea"/>
                        </a:rPr>
                        <a:t>アンケート：</a:t>
                      </a:r>
                      <a:r>
                        <a:rPr kumimoji="1" lang="en-US" altLang="ja-JP" sz="1400">
                          <a:solidFill>
                            <a:schemeClr val="tx1"/>
                          </a:solidFill>
                          <a:latin typeface="+mn-ea"/>
                          <a:ea typeface="+mn-ea"/>
                        </a:rPr>
                        <a:t>Excel</a:t>
                      </a:r>
                      <a:r>
                        <a:rPr kumimoji="1" lang="ja-JP" altLang="en-US" sz="1400">
                          <a:solidFill>
                            <a:schemeClr val="tx1"/>
                          </a:solidFill>
                          <a:latin typeface="+mn-ea"/>
                          <a:ea typeface="+mn-ea"/>
                        </a:rPr>
                        <a:t>質問一覧への書面回答</a:t>
                      </a:r>
                      <a:endParaRPr kumimoji="1" lang="en-US" altLang="ja-JP" sz="1400">
                        <a:solidFill>
                          <a:schemeClr val="tx1"/>
                        </a:solidFill>
                        <a:latin typeface="+mn-ea"/>
                        <a:ea typeface="+mn-ea"/>
                      </a:endParaRPr>
                    </a:p>
                    <a:p>
                      <a:pPr marL="88900" indent="-88900">
                        <a:buFont typeface="Arial" panose="020B0604020202020204" pitchFamily="34" charset="0"/>
                        <a:buChar char="•"/>
                      </a:pPr>
                      <a:r>
                        <a:rPr kumimoji="1" lang="ja-JP" altLang="en-US" sz="1400">
                          <a:solidFill>
                            <a:schemeClr val="tx1"/>
                          </a:solidFill>
                          <a:latin typeface="+mn-ea"/>
                          <a:ea typeface="+mn-ea"/>
                        </a:rPr>
                        <a:t>インタビュー：アンケート結果をもとにした半構造化インタビュー（事前に準備した質問項目に沿ってインタビューを行</a:t>
                      </a:r>
                      <a:endParaRPr kumimoji="1" lang="en-US" altLang="ja-JP" sz="1400">
                        <a:solidFill>
                          <a:schemeClr val="tx1"/>
                        </a:solidFill>
                        <a:latin typeface="+mn-ea"/>
                        <a:ea typeface="+mn-ea"/>
                      </a:endParaRPr>
                    </a:p>
                    <a:p>
                      <a:pPr marL="0" indent="0">
                        <a:buFont typeface="Arial" panose="020B0604020202020204" pitchFamily="34" charset="0"/>
                        <a:buNone/>
                      </a:pPr>
                      <a:r>
                        <a:rPr kumimoji="1" lang="ja-JP" altLang="en-US" sz="1400">
                          <a:solidFill>
                            <a:schemeClr val="tx1"/>
                          </a:solidFill>
                          <a:latin typeface="+mn-ea"/>
                          <a:ea typeface="+mn-ea"/>
                        </a:rPr>
                        <a:t>　　　　　　　  い、相手の回答に応じてより詳しく内容を掘り下げる形式）</a:t>
                      </a:r>
                      <a:endParaRPr kumimoji="1" lang="en-US" altLang="ja-JP" sz="1400">
                        <a:solidFill>
                          <a:schemeClr val="tx1"/>
                        </a:solidFill>
                        <a:latin typeface="+mn-ea"/>
                        <a:ea typeface="+mn-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06681396"/>
                  </a:ext>
                </a:extLst>
              </a:tr>
            </a:tbl>
          </a:graphicData>
        </a:graphic>
      </p:graphicFrame>
    </p:spTree>
    <p:extLst>
      <p:ext uri="{BB962C8B-B14F-4D97-AF65-F5344CB8AC3E}">
        <p14:creationId xmlns:p14="http://schemas.microsoft.com/office/powerpoint/2010/main" val="3369879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DD0AC9E-98AD-B489-0C69-69CCBFEF4FCA}"/>
              </a:ext>
            </a:extLst>
          </p:cNvPr>
          <p:cNvSpPr>
            <a:spLocks noGrp="1"/>
          </p:cNvSpPr>
          <p:nvPr>
            <p:ph sz="quarter" idx="13"/>
          </p:nvPr>
        </p:nvSpPr>
        <p:spPr/>
        <p:txBody>
          <a:bodyPr vert="horz" lIns="91440" tIns="45720" rIns="91440" bIns="45720" rtlCol="0">
            <a:noAutofit/>
          </a:bodyPr>
          <a:lstStyle/>
          <a:p>
            <a:r>
              <a:rPr lang="en-US" altLang="ja-JP" sz="1800" b="1">
                <a:solidFill>
                  <a:schemeClr val="tx1"/>
                </a:solidFill>
              </a:rPr>
              <a:t>2.</a:t>
            </a:r>
            <a:r>
              <a:rPr lang="ja-JP" altLang="en-US" sz="1800" b="1">
                <a:solidFill>
                  <a:schemeClr val="tx1"/>
                </a:solidFill>
              </a:rPr>
              <a:t>実証の概要</a:t>
            </a:r>
          </a:p>
        </p:txBody>
      </p:sp>
      <p:sp>
        <p:nvSpPr>
          <p:cNvPr id="4" name="スライド番号プレースホルダー 3">
            <a:extLst>
              <a:ext uri="{FF2B5EF4-FFF2-40B4-BE49-F238E27FC236}">
                <a16:creationId xmlns:a16="http://schemas.microsoft.com/office/drawing/2014/main" id="{C6CFC605-6DAF-36C9-1942-EAD3F6C41C02}"/>
              </a:ext>
            </a:extLst>
          </p:cNvPr>
          <p:cNvSpPr>
            <a:spLocks noGrp="1"/>
          </p:cNvSpPr>
          <p:nvPr>
            <p:ph type="sldNum" sz="quarter" idx="18"/>
          </p:nvPr>
        </p:nvSpPr>
        <p:spPr/>
        <p:txBody>
          <a:bodyPr/>
          <a:lstStyle/>
          <a:p>
            <a:fld id="{47CE1B9D-ECF1-40A6-9741-619C7E3ED3FB}" type="slidenum">
              <a:rPr lang="ja-JP" altLang="en-US" smtClean="0"/>
              <a:pPr/>
              <a:t>14</a:t>
            </a:fld>
            <a:endParaRPr lang="ja-JP" altLang="en-US"/>
          </a:p>
        </p:txBody>
      </p:sp>
      <p:sp>
        <p:nvSpPr>
          <p:cNvPr id="5" name="タイトル 4">
            <a:extLst>
              <a:ext uri="{FF2B5EF4-FFF2-40B4-BE49-F238E27FC236}">
                <a16:creationId xmlns:a16="http://schemas.microsoft.com/office/drawing/2014/main" id="{EA3E9129-ED34-9A6B-ED0B-A3632EDCDB96}"/>
              </a:ext>
            </a:extLst>
          </p:cNvPr>
          <p:cNvSpPr>
            <a:spLocks noGrp="1"/>
          </p:cNvSpPr>
          <p:nvPr>
            <p:ph type="title"/>
          </p:nvPr>
        </p:nvSpPr>
        <p:spPr>
          <a:xfrm>
            <a:off x="438828" y="474404"/>
            <a:ext cx="11340000" cy="297216"/>
          </a:xfrm>
        </p:spPr>
        <p:txBody>
          <a:bodyPr vert="horz">
            <a:noAutofit/>
          </a:bodyPr>
          <a:lstStyle/>
          <a:p>
            <a:r>
              <a:rPr lang="en-US" altLang="ja-JP" sz="1600"/>
              <a:t>(5) </a:t>
            </a:r>
            <a:r>
              <a:rPr lang="ja-JP" altLang="en-US" sz="1600"/>
              <a:t>サービス・機能概要｜機能の概要</a:t>
            </a:r>
            <a:endParaRPr kumimoji="1" lang="ja-JP" altLang="en-US" sz="1600"/>
          </a:p>
        </p:txBody>
      </p:sp>
      <p:graphicFrame>
        <p:nvGraphicFramePr>
          <p:cNvPr id="7" name="コンテンツ プレースホルダー 6">
            <a:extLst>
              <a:ext uri="{FF2B5EF4-FFF2-40B4-BE49-F238E27FC236}">
                <a16:creationId xmlns:a16="http://schemas.microsoft.com/office/drawing/2014/main" id="{0993F96F-F22C-CEA8-4E19-B7AFF6FA3B1A}"/>
              </a:ext>
            </a:extLst>
          </p:cNvPr>
          <p:cNvGraphicFramePr>
            <a:graphicFrameLocks/>
          </p:cNvGraphicFramePr>
          <p:nvPr>
            <p:extLst>
              <p:ext uri="{D42A27DB-BD31-4B8C-83A1-F6EECF244321}">
                <p14:modId xmlns:p14="http://schemas.microsoft.com/office/powerpoint/2010/main" val="2989454072"/>
              </p:ext>
            </p:extLst>
          </p:nvPr>
        </p:nvGraphicFramePr>
        <p:xfrm>
          <a:off x="442106" y="1360381"/>
          <a:ext cx="6744139" cy="4898021"/>
        </p:xfrm>
        <a:graphic>
          <a:graphicData uri="http://schemas.openxmlformats.org/drawingml/2006/table">
            <a:tbl>
              <a:tblPr firstRow="1" bandRow="1"/>
              <a:tblGrid>
                <a:gridCol w="277603">
                  <a:extLst>
                    <a:ext uri="{9D8B030D-6E8A-4147-A177-3AD203B41FA5}">
                      <a16:colId xmlns:a16="http://schemas.microsoft.com/office/drawing/2014/main" val="3236393164"/>
                    </a:ext>
                  </a:extLst>
                </a:gridCol>
                <a:gridCol w="2173760">
                  <a:extLst>
                    <a:ext uri="{9D8B030D-6E8A-4147-A177-3AD203B41FA5}">
                      <a16:colId xmlns:a16="http://schemas.microsoft.com/office/drawing/2014/main" val="244143954"/>
                    </a:ext>
                  </a:extLst>
                </a:gridCol>
                <a:gridCol w="3047147">
                  <a:extLst>
                    <a:ext uri="{9D8B030D-6E8A-4147-A177-3AD203B41FA5}">
                      <a16:colId xmlns:a16="http://schemas.microsoft.com/office/drawing/2014/main" val="808289751"/>
                    </a:ext>
                  </a:extLst>
                </a:gridCol>
                <a:gridCol w="1245629">
                  <a:extLst>
                    <a:ext uri="{9D8B030D-6E8A-4147-A177-3AD203B41FA5}">
                      <a16:colId xmlns:a16="http://schemas.microsoft.com/office/drawing/2014/main" val="2791298084"/>
                    </a:ext>
                  </a:extLst>
                </a:gridCol>
              </a:tblGrid>
              <a:tr h="266301">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algn="ctr"/>
                      <a:r>
                        <a:rPr kumimoji="1" lang="en-US" altLang="ja-JP" sz="1400">
                          <a:solidFill>
                            <a:schemeClr val="bg1"/>
                          </a:solidFill>
                          <a:latin typeface="+mn-ea"/>
                          <a:ea typeface="+mn-ea"/>
                        </a:rPr>
                        <a:t>#</a:t>
                      </a:r>
                      <a:endParaRPr kumimoji="1" lang="ja-JP" altLang="en-US" sz="1400">
                        <a:solidFill>
                          <a:schemeClr val="bg1"/>
                        </a:solidFill>
                        <a:latin typeface="+mn-ea"/>
                        <a:ea typeface="+mn-ea"/>
                      </a:endParaRP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53565A"/>
                    </a:solidFill>
                  </a:tcPr>
                </a:tc>
                <a:tc>
                  <a:txBody>
                    <a:bodyPr/>
                    <a:lstStyle/>
                    <a:p>
                      <a:pPr algn="ctr"/>
                      <a:r>
                        <a:rPr kumimoji="1" lang="ja-JP" altLang="en-US" sz="1400">
                          <a:solidFill>
                            <a:schemeClr val="bg1"/>
                          </a:solidFill>
                          <a:latin typeface="+mn-ea"/>
                          <a:ea typeface="+mn-ea"/>
                        </a:rPr>
                        <a:t>機能名</a:t>
                      </a: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53565A"/>
                    </a:solidFill>
                  </a:tcPr>
                </a:tc>
                <a:tc>
                  <a:txBody>
                    <a:bodyPr/>
                    <a:lstStyle/>
                    <a:p>
                      <a:pPr algn="ctr"/>
                      <a:r>
                        <a:rPr kumimoji="1" lang="ja-JP" altLang="en-US" sz="1400">
                          <a:solidFill>
                            <a:schemeClr val="bg1"/>
                          </a:solidFill>
                          <a:latin typeface="+mn-ea"/>
                          <a:ea typeface="+mn-ea"/>
                        </a:rPr>
                        <a:t>機能概要</a:t>
                      </a: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53565A"/>
                    </a:solidFill>
                  </a:tcPr>
                </a:tc>
                <a:tc>
                  <a:txBody>
                    <a:bodyPr/>
                    <a:lstStyle/>
                    <a:p>
                      <a:pPr algn="ctr"/>
                      <a:r>
                        <a:rPr kumimoji="1" lang="ja-JP" altLang="en-US" sz="1400">
                          <a:solidFill>
                            <a:schemeClr val="bg1"/>
                          </a:solidFill>
                          <a:latin typeface="+mn-ea"/>
                          <a:ea typeface="+mn-ea"/>
                        </a:rPr>
                        <a:t>実証機能</a:t>
                      </a: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53565A"/>
                    </a:solidFill>
                  </a:tcPr>
                </a:tc>
                <a:extLst>
                  <a:ext uri="{0D108BD9-81ED-4DB2-BD59-A6C34878D82A}">
                    <a16:rowId xmlns:a16="http://schemas.microsoft.com/office/drawing/2014/main" val="3625701763"/>
                  </a:ext>
                </a:extLst>
              </a:tr>
              <a:tr h="333884">
                <a:tc>
                  <a:txBody>
                    <a:bodyPr/>
                    <a:lstStyle/>
                    <a:p>
                      <a:pPr algn="ctr"/>
                      <a:r>
                        <a:rPr kumimoji="1" lang="en-US" altLang="ja-JP" sz="1400">
                          <a:solidFill>
                            <a:schemeClr val="tx1"/>
                          </a:solidFill>
                          <a:latin typeface="+mn-ea"/>
                          <a:ea typeface="+mn-ea"/>
                        </a:rPr>
                        <a:t>1</a:t>
                      </a:r>
                      <a:endParaRPr kumimoji="1" lang="ja-JP" altLang="en-US" sz="1400">
                        <a:solidFill>
                          <a:schemeClr val="tx1"/>
                        </a:solidFill>
                        <a:latin typeface="+mn-ea"/>
                        <a:ea typeface="+mn-ea"/>
                      </a:endParaRP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a:solidFill>
                            <a:schemeClr val="tx1"/>
                          </a:solidFill>
                          <a:latin typeface="+mn-ea"/>
                          <a:ea typeface="+mn-ea"/>
                        </a:rPr>
                        <a:t>家族間情報連携</a:t>
                      </a: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tx1"/>
                          </a:solidFill>
                          <a:effectLst/>
                          <a:uLnTx/>
                          <a:uFillTx/>
                          <a:latin typeface="+mn-ea"/>
                          <a:ea typeface="+mn-ea"/>
                          <a:cs typeface="Arial" charset="0"/>
                          <a:sym typeface="+mn-lt"/>
                        </a:rPr>
                        <a:t>家族間で情報連携を行うことが可能</a:t>
                      </a:r>
                      <a:endParaRPr kumimoji="1" lang="en-US" altLang="ja-JP" sz="1400" b="0" i="0" u="none" strike="noStrike" kern="0" cap="none" spc="0" normalizeH="0" baseline="0" noProof="0">
                        <a:ln>
                          <a:noFill/>
                        </a:ln>
                        <a:solidFill>
                          <a:schemeClr val="tx1"/>
                        </a:solidFill>
                        <a:effectLst/>
                        <a:uLnTx/>
                        <a:uFillTx/>
                        <a:latin typeface="+mn-ea"/>
                        <a:ea typeface="+mn-ea"/>
                        <a:cs typeface="Arial" charset="0"/>
                        <a:sym typeface="+mn-lt"/>
                      </a:endParaRP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400">
                          <a:solidFill>
                            <a:schemeClr val="tx1"/>
                          </a:solidFill>
                          <a:latin typeface="+mn-ea"/>
                          <a:ea typeface="+mn-ea"/>
                        </a:rPr>
                        <a:t>-</a:t>
                      </a:r>
                      <a:endParaRPr kumimoji="1" lang="ja-JP" altLang="en-US" sz="1400">
                        <a:solidFill>
                          <a:schemeClr val="tx1"/>
                        </a:solidFill>
                        <a:latin typeface="+mn-ea"/>
                        <a:ea typeface="+mn-ea"/>
                      </a:endParaRP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4691249"/>
                  </a:ext>
                </a:extLst>
              </a:tr>
              <a:tr h="664521">
                <a:tc>
                  <a:txBody>
                    <a:bodyPr/>
                    <a:lstStyle/>
                    <a:p>
                      <a:pPr algn="ctr"/>
                      <a:r>
                        <a:rPr kumimoji="1" lang="en-US" altLang="ja-JP" sz="1400">
                          <a:solidFill>
                            <a:schemeClr val="tx1"/>
                          </a:solidFill>
                          <a:latin typeface="+mn-ea"/>
                          <a:ea typeface="+mn-ea"/>
                        </a:rPr>
                        <a:t>2</a:t>
                      </a:r>
                      <a:endParaRPr kumimoji="1" lang="ja-JP" altLang="en-US" sz="1400">
                        <a:solidFill>
                          <a:schemeClr val="tx1"/>
                        </a:solidFill>
                        <a:latin typeface="+mn-ea"/>
                        <a:ea typeface="+mn-ea"/>
                      </a:endParaRP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l"/>
                      <a:r>
                        <a:rPr kumimoji="1" lang="ja-JP" altLang="en-US" sz="1400">
                          <a:solidFill>
                            <a:schemeClr val="tx1"/>
                          </a:solidFill>
                          <a:latin typeface="+mn-ea"/>
                          <a:ea typeface="+mn-ea"/>
                        </a:rPr>
                        <a:t>お知らせ機能</a:t>
                      </a: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l"/>
                      <a:r>
                        <a:rPr kumimoji="0" lang="ja-JP" altLang="en-US" sz="1400" kern="0">
                          <a:solidFill>
                            <a:schemeClr val="tx1"/>
                          </a:solidFill>
                          <a:latin typeface="+mn-ea"/>
                          <a:ea typeface="+mn-ea"/>
                          <a:cs typeface="Arial" charset="0"/>
                          <a:sym typeface="+mn-lt"/>
                        </a:rPr>
                        <a:t>子どもの年齢や状況に合わせて必要な情報が電子版母子健康手帳に届く</a:t>
                      </a:r>
                      <a:endParaRPr kumimoji="1" lang="ja-JP" altLang="en-US" sz="1400">
                        <a:solidFill>
                          <a:schemeClr val="tx1"/>
                        </a:solidFill>
                        <a:latin typeface="+mn-ea"/>
                        <a:ea typeface="+mn-ea"/>
                      </a:endParaRP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l"/>
                      <a:r>
                        <a:rPr kumimoji="1" lang="ja-JP" altLang="en-US" sz="1400">
                          <a:solidFill>
                            <a:schemeClr val="tx1"/>
                          </a:solidFill>
                          <a:latin typeface="+mn-ea"/>
                          <a:ea typeface="+mn-ea"/>
                        </a:rPr>
                        <a:t>パーソナライズされたプッシュ配信</a:t>
                      </a: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extLst>
                  <a:ext uri="{0D108BD9-81ED-4DB2-BD59-A6C34878D82A}">
                    <a16:rowId xmlns:a16="http://schemas.microsoft.com/office/drawing/2014/main" val="3504109400"/>
                  </a:ext>
                </a:extLst>
              </a:tr>
              <a:tr h="333884">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algn="ctr"/>
                      <a:r>
                        <a:rPr kumimoji="1" lang="en-US" altLang="ja-JP" sz="1400">
                          <a:solidFill>
                            <a:schemeClr val="tx1"/>
                          </a:solidFill>
                          <a:latin typeface="+mn-ea"/>
                          <a:ea typeface="+mn-ea"/>
                        </a:rPr>
                        <a:t>3</a:t>
                      </a:r>
                      <a:endParaRPr kumimoji="1" lang="ja-JP" altLang="en-US" sz="1400">
                        <a:solidFill>
                          <a:schemeClr val="tx1"/>
                        </a:solidFill>
                        <a:latin typeface="+mn-ea"/>
                        <a:ea typeface="+mn-ea"/>
                      </a:endParaRP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a:solidFill>
                            <a:schemeClr val="tx1"/>
                          </a:solidFill>
                          <a:latin typeface="+mn-ea"/>
                          <a:ea typeface="+mn-ea"/>
                        </a:rPr>
                        <a:t>子育てのみちしるべ</a:t>
                      </a: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a:solidFill>
                            <a:schemeClr val="tx1"/>
                          </a:solidFill>
                          <a:latin typeface="+mn-ea"/>
                          <a:ea typeface="+mn-ea"/>
                        </a:rPr>
                        <a:t>時系列に沿った情報が確認可能</a:t>
                      </a: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400">
                          <a:solidFill>
                            <a:schemeClr val="tx1"/>
                          </a:solidFill>
                          <a:latin typeface="+mn-ea"/>
                          <a:ea typeface="+mn-ea"/>
                        </a:rPr>
                        <a:t>-</a:t>
                      </a:r>
                      <a:endParaRPr kumimoji="1" lang="ja-JP" altLang="en-US" sz="1400">
                        <a:solidFill>
                          <a:schemeClr val="tx1"/>
                        </a:solidFill>
                        <a:latin typeface="+mn-ea"/>
                        <a:ea typeface="+mn-ea"/>
                      </a:endParaRP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225406"/>
                  </a:ext>
                </a:extLst>
              </a:tr>
              <a:tr h="333884">
                <a:tc>
                  <a:txBody>
                    <a:bodyPr/>
                    <a:lstStyle/>
                    <a:p>
                      <a:pPr algn="ctr"/>
                      <a:r>
                        <a:rPr kumimoji="1" lang="en-US" altLang="ja-JP" sz="1400">
                          <a:solidFill>
                            <a:schemeClr val="tx1"/>
                          </a:solidFill>
                          <a:latin typeface="+mn-ea"/>
                          <a:ea typeface="+mn-ea"/>
                        </a:rPr>
                        <a:t>4</a:t>
                      </a:r>
                      <a:endParaRPr kumimoji="1" lang="ja-JP" altLang="en-US" sz="1400">
                        <a:solidFill>
                          <a:schemeClr val="tx1"/>
                        </a:solidFill>
                        <a:latin typeface="+mn-ea"/>
                        <a:ea typeface="+mn-ea"/>
                      </a:endParaRP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a:solidFill>
                            <a:schemeClr val="tx1"/>
                          </a:solidFill>
                          <a:latin typeface="+mn-ea"/>
                          <a:ea typeface="+mn-ea"/>
                        </a:rPr>
                        <a:t>スケジュール</a:t>
                      </a: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a:solidFill>
                            <a:schemeClr val="tx1"/>
                          </a:solidFill>
                          <a:latin typeface="+mn-ea"/>
                          <a:ea typeface="+mn-ea"/>
                        </a:rPr>
                        <a:t>スケジュールの登録が可能</a:t>
                      </a: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400">
                          <a:solidFill>
                            <a:schemeClr val="tx1"/>
                          </a:solidFill>
                          <a:latin typeface="+mn-ea"/>
                          <a:ea typeface="+mn-ea"/>
                        </a:rPr>
                        <a:t>-</a:t>
                      </a:r>
                      <a:endParaRPr kumimoji="1" lang="ja-JP" altLang="en-US" sz="1400">
                        <a:solidFill>
                          <a:schemeClr val="tx1"/>
                        </a:solidFill>
                        <a:latin typeface="+mn-ea"/>
                        <a:ea typeface="+mn-ea"/>
                      </a:endParaRP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2520368"/>
                  </a:ext>
                </a:extLst>
              </a:tr>
              <a:tr h="762689">
                <a:tc>
                  <a:txBody>
                    <a:bodyPr/>
                    <a:lstStyle/>
                    <a:p>
                      <a:pPr algn="ctr"/>
                      <a:r>
                        <a:rPr kumimoji="1" lang="en-US" altLang="ja-JP" sz="1400">
                          <a:solidFill>
                            <a:schemeClr val="tx1"/>
                          </a:solidFill>
                          <a:latin typeface="+mn-ea"/>
                          <a:ea typeface="+mn-ea"/>
                        </a:rPr>
                        <a:t>5</a:t>
                      </a:r>
                      <a:endParaRPr kumimoji="1" lang="ja-JP" altLang="en-US" sz="1400">
                        <a:solidFill>
                          <a:schemeClr val="tx1"/>
                        </a:solidFill>
                        <a:latin typeface="+mn-ea"/>
                        <a:ea typeface="+mn-ea"/>
                      </a:endParaRP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l"/>
                      <a:r>
                        <a:rPr kumimoji="1" lang="ja-JP" altLang="en-US" sz="1400">
                          <a:solidFill>
                            <a:schemeClr val="tx1"/>
                          </a:solidFill>
                          <a:latin typeface="+mn-ea"/>
                          <a:ea typeface="+mn-ea"/>
                        </a:rPr>
                        <a:t>お役立ち情報</a:t>
                      </a: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l"/>
                      <a:r>
                        <a:rPr kumimoji="0" lang="ja-JP" altLang="en-US" sz="1400" b="0" i="0" u="none" strike="noStrike" kern="0" cap="none" spc="0" normalizeH="0" baseline="0" noProof="0">
                          <a:ln>
                            <a:noFill/>
                          </a:ln>
                          <a:solidFill>
                            <a:schemeClr val="tx1"/>
                          </a:solidFill>
                          <a:effectLst/>
                          <a:uLnTx/>
                          <a:uFillTx/>
                          <a:latin typeface="+mn-ea"/>
                          <a:ea typeface="+mn-ea"/>
                          <a:cs typeface="Arial" charset="0"/>
                          <a:sym typeface="+mn-lt"/>
                        </a:rPr>
                        <a:t>区市町村からのお知らせや母と子の保健バッグの情報が閲覧可能</a:t>
                      </a:r>
                      <a:endParaRPr kumimoji="1" lang="ja-JP" altLang="en-US" sz="1400">
                        <a:solidFill>
                          <a:schemeClr val="tx1"/>
                        </a:solidFill>
                        <a:latin typeface="+mn-ea"/>
                        <a:ea typeface="+mn-ea"/>
                      </a:endParaRP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l"/>
                      <a:r>
                        <a:rPr kumimoji="1" lang="ja-JP" altLang="en-US" sz="1400">
                          <a:solidFill>
                            <a:schemeClr val="tx1"/>
                          </a:solidFill>
                          <a:latin typeface="+mn-ea"/>
                          <a:ea typeface="+mn-ea"/>
                        </a:rPr>
                        <a:t>母子バッグ等の配布物のアーカイブ化</a:t>
                      </a: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extLst>
                  <a:ext uri="{0D108BD9-81ED-4DB2-BD59-A6C34878D82A}">
                    <a16:rowId xmlns:a16="http://schemas.microsoft.com/office/drawing/2014/main" val="3243405517"/>
                  </a:ext>
                </a:extLst>
              </a:tr>
              <a:tr h="664521">
                <a:tc>
                  <a:txBody>
                    <a:bodyPr/>
                    <a:lstStyle/>
                    <a:p>
                      <a:pPr algn="ctr"/>
                      <a:r>
                        <a:rPr kumimoji="1" lang="en-US" altLang="ja-JP" sz="1400">
                          <a:solidFill>
                            <a:schemeClr val="tx1"/>
                          </a:solidFill>
                          <a:latin typeface="+mn-ea"/>
                          <a:ea typeface="+mn-ea"/>
                        </a:rPr>
                        <a:t>6</a:t>
                      </a:r>
                      <a:endParaRPr kumimoji="1" lang="ja-JP" altLang="en-US" sz="1400">
                        <a:solidFill>
                          <a:schemeClr val="tx1"/>
                        </a:solidFill>
                        <a:latin typeface="+mn-ea"/>
                        <a:ea typeface="+mn-ea"/>
                      </a:endParaRP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a:solidFill>
                            <a:schemeClr val="tx1"/>
                          </a:solidFill>
                          <a:latin typeface="+mn-ea"/>
                          <a:ea typeface="+mn-ea"/>
                        </a:rPr>
                        <a:t>成長記録（体重グラフ・発育曲線・通院メモ・おくすり手帳）</a:t>
                      </a: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kern="0">
                          <a:solidFill>
                            <a:schemeClr val="tx1"/>
                          </a:solidFill>
                          <a:latin typeface="+mn-ea"/>
                          <a:ea typeface="+mn-ea"/>
                          <a:cs typeface="Arial" charset="0"/>
                          <a:sym typeface="+mn-lt"/>
                        </a:rPr>
                        <a:t>子どもの発育曲線や、くすり情報等の閲覧・管理が可能</a:t>
                      </a:r>
                      <a:endParaRPr kumimoji="0" lang="en-US" altLang="ja-JP" sz="1400" b="0" i="0" u="none" strike="noStrike" kern="0" cap="none" spc="0" normalizeH="0" baseline="0" noProof="0">
                        <a:ln>
                          <a:noFill/>
                        </a:ln>
                        <a:solidFill>
                          <a:schemeClr val="tx1"/>
                        </a:solidFill>
                        <a:effectLst/>
                        <a:uLnTx/>
                        <a:uFillTx/>
                        <a:latin typeface="+mn-ea"/>
                        <a:ea typeface="+mn-ea"/>
                        <a:cs typeface="Arial" charset="0"/>
                        <a:sym typeface="+mn-lt"/>
                      </a:endParaRP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400">
                          <a:solidFill>
                            <a:schemeClr val="tx1"/>
                          </a:solidFill>
                          <a:latin typeface="+mn-ea"/>
                          <a:ea typeface="+mn-ea"/>
                        </a:rPr>
                        <a:t>-</a:t>
                      </a:r>
                      <a:endParaRPr kumimoji="1" lang="ja-JP" altLang="en-US" sz="1400">
                        <a:solidFill>
                          <a:schemeClr val="tx1"/>
                        </a:solidFill>
                        <a:latin typeface="+mn-ea"/>
                        <a:ea typeface="+mn-ea"/>
                      </a:endParaRP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1643617"/>
                  </a:ext>
                </a:extLst>
              </a:tr>
              <a:tr h="465411">
                <a:tc>
                  <a:txBody>
                    <a:bodyPr/>
                    <a:lstStyle/>
                    <a:p>
                      <a:pPr algn="ctr"/>
                      <a:r>
                        <a:rPr kumimoji="1" lang="en-US" altLang="ja-JP" sz="1400">
                          <a:solidFill>
                            <a:schemeClr val="tx1"/>
                          </a:solidFill>
                          <a:latin typeface="+mn-ea"/>
                          <a:ea typeface="+mn-ea"/>
                        </a:rPr>
                        <a:t>7</a:t>
                      </a:r>
                      <a:endParaRPr kumimoji="1" lang="ja-JP" altLang="en-US" sz="1400">
                        <a:solidFill>
                          <a:schemeClr val="tx1"/>
                        </a:solidFill>
                        <a:latin typeface="+mn-ea"/>
                        <a:ea typeface="+mn-ea"/>
                      </a:endParaRP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a:solidFill>
                            <a:schemeClr val="tx1"/>
                          </a:solidFill>
                          <a:latin typeface="+mn-ea"/>
                          <a:ea typeface="+mn-ea"/>
                        </a:rPr>
                        <a:t>公共機関・医療機関検索</a:t>
                      </a: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kern="0">
                          <a:solidFill>
                            <a:schemeClr val="tx1"/>
                          </a:solidFill>
                          <a:latin typeface="+mn-ea"/>
                          <a:ea typeface="+mn-ea"/>
                          <a:cs typeface="Arial" charset="0"/>
                          <a:sym typeface="+mn-lt"/>
                        </a:rPr>
                        <a:t>区市町村の医療機関・公共施設を検索・お気に入り登録が可能</a:t>
                      </a:r>
                      <a:r>
                        <a:rPr kumimoji="0" lang="en-US" altLang="ja-JP" sz="1400" kern="0" baseline="30000">
                          <a:solidFill>
                            <a:schemeClr val="tx1"/>
                          </a:solidFill>
                          <a:latin typeface="+mn-ea"/>
                          <a:ea typeface="+mn-ea"/>
                          <a:cs typeface="Arial" charset="0"/>
                          <a:sym typeface="+mn-lt"/>
                        </a:rPr>
                        <a:t>*</a:t>
                      </a:r>
                      <a:endParaRPr kumimoji="0" lang="en-US" altLang="ja-JP" sz="1400" b="0" i="0" u="none" strike="noStrike" kern="0" cap="none" spc="0" normalizeH="0" baseline="30000" noProof="0">
                        <a:ln>
                          <a:noFill/>
                        </a:ln>
                        <a:solidFill>
                          <a:schemeClr val="tx1"/>
                        </a:solidFill>
                        <a:effectLst/>
                        <a:uLnTx/>
                        <a:uFillTx/>
                        <a:latin typeface="+mn-ea"/>
                        <a:ea typeface="+mn-ea"/>
                        <a:cs typeface="Arial" charset="0"/>
                        <a:sym typeface="+mn-lt"/>
                      </a:endParaRP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400">
                          <a:solidFill>
                            <a:schemeClr val="tx1"/>
                          </a:solidFill>
                          <a:latin typeface="+mn-ea"/>
                          <a:ea typeface="+mn-ea"/>
                        </a:rPr>
                        <a:t>-</a:t>
                      </a:r>
                      <a:endParaRPr kumimoji="1" lang="ja-JP" altLang="en-US" sz="1400">
                        <a:solidFill>
                          <a:schemeClr val="tx1"/>
                        </a:solidFill>
                        <a:latin typeface="+mn-ea"/>
                        <a:ea typeface="+mn-ea"/>
                      </a:endParaRP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864261"/>
                  </a:ext>
                </a:extLst>
              </a:tr>
              <a:tr h="863632">
                <a:tc>
                  <a:txBody>
                    <a:bodyPr/>
                    <a:lstStyle/>
                    <a:p>
                      <a:pPr algn="ctr"/>
                      <a:r>
                        <a:rPr kumimoji="1" lang="en-US" altLang="ja-JP" sz="1400">
                          <a:solidFill>
                            <a:schemeClr val="tx1"/>
                          </a:solidFill>
                          <a:latin typeface="+mn-ea"/>
                          <a:ea typeface="+mn-ea"/>
                        </a:rPr>
                        <a:t>8</a:t>
                      </a:r>
                      <a:endParaRPr kumimoji="1" lang="ja-JP" altLang="en-US" sz="1400">
                        <a:solidFill>
                          <a:schemeClr val="tx1"/>
                        </a:solidFill>
                        <a:latin typeface="+mn-ea"/>
                        <a:ea typeface="+mn-ea"/>
                      </a:endParaRP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l"/>
                      <a:r>
                        <a:rPr kumimoji="1" lang="ja-JP" altLang="en-US" sz="1400">
                          <a:solidFill>
                            <a:schemeClr val="tx1"/>
                          </a:solidFill>
                          <a:latin typeface="+mn-ea"/>
                          <a:ea typeface="+mn-ea"/>
                        </a:rPr>
                        <a:t>健診・予防接種記録の取得</a:t>
                      </a: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l"/>
                      <a:r>
                        <a:rPr kumimoji="0" lang="ja-JP" altLang="en-US" sz="1400" kern="0">
                          <a:solidFill>
                            <a:schemeClr val="tx1"/>
                          </a:solidFill>
                          <a:latin typeface="+mn-ea"/>
                          <a:ea typeface="+mn-ea"/>
                          <a:cs typeface="Arial" charset="0"/>
                          <a:sym typeface="+mn-lt"/>
                        </a:rPr>
                        <a:t>マイナポータル</a:t>
                      </a:r>
                      <a:r>
                        <a:rPr kumimoji="0" lang="en-US" altLang="ja-JP" sz="1400" kern="0">
                          <a:solidFill>
                            <a:schemeClr val="tx1"/>
                          </a:solidFill>
                          <a:latin typeface="+mn-ea"/>
                          <a:ea typeface="+mn-ea"/>
                          <a:cs typeface="Arial" charset="0"/>
                          <a:sym typeface="+mn-lt"/>
                        </a:rPr>
                        <a:t>API</a:t>
                      </a:r>
                      <a:r>
                        <a:rPr kumimoji="0" lang="ja-JP" altLang="en-US" sz="1400" kern="0">
                          <a:solidFill>
                            <a:schemeClr val="tx1"/>
                          </a:solidFill>
                          <a:latin typeface="+mn-ea"/>
                          <a:ea typeface="+mn-ea"/>
                          <a:cs typeface="Arial" charset="0"/>
                          <a:sym typeface="+mn-lt"/>
                        </a:rPr>
                        <a:t>と連携することで、健診や予防接種の結果を取得</a:t>
                      </a:r>
                      <a:endParaRPr kumimoji="1" lang="ja-JP" altLang="en-US" sz="1400">
                        <a:solidFill>
                          <a:schemeClr val="tx1"/>
                        </a:solidFill>
                        <a:latin typeface="+mn-ea"/>
                        <a:ea typeface="+mn-ea"/>
                      </a:endParaRP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l"/>
                      <a:r>
                        <a:rPr kumimoji="1" lang="ja-JP" altLang="en-US" sz="1400">
                          <a:solidFill>
                            <a:schemeClr val="tx1"/>
                          </a:solidFill>
                          <a:latin typeface="+mn-ea"/>
                          <a:ea typeface="+mn-ea"/>
                        </a:rPr>
                        <a:t>マイナポータルを介した健診記録や接種記録の取得</a:t>
                      </a:r>
                    </a:p>
                  </a:txBody>
                  <a:tcPr marL="37462" marR="37462" marT="36000" marB="3600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extLst>
                  <a:ext uri="{0D108BD9-81ED-4DB2-BD59-A6C34878D82A}">
                    <a16:rowId xmlns:a16="http://schemas.microsoft.com/office/drawing/2014/main" val="3892768225"/>
                  </a:ext>
                </a:extLst>
              </a:tr>
            </a:tbl>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A1F01B98-4393-C241-0D39-E1EBC4BA50C7}"/>
              </a:ext>
            </a:extLst>
          </p:cNvPr>
          <p:cNvPicPr>
            <a:picLocks noChangeAspect="1"/>
          </p:cNvPicPr>
          <p:nvPr/>
        </p:nvPicPr>
        <p:blipFill>
          <a:blip r:embed="rId3"/>
          <a:stretch>
            <a:fillRect/>
          </a:stretch>
        </p:blipFill>
        <p:spPr>
          <a:xfrm>
            <a:off x="7296797" y="1744123"/>
            <a:ext cx="2144081" cy="4596865"/>
          </a:xfrm>
          <a:prstGeom prst="rect">
            <a:avLst/>
          </a:prstGeom>
          <a:ln>
            <a:solidFill>
              <a:schemeClr val="tx1">
                <a:lumMod val="65000"/>
                <a:lumOff val="35000"/>
              </a:schemeClr>
            </a:solidFill>
          </a:ln>
        </p:spPr>
      </p:pic>
      <p:sp>
        <p:nvSpPr>
          <p:cNvPr id="9" name="正方形/長方形 8">
            <a:extLst>
              <a:ext uri="{FF2B5EF4-FFF2-40B4-BE49-F238E27FC236}">
                <a16:creationId xmlns:a16="http://schemas.microsoft.com/office/drawing/2014/main" id="{FB016E6D-BB34-1B59-B38A-3147CDA039CE}"/>
              </a:ext>
            </a:extLst>
          </p:cNvPr>
          <p:cNvSpPr/>
          <p:nvPr/>
        </p:nvSpPr>
        <p:spPr>
          <a:xfrm>
            <a:off x="7296797" y="1339743"/>
            <a:ext cx="2144081" cy="3352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a:latin typeface="+mn-ea"/>
              </a:rPr>
              <a:t>妊娠期</a:t>
            </a:r>
            <a:r>
              <a:rPr lang="ja-JP" altLang="en-US" sz="1400" b="1">
                <a:latin typeface="+mn-ea"/>
              </a:rPr>
              <a:t>ホーム</a:t>
            </a:r>
            <a:r>
              <a:rPr kumimoji="1" lang="ja-JP" altLang="en-US" sz="1400" b="1">
                <a:latin typeface="+mn-ea"/>
              </a:rPr>
              <a:t>画面</a:t>
            </a:r>
          </a:p>
        </p:txBody>
      </p:sp>
      <p:sp>
        <p:nvSpPr>
          <p:cNvPr id="10" name="正方形/長方形 9">
            <a:extLst>
              <a:ext uri="{FF2B5EF4-FFF2-40B4-BE49-F238E27FC236}">
                <a16:creationId xmlns:a16="http://schemas.microsoft.com/office/drawing/2014/main" id="{37ED1C46-D563-EAC0-0558-8508C77D59BE}"/>
              </a:ext>
            </a:extLst>
          </p:cNvPr>
          <p:cNvSpPr/>
          <p:nvPr/>
        </p:nvSpPr>
        <p:spPr>
          <a:xfrm>
            <a:off x="9592942" y="1339743"/>
            <a:ext cx="2144081" cy="3352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latin typeface="+mn-ea"/>
              </a:rPr>
              <a:t>出産後ホーム</a:t>
            </a:r>
            <a:r>
              <a:rPr kumimoji="1" lang="ja-JP" altLang="en-US" sz="1400" b="1">
                <a:latin typeface="+mn-ea"/>
              </a:rPr>
              <a:t>画面</a:t>
            </a:r>
          </a:p>
        </p:txBody>
      </p:sp>
      <p:grpSp>
        <p:nvGrpSpPr>
          <p:cNvPr id="12" name="グループ化 11">
            <a:extLst>
              <a:ext uri="{FF2B5EF4-FFF2-40B4-BE49-F238E27FC236}">
                <a16:creationId xmlns:a16="http://schemas.microsoft.com/office/drawing/2014/main" id="{9E2F541F-23C2-3EDB-BFB0-A07B0F459E50}"/>
              </a:ext>
            </a:extLst>
          </p:cNvPr>
          <p:cNvGrpSpPr/>
          <p:nvPr/>
        </p:nvGrpSpPr>
        <p:grpSpPr>
          <a:xfrm>
            <a:off x="9592942" y="1744123"/>
            <a:ext cx="2144081" cy="4596865"/>
            <a:chOff x="683770" y="3902838"/>
            <a:chExt cx="2473200" cy="5040000"/>
          </a:xfrm>
        </p:grpSpPr>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EF794095-DEA5-5964-8D73-556DD271977F}"/>
                </a:ext>
              </a:extLst>
            </p:cNvPr>
            <p:cNvPicPr preferRelativeResize="0">
              <a:picLocks/>
            </p:cNvPicPr>
            <p:nvPr/>
          </p:nvPicPr>
          <p:blipFill>
            <a:blip r:embed="rId4"/>
            <a:srcRect t="1433"/>
            <a:stretch>
              <a:fillRect/>
            </a:stretch>
          </p:blipFill>
          <p:spPr>
            <a:xfrm>
              <a:off x="683770" y="3902838"/>
              <a:ext cx="2473200" cy="5040000"/>
            </a:xfrm>
            <a:prstGeom prst="rect">
              <a:avLst/>
            </a:prstGeom>
            <a:ln>
              <a:solidFill>
                <a:schemeClr val="tx1">
                  <a:lumMod val="65000"/>
                  <a:lumOff val="35000"/>
                </a:schemeClr>
              </a:solidFill>
            </a:ln>
          </p:spPr>
        </p:pic>
        <p:pic>
          <p:nvPicPr>
            <p:cNvPr id="15" name="図 14">
              <a:extLst>
                <a:ext uri="{FF2B5EF4-FFF2-40B4-BE49-F238E27FC236}">
                  <a16:creationId xmlns:a16="http://schemas.microsoft.com/office/drawing/2014/main" id="{BD50B294-97A9-4ED8-9219-8C95F4551083}"/>
                </a:ext>
              </a:extLst>
            </p:cNvPr>
            <p:cNvPicPr>
              <a:picLocks noChangeAspect="1"/>
            </p:cNvPicPr>
            <p:nvPr/>
          </p:nvPicPr>
          <p:blipFill>
            <a:blip r:embed="rId5"/>
            <a:srcRect t="50286"/>
            <a:stretch>
              <a:fillRect/>
            </a:stretch>
          </p:blipFill>
          <p:spPr>
            <a:xfrm>
              <a:off x="700144" y="6025415"/>
              <a:ext cx="2442413" cy="2907630"/>
            </a:xfrm>
            <a:prstGeom prst="rect">
              <a:avLst/>
            </a:prstGeom>
            <a:solidFill>
              <a:srgbClr val="F0EEEA"/>
            </a:solidFill>
            <a:ln>
              <a:noFill/>
            </a:ln>
          </p:spPr>
        </p:pic>
      </p:grpSp>
      <p:sp>
        <p:nvSpPr>
          <p:cNvPr id="17" name="タイトル 5">
            <a:extLst>
              <a:ext uri="{FF2B5EF4-FFF2-40B4-BE49-F238E27FC236}">
                <a16:creationId xmlns:a16="http://schemas.microsoft.com/office/drawing/2014/main" id="{8371AA55-4359-5392-2CF1-3C9907B2627D}"/>
              </a:ext>
            </a:extLst>
          </p:cNvPr>
          <p:cNvSpPr txBox="1">
            <a:spLocks/>
          </p:cNvSpPr>
          <p:nvPr/>
        </p:nvSpPr>
        <p:spPr>
          <a:xfrm>
            <a:off x="456486" y="771620"/>
            <a:ext cx="11296686"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実証における効果検証対象とした３機能に加え、電子版母子健康手帳では以下機能を提供</a:t>
            </a:r>
          </a:p>
        </p:txBody>
      </p:sp>
      <p:sp>
        <p:nvSpPr>
          <p:cNvPr id="3" name="正方形/長方形 2">
            <a:extLst>
              <a:ext uri="{FF2B5EF4-FFF2-40B4-BE49-F238E27FC236}">
                <a16:creationId xmlns:a16="http://schemas.microsoft.com/office/drawing/2014/main" id="{66553B4C-AC99-BD0B-1997-C69DB700711C}"/>
              </a:ext>
            </a:extLst>
          </p:cNvPr>
          <p:cNvSpPr/>
          <p:nvPr/>
        </p:nvSpPr>
        <p:spPr>
          <a:xfrm>
            <a:off x="9641894" y="848573"/>
            <a:ext cx="2160000" cy="272170"/>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a:solidFill>
                  <a:schemeClr val="tx1"/>
                </a:solidFill>
                <a:latin typeface="+mn-ea"/>
              </a:rPr>
              <a:t>凡例：効果検証対象機能</a:t>
            </a:r>
            <a:endParaRPr kumimoji="1" lang="ja-JP" altLang="en-US" sz="1400">
              <a:solidFill>
                <a:schemeClr val="tx1"/>
              </a:solidFill>
              <a:latin typeface="+mn-ea"/>
            </a:endParaRPr>
          </a:p>
        </p:txBody>
      </p:sp>
      <p:sp>
        <p:nvSpPr>
          <p:cNvPr id="6" name="正方形/長方形 5">
            <a:extLst>
              <a:ext uri="{FF2B5EF4-FFF2-40B4-BE49-F238E27FC236}">
                <a16:creationId xmlns:a16="http://schemas.microsoft.com/office/drawing/2014/main" id="{C68AE3DC-EFDF-AD91-5520-4DEDBD94651D}"/>
              </a:ext>
            </a:extLst>
          </p:cNvPr>
          <p:cNvSpPr/>
          <p:nvPr/>
        </p:nvSpPr>
        <p:spPr bwMode="gray">
          <a:xfrm>
            <a:off x="438827" y="6366623"/>
            <a:ext cx="11345185" cy="235992"/>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7313" indent="-87313" defTabSz="990564" fontAlgn="auto">
              <a:spcBef>
                <a:spcPts val="0"/>
              </a:spcBef>
              <a:spcAft>
                <a:spcPts val="0"/>
              </a:spcAft>
              <a:buSzPct val="100000"/>
              <a:buFont typeface="游ゴシック" panose="020B0400000000000000" pitchFamily="50" charset="-128"/>
              <a:buChar char="*"/>
            </a:pPr>
            <a:r>
              <a:rPr lang="ja-JP" altLang="en-US" sz="1100">
                <a:latin typeface="+mn-ea"/>
              </a:rPr>
              <a:t>医療機関情報は厚生労働省の医療情報ネット「ナビイ」を参考にしたデータ登録を推奨</a:t>
            </a:r>
            <a:endParaRPr lang="en-US" altLang="ja-JP" sz="1100">
              <a:latin typeface="+mn-ea"/>
            </a:endParaRPr>
          </a:p>
        </p:txBody>
      </p:sp>
    </p:spTree>
    <p:extLst>
      <p:ext uri="{BB962C8B-B14F-4D97-AF65-F5344CB8AC3E}">
        <p14:creationId xmlns:p14="http://schemas.microsoft.com/office/powerpoint/2010/main" val="1885509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5D1BDC5-9A91-9B13-0A3C-9E65C39A2E04}"/>
              </a:ext>
            </a:extLst>
          </p:cNvPr>
          <p:cNvSpPr>
            <a:spLocks noGrp="1"/>
          </p:cNvSpPr>
          <p:nvPr>
            <p:ph sz="quarter" idx="13"/>
          </p:nvPr>
        </p:nvSpPr>
        <p:spPr>
          <a:xfrm>
            <a:off x="438828" y="186404"/>
            <a:ext cx="11340000" cy="288000"/>
          </a:xfrm>
        </p:spPr>
        <p:txBody>
          <a:bodyPr/>
          <a:lstStyle/>
          <a:p>
            <a:r>
              <a:rPr lang="en-US" altLang="ja-JP"/>
              <a:t>2.</a:t>
            </a:r>
            <a:r>
              <a:rPr lang="ja-JP" altLang="en-US"/>
              <a:t>実証の概要</a:t>
            </a:r>
          </a:p>
        </p:txBody>
      </p:sp>
      <p:sp>
        <p:nvSpPr>
          <p:cNvPr id="4" name="スライド番号プレースホルダー 3">
            <a:extLst>
              <a:ext uri="{FF2B5EF4-FFF2-40B4-BE49-F238E27FC236}">
                <a16:creationId xmlns:a16="http://schemas.microsoft.com/office/drawing/2014/main" id="{8C4974F4-DCB9-1B28-7309-D7074C7E3E05}"/>
              </a:ext>
            </a:extLst>
          </p:cNvPr>
          <p:cNvSpPr>
            <a:spLocks noGrp="1"/>
          </p:cNvSpPr>
          <p:nvPr>
            <p:ph type="sldNum" sz="quarter" idx="18"/>
          </p:nvPr>
        </p:nvSpPr>
        <p:spPr/>
        <p:txBody>
          <a:bodyPr/>
          <a:lstStyle/>
          <a:p>
            <a:fld id="{47CE1B9D-ECF1-40A6-9741-619C7E3ED3FB}" type="slidenum">
              <a:rPr lang="ja-JP" altLang="en-US" smtClean="0"/>
              <a:pPr/>
              <a:t>15</a:t>
            </a:fld>
            <a:endParaRPr lang="ja-JP" altLang="en-US"/>
          </a:p>
        </p:txBody>
      </p:sp>
      <p:sp>
        <p:nvSpPr>
          <p:cNvPr id="5" name="タイトル 4">
            <a:extLst>
              <a:ext uri="{FF2B5EF4-FFF2-40B4-BE49-F238E27FC236}">
                <a16:creationId xmlns:a16="http://schemas.microsoft.com/office/drawing/2014/main" id="{B6495AB1-4F51-D791-720D-E4A15FA32703}"/>
              </a:ext>
            </a:extLst>
          </p:cNvPr>
          <p:cNvSpPr>
            <a:spLocks noGrp="1"/>
          </p:cNvSpPr>
          <p:nvPr>
            <p:ph type="title"/>
          </p:nvPr>
        </p:nvSpPr>
        <p:spPr>
          <a:xfrm>
            <a:off x="438828" y="474404"/>
            <a:ext cx="11340000" cy="297216"/>
          </a:xfrm>
          <a:noFill/>
        </p:spPr>
        <p:txBody>
          <a:bodyPr vert="horz" lIns="91440" tIns="45720" rIns="91440" bIns="45720" rtlCol="0" anchor="ctr">
            <a:noAutofit/>
          </a:bodyPr>
          <a:lstStyle/>
          <a:p>
            <a:r>
              <a:rPr lang="en-US" altLang="ja-JP"/>
              <a:t>(5) </a:t>
            </a:r>
            <a:r>
              <a:rPr lang="ja-JP" altLang="en-US"/>
              <a:t>サービス・機能概要｜パーソナライズされたプッシュ配信（</a:t>
            </a:r>
            <a:r>
              <a:rPr lang="en-US" altLang="ja-JP"/>
              <a:t>1/2</a:t>
            </a:r>
            <a:r>
              <a:rPr lang="ja-JP" altLang="en-US"/>
              <a:t>）</a:t>
            </a:r>
          </a:p>
        </p:txBody>
      </p:sp>
      <p:pic>
        <p:nvPicPr>
          <p:cNvPr id="7" name="図 6">
            <a:extLst>
              <a:ext uri="{FF2B5EF4-FFF2-40B4-BE49-F238E27FC236}">
                <a16:creationId xmlns:a16="http://schemas.microsoft.com/office/drawing/2014/main" id="{9C4548C1-9503-E1E1-7E19-783EEEF931D9}"/>
              </a:ext>
            </a:extLst>
          </p:cNvPr>
          <p:cNvPicPr>
            <a:picLocks noChangeAspect="1"/>
          </p:cNvPicPr>
          <p:nvPr/>
        </p:nvPicPr>
        <p:blipFill>
          <a:blip r:embed="rId2"/>
          <a:srcRect r="50074"/>
          <a:stretch>
            <a:fillRect/>
          </a:stretch>
        </p:blipFill>
        <p:spPr>
          <a:xfrm>
            <a:off x="4689237" y="2154666"/>
            <a:ext cx="1717286" cy="3340372"/>
          </a:xfrm>
          <a:prstGeom prst="rect">
            <a:avLst/>
          </a:prstGeom>
        </p:spPr>
      </p:pic>
      <p:grpSp>
        <p:nvGrpSpPr>
          <p:cNvPr id="8" name="グループ化 29">
            <a:extLst>
              <a:ext uri="{FF2B5EF4-FFF2-40B4-BE49-F238E27FC236}">
                <a16:creationId xmlns:a16="http://schemas.microsoft.com/office/drawing/2014/main" id="{BEC1585C-9173-0A8E-11F7-970A1EAB7732}"/>
              </a:ext>
            </a:extLst>
          </p:cNvPr>
          <p:cNvGrpSpPr/>
          <p:nvPr/>
        </p:nvGrpSpPr>
        <p:grpSpPr bwMode="gray">
          <a:xfrm>
            <a:off x="456486" y="1435659"/>
            <a:ext cx="7886479" cy="306613"/>
            <a:chOff x="5121600" y="1085093"/>
            <a:chExt cx="4140000" cy="306613"/>
          </a:xfrm>
        </p:grpSpPr>
        <p:sp>
          <p:nvSpPr>
            <p:cNvPr id="9" name="Line 56">
              <a:extLst>
                <a:ext uri="{FF2B5EF4-FFF2-40B4-BE49-F238E27FC236}">
                  <a16:creationId xmlns:a16="http://schemas.microsoft.com/office/drawing/2014/main" id="{9383FB58-E745-9DFC-C03E-28CF5C66F147}"/>
                </a:ext>
              </a:extLst>
            </p:cNvPr>
            <p:cNvSpPr>
              <a:spLocks noChangeShapeType="1"/>
            </p:cNvSpPr>
            <p:nvPr/>
          </p:nvSpPr>
          <p:spPr bwMode="gray">
            <a:xfrm>
              <a:off x="5121600" y="1238400"/>
              <a:ext cx="4140000" cy="0"/>
            </a:xfrm>
            <a:prstGeom prst="line">
              <a:avLst/>
            </a:prstGeom>
            <a:noFill/>
            <a:ln w="12700" cap="rnd">
              <a:solidFill>
                <a:sysClr val="windowText" lastClr="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600" b="0" i="0" u="none" strike="noStrike" kern="0" cap="none" spc="0" normalizeH="0" baseline="0" noProof="0">
                <a:ln>
                  <a:noFill/>
                </a:ln>
                <a:effectLst/>
                <a:uLnTx/>
                <a:uFillTx/>
                <a:latin typeface="+mn-ea"/>
                <a:cs typeface="Arial" charset="0"/>
                <a:sym typeface="Yu Gothic UI" panose="020B0500000000000000" pitchFamily="50" charset="-128"/>
              </a:endParaRPr>
            </a:p>
          </p:txBody>
        </p:sp>
        <p:sp>
          <p:nvSpPr>
            <p:cNvPr id="10" name="Rectangle 57">
              <a:extLst>
                <a:ext uri="{FF2B5EF4-FFF2-40B4-BE49-F238E27FC236}">
                  <a16:creationId xmlns:a16="http://schemas.microsoft.com/office/drawing/2014/main" id="{3C381AE3-EFF7-E866-0FC0-BA57F605A1B6}"/>
                </a:ext>
              </a:extLst>
            </p:cNvPr>
            <p:cNvSpPr>
              <a:spLocks noChangeArrowheads="1"/>
            </p:cNvSpPr>
            <p:nvPr/>
          </p:nvSpPr>
          <p:spPr bwMode="gray">
            <a:xfrm>
              <a:off x="6777532" y="1085093"/>
              <a:ext cx="828164" cy="306613"/>
            </a:xfrm>
            <a:prstGeom prst="rect">
              <a:avLst/>
            </a:prstGeom>
            <a:solidFill>
              <a:sysClr val="window" lastClr="FFFFFF"/>
            </a:solidFill>
            <a:ln w="12700" cap="rnd" algn="ctr">
              <a:noFill/>
              <a:miter lim="800000"/>
              <a:headEnd/>
              <a:tailEnd/>
            </a:ln>
            <a:effectLst/>
          </p:spPr>
          <p:txBody>
            <a:bodyPr wrap="none" lIns="36000" tIns="36000" rIns="36000" bIns="36000" anchor="ctr" anchorCtr="1">
              <a:spAutoFit/>
            </a:bodyPr>
            <a:lstStyle/>
            <a:p>
              <a:pPr marL="0" marR="0" lvl="0" indent="0" algn="ctr" defTabSz="914400" eaLnBrk="1" fontAlgn="base" latinLnBrk="0" hangingPunct="1">
                <a:lnSpc>
                  <a:spcPct val="95000"/>
                </a:lnSpc>
                <a:spcBef>
                  <a:spcPct val="0"/>
                </a:spcBef>
                <a:spcAft>
                  <a:spcPct val="0"/>
                </a:spcAft>
                <a:buClrTx/>
                <a:buSzTx/>
                <a:buFontTx/>
                <a:buNone/>
                <a:tabLst/>
                <a:defRPr/>
              </a:pPr>
              <a:r>
                <a:rPr kumimoji="0" lang="ja-JP" altLang="en-US" sz="1600" b="1" kern="0">
                  <a:latin typeface="+mn-ea"/>
                  <a:cs typeface="Arial" charset="0"/>
                  <a:sym typeface="Yu Gothic UI" panose="020B0500000000000000" pitchFamily="50" charset="-128"/>
                </a:rPr>
                <a:t>画面イメージ</a:t>
              </a:r>
              <a:endParaRPr kumimoji="0" lang="en-US" altLang="ja-JP" sz="1600" b="1" i="0" u="none" strike="noStrike" kern="0" cap="none" spc="0" normalizeH="0" baseline="0" noProof="0">
                <a:ln>
                  <a:noFill/>
                </a:ln>
                <a:effectLst/>
                <a:uLnTx/>
                <a:uFillTx/>
                <a:latin typeface="+mn-ea"/>
                <a:cs typeface="Arial" charset="0"/>
                <a:sym typeface="Yu Gothic UI" panose="020B0500000000000000" pitchFamily="50" charset="-128"/>
              </a:endParaRPr>
            </a:p>
          </p:txBody>
        </p:sp>
      </p:grpSp>
      <p:grpSp>
        <p:nvGrpSpPr>
          <p:cNvPr id="11" name="グループ化 29">
            <a:extLst>
              <a:ext uri="{FF2B5EF4-FFF2-40B4-BE49-F238E27FC236}">
                <a16:creationId xmlns:a16="http://schemas.microsoft.com/office/drawing/2014/main" id="{8055076F-3AEA-D484-B25C-4372D65042C5}"/>
              </a:ext>
            </a:extLst>
          </p:cNvPr>
          <p:cNvGrpSpPr/>
          <p:nvPr/>
        </p:nvGrpSpPr>
        <p:grpSpPr bwMode="gray">
          <a:xfrm>
            <a:off x="8449644" y="1435659"/>
            <a:ext cx="3242907" cy="306613"/>
            <a:chOff x="5121600" y="1085093"/>
            <a:chExt cx="4140000" cy="306613"/>
          </a:xfrm>
        </p:grpSpPr>
        <p:sp>
          <p:nvSpPr>
            <p:cNvPr id="12" name="Line 56">
              <a:extLst>
                <a:ext uri="{FF2B5EF4-FFF2-40B4-BE49-F238E27FC236}">
                  <a16:creationId xmlns:a16="http://schemas.microsoft.com/office/drawing/2014/main" id="{FEAA0874-1173-9674-B14A-BE75F547FF86}"/>
                </a:ext>
              </a:extLst>
            </p:cNvPr>
            <p:cNvSpPr>
              <a:spLocks noChangeShapeType="1"/>
            </p:cNvSpPr>
            <p:nvPr/>
          </p:nvSpPr>
          <p:spPr bwMode="gray">
            <a:xfrm>
              <a:off x="5121600" y="1238400"/>
              <a:ext cx="4140000" cy="0"/>
            </a:xfrm>
            <a:prstGeom prst="line">
              <a:avLst/>
            </a:prstGeom>
            <a:noFill/>
            <a:ln w="12700" cap="rnd">
              <a:solidFill>
                <a:sysClr val="windowText" lastClr="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600" b="0" i="0" u="none" strike="noStrike" kern="0" cap="none" spc="0" normalizeH="0" baseline="0" noProof="0">
                <a:ln>
                  <a:noFill/>
                </a:ln>
                <a:effectLst/>
                <a:uLnTx/>
                <a:uFillTx/>
                <a:latin typeface="+mn-ea"/>
                <a:cs typeface="Arial" charset="0"/>
                <a:sym typeface="Yu Gothic UI" panose="020B0500000000000000" pitchFamily="50" charset="-128"/>
              </a:endParaRPr>
            </a:p>
          </p:txBody>
        </p:sp>
        <p:sp>
          <p:nvSpPr>
            <p:cNvPr id="13" name="Rectangle 57">
              <a:extLst>
                <a:ext uri="{FF2B5EF4-FFF2-40B4-BE49-F238E27FC236}">
                  <a16:creationId xmlns:a16="http://schemas.microsoft.com/office/drawing/2014/main" id="{B16513DD-6D68-EE02-9220-B9C1ECB6AEE9}"/>
                </a:ext>
              </a:extLst>
            </p:cNvPr>
            <p:cNvSpPr>
              <a:spLocks noChangeArrowheads="1"/>
            </p:cNvSpPr>
            <p:nvPr/>
          </p:nvSpPr>
          <p:spPr bwMode="gray">
            <a:xfrm>
              <a:off x="6184605" y="1085093"/>
              <a:ext cx="2014027" cy="306613"/>
            </a:xfrm>
            <a:prstGeom prst="rect">
              <a:avLst/>
            </a:prstGeom>
            <a:solidFill>
              <a:sysClr val="window" lastClr="FFFFFF"/>
            </a:solidFill>
            <a:ln w="12700" cap="rnd" algn="ctr">
              <a:noFill/>
              <a:miter lim="800000"/>
              <a:headEnd/>
              <a:tailEnd/>
            </a:ln>
            <a:effectLst/>
          </p:spPr>
          <p:txBody>
            <a:bodyPr wrap="none" lIns="36000" tIns="36000" rIns="36000" bIns="36000" anchor="ctr" anchorCtr="1">
              <a:spAutoFit/>
            </a:bodyPr>
            <a:lstStyle/>
            <a:p>
              <a:pPr marL="0" marR="0" lvl="0" indent="0" algn="ctr" defTabSz="914400" eaLnBrk="1" fontAlgn="base" latinLnBrk="0" hangingPunct="1">
                <a:lnSpc>
                  <a:spcPct val="95000"/>
                </a:lnSpc>
                <a:spcBef>
                  <a:spcPct val="0"/>
                </a:spcBef>
                <a:spcAft>
                  <a:spcPct val="0"/>
                </a:spcAft>
                <a:buClrTx/>
                <a:buSzTx/>
                <a:buFontTx/>
                <a:buNone/>
                <a:tabLst/>
                <a:defRPr/>
              </a:pPr>
              <a:r>
                <a:rPr kumimoji="0" lang="ja-JP" altLang="en-US" sz="1600" b="1" i="0" u="none" strike="noStrike" kern="0" cap="none" spc="0" normalizeH="0" baseline="0" noProof="0">
                  <a:ln>
                    <a:noFill/>
                  </a:ln>
                  <a:effectLst/>
                  <a:uLnTx/>
                  <a:uFillTx/>
                  <a:latin typeface="+mn-ea"/>
                  <a:cs typeface="Arial" charset="0"/>
                  <a:sym typeface="Yu Gothic UI" panose="020B0500000000000000" pitchFamily="50" charset="-128"/>
                </a:rPr>
                <a:t>配信内容の例</a:t>
              </a:r>
              <a:endParaRPr kumimoji="0" lang="en-US" altLang="ja-JP" sz="1600" b="1" i="0" u="none" strike="noStrike" kern="0" cap="none" spc="0" normalizeH="0" baseline="0" noProof="0">
                <a:ln>
                  <a:noFill/>
                </a:ln>
                <a:effectLst/>
                <a:uLnTx/>
                <a:uFillTx/>
                <a:latin typeface="+mn-ea"/>
                <a:cs typeface="Arial" charset="0"/>
                <a:sym typeface="Yu Gothic UI" panose="020B0500000000000000" pitchFamily="50" charset="-128"/>
              </a:endParaRPr>
            </a:p>
          </p:txBody>
        </p:sp>
      </p:grpSp>
      <p:sp>
        <p:nvSpPr>
          <p:cNvPr id="15" name="正方形/長方形 14">
            <a:extLst>
              <a:ext uri="{FF2B5EF4-FFF2-40B4-BE49-F238E27FC236}">
                <a16:creationId xmlns:a16="http://schemas.microsoft.com/office/drawing/2014/main" id="{75C0D5D9-1ABB-CA8F-CC29-953F8008BEA2}"/>
              </a:ext>
            </a:extLst>
          </p:cNvPr>
          <p:cNvSpPr/>
          <p:nvPr/>
        </p:nvSpPr>
        <p:spPr>
          <a:xfrm>
            <a:off x="4647880" y="1811267"/>
            <a:ext cx="1800000" cy="272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a:latin typeface="+mn-ea"/>
              </a:rPr>
              <a:t>お知らせ画面</a:t>
            </a:r>
          </a:p>
        </p:txBody>
      </p:sp>
      <p:sp>
        <p:nvSpPr>
          <p:cNvPr id="16" name="正方形/長方形 15">
            <a:extLst>
              <a:ext uri="{FF2B5EF4-FFF2-40B4-BE49-F238E27FC236}">
                <a16:creationId xmlns:a16="http://schemas.microsoft.com/office/drawing/2014/main" id="{72CDA37D-2A43-C79B-24D7-C154903329C9}"/>
              </a:ext>
            </a:extLst>
          </p:cNvPr>
          <p:cNvSpPr/>
          <p:nvPr/>
        </p:nvSpPr>
        <p:spPr>
          <a:xfrm>
            <a:off x="6542965" y="1811267"/>
            <a:ext cx="1800000" cy="272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a:latin typeface="+mn-ea"/>
              </a:rPr>
              <a:t>お知らせ詳細画面</a:t>
            </a:r>
          </a:p>
        </p:txBody>
      </p:sp>
      <p:pic>
        <p:nvPicPr>
          <p:cNvPr id="17" name="図 16">
            <a:extLst>
              <a:ext uri="{FF2B5EF4-FFF2-40B4-BE49-F238E27FC236}">
                <a16:creationId xmlns:a16="http://schemas.microsoft.com/office/drawing/2014/main" id="{FCA20FAF-DCE0-552D-0191-55A3E265F583}"/>
              </a:ext>
            </a:extLst>
          </p:cNvPr>
          <p:cNvPicPr>
            <a:picLocks noChangeAspect="1"/>
          </p:cNvPicPr>
          <p:nvPr/>
        </p:nvPicPr>
        <p:blipFill>
          <a:blip r:embed="rId2"/>
          <a:srcRect l="50074"/>
          <a:stretch>
            <a:fillRect/>
          </a:stretch>
        </p:blipFill>
        <p:spPr>
          <a:xfrm>
            <a:off x="6584321" y="2154665"/>
            <a:ext cx="1717287" cy="3340371"/>
          </a:xfrm>
          <a:prstGeom prst="rect">
            <a:avLst/>
          </a:prstGeom>
        </p:spPr>
      </p:pic>
      <p:sp>
        <p:nvSpPr>
          <p:cNvPr id="18" name="正方形/長方形 17">
            <a:extLst>
              <a:ext uri="{FF2B5EF4-FFF2-40B4-BE49-F238E27FC236}">
                <a16:creationId xmlns:a16="http://schemas.microsoft.com/office/drawing/2014/main" id="{2F199788-3C16-32B0-113F-9FC146A34A4A}"/>
              </a:ext>
            </a:extLst>
          </p:cNvPr>
          <p:cNvSpPr/>
          <p:nvPr/>
        </p:nvSpPr>
        <p:spPr>
          <a:xfrm>
            <a:off x="6013870" y="2393655"/>
            <a:ext cx="271591" cy="27217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n-ea"/>
            </a:endParaRPr>
          </a:p>
        </p:txBody>
      </p:sp>
      <p:cxnSp>
        <p:nvCxnSpPr>
          <p:cNvPr id="19" name="コネクタ: カギ線 18">
            <a:extLst>
              <a:ext uri="{FF2B5EF4-FFF2-40B4-BE49-F238E27FC236}">
                <a16:creationId xmlns:a16="http://schemas.microsoft.com/office/drawing/2014/main" id="{4DE4CD8C-C267-E645-FDCE-0E2CBE015F9F}"/>
              </a:ext>
            </a:extLst>
          </p:cNvPr>
          <p:cNvCxnSpPr>
            <a:cxnSpLocks/>
            <a:stCxn id="18" idx="2"/>
            <a:endCxn id="22" idx="0"/>
          </p:cNvCxnSpPr>
          <p:nvPr/>
        </p:nvCxnSpPr>
        <p:spPr>
          <a:xfrm rot="16200000" flipH="1">
            <a:off x="6105790" y="2709701"/>
            <a:ext cx="626018" cy="538266"/>
          </a:xfrm>
          <a:prstGeom prst="bentConnector3">
            <a:avLst>
              <a:gd name="adj1" fmla="val 50000"/>
            </a:avLst>
          </a:prstGeom>
          <a:ln w="285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2" name="図 21">
            <a:extLst>
              <a:ext uri="{FF2B5EF4-FFF2-40B4-BE49-F238E27FC236}">
                <a16:creationId xmlns:a16="http://schemas.microsoft.com/office/drawing/2014/main" id="{FD7A2802-041B-3109-824D-4B6D9536BE8F}"/>
              </a:ext>
            </a:extLst>
          </p:cNvPr>
          <p:cNvPicPr>
            <a:picLocks noChangeAspect="1"/>
          </p:cNvPicPr>
          <p:nvPr/>
        </p:nvPicPr>
        <p:blipFill>
          <a:blip r:embed="rId3"/>
          <a:srcRect l="1630" t="4818" r="3454"/>
          <a:stretch>
            <a:fillRect/>
          </a:stretch>
        </p:blipFill>
        <p:spPr>
          <a:xfrm>
            <a:off x="5809002" y="3291843"/>
            <a:ext cx="1757860" cy="945109"/>
          </a:xfrm>
          <a:prstGeom prst="rect">
            <a:avLst/>
          </a:prstGeom>
          <a:ln>
            <a:solidFill>
              <a:schemeClr val="tx1">
                <a:lumMod val="40000"/>
                <a:lumOff val="60000"/>
              </a:schemeClr>
            </a:solidFill>
          </a:ln>
        </p:spPr>
      </p:pic>
      <p:sp>
        <p:nvSpPr>
          <p:cNvPr id="20" name="タイトル 5">
            <a:extLst>
              <a:ext uri="{FF2B5EF4-FFF2-40B4-BE49-F238E27FC236}">
                <a16:creationId xmlns:a16="http://schemas.microsoft.com/office/drawing/2014/main" id="{9E1B5ACB-A7E1-9025-C684-55D7478A7019}"/>
              </a:ext>
            </a:extLst>
          </p:cNvPr>
          <p:cNvSpPr txBox="1">
            <a:spLocks/>
          </p:cNvSpPr>
          <p:nvPr/>
        </p:nvSpPr>
        <p:spPr>
          <a:xfrm>
            <a:off x="438828" y="771620"/>
            <a:ext cx="11340000"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妊娠週数・月齢等に応じて必要な手続や受けられるサービスに関する情報をプッシュ配信する機能を準備</a:t>
            </a:r>
            <a:endParaRPr lang="en-US" altLang="ja-JP">
              <a:solidFill>
                <a:schemeClr val="tx2"/>
              </a:solidFill>
            </a:endParaRPr>
          </a:p>
        </p:txBody>
      </p:sp>
      <p:pic>
        <p:nvPicPr>
          <p:cNvPr id="23" name="Picture 2">
            <a:extLst>
              <a:ext uri="{FF2B5EF4-FFF2-40B4-BE49-F238E27FC236}">
                <a16:creationId xmlns:a16="http://schemas.microsoft.com/office/drawing/2014/main" id="{EBCA647B-22D5-7CD6-AD33-853339D3D2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1996" y="2154665"/>
            <a:ext cx="1401598" cy="2514494"/>
          </a:xfrm>
          <a:prstGeom prst="rect">
            <a:avLst/>
          </a:prstGeom>
          <a:noFill/>
          <a:ln w="12700">
            <a:solidFill>
              <a:schemeClr val="accent4">
                <a:lumMod val="40000"/>
                <a:lumOff val="60000"/>
              </a:schemeClr>
            </a:solidFill>
          </a:ln>
          <a:extLst>
            <a:ext uri="{909E8E84-426E-40DD-AFC4-6F175D3DCCD1}">
              <a14:hiddenFill xmlns:a14="http://schemas.microsoft.com/office/drawing/2010/main">
                <a:solidFill>
                  <a:srgbClr val="FFFFFF"/>
                </a:solidFill>
              </a14:hiddenFill>
            </a:ext>
          </a:extLst>
        </p:spPr>
      </p:pic>
      <p:grpSp>
        <p:nvGrpSpPr>
          <p:cNvPr id="33" name="グループ化 32">
            <a:extLst>
              <a:ext uri="{FF2B5EF4-FFF2-40B4-BE49-F238E27FC236}">
                <a16:creationId xmlns:a16="http://schemas.microsoft.com/office/drawing/2014/main" id="{C7A3F2EF-0F39-BCA0-8708-52B81572FB7D}"/>
              </a:ext>
            </a:extLst>
          </p:cNvPr>
          <p:cNvGrpSpPr/>
          <p:nvPr/>
        </p:nvGrpSpPr>
        <p:grpSpPr>
          <a:xfrm>
            <a:off x="951465" y="2154665"/>
            <a:ext cx="1612493" cy="557644"/>
            <a:chOff x="492722" y="2623931"/>
            <a:chExt cx="1612493" cy="557644"/>
          </a:xfrm>
        </p:grpSpPr>
        <p:pic>
          <p:nvPicPr>
            <p:cNvPr id="24" name="Picture 8">
              <a:extLst>
                <a:ext uri="{FF2B5EF4-FFF2-40B4-BE49-F238E27FC236}">
                  <a16:creationId xmlns:a16="http://schemas.microsoft.com/office/drawing/2014/main" id="{458EBBE4-5415-AF11-246A-D2C13A08180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a:fillRect/>
            </a:stretch>
          </p:blipFill>
          <p:spPr bwMode="auto">
            <a:xfrm>
              <a:off x="492722" y="2623931"/>
              <a:ext cx="1612493" cy="557644"/>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a:extLst>
                <a:ext uri="{FF2B5EF4-FFF2-40B4-BE49-F238E27FC236}">
                  <a16:creationId xmlns:a16="http://schemas.microsoft.com/office/drawing/2014/main" id="{FAFCC90E-DD4A-0115-359C-057C4AD342FF}"/>
                </a:ext>
              </a:extLst>
            </p:cNvPr>
            <p:cNvSpPr/>
            <p:nvPr/>
          </p:nvSpPr>
          <p:spPr bwMode="gray">
            <a:xfrm>
              <a:off x="828317" y="2909871"/>
              <a:ext cx="1108285" cy="200476"/>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600" b="0" i="0" u="none" strike="noStrike" kern="1200" cap="none" spc="0" normalizeH="0" baseline="0" noProof="0">
                  <a:ln>
                    <a:noFill/>
                  </a:ln>
                  <a:solidFill>
                    <a:prstClr val="black"/>
                  </a:solidFill>
                  <a:effectLst/>
                  <a:uLnTx/>
                  <a:uFillTx/>
                  <a:latin typeface="+mn-lt"/>
                  <a:ea typeface="+mn-ea"/>
                  <a:cs typeface="+mn-cs"/>
                </a:rPr>
                <a:t>【</a:t>
              </a:r>
              <a:r>
                <a:rPr kumimoji="1" lang="ja-JP" altLang="en-US" sz="600" b="0" i="0" u="none" strike="noStrike" kern="1200" cap="none" spc="0" normalizeH="0" baseline="0" noProof="0">
                  <a:ln>
                    <a:noFill/>
                  </a:ln>
                  <a:solidFill>
                    <a:prstClr val="black"/>
                  </a:solidFill>
                  <a:effectLst/>
                  <a:uLnTx/>
                  <a:uFillTx/>
                  <a:latin typeface="+mn-lt"/>
                  <a:ea typeface="+mn-ea"/>
                  <a:cs typeface="+mn-cs"/>
                </a:rPr>
                <a:t>デジタル母子健康手帳</a:t>
              </a:r>
              <a:r>
                <a:rPr kumimoji="1" lang="en-US" altLang="ja-JP" sz="600" b="0" i="0" u="none" strike="noStrike" kern="1200" cap="none" spc="0" normalizeH="0" baseline="0" noProof="0">
                  <a:ln>
                    <a:noFill/>
                  </a:ln>
                  <a:solidFill>
                    <a:prstClr val="black"/>
                  </a:solidFill>
                  <a:effectLst/>
                  <a:uLnTx/>
                  <a:uFillTx/>
                  <a:latin typeface="+mn-lt"/>
                  <a:ea typeface="+mn-ea"/>
                  <a:cs typeface="+mn-cs"/>
                </a:rPr>
                <a:t>】</a:t>
              </a:r>
              <a:endParaRPr lang="en-US" altLang="ja-JP" sz="600">
                <a:solidFill>
                  <a:prstClr val="black"/>
                </a:solidFill>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600" b="0" i="0" u="none" strike="noStrike" kern="1200" cap="none" spc="0" normalizeH="0" baseline="0" noProof="0">
                  <a:ln>
                    <a:noFill/>
                  </a:ln>
                  <a:solidFill>
                    <a:prstClr val="black"/>
                  </a:solidFill>
                  <a:effectLst/>
                  <a:uLnTx/>
                  <a:uFillTx/>
                  <a:latin typeface="+mn-lt"/>
                  <a:ea typeface="+mn-ea"/>
                  <a:cs typeface="+mn-cs"/>
                </a:rPr>
                <a:t>生後</a:t>
              </a:r>
              <a:r>
                <a:rPr kumimoji="1" lang="en-US" altLang="ja-JP" sz="600" b="0" i="0" u="none" strike="noStrike" kern="1200" cap="none" spc="0" normalizeH="0" baseline="0" noProof="0">
                  <a:ln>
                    <a:noFill/>
                  </a:ln>
                  <a:solidFill>
                    <a:prstClr val="black"/>
                  </a:solidFill>
                  <a:effectLst/>
                  <a:uLnTx/>
                  <a:uFillTx/>
                  <a:latin typeface="+mn-lt"/>
                  <a:ea typeface="+mn-ea"/>
                  <a:cs typeface="+mn-cs"/>
                </a:rPr>
                <a:t>3</a:t>
              </a:r>
              <a:r>
                <a:rPr kumimoji="1" lang="ja-JP" altLang="en-US" sz="600" b="0" i="0" u="none" strike="noStrike" kern="1200" cap="none" spc="0" normalizeH="0" baseline="0" noProof="0">
                  <a:ln>
                    <a:noFill/>
                  </a:ln>
                  <a:solidFill>
                    <a:prstClr val="black"/>
                  </a:solidFill>
                  <a:effectLst/>
                  <a:uLnTx/>
                  <a:uFillTx/>
                  <a:latin typeface="+mn-lt"/>
                  <a:ea typeface="+mn-ea"/>
                  <a:cs typeface="+mn-cs"/>
                </a:rPr>
                <a:t>か月の方へのお知らせ</a:t>
              </a:r>
              <a:endParaRPr kumimoji="1" lang="en-US" altLang="ja-JP" sz="600" b="0" i="0" u="none" strike="noStrike" kern="1200" cap="none" spc="0" normalizeH="0" baseline="0" noProof="0">
                <a:ln>
                  <a:noFill/>
                </a:ln>
                <a:solidFill>
                  <a:prstClr val="black"/>
                </a:solidFill>
                <a:effectLst/>
                <a:uLnTx/>
                <a:uFillTx/>
                <a:latin typeface="+mn-lt"/>
                <a:ea typeface="+mn-ea"/>
                <a:cs typeface="+mn-cs"/>
              </a:endParaRPr>
            </a:p>
          </p:txBody>
        </p:sp>
        <p:pic>
          <p:nvPicPr>
            <p:cNvPr id="26" name="Picture 4">
              <a:extLst>
                <a:ext uri="{FF2B5EF4-FFF2-40B4-BE49-F238E27FC236}">
                  <a16:creationId xmlns:a16="http://schemas.microsoft.com/office/drawing/2014/main" id="{CA8CB763-EF5F-5DC6-AFB0-3A8297C4C84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22559" y="2926115"/>
              <a:ext cx="183180" cy="167988"/>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正方形/長方形 30">
            <a:extLst>
              <a:ext uri="{FF2B5EF4-FFF2-40B4-BE49-F238E27FC236}">
                <a16:creationId xmlns:a16="http://schemas.microsoft.com/office/drawing/2014/main" id="{3E5893FF-3DD6-E9ED-76DA-5D1D20C2CBDF}"/>
              </a:ext>
            </a:extLst>
          </p:cNvPr>
          <p:cNvSpPr/>
          <p:nvPr/>
        </p:nvSpPr>
        <p:spPr>
          <a:xfrm>
            <a:off x="857712" y="1811267"/>
            <a:ext cx="1800000" cy="272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latin typeface="+mn-ea"/>
              </a:rPr>
              <a:t>アプリ</a:t>
            </a:r>
            <a:r>
              <a:rPr kumimoji="1" lang="ja-JP" altLang="en-US" sz="1400" b="1">
                <a:latin typeface="+mn-ea"/>
              </a:rPr>
              <a:t>プッシュ通知</a:t>
            </a:r>
          </a:p>
        </p:txBody>
      </p:sp>
      <p:sp>
        <p:nvSpPr>
          <p:cNvPr id="32" name="正方形/長方形 31">
            <a:extLst>
              <a:ext uri="{FF2B5EF4-FFF2-40B4-BE49-F238E27FC236}">
                <a16:creationId xmlns:a16="http://schemas.microsoft.com/office/drawing/2014/main" id="{93C93F6C-859A-C2FD-E463-81A9DF042992}"/>
              </a:ext>
            </a:extLst>
          </p:cNvPr>
          <p:cNvSpPr/>
          <p:nvPr/>
        </p:nvSpPr>
        <p:spPr>
          <a:xfrm>
            <a:off x="2752796" y="1811267"/>
            <a:ext cx="1800000" cy="272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latin typeface="+mn-ea"/>
              </a:rPr>
              <a:t>ホーム画面</a:t>
            </a:r>
            <a:endParaRPr kumimoji="1" lang="ja-JP" altLang="en-US" sz="1400" b="1">
              <a:latin typeface="+mn-ea"/>
            </a:endParaRPr>
          </a:p>
        </p:txBody>
      </p:sp>
      <p:sp>
        <p:nvSpPr>
          <p:cNvPr id="34" name="二等辺三角形 33">
            <a:extLst>
              <a:ext uri="{FF2B5EF4-FFF2-40B4-BE49-F238E27FC236}">
                <a16:creationId xmlns:a16="http://schemas.microsoft.com/office/drawing/2014/main" id="{58A4EF77-3149-0E80-D32B-069113288AA7}"/>
              </a:ext>
            </a:extLst>
          </p:cNvPr>
          <p:cNvSpPr/>
          <p:nvPr/>
        </p:nvSpPr>
        <p:spPr>
          <a:xfrm rot="5400000">
            <a:off x="2273359" y="2490834"/>
            <a:ext cx="884223" cy="10001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p>
        </p:txBody>
      </p:sp>
      <p:sp>
        <p:nvSpPr>
          <p:cNvPr id="35" name="二等辺三角形 34">
            <a:extLst>
              <a:ext uri="{FF2B5EF4-FFF2-40B4-BE49-F238E27FC236}">
                <a16:creationId xmlns:a16="http://schemas.microsoft.com/office/drawing/2014/main" id="{1080BEDA-2496-480E-4A98-F3042F86245B}"/>
              </a:ext>
            </a:extLst>
          </p:cNvPr>
          <p:cNvSpPr/>
          <p:nvPr/>
        </p:nvSpPr>
        <p:spPr>
          <a:xfrm rot="5400000">
            <a:off x="4012306" y="2490834"/>
            <a:ext cx="884223" cy="10001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p>
        </p:txBody>
      </p:sp>
      <p:sp>
        <p:nvSpPr>
          <p:cNvPr id="36" name="二等辺三角形 35">
            <a:extLst>
              <a:ext uri="{FF2B5EF4-FFF2-40B4-BE49-F238E27FC236}">
                <a16:creationId xmlns:a16="http://schemas.microsoft.com/office/drawing/2014/main" id="{1419D6FD-677B-BEB8-AA77-BAC8E094A902}"/>
              </a:ext>
            </a:extLst>
          </p:cNvPr>
          <p:cNvSpPr/>
          <p:nvPr/>
        </p:nvSpPr>
        <p:spPr>
          <a:xfrm rot="5400000">
            <a:off x="6055777" y="2528014"/>
            <a:ext cx="884223" cy="10001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p>
        </p:txBody>
      </p:sp>
      <p:sp>
        <p:nvSpPr>
          <p:cNvPr id="44" name="正方形/長方形 43">
            <a:extLst>
              <a:ext uri="{FF2B5EF4-FFF2-40B4-BE49-F238E27FC236}">
                <a16:creationId xmlns:a16="http://schemas.microsoft.com/office/drawing/2014/main" id="{00A4E6F6-B5B0-8395-A2A0-57C437A585A5}"/>
              </a:ext>
            </a:extLst>
          </p:cNvPr>
          <p:cNvSpPr/>
          <p:nvPr/>
        </p:nvSpPr>
        <p:spPr>
          <a:xfrm>
            <a:off x="2911574" y="2137546"/>
            <a:ext cx="271591" cy="27217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n-ea"/>
            </a:endParaRPr>
          </a:p>
        </p:txBody>
      </p:sp>
      <p:pic>
        <p:nvPicPr>
          <p:cNvPr id="27" name="Picture 1">
            <a:extLst>
              <a:ext uri="{FF2B5EF4-FFF2-40B4-BE49-F238E27FC236}">
                <a16:creationId xmlns:a16="http://schemas.microsoft.com/office/drawing/2014/main" id="{CF27A0DA-1A5C-4E1B-9C6B-D1AA76FF571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a:fillRect/>
          </a:stretch>
        </p:blipFill>
        <p:spPr bwMode="auto">
          <a:xfrm>
            <a:off x="939013" y="3324534"/>
            <a:ext cx="1637398" cy="3259227"/>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a:extLst>
              <a:ext uri="{FF2B5EF4-FFF2-40B4-BE49-F238E27FC236}">
                <a16:creationId xmlns:a16="http://schemas.microsoft.com/office/drawing/2014/main" id="{3EA74470-FA4D-FFC3-B4E9-8311D1C01101}"/>
              </a:ext>
            </a:extLst>
          </p:cNvPr>
          <p:cNvSpPr/>
          <p:nvPr/>
        </p:nvSpPr>
        <p:spPr>
          <a:xfrm>
            <a:off x="857712" y="2981365"/>
            <a:ext cx="1800000" cy="272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latin typeface="+mn-ea"/>
              </a:rPr>
              <a:t>メール配信</a:t>
            </a:r>
            <a:endParaRPr kumimoji="1" lang="ja-JP" altLang="en-US" sz="1400" b="1">
              <a:latin typeface="+mn-ea"/>
            </a:endParaRPr>
          </a:p>
        </p:txBody>
      </p:sp>
      <p:sp>
        <p:nvSpPr>
          <p:cNvPr id="29" name="二等辺三角形 28">
            <a:extLst>
              <a:ext uri="{FF2B5EF4-FFF2-40B4-BE49-F238E27FC236}">
                <a16:creationId xmlns:a16="http://schemas.microsoft.com/office/drawing/2014/main" id="{EB716BA6-0CB3-F9ED-5B36-4E49B7E63512}"/>
              </a:ext>
            </a:extLst>
          </p:cNvPr>
          <p:cNvSpPr/>
          <p:nvPr/>
        </p:nvSpPr>
        <p:spPr>
          <a:xfrm rot="5400000">
            <a:off x="2273359" y="3944851"/>
            <a:ext cx="884223" cy="10001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p>
        </p:txBody>
      </p:sp>
      <p:sp>
        <p:nvSpPr>
          <p:cNvPr id="30" name="正方形/長方形 29">
            <a:extLst>
              <a:ext uri="{FF2B5EF4-FFF2-40B4-BE49-F238E27FC236}">
                <a16:creationId xmlns:a16="http://schemas.microsoft.com/office/drawing/2014/main" id="{9AF75C07-5EF9-8BC2-D5BF-CDC339FACFC2}"/>
              </a:ext>
            </a:extLst>
          </p:cNvPr>
          <p:cNvSpPr/>
          <p:nvPr/>
        </p:nvSpPr>
        <p:spPr>
          <a:xfrm>
            <a:off x="892819" y="5417525"/>
            <a:ext cx="1620000" cy="27217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n-ea"/>
            </a:endParaRPr>
          </a:p>
        </p:txBody>
      </p:sp>
      <p:sp>
        <p:nvSpPr>
          <p:cNvPr id="37" name="四角形: 角を丸くする 36">
            <a:extLst>
              <a:ext uri="{FF2B5EF4-FFF2-40B4-BE49-F238E27FC236}">
                <a16:creationId xmlns:a16="http://schemas.microsoft.com/office/drawing/2014/main" id="{DD441249-4B30-A5D1-B4AB-2AB767B879BB}"/>
              </a:ext>
            </a:extLst>
          </p:cNvPr>
          <p:cNvSpPr/>
          <p:nvPr/>
        </p:nvSpPr>
        <p:spPr>
          <a:xfrm>
            <a:off x="456486" y="1811267"/>
            <a:ext cx="352856" cy="90104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050" b="1"/>
              <a:t>ネイティブアプリ</a:t>
            </a:r>
          </a:p>
        </p:txBody>
      </p:sp>
      <p:sp>
        <p:nvSpPr>
          <p:cNvPr id="38" name="四角形: 角を丸くする 37">
            <a:extLst>
              <a:ext uri="{FF2B5EF4-FFF2-40B4-BE49-F238E27FC236}">
                <a16:creationId xmlns:a16="http://schemas.microsoft.com/office/drawing/2014/main" id="{77A4B179-9B94-C13C-26E2-4BCEC7ED57B8}"/>
              </a:ext>
            </a:extLst>
          </p:cNvPr>
          <p:cNvSpPr/>
          <p:nvPr/>
        </p:nvSpPr>
        <p:spPr>
          <a:xfrm>
            <a:off x="456486" y="2981365"/>
            <a:ext cx="352856" cy="90104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lang="en-US" altLang="ja-JP" sz="1050" b="1"/>
              <a:t>Web</a:t>
            </a:r>
            <a:r>
              <a:rPr lang="ja-JP" altLang="en-US" sz="1050" b="1"/>
              <a:t>アプリ</a:t>
            </a:r>
          </a:p>
        </p:txBody>
      </p:sp>
      <p:sp>
        <p:nvSpPr>
          <p:cNvPr id="3" name="四角形: 角を丸くする 2">
            <a:extLst>
              <a:ext uri="{FF2B5EF4-FFF2-40B4-BE49-F238E27FC236}">
                <a16:creationId xmlns:a16="http://schemas.microsoft.com/office/drawing/2014/main" id="{252DE2D1-962F-FDCE-7127-9671707A5784}"/>
              </a:ext>
            </a:extLst>
          </p:cNvPr>
          <p:cNvSpPr/>
          <p:nvPr/>
        </p:nvSpPr>
        <p:spPr>
          <a:xfrm>
            <a:off x="2765480" y="5625650"/>
            <a:ext cx="5577486" cy="972000"/>
          </a:xfrm>
          <a:prstGeom prst="roundRect">
            <a:avLst>
              <a:gd name="adj" fmla="val 16207"/>
            </a:avLst>
          </a:prstGeom>
          <a:solidFill>
            <a:srgbClr val="70AD47">
              <a:lumMod val="20000"/>
              <a:lumOff val="80000"/>
            </a:srgbClr>
          </a:solidFill>
          <a:ln w="12700" cap="flat" cmpd="sng" algn="ctr">
            <a:noFill/>
            <a:prstDash val="solid"/>
            <a:miter lim="800000"/>
          </a:ln>
          <a:effectLst/>
        </p:spPr>
        <p:txBody>
          <a:bodyPr lIns="91440" tIns="45720" rIns="91440" bIns="45720" rtlCol="0" anchor="ctr"/>
          <a:lstStyle/>
          <a:p>
            <a:pPr marL="88900" indent="-88900" defTabSz="914412">
              <a:buClr>
                <a:srgbClr val="018838"/>
              </a:buClr>
              <a:buFont typeface="Arial" panose="020B0604020202020204" pitchFamily="34" charset="0"/>
              <a:buChar char="•"/>
              <a:defRPr/>
            </a:pPr>
            <a:r>
              <a:rPr kumimoji="0" lang="ja-JP" altLang="en-US" sz="1400" b="0" i="0" u="none" strike="noStrike" kern="0" cap="none" spc="0" normalizeH="0" baseline="0" noProof="0">
                <a:ln>
                  <a:noFill/>
                </a:ln>
                <a:effectLst/>
                <a:uLnTx/>
                <a:uFillTx/>
                <a:latin typeface="游ゴシック"/>
                <a:ea typeface="游ゴシック"/>
                <a:cs typeface="+mn-cs"/>
              </a:rPr>
              <a:t>スマートフォンにプッシュ通知／メール配信が届く</a:t>
            </a:r>
            <a:endParaRPr kumimoji="0" lang="en-US" altLang="ja-JP" sz="1400" b="0" i="0" u="none" strike="noStrike" kern="0" cap="none" spc="0" normalizeH="0" baseline="0" noProof="0">
              <a:ln>
                <a:noFill/>
              </a:ln>
              <a:effectLst/>
              <a:uLnTx/>
              <a:uFillTx/>
              <a:latin typeface="游ゴシック"/>
              <a:ea typeface="游ゴシック"/>
              <a:cs typeface="+mn-cs"/>
            </a:endParaRPr>
          </a:p>
          <a:p>
            <a:pPr marL="265113" indent="-176213" defTabSz="914412">
              <a:buClr>
                <a:schemeClr val="tx1"/>
              </a:buClr>
              <a:buFont typeface="游ゴシック" panose="020B0400000000000000" pitchFamily="50" charset="-128"/>
              <a:buChar char="※"/>
              <a:defRPr/>
            </a:pPr>
            <a:r>
              <a:rPr lang="ja-JP" altLang="en-US" sz="1400">
                <a:latin typeface="+mn-ea"/>
              </a:rPr>
              <a:t>体験会：ネイティブアプリを利用のため、アプリプッシュ通知</a:t>
            </a:r>
            <a:br>
              <a:rPr lang="en-US" altLang="ja-JP" sz="1400">
                <a:latin typeface="+mn-ea"/>
              </a:rPr>
            </a:br>
            <a:r>
              <a:rPr lang="ja-JP" altLang="en-US" sz="1400">
                <a:latin typeface="+mn-ea"/>
              </a:rPr>
              <a:t>実利用者：</a:t>
            </a:r>
            <a:r>
              <a:rPr lang="en-US" altLang="ja-JP" sz="1400">
                <a:latin typeface="+mn-ea"/>
              </a:rPr>
              <a:t> Web</a:t>
            </a:r>
            <a:r>
              <a:rPr lang="ja-JP" altLang="en-US" sz="1400">
                <a:latin typeface="+mn-ea"/>
              </a:rPr>
              <a:t>アプリを利用していたため、メール配信</a:t>
            </a:r>
            <a:endParaRPr kumimoji="0" lang="en-US" altLang="ja-JP" sz="1400" b="1" i="0" u="none" strike="noStrike" kern="0" cap="none" spc="0" normalizeH="0" baseline="0" noProof="0">
              <a:ln>
                <a:noFill/>
              </a:ln>
              <a:effectLst/>
              <a:uLnTx/>
              <a:uFillTx/>
              <a:latin typeface="游ゴシック"/>
              <a:ea typeface="游ゴシック"/>
              <a:cs typeface="+mn-cs"/>
            </a:endParaRPr>
          </a:p>
        </p:txBody>
      </p:sp>
      <p:grpSp>
        <p:nvGrpSpPr>
          <p:cNvPr id="72" name="グループ化 71">
            <a:extLst>
              <a:ext uri="{FF2B5EF4-FFF2-40B4-BE49-F238E27FC236}">
                <a16:creationId xmlns:a16="http://schemas.microsoft.com/office/drawing/2014/main" id="{E29DA84E-5EEE-7307-67AA-693D5852923D}"/>
              </a:ext>
            </a:extLst>
          </p:cNvPr>
          <p:cNvGrpSpPr/>
          <p:nvPr/>
        </p:nvGrpSpPr>
        <p:grpSpPr>
          <a:xfrm>
            <a:off x="8630160" y="1811267"/>
            <a:ext cx="2881875" cy="4786383"/>
            <a:chOff x="8630160" y="1811267"/>
            <a:chExt cx="2881875" cy="4786383"/>
          </a:xfrm>
        </p:grpSpPr>
        <p:grpSp>
          <p:nvGrpSpPr>
            <p:cNvPr id="69" name="グループ化 68">
              <a:extLst>
                <a:ext uri="{FF2B5EF4-FFF2-40B4-BE49-F238E27FC236}">
                  <a16:creationId xmlns:a16="http://schemas.microsoft.com/office/drawing/2014/main" id="{C4E4A362-1208-4BD5-FC65-F34069B195B4}"/>
                </a:ext>
              </a:extLst>
            </p:cNvPr>
            <p:cNvGrpSpPr/>
            <p:nvPr/>
          </p:nvGrpSpPr>
          <p:grpSpPr>
            <a:xfrm>
              <a:off x="8630160" y="1811267"/>
              <a:ext cx="2881875" cy="4786383"/>
              <a:chOff x="8595892" y="1811267"/>
              <a:chExt cx="2881875" cy="4786383"/>
            </a:xfrm>
          </p:grpSpPr>
          <p:grpSp>
            <p:nvGrpSpPr>
              <p:cNvPr id="64" name="グループ化 63">
                <a:extLst>
                  <a:ext uri="{FF2B5EF4-FFF2-40B4-BE49-F238E27FC236}">
                    <a16:creationId xmlns:a16="http://schemas.microsoft.com/office/drawing/2014/main" id="{0659FC1C-A7D7-8D98-4BFC-D7AC3971A483}"/>
                  </a:ext>
                </a:extLst>
              </p:cNvPr>
              <p:cNvGrpSpPr/>
              <p:nvPr/>
            </p:nvGrpSpPr>
            <p:grpSpPr>
              <a:xfrm>
                <a:off x="8595892" y="1811267"/>
                <a:ext cx="2881875" cy="4786383"/>
                <a:chOff x="8595892" y="1811267"/>
                <a:chExt cx="2881875" cy="4786383"/>
              </a:xfrm>
            </p:grpSpPr>
            <p:sp>
              <p:nvSpPr>
                <p:cNvPr id="39" name="四角形: 角を丸くする 38">
                  <a:extLst>
                    <a:ext uri="{FF2B5EF4-FFF2-40B4-BE49-F238E27FC236}">
                      <a16:creationId xmlns:a16="http://schemas.microsoft.com/office/drawing/2014/main" id="{7D950E6D-5089-2342-7580-01EB52766284}"/>
                    </a:ext>
                  </a:extLst>
                </p:cNvPr>
                <p:cNvSpPr/>
                <p:nvPr/>
              </p:nvSpPr>
              <p:spPr>
                <a:xfrm>
                  <a:off x="8595892" y="1811267"/>
                  <a:ext cx="2881875" cy="4786383"/>
                </a:xfrm>
                <a:prstGeom prst="roundRect">
                  <a:avLst>
                    <a:gd name="adj" fmla="val 10354"/>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p>
              </p:txBody>
            </p:sp>
            <p:sp>
              <p:nvSpPr>
                <p:cNvPr id="41" name="四角形: 角を丸くする 40">
                  <a:extLst>
                    <a:ext uri="{FF2B5EF4-FFF2-40B4-BE49-F238E27FC236}">
                      <a16:creationId xmlns:a16="http://schemas.microsoft.com/office/drawing/2014/main" id="{A3271F8B-5547-F720-2C71-CA4A5BD0FFA2}"/>
                    </a:ext>
                  </a:extLst>
                </p:cNvPr>
                <p:cNvSpPr/>
                <p:nvPr/>
              </p:nvSpPr>
              <p:spPr>
                <a:xfrm>
                  <a:off x="9499848" y="1835839"/>
                  <a:ext cx="1073962" cy="252000"/>
                </a:xfrm>
                <a:prstGeom prst="roundRect">
                  <a:avLst/>
                </a:prstGeom>
                <a:solidFill>
                  <a:srgbClr val="3E3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p>
              </p:txBody>
            </p:sp>
            <p:sp>
              <p:nvSpPr>
                <p:cNvPr id="42" name="テキスト ボックス 41">
                  <a:extLst>
                    <a:ext uri="{FF2B5EF4-FFF2-40B4-BE49-F238E27FC236}">
                      <a16:creationId xmlns:a16="http://schemas.microsoft.com/office/drawing/2014/main" id="{DB3E00BF-82B5-2905-13BC-0847CADCD21C}"/>
                    </a:ext>
                  </a:extLst>
                </p:cNvPr>
                <p:cNvSpPr txBox="1"/>
                <p:nvPr/>
              </p:nvSpPr>
              <p:spPr>
                <a:xfrm>
                  <a:off x="8763956" y="1842622"/>
                  <a:ext cx="762582" cy="336246"/>
                </a:xfrm>
                <a:prstGeom prst="rect">
                  <a:avLst/>
                </a:prstGeom>
                <a:noFill/>
              </p:spPr>
              <p:txBody>
                <a:bodyPr wrap="square" rtlCol="0" anchor="ctr">
                  <a:spAutoFit/>
                </a:bodyPr>
                <a:lstStyle/>
                <a:p>
                  <a:pPr algn="l">
                    <a:lnSpc>
                      <a:spcPct val="120000"/>
                    </a:lnSpc>
                  </a:pPr>
                  <a:r>
                    <a:rPr kumimoji="1" lang="en-US" altLang="ja-JP" sz="1400" b="1" spc="50"/>
                    <a:t>16:00</a:t>
                  </a:r>
                  <a:endParaRPr kumimoji="1" lang="ja-JP" altLang="en-US" sz="1400" b="1" spc="50"/>
                </a:p>
              </p:txBody>
            </p:sp>
            <p:pic>
              <p:nvPicPr>
                <p:cNvPr id="53" name="図 52">
                  <a:extLst>
                    <a:ext uri="{FF2B5EF4-FFF2-40B4-BE49-F238E27FC236}">
                      <a16:creationId xmlns:a16="http://schemas.microsoft.com/office/drawing/2014/main" id="{36203281-A173-692A-2560-1CC43537AD46}"/>
                    </a:ext>
                  </a:extLst>
                </p:cNvPr>
                <p:cNvPicPr>
                  <a:picLocks noChangeAspect="1"/>
                </p:cNvPicPr>
                <p:nvPr/>
              </p:nvPicPr>
              <p:blipFill>
                <a:blip r:embed="rId8"/>
                <a:stretch>
                  <a:fillRect/>
                </a:stretch>
              </p:blipFill>
              <p:spPr>
                <a:xfrm>
                  <a:off x="10660676" y="1915117"/>
                  <a:ext cx="207418" cy="191256"/>
                </a:xfrm>
                <a:prstGeom prst="rect">
                  <a:avLst/>
                </a:prstGeom>
              </p:spPr>
            </p:pic>
            <p:pic>
              <p:nvPicPr>
                <p:cNvPr id="63" name="図 62">
                  <a:extLst>
                    <a:ext uri="{FF2B5EF4-FFF2-40B4-BE49-F238E27FC236}">
                      <a16:creationId xmlns:a16="http://schemas.microsoft.com/office/drawing/2014/main" id="{AB3A1446-4AA7-08B8-F5E7-3FEE04CEA902}"/>
                    </a:ext>
                  </a:extLst>
                </p:cNvPr>
                <p:cNvPicPr>
                  <a:picLocks noChangeAspect="1"/>
                </p:cNvPicPr>
                <p:nvPr/>
              </p:nvPicPr>
              <p:blipFill>
                <a:blip r:embed="rId9"/>
                <a:stretch>
                  <a:fillRect/>
                </a:stretch>
              </p:blipFill>
              <p:spPr>
                <a:xfrm>
                  <a:off x="10945645" y="1920655"/>
                  <a:ext cx="350752" cy="180181"/>
                </a:xfrm>
                <a:prstGeom prst="rect">
                  <a:avLst/>
                </a:prstGeom>
              </p:spPr>
            </p:pic>
          </p:grpSp>
          <p:sp>
            <p:nvSpPr>
              <p:cNvPr id="65" name="正方形/長方形 64">
                <a:extLst>
                  <a:ext uri="{FF2B5EF4-FFF2-40B4-BE49-F238E27FC236}">
                    <a16:creationId xmlns:a16="http://schemas.microsoft.com/office/drawing/2014/main" id="{538AD3FA-76B3-34E2-174D-930705BFE21A}"/>
                  </a:ext>
                </a:extLst>
              </p:cNvPr>
              <p:cNvSpPr/>
              <p:nvPr/>
            </p:nvSpPr>
            <p:spPr>
              <a:xfrm>
                <a:off x="8655321" y="2247863"/>
                <a:ext cx="2763017" cy="73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kumimoji="1" lang="ja-JP" altLang="en-US" sz="1050" b="1">
                    <a:solidFill>
                      <a:srgbClr val="002060"/>
                    </a:solidFill>
                  </a:rPr>
                  <a:t>妊娠</a:t>
                </a:r>
                <a:r>
                  <a:rPr kumimoji="1" lang="en-US" altLang="ja-JP" sz="1050" b="1">
                    <a:solidFill>
                      <a:srgbClr val="002060"/>
                    </a:solidFill>
                  </a:rPr>
                  <a:t>11</a:t>
                </a:r>
                <a:r>
                  <a:rPr kumimoji="1" lang="ja-JP" altLang="en-US" sz="1050" b="1">
                    <a:solidFill>
                      <a:srgbClr val="002060"/>
                    </a:solidFill>
                  </a:rPr>
                  <a:t>週の方へ、妊娠初期に利用できる支援制度のご案内</a:t>
                </a:r>
              </a:p>
            </p:txBody>
          </p:sp>
          <p:sp>
            <p:nvSpPr>
              <p:cNvPr id="68" name="正方形/長方形 67">
                <a:extLst>
                  <a:ext uri="{FF2B5EF4-FFF2-40B4-BE49-F238E27FC236}">
                    <a16:creationId xmlns:a16="http://schemas.microsoft.com/office/drawing/2014/main" id="{70A32B6D-DA11-DAEA-8197-8B7D185EF69F}"/>
                  </a:ext>
                </a:extLst>
              </p:cNvPr>
              <p:cNvSpPr/>
              <p:nvPr/>
            </p:nvSpPr>
            <p:spPr>
              <a:xfrm>
                <a:off x="8655321" y="2826432"/>
                <a:ext cx="2763017" cy="3537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kumimoji="1" lang="ja-JP" altLang="en-US" sz="1050">
                    <a:solidFill>
                      <a:srgbClr val="002060"/>
                    </a:solidFill>
                  </a:rPr>
                  <a:t>つわりがつらい時期は、食べられるものを少しずつ、何回かに分けて摂りましょう。</a:t>
                </a:r>
                <a:r>
                  <a:rPr kumimoji="1" lang="en-US" altLang="ja-JP" sz="1050">
                    <a:solidFill>
                      <a:srgbClr val="002060"/>
                    </a:solidFill>
                  </a:rPr>
                  <a:t>…</a:t>
                </a:r>
                <a:r>
                  <a:rPr kumimoji="1" lang="ja-JP" altLang="en-US" sz="1050">
                    <a:solidFill>
                      <a:srgbClr val="002060"/>
                    </a:solidFill>
                  </a:rPr>
                  <a:t>無理せずに過ごしてくださいね。</a:t>
                </a:r>
              </a:p>
              <a:p>
                <a:endParaRPr kumimoji="1" lang="ja-JP" altLang="en-US" sz="1050">
                  <a:solidFill>
                    <a:srgbClr val="002060"/>
                  </a:solidFill>
                </a:endParaRPr>
              </a:p>
              <a:p>
                <a:r>
                  <a:rPr kumimoji="1" lang="ja-JP" altLang="en-US" sz="1050">
                    <a:solidFill>
                      <a:srgbClr val="002060"/>
                    </a:solidFill>
                  </a:rPr>
                  <a:t>妊娠初期から利用できる制度やサービスをご案内します。安心して妊娠生活を送るために、ぜひご活用ください。</a:t>
                </a:r>
              </a:p>
              <a:p>
                <a:r>
                  <a:rPr kumimoji="1" lang="en-US" altLang="ja-JP" sz="1050">
                    <a:solidFill>
                      <a:srgbClr val="002060"/>
                    </a:solidFill>
                  </a:rPr>
                  <a:t>------------------------</a:t>
                </a:r>
              </a:p>
              <a:p>
                <a:r>
                  <a:rPr kumimoji="1" lang="ja-JP" altLang="en-US" sz="1050">
                    <a:solidFill>
                      <a:srgbClr val="002060"/>
                    </a:solidFill>
                  </a:rPr>
                  <a:t>申請が必要なサービス</a:t>
                </a:r>
              </a:p>
              <a:p>
                <a:r>
                  <a:rPr kumimoji="1" lang="en-US" altLang="ja-JP" sz="1050">
                    <a:solidFill>
                      <a:srgbClr val="002060"/>
                    </a:solidFill>
                  </a:rPr>
                  <a:t>------------------------</a:t>
                </a:r>
              </a:p>
              <a:p>
                <a:r>
                  <a:rPr kumimoji="1" lang="en-US" altLang="ja-JP" sz="1050">
                    <a:solidFill>
                      <a:srgbClr val="002060"/>
                    </a:solidFill>
                  </a:rPr>
                  <a:t>■</a:t>
                </a:r>
                <a:r>
                  <a:rPr kumimoji="1" lang="ja-JP" altLang="en-US" sz="1050">
                    <a:solidFill>
                      <a:srgbClr val="002060"/>
                    </a:solidFill>
                  </a:rPr>
                  <a:t>妊婦のための支援給付（</a:t>
                </a:r>
                <a:r>
                  <a:rPr lang="ja-JP" altLang="en-US" sz="1050">
                    <a:solidFill>
                      <a:srgbClr val="002060"/>
                    </a:solidFill>
                  </a:rPr>
                  <a:t>１</a:t>
                </a:r>
                <a:r>
                  <a:rPr kumimoji="1" lang="ja-JP" altLang="en-US" sz="1050">
                    <a:solidFill>
                      <a:srgbClr val="002060"/>
                    </a:solidFill>
                  </a:rPr>
                  <a:t>回目）</a:t>
                </a:r>
              </a:p>
              <a:p>
                <a:r>
                  <a:rPr kumimoji="1" lang="ja-JP" altLang="en-US" sz="1050">
                    <a:solidFill>
                      <a:srgbClr val="002060"/>
                    </a:solidFill>
                  </a:rPr>
                  <a:t>妊婦さん</a:t>
                </a:r>
                <a:r>
                  <a:rPr lang="ja-JP" altLang="en-US" sz="1050">
                    <a:solidFill>
                      <a:srgbClr val="002060"/>
                    </a:solidFill>
                  </a:rPr>
                  <a:t>１</a:t>
                </a:r>
                <a:r>
                  <a:rPr kumimoji="1" lang="ja-JP" altLang="en-US" sz="1050">
                    <a:solidFill>
                      <a:srgbClr val="002060"/>
                    </a:solidFill>
                  </a:rPr>
                  <a:t>人につき、</a:t>
                </a:r>
                <a:r>
                  <a:rPr lang="ja-JP" altLang="en-US" sz="1050">
                    <a:solidFill>
                      <a:srgbClr val="002060"/>
                    </a:solidFill>
                  </a:rPr>
                  <a:t>５</a:t>
                </a:r>
                <a:r>
                  <a:rPr kumimoji="1" lang="ja-JP" altLang="en-US" sz="1050">
                    <a:solidFill>
                      <a:srgbClr val="002060"/>
                    </a:solidFill>
                  </a:rPr>
                  <a:t>万円を給付します。妊婦面接を実施した月の翌月下旬に</a:t>
                </a:r>
                <a:r>
                  <a:rPr kumimoji="1" lang="en-US" altLang="ja-JP" sz="1050">
                    <a:solidFill>
                      <a:srgbClr val="002060"/>
                    </a:solidFill>
                  </a:rPr>
                  <a:t>…</a:t>
                </a:r>
                <a:endParaRPr kumimoji="1" lang="ja-JP" altLang="en-US" sz="1050">
                  <a:solidFill>
                    <a:srgbClr val="002060"/>
                  </a:solidFill>
                </a:endParaRPr>
              </a:p>
              <a:p>
                <a:endParaRPr kumimoji="1" lang="ja-JP" altLang="en-US" sz="1050">
                  <a:solidFill>
                    <a:srgbClr val="002060"/>
                  </a:solidFill>
                </a:endParaRPr>
              </a:p>
              <a:p>
                <a:r>
                  <a:rPr kumimoji="1" lang="ja-JP" altLang="en-US" sz="1050">
                    <a:solidFill>
                      <a:srgbClr val="002060"/>
                    </a:solidFill>
                  </a:rPr>
                  <a:t>■ ゆりかごギフト（</a:t>
                </a:r>
                <a:r>
                  <a:rPr lang="ja-JP" altLang="en-US" sz="1050">
                    <a:solidFill>
                      <a:srgbClr val="002060"/>
                    </a:solidFill>
                  </a:rPr>
                  <a:t>１</a:t>
                </a:r>
                <a:r>
                  <a:rPr kumimoji="1" lang="ja-JP" altLang="en-US" sz="1050">
                    <a:solidFill>
                      <a:srgbClr val="002060"/>
                    </a:solidFill>
                  </a:rPr>
                  <a:t>万円）</a:t>
                </a:r>
              </a:p>
              <a:p>
                <a:r>
                  <a:rPr kumimoji="1" lang="ja-JP" altLang="en-US" sz="1050">
                    <a:solidFill>
                      <a:srgbClr val="002060"/>
                    </a:solidFill>
                  </a:rPr>
                  <a:t>妊娠届出時の妊婦面接の際に申請書をご記入いただいた方に、こども商品券</a:t>
                </a:r>
                <a:r>
                  <a:rPr lang="ja-JP" altLang="en-US" sz="1050">
                    <a:solidFill>
                      <a:srgbClr val="002060"/>
                    </a:solidFill>
                  </a:rPr>
                  <a:t>１</a:t>
                </a:r>
                <a:r>
                  <a:rPr kumimoji="1" lang="ja-JP" altLang="en-US" sz="1050">
                    <a:solidFill>
                      <a:srgbClr val="002060"/>
                    </a:solidFill>
                  </a:rPr>
                  <a:t>万円</a:t>
                </a:r>
                <a:r>
                  <a:rPr kumimoji="1" lang="en-US" altLang="ja-JP" sz="1050">
                    <a:solidFill>
                      <a:srgbClr val="002060"/>
                    </a:solidFill>
                  </a:rPr>
                  <a:t>…</a:t>
                </a:r>
                <a:endParaRPr kumimoji="1" lang="ja-JP" altLang="en-US" sz="1050">
                  <a:solidFill>
                    <a:srgbClr val="002060"/>
                  </a:solidFill>
                </a:endParaRPr>
              </a:p>
              <a:p>
                <a:r>
                  <a:rPr kumimoji="1" lang="en-US" altLang="ja-JP" sz="1050">
                    <a:solidFill>
                      <a:srgbClr val="002060"/>
                    </a:solidFill>
                  </a:rPr>
                  <a:t>------------------------</a:t>
                </a:r>
              </a:p>
              <a:p>
                <a:r>
                  <a:rPr kumimoji="1" lang="ja-JP" altLang="en-US" sz="1050">
                    <a:solidFill>
                      <a:srgbClr val="002060"/>
                    </a:solidFill>
                  </a:rPr>
                  <a:t>相談ができるサービス</a:t>
                </a:r>
              </a:p>
              <a:p>
                <a:r>
                  <a:rPr kumimoji="1" lang="en-US" altLang="ja-JP" sz="1050">
                    <a:solidFill>
                      <a:srgbClr val="002060"/>
                    </a:solidFill>
                  </a:rPr>
                  <a:t>------------------------</a:t>
                </a:r>
              </a:p>
              <a:p>
                <a:r>
                  <a:rPr kumimoji="1" lang="en-US" altLang="ja-JP" sz="1050">
                    <a:solidFill>
                      <a:srgbClr val="002060"/>
                    </a:solidFill>
                  </a:rPr>
                  <a:t>■</a:t>
                </a:r>
                <a:r>
                  <a:rPr kumimoji="1" lang="ja-JP" altLang="en-US" sz="1050">
                    <a:solidFill>
                      <a:srgbClr val="002060"/>
                    </a:solidFill>
                  </a:rPr>
                  <a:t>妊婦面接のご案内</a:t>
                </a:r>
                <a:endParaRPr kumimoji="1" lang="en-US" altLang="ja-JP" sz="1050">
                  <a:solidFill>
                    <a:srgbClr val="002060"/>
                  </a:solidFill>
                </a:endParaRPr>
              </a:p>
              <a:p>
                <a:r>
                  <a:rPr kumimoji="1" lang="ja-JP" altLang="en-US" sz="1050">
                    <a:solidFill>
                      <a:srgbClr val="002060"/>
                    </a:solidFill>
                  </a:rPr>
                  <a:t>妊娠届出時に、専任の助産師や保健師に</a:t>
                </a:r>
                <a:r>
                  <a:rPr kumimoji="1" lang="en-US" altLang="ja-JP" sz="1050">
                    <a:solidFill>
                      <a:srgbClr val="002060"/>
                    </a:solidFill>
                  </a:rPr>
                  <a:t>…</a:t>
                </a:r>
                <a:endParaRPr kumimoji="1" lang="ja-JP" altLang="en-US" sz="1050">
                  <a:solidFill>
                    <a:srgbClr val="002060"/>
                  </a:solidFill>
                </a:endParaRPr>
              </a:p>
            </p:txBody>
          </p:sp>
        </p:grpSp>
        <p:cxnSp>
          <p:nvCxnSpPr>
            <p:cNvPr id="71" name="直線コネクタ 70">
              <a:extLst>
                <a:ext uri="{FF2B5EF4-FFF2-40B4-BE49-F238E27FC236}">
                  <a16:creationId xmlns:a16="http://schemas.microsoft.com/office/drawing/2014/main" id="{2AE13B66-EF3F-EEA3-32C6-FDC0147EC811}"/>
                </a:ext>
              </a:extLst>
            </p:cNvPr>
            <p:cNvCxnSpPr>
              <a:cxnSpLocks/>
            </p:cNvCxnSpPr>
            <p:nvPr/>
          </p:nvCxnSpPr>
          <p:spPr>
            <a:xfrm>
              <a:off x="8743906" y="2712309"/>
              <a:ext cx="2654383"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9454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C98B1-BE7F-2242-7537-F928F54AE540}"/>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5772201-E83D-88B4-670D-E00AEFD825F0}"/>
              </a:ext>
            </a:extLst>
          </p:cNvPr>
          <p:cNvSpPr>
            <a:spLocks noGrp="1"/>
          </p:cNvSpPr>
          <p:nvPr>
            <p:ph sz="quarter" idx="13"/>
          </p:nvPr>
        </p:nvSpPr>
        <p:spPr>
          <a:xfrm>
            <a:off x="438828" y="186404"/>
            <a:ext cx="11340000" cy="288000"/>
          </a:xfrm>
        </p:spPr>
        <p:txBody>
          <a:bodyPr/>
          <a:lstStyle/>
          <a:p>
            <a:r>
              <a:rPr lang="en-US" altLang="ja-JP"/>
              <a:t>2.</a:t>
            </a:r>
            <a:r>
              <a:rPr lang="ja-JP" altLang="en-US"/>
              <a:t>実証の概要</a:t>
            </a:r>
          </a:p>
        </p:txBody>
      </p:sp>
      <p:sp>
        <p:nvSpPr>
          <p:cNvPr id="4" name="スライド番号プレースホルダー 3">
            <a:extLst>
              <a:ext uri="{FF2B5EF4-FFF2-40B4-BE49-F238E27FC236}">
                <a16:creationId xmlns:a16="http://schemas.microsoft.com/office/drawing/2014/main" id="{29C664A7-7D4C-AE6A-DF67-933E10CB9705}"/>
              </a:ext>
            </a:extLst>
          </p:cNvPr>
          <p:cNvSpPr>
            <a:spLocks noGrp="1"/>
          </p:cNvSpPr>
          <p:nvPr>
            <p:ph type="sldNum" sz="quarter" idx="18"/>
          </p:nvPr>
        </p:nvSpPr>
        <p:spPr/>
        <p:txBody>
          <a:bodyPr/>
          <a:lstStyle/>
          <a:p>
            <a:fld id="{47CE1B9D-ECF1-40A6-9741-619C7E3ED3FB}" type="slidenum">
              <a:rPr lang="ja-JP" altLang="en-US" smtClean="0"/>
              <a:pPr/>
              <a:t>16</a:t>
            </a:fld>
            <a:endParaRPr lang="ja-JP" altLang="en-US"/>
          </a:p>
        </p:txBody>
      </p:sp>
      <p:sp>
        <p:nvSpPr>
          <p:cNvPr id="5" name="タイトル 4">
            <a:extLst>
              <a:ext uri="{FF2B5EF4-FFF2-40B4-BE49-F238E27FC236}">
                <a16:creationId xmlns:a16="http://schemas.microsoft.com/office/drawing/2014/main" id="{A05B4B21-CF7A-AF33-D2D8-2D08ABE944C2}"/>
              </a:ext>
            </a:extLst>
          </p:cNvPr>
          <p:cNvSpPr>
            <a:spLocks noGrp="1"/>
          </p:cNvSpPr>
          <p:nvPr>
            <p:ph type="title"/>
          </p:nvPr>
        </p:nvSpPr>
        <p:spPr>
          <a:xfrm>
            <a:off x="438828" y="474404"/>
            <a:ext cx="11340000" cy="297216"/>
          </a:xfrm>
          <a:noFill/>
        </p:spPr>
        <p:txBody>
          <a:bodyPr vert="horz" lIns="91440" tIns="45720" rIns="91440" bIns="45720" rtlCol="0" anchor="ctr">
            <a:noAutofit/>
          </a:bodyPr>
          <a:lstStyle/>
          <a:p>
            <a:r>
              <a:rPr lang="en-US" altLang="ja-JP"/>
              <a:t>(5) </a:t>
            </a:r>
            <a:r>
              <a:rPr lang="ja-JP" altLang="en-US"/>
              <a:t>サービス・機能概要｜パーソナライズされたプッシュ配信（</a:t>
            </a:r>
            <a:r>
              <a:rPr lang="en-US" altLang="ja-JP"/>
              <a:t>2/2</a:t>
            </a:r>
            <a:r>
              <a:rPr lang="ja-JP" altLang="en-US"/>
              <a:t>）</a:t>
            </a:r>
          </a:p>
        </p:txBody>
      </p:sp>
      <p:sp>
        <p:nvSpPr>
          <p:cNvPr id="3" name="タイトル 5">
            <a:extLst>
              <a:ext uri="{FF2B5EF4-FFF2-40B4-BE49-F238E27FC236}">
                <a16:creationId xmlns:a16="http://schemas.microsoft.com/office/drawing/2014/main" id="{4C3C27D7-35A7-5ABD-B085-2883A59DBFD0}"/>
              </a:ext>
            </a:extLst>
          </p:cNvPr>
          <p:cNvSpPr txBox="1">
            <a:spLocks/>
          </p:cNvSpPr>
          <p:nvPr/>
        </p:nvSpPr>
        <p:spPr>
          <a:xfrm>
            <a:off x="438828" y="771620"/>
            <a:ext cx="11340000"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パーソナライズレベルに応じた配信種類に加え、３機能の紹介やアンケートの案内等、実証に関連する内容の配信を実施</a:t>
            </a:r>
          </a:p>
        </p:txBody>
      </p:sp>
      <p:graphicFrame>
        <p:nvGraphicFramePr>
          <p:cNvPr id="8" name="表 7">
            <a:extLst>
              <a:ext uri="{FF2B5EF4-FFF2-40B4-BE49-F238E27FC236}">
                <a16:creationId xmlns:a16="http://schemas.microsoft.com/office/drawing/2014/main" id="{F4A29F41-27FB-D8A2-78B3-0D777E507C5B}"/>
              </a:ext>
            </a:extLst>
          </p:cNvPr>
          <p:cNvGraphicFramePr>
            <a:graphicFrameLocks noGrp="1"/>
          </p:cNvGraphicFramePr>
          <p:nvPr>
            <p:extLst>
              <p:ext uri="{D42A27DB-BD31-4B8C-83A1-F6EECF244321}">
                <p14:modId xmlns:p14="http://schemas.microsoft.com/office/powerpoint/2010/main" val="512202260"/>
              </p:ext>
            </p:extLst>
          </p:nvPr>
        </p:nvGraphicFramePr>
        <p:xfrm>
          <a:off x="7497712" y="1341438"/>
          <a:ext cx="4135694" cy="2645146"/>
        </p:xfrm>
        <a:graphic>
          <a:graphicData uri="http://schemas.openxmlformats.org/drawingml/2006/table">
            <a:tbl>
              <a:tblPr/>
              <a:tblGrid>
                <a:gridCol w="1920143">
                  <a:extLst>
                    <a:ext uri="{9D8B030D-6E8A-4147-A177-3AD203B41FA5}">
                      <a16:colId xmlns:a16="http://schemas.microsoft.com/office/drawing/2014/main" val="1348520801"/>
                    </a:ext>
                  </a:extLst>
                </a:gridCol>
                <a:gridCol w="2215551">
                  <a:extLst>
                    <a:ext uri="{9D8B030D-6E8A-4147-A177-3AD203B41FA5}">
                      <a16:colId xmlns:a16="http://schemas.microsoft.com/office/drawing/2014/main" val="685077447"/>
                    </a:ext>
                  </a:extLst>
                </a:gridCol>
              </a:tblGrid>
              <a:tr h="252000">
                <a:tc gridSpan="2">
                  <a:txBody>
                    <a:bodyPr/>
                    <a:lstStyle>
                      <a:lvl1pPr marL="0" algn="l" defTabSz="514326" rtl="0" eaLnBrk="1" latinLnBrk="0" hangingPunct="1">
                        <a:defRPr kumimoji="1" sz="1013" kern="1200">
                          <a:solidFill>
                            <a:schemeClr val="tx1"/>
                          </a:solidFill>
                          <a:latin typeface="Aptos"/>
                          <a:ea typeface="Yu Gothic UI"/>
                        </a:defRPr>
                      </a:lvl1pPr>
                      <a:lvl2pPr marL="257162" algn="l" defTabSz="514326" rtl="0" eaLnBrk="1" latinLnBrk="0" hangingPunct="1">
                        <a:defRPr kumimoji="1" sz="1013" kern="1200">
                          <a:solidFill>
                            <a:schemeClr val="tx1"/>
                          </a:solidFill>
                          <a:latin typeface="Aptos"/>
                          <a:ea typeface="Yu Gothic UI"/>
                        </a:defRPr>
                      </a:lvl2pPr>
                      <a:lvl3pPr marL="514326" algn="l" defTabSz="514326" rtl="0" eaLnBrk="1" latinLnBrk="0" hangingPunct="1">
                        <a:defRPr kumimoji="1" sz="1013" kern="1200">
                          <a:solidFill>
                            <a:schemeClr val="tx1"/>
                          </a:solidFill>
                          <a:latin typeface="Aptos"/>
                          <a:ea typeface="Yu Gothic UI"/>
                        </a:defRPr>
                      </a:lvl3pPr>
                      <a:lvl4pPr marL="771487" algn="l" defTabSz="514326" rtl="0" eaLnBrk="1" latinLnBrk="0" hangingPunct="1">
                        <a:defRPr kumimoji="1" sz="1013" kern="1200">
                          <a:solidFill>
                            <a:schemeClr val="tx1"/>
                          </a:solidFill>
                          <a:latin typeface="Aptos"/>
                          <a:ea typeface="Yu Gothic UI"/>
                        </a:defRPr>
                      </a:lvl4pPr>
                      <a:lvl5pPr marL="1028650" algn="l" defTabSz="514326" rtl="0" eaLnBrk="1" latinLnBrk="0" hangingPunct="1">
                        <a:defRPr kumimoji="1" sz="1013" kern="1200">
                          <a:solidFill>
                            <a:schemeClr val="tx1"/>
                          </a:solidFill>
                          <a:latin typeface="Aptos"/>
                          <a:ea typeface="Yu Gothic UI"/>
                        </a:defRPr>
                      </a:lvl5pPr>
                      <a:lvl6pPr marL="1285811" algn="l" defTabSz="514326" rtl="0" eaLnBrk="1" latinLnBrk="0" hangingPunct="1">
                        <a:defRPr kumimoji="1" sz="1013" kern="1200">
                          <a:solidFill>
                            <a:schemeClr val="tx1"/>
                          </a:solidFill>
                          <a:latin typeface="Aptos"/>
                          <a:ea typeface="Yu Gothic UI"/>
                        </a:defRPr>
                      </a:lvl6pPr>
                      <a:lvl7pPr marL="1542972" algn="l" defTabSz="514326" rtl="0" eaLnBrk="1" latinLnBrk="0" hangingPunct="1">
                        <a:defRPr kumimoji="1" sz="1013" kern="1200">
                          <a:solidFill>
                            <a:schemeClr val="tx1"/>
                          </a:solidFill>
                          <a:latin typeface="Aptos"/>
                          <a:ea typeface="Yu Gothic UI"/>
                        </a:defRPr>
                      </a:lvl7pPr>
                      <a:lvl8pPr marL="1800138" algn="l" defTabSz="514326" rtl="0" eaLnBrk="1" latinLnBrk="0" hangingPunct="1">
                        <a:defRPr kumimoji="1" sz="1013" kern="1200">
                          <a:solidFill>
                            <a:schemeClr val="tx1"/>
                          </a:solidFill>
                          <a:latin typeface="Aptos"/>
                          <a:ea typeface="Yu Gothic UI"/>
                        </a:defRPr>
                      </a:lvl8pPr>
                      <a:lvl9pPr marL="2057299" algn="l" defTabSz="514326" rtl="0" eaLnBrk="1" latinLnBrk="0" hangingPunct="1">
                        <a:defRPr kumimoji="1" sz="1013" kern="1200">
                          <a:solidFill>
                            <a:schemeClr val="tx1"/>
                          </a:solidFill>
                          <a:latin typeface="Aptos"/>
                          <a:ea typeface="Yu Gothic UI"/>
                        </a:defRPr>
                      </a:lvl9pPr>
                    </a:lstStyle>
                    <a:p>
                      <a:pPr algn="ctr" fontAlgn="base">
                        <a:lnSpc>
                          <a:spcPts val="1650"/>
                        </a:lnSpc>
                        <a:buNone/>
                      </a:pPr>
                      <a:r>
                        <a:rPr lang="ja-JP" altLang="en-US" sz="1400" b="1" i="0">
                          <a:solidFill>
                            <a:srgbClr val="FFFFFF"/>
                          </a:solidFill>
                          <a:effectLst/>
                          <a:latin typeface="+mn-ea"/>
                          <a:ea typeface="+mn-ea"/>
                        </a:rPr>
                        <a:t>今回の実証で整理した配信の種類</a:t>
                      </a:r>
                    </a:p>
                  </a:txBody>
                  <a:tcPr marL="36000" marR="36000" marT="36000" marB="3600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53565A"/>
                    </a:solidFill>
                  </a:tcPr>
                </a:tc>
                <a:tc hMerge="1">
                  <a:txBody>
                    <a:bodyPr/>
                    <a:lstStyle/>
                    <a:p>
                      <a:pPr algn="ctr" fontAlgn="base">
                        <a:lnSpc>
                          <a:spcPts val="1650"/>
                        </a:lnSpc>
                        <a:buNone/>
                      </a:pPr>
                      <a:endParaRPr lang="ja-JP" altLang="en-US" sz="1400" b="1" i="0">
                        <a:solidFill>
                          <a:srgbClr val="FFFFFF"/>
                        </a:solidFill>
                        <a:effectLst/>
                        <a:latin typeface="+mn-ea"/>
                        <a:ea typeface="+mn-ea"/>
                      </a:endParaRPr>
                    </a:p>
                  </a:txBody>
                  <a:tcPr marL="17362" marR="17362" marT="8681" marB="8681"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53565A"/>
                    </a:solidFill>
                  </a:tcPr>
                </a:tc>
                <a:extLst>
                  <a:ext uri="{0D108BD9-81ED-4DB2-BD59-A6C34878D82A}">
                    <a16:rowId xmlns:a16="http://schemas.microsoft.com/office/drawing/2014/main" val="3722005989"/>
                  </a:ext>
                </a:extLst>
              </a:tr>
              <a:tr h="957691">
                <a:tc gridSpan="2">
                  <a:txBody>
                    <a:bodyPr/>
                    <a:lstStyle>
                      <a:lvl1pPr marL="0" algn="l" defTabSz="514326" rtl="0" eaLnBrk="1" latinLnBrk="0" hangingPunct="1">
                        <a:defRPr kumimoji="1" sz="1013" kern="1200">
                          <a:solidFill>
                            <a:schemeClr val="tx1"/>
                          </a:solidFill>
                          <a:latin typeface="Aptos"/>
                          <a:ea typeface="Yu Gothic UI"/>
                        </a:defRPr>
                      </a:lvl1pPr>
                      <a:lvl2pPr marL="257162" algn="l" defTabSz="514326" rtl="0" eaLnBrk="1" latinLnBrk="0" hangingPunct="1">
                        <a:defRPr kumimoji="1" sz="1013" kern="1200">
                          <a:solidFill>
                            <a:schemeClr val="tx1"/>
                          </a:solidFill>
                          <a:latin typeface="Aptos"/>
                          <a:ea typeface="Yu Gothic UI"/>
                        </a:defRPr>
                      </a:lvl2pPr>
                      <a:lvl3pPr marL="514326" algn="l" defTabSz="514326" rtl="0" eaLnBrk="1" latinLnBrk="0" hangingPunct="1">
                        <a:defRPr kumimoji="1" sz="1013" kern="1200">
                          <a:solidFill>
                            <a:schemeClr val="tx1"/>
                          </a:solidFill>
                          <a:latin typeface="Aptos"/>
                          <a:ea typeface="Yu Gothic UI"/>
                        </a:defRPr>
                      </a:lvl3pPr>
                      <a:lvl4pPr marL="771487" algn="l" defTabSz="514326" rtl="0" eaLnBrk="1" latinLnBrk="0" hangingPunct="1">
                        <a:defRPr kumimoji="1" sz="1013" kern="1200">
                          <a:solidFill>
                            <a:schemeClr val="tx1"/>
                          </a:solidFill>
                          <a:latin typeface="Aptos"/>
                          <a:ea typeface="Yu Gothic UI"/>
                        </a:defRPr>
                      </a:lvl4pPr>
                      <a:lvl5pPr marL="1028650" algn="l" defTabSz="514326" rtl="0" eaLnBrk="1" latinLnBrk="0" hangingPunct="1">
                        <a:defRPr kumimoji="1" sz="1013" kern="1200">
                          <a:solidFill>
                            <a:schemeClr val="tx1"/>
                          </a:solidFill>
                          <a:latin typeface="Aptos"/>
                          <a:ea typeface="Yu Gothic UI"/>
                        </a:defRPr>
                      </a:lvl5pPr>
                      <a:lvl6pPr marL="1285811" algn="l" defTabSz="514326" rtl="0" eaLnBrk="1" latinLnBrk="0" hangingPunct="1">
                        <a:defRPr kumimoji="1" sz="1013" kern="1200">
                          <a:solidFill>
                            <a:schemeClr val="tx1"/>
                          </a:solidFill>
                          <a:latin typeface="Aptos"/>
                          <a:ea typeface="Yu Gothic UI"/>
                        </a:defRPr>
                      </a:lvl6pPr>
                      <a:lvl7pPr marL="1542972" algn="l" defTabSz="514326" rtl="0" eaLnBrk="1" latinLnBrk="0" hangingPunct="1">
                        <a:defRPr kumimoji="1" sz="1013" kern="1200">
                          <a:solidFill>
                            <a:schemeClr val="tx1"/>
                          </a:solidFill>
                          <a:latin typeface="Aptos"/>
                          <a:ea typeface="Yu Gothic UI"/>
                        </a:defRPr>
                      </a:lvl7pPr>
                      <a:lvl8pPr marL="1800138" algn="l" defTabSz="514326" rtl="0" eaLnBrk="1" latinLnBrk="0" hangingPunct="1">
                        <a:defRPr kumimoji="1" sz="1013" kern="1200">
                          <a:solidFill>
                            <a:schemeClr val="tx1"/>
                          </a:solidFill>
                          <a:latin typeface="Aptos"/>
                          <a:ea typeface="Yu Gothic UI"/>
                        </a:defRPr>
                      </a:lvl8pPr>
                      <a:lvl9pPr marL="2057299" algn="l" defTabSz="514326" rtl="0" eaLnBrk="1" latinLnBrk="0" hangingPunct="1">
                        <a:defRPr kumimoji="1" sz="1013" kern="1200">
                          <a:solidFill>
                            <a:schemeClr val="tx1"/>
                          </a:solidFill>
                          <a:latin typeface="Aptos"/>
                          <a:ea typeface="Yu Gothic UI"/>
                        </a:defRPr>
                      </a:lvl9pPr>
                    </a:lstStyle>
                    <a:p>
                      <a:pPr algn="l" fontAlgn="auto">
                        <a:lnSpc>
                          <a:spcPts val="1650"/>
                        </a:lnSpc>
                        <a:buFont typeface="Arial" panose="020B0604020202020204" pitchFamily="34" charset="0"/>
                        <a:buNone/>
                      </a:pPr>
                      <a:r>
                        <a:rPr lang="ja-JP" altLang="en-US" sz="1400" b="0" i="0">
                          <a:solidFill>
                            <a:schemeClr val="tx1"/>
                          </a:solidFill>
                          <a:effectLst/>
                          <a:latin typeface="+mn-ea"/>
                          <a:ea typeface="+mn-ea"/>
                        </a:rPr>
                        <a:t>マイナポータル連携情報を用いたプッシュ配信</a:t>
                      </a:r>
                      <a:endParaRPr lang="en-US" sz="1400" b="0" i="0">
                        <a:solidFill>
                          <a:schemeClr val="tx1"/>
                        </a:solidFill>
                        <a:effectLst/>
                        <a:latin typeface="+mn-ea"/>
                        <a:ea typeface="+mn-ea"/>
                      </a:endParaRPr>
                    </a:p>
                  </a:txBody>
                  <a:tcPr marL="36000" marR="36000" marT="36000" marB="3600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hMerge="1">
                  <a:txBody>
                    <a:bodyPr/>
                    <a:lstStyle/>
                    <a:p>
                      <a:pPr marL="0" marR="0" lvl="0" indent="0" algn="l" defTabSz="685754" rtl="0" eaLnBrk="1" fontAlgn="auto" latinLnBrk="0" hangingPunct="1">
                        <a:lnSpc>
                          <a:spcPts val="1650"/>
                        </a:lnSpc>
                        <a:spcBef>
                          <a:spcPts val="0"/>
                        </a:spcBef>
                        <a:spcAft>
                          <a:spcPts val="0"/>
                        </a:spcAft>
                        <a:buClrTx/>
                        <a:buSzTx/>
                        <a:buFont typeface="Arial" panose="020B0604020202020204" pitchFamily="34" charset="0"/>
                        <a:buNone/>
                        <a:tabLst/>
                        <a:defRPr/>
                      </a:pPr>
                      <a:endParaRPr lang="en-US" altLang="ja-JP" sz="1400" b="0" i="0">
                        <a:solidFill>
                          <a:srgbClr val="000000"/>
                        </a:solidFill>
                        <a:effectLst/>
                        <a:latin typeface="+mn-ea"/>
                        <a:ea typeface="+mn-ea"/>
                      </a:endParaRPr>
                    </a:p>
                  </a:txBody>
                  <a:tcPr marL="17362" marR="17362" marT="8681" marB="8681"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47705280"/>
                  </a:ext>
                </a:extLst>
              </a:tr>
              <a:tr h="468000">
                <a:tc rowSpan="2">
                  <a:txBody>
                    <a:bodyPr/>
                    <a:lstStyle/>
                    <a:p>
                      <a:pPr algn="l" fontAlgn="auto">
                        <a:lnSpc>
                          <a:spcPts val="1650"/>
                        </a:lnSpc>
                        <a:buFont typeface="Arial" panose="020B0604020202020204" pitchFamily="34" charset="0"/>
                        <a:buNone/>
                      </a:pPr>
                      <a:r>
                        <a:rPr lang="ja-JP" altLang="en-US" sz="1400" b="0" i="0">
                          <a:solidFill>
                            <a:schemeClr val="tx1"/>
                          </a:solidFill>
                          <a:effectLst/>
                          <a:latin typeface="+mn-ea"/>
                          <a:ea typeface="+mn-ea"/>
                        </a:rPr>
                        <a:t>マンスリープッシュ</a:t>
                      </a:r>
                      <a:endParaRPr lang="en-US" altLang="ja-JP" sz="1400" b="0" i="0">
                        <a:solidFill>
                          <a:schemeClr val="tx1"/>
                        </a:solidFill>
                        <a:effectLst/>
                        <a:latin typeface="+mn-ea"/>
                        <a:ea typeface="+mn-ea"/>
                      </a:endParaRPr>
                    </a:p>
                    <a:p>
                      <a:pPr algn="l" fontAlgn="auto">
                        <a:lnSpc>
                          <a:spcPts val="1650"/>
                        </a:lnSpc>
                        <a:buFont typeface="Arial" panose="020B0604020202020204" pitchFamily="34" charset="0"/>
                        <a:buNone/>
                      </a:pPr>
                      <a:r>
                        <a:rPr lang="ja-JP" altLang="en-US" sz="1400" b="0" i="0">
                          <a:solidFill>
                            <a:schemeClr val="tx1"/>
                          </a:solidFill>
                          <a:effectLst/>
                          <a:latin typeface="+mn-ea"/>
                          <a:ea typeface="+mn-ea"/>
                        </a:rPr>
                        <a:t>配信</a:t>
                      </a:r>
                      <a:endParaRPr lang="en-US" sz="1400" b="0" i="0">
                        <a:solidFill>
                          <a:schemeClr val="tx1"/>
                        </a:solidFill>
                        <a:effectLst/>
                        <a:latin typeface="+mn-ea"/>
                        <a:ea typeface="+mn-ea"/>
                      </a:endParaRPr>
                    </a:p>
                  </a:txBody>
                  <a:tcPr marL="72000" marR="72000" marT="72000" marB="7200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solidFill>
                      <a:srgbClr val="FCE4EA"/>
                    </a:solidFill>
                  </a:tcPr>
                </a:tc>
                <a:tc>
                  <a:txBody>
                    <a:bodyPr/>
                    <a:lstStyle/>
                    <a:p>
                      <a:r>
                        <a:rPr kumimoji="1" lang="ja-JP" altLang="en-US" sz="1400">
                          <a:solidFill>
                            <a:schemeClr val="tx1"/>
                          </a:solidFill>
                          <a:latin typeface="+mn-ea"/>
                          <a:ea typeface="+mn-ea"/>
                        </a:rPr>
                        <a:t>妊娠週数・月齢別配信</a:t>
                      </a:r>
                    </a:p>
                  </a:txBody>
                  <a:tcPr marL="36000" marR="36000" marT="36000" marB="3600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solidFill>
                      <a:srgbClr val="FCE4EA"/>
                    </a:solidFill>
                  </a:tcPr>
                </a:tc>
                <a:extLst>
                  <a:ext uri="{0D108BD9-81ED-4DB2-BD59-A6C34878D82A}">
                    <a16:rowId xmlns:a16="http://schemas.microsoft.com/office/drawing/2014/main" val="1360380571"/>
                  </a:ext>
                </a:extLst>
              </a:tr>
              <a:tr h="936000">
                <a:tc vMerge="1">
                  <a:txBody>
                    <a:bodyPr/>
                    <a:lstStyle/>
                    <a:p>
                      <a:pPr algn="l" fontAlgn="auto">
                        <a:lnSpc>
                          <a:spcPts val="1650"/>
                        </a:lnSpc>
                        <a:buFont typeface="Arial" panose="020B0604020202020204" pitchFamily="34" charset="0"/>
                        <a:buNone/>
                      </a:pPr>
                      <a:endParaRPr lang="en-US" sz="1400" b="0" i="0">
                        <a:solidFill>
                          <a:srgbClr val="000000"/>
                        </a:solidFill>
                        <a:effectLst/>
                        <a:latin typeface="+mn-ea"/>
                        <a:ea typeface="+mn-ea"/>
                      </a:endParaRPr>
                    </a:p>
                  </a:txBody>
                  <a:tcPr marL="17362" marR="17362" marT="8681" marB="8681"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a:solidFill>
                            <a:schemeClr val="tx1"/>
                          </a:solidFill>
                          <a:latin typeface="+mn-ea"/>
                          <a:ea typeface="+mn-ea"/>
                        </a:rPr>
                        <a:t>今月（翌月）のお知らせ</a:t>
                      </a:r>
                    </a:p>
                  </a:txBody>
                  <a:tcPr marL="36000" marR="36000" marT="36000" marB="3600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solidFill>
                      <a:srgbClr val="FCE4EA"/>
                    </a:solidFill>
                  </a:tcPr>
                </a:tc>
                <a:extLst>
                  <a:ext uri="{0D108BD9-81ED-4DB2-BD59-A6C34878D82A}">
                    <a16:rowId xmlns:a16="http://schemas.microsoft.com/office/drawing/2014/main" val="729060172"/>
                  </a:ext>
                </a:extLst>
              </a:tr>
            </a:tbl>
          </a:graphicData>
        </a:graphic>
      </p:graphicFrame>
      <p:sp>
        <p:nvSpPr>
          <p:cNvPr id="9" name="矢印: 右 8">
            <a:extLst>
              <a:ext uri="{FF2B5EF4-FFF2-40B4-BE49-F238E27FC236}">
                <a16:creationId xmlns:a16="http://schemas.microsoft.com/office/drawing/2014/main" id="{1BF8D2BA-C35C-23FB-B821-2A1BABA18C33}"/>
              </a:ext>
            </a:extLst>
          </p:cNvPr>
          <p:cNvSpPr/>
          <p:nvPr/>
        </p:nvSpPr>
        <p:spPr>
          <a:xfrm>
            <a:off x="7185157" y="1673166"/>
            <a:ext cx="248303" cy="22950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p>
        </p:txBody>
      </p:sp>
      <p:sp>
        <p:nvSpPr>
          <p:cNvPr id="11" name="矢印: 右 10">
            <a:extLst>
              <a:ext uri="{FF2B5EF4-FFF2-40B4-BE49-F238E27FC236}">
                <a16:creationId xmlns:a16="http://schemas.microsoft.com/office/drawing/2014/main" id="{8C5ED0FC-2C41-3584-2E35-398845A4F698}"/>
              </a:ext>
            </a:extLst>
          </p:cNvPr>
          <p:cNvSpPr/>
          <p:nvPr/>
        </p:nvSpPr>
        <p:spPr>
          <a:xfrm>
            <a:off x="7185157" y="2155987"/>
            <a:ext cx="248303" cy="22950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p>
        </p:txBody>
      </p:sp>
      <p:sp>
        <p:nvSpPr>
          <p:cNvPr id="12" name="矢印: 右 11">
            <a:extLst>
              <a:ext uri="{FF2B5EF4-FFF2-40B4-BE49-F238E27FC236}">
                <a16:creationId xmlns:a16="http://schemas.microsoft.com/office/drawing/2014/main" id="{C1571FE8-79AF-C534-51B1-E3C1340581C3}"/>
              </a:ext>
            </a:extLst>
          </p:cNvPr>
          <p:cNvSpPr/>
          <p:nvPr/>
        </p:nvSpPr>
        <p:spPr>
          <a:xfrm>
            <a:off x="7185157" y="2638808"/>
            <a:ext cx="248303" cy="229503"/>
          </a:xfrm>
          <a:prstGeom prst="right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p>
        </p:txBody>
      </p:sp>
      <p:sp>
        <p:nvSpPr>
          <p:cNvPr id="13" name="矢印: 右 12">
            <a:extLst>
              <a:ext uri="{FF2B5EF4-FFF2-40B4-BE49-F238E27FC236}">
                <a16:creationId xmlns:a16="http://schemas.microsoft.com/office/drawing/2014/main" id="{BC4EF292-5344-3C4E-0159-24C4B453D041}"/>
              </a:ext>
            </a:extLst>
          </p:cNvPr>
          <p:cNvSpPr/>
          <p:nvPr/>
        </p:nvSpPr>
        <p:spPr>
          <a:xfrm>
            <a:off x="7185157" y="3121629"/>
            <a:ext cx="248303" cy="229503"/>
          </a:xfrm>
          <a:prstGeom prst="right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p>
        </p:txBody>
      </p:sp>
      <p:sp>
        <p:nvSpPr>
          <p:cNvPr id="14" name="矢印: 右 13">
            <a:extLst>
              <a:ext uri="{FF2B5EF4-FFF2-40B4-BE49-F238E27FC236}">
                <a16:creationId xmlns:a16="http://schemas.microsoft.com/office/drawing/2014/main" id="{3FAD82D4-5F5B-90AF-8FD7-70F2F533DAAF}"/>
              </a:ext>
            </a:extLst>
          </p:cNvPr>
          <p:cNvSpPr/>
          <p:nvPr/>
        </p:nvSpPr>
        <p:spPr>
          <a:xfrm>
            <a:off x="7185157" y="3604450"/>
            <a:ext cx="248303" cy="229503"/>
          </a:xfrm>
          <a:prstGeom prst="right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p>
        </p:txBody>
      </p:sp>
      <p:graphicFrame>
        <p:nvGraphicFramePr>
          <p:cNvPr id="16" name="表 15">
            <a:extLst>
              <a:ext uri="{FF2B5EF4-FFF2-40B4-BE49-F238E27FC236}">
                <a16:creationId xmlns:a16="http://schemas.microsoft.com/office/drawing/2014/main" id="{3C9CCA2E-6498-E29E-B090-220E1F53DD56}"/>
              </a:ext>
            </a:extLst>
          </p:cNvPr>
          <p:cNvGraphicFramePr>
            <a:graphicFrameLocks noGrp="1"/>
          </p:cNvGraphicFramePr>
          <p:nvPr>
            <p:extLst>
              <p:ext uri="{D42A27DB-BD31-4B8C-83A1-F6EECF244321}">
                <p14:modId xmlns:p14="http://schemas.microsoft.com/office/powerpoint/2010/main" val="3147523000"/>
              </p:ext>
            </p:extLst>
          </p:nvPr>
        </p:nvGraphicFramePr>
        <p:xfrm>
          <a:off x="438827" y="4099006"/>
          <a:ext cx="11345186" cy="2492396"/>
        </p:xfrm>
        <a:graphic>
          <a:graphicData uri="http://schemas.openxmlformats.org/drawingml/2006/table">
            <a:tbl>
              <a:tblPr firstRow="1" bandRow="1"/>
              <a:tblGrid>
                <a:gridCol w="1018158">
                  <a:extLst>
                    <a:ext uri="{9D8B030D-6E8A-4147-A177-3AD203B41FA5}">
                      <a16:colId xmlns:a16="http://schemas.microsoft.com/office/drawing/2014/main" val="2145928313"/>
                    </a:ext>
                  </a:extLst>
                </a:gridCol>
                <a:gridCol w="2581757">
                  <a:extLst>
                    <a:ext uri="{9D8B030D-6E8A-4147-A177-3AD203B41FA5}">
                      <a16:colId xmlns:a16="http://schemas.microsoft.com/office/drawing/2014/main" val="1598719955"/>
                    </a:ext>
                  </a:extLst>
                </a:gridCol>
                <a:gridCol w="2581757">
                  <a:extLst>
                    <a:ext uri="{9D8B030D-6E8A-4147-A177-3AD203B41FA5}">
                      <a16:colId xmlns:a16="http://schemas.microsoft.com/office/drawing/2014/main" val="1598533281"/>
                    </a:ext>
                  </a:extLst>
                </a:gridCol>
                <a:gridCol w="2581757">
                  <a:extLst>
                    <a:ext uri="{9D8B030D-6E8A-4147-A177-3AD203B41FA5}">
                      <a16:colId xmlns:a16="http://schemas.microsoft.com/office/drawing/2014/main" val="1147983580"/>
                    </a:ext>
                  </a:extLst>
                </a:gridCol>
                <a:gridCol w="2581757">
                  <a:extLst>
                    <a:ext uri="{9D8B030D-6E8A-4147-A177-3AD203B41FA5}">
                      <a16:colId xmlns:a16="http://schemas.microsoft.com/office/drawing/2014/main" val="1094789441"/>
                    </a:ext>
                  </a:extLst>
                </a:gridCol>
              </a:tblGrid>
              <a:tr h="308474">
                <a:tc>
                  <a:txBody>
                    <a:bodyPr/>
                    <a:lstStyle/>
                    <a:p>
                      <a:pPr algn="ctr"/>
                      <a:r>
                        <a:rPr kumimoji="1" lang="en-US" altLang="ja-JP" sz="1400" b="1">
                          <a:solidFill>
                            <a:schemeClr val="bg1"/>
                          </a:solidFill>
                          <a:latin typeface="+mn-ea"/>
                          <a:ea typeface="+mn-ea"/>
                        </a:rPr>
                        <a:t>Level</a:t>
                      </a:r>
                      <a:endParaRPr kumimoji="1" lang="ja-JP" altLang="en-US" sz="1400" b="1">
                        <a:solidFill>
                          <a:schemeClr val="bg1"/>
                        </a:solidFill>
                        <a:latin typeface="+mn-ea"/>
                        <a:ea typeface="+mn-ea"/>
                      </a:endParaRP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ja-JP" altLang="en-US" sz="1400" b="1">
                          <a:solidFill>
                            <a:schemeClr val="bg1"/>
                          </a:solidFill>
                          <a:latin typeface="+mn-ea"/>
                          <a:ea typeface="+mn-ea"/>
                        </a:rPr>
                        <a:t>パーソナライズレベル１</a:t>
                      </a:r>
                      <a:r>
                        <a:rPr kumimoji="1" lang="en-US" altLang="ja-JP" sz="1400" b="1">
                          <a:solidFill>
                            <a:schemeClr val="bg1"/>
                          </a:solidFill>
                          <a:latin typeface="+mn-ea"/>
                          <a:ea typeface="+mn-ea"/>
                        </a:rPr>
                        <a:t>-</a:t>
                      </a:r>
                      <a:r>
                        <a:rPr kumimoji="1" lang="ja-JP" altLang="en-US" sz="1400" b="1">
                          <a:solidFill>
                            <a:schemeClr val="bg1"/>
                          </a:solidFill>
                          <a:latin typeface="+mn-ea"/>
                          <a:ea typeface="+mn-ea"/>
                        </a:rPr>
                        <a:t>２</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1" lang="ja-JP" altLang="en-US" sz="1400" b="1">
                          <a:solidFill>
                            <a:schemeClr val="bg1"/>
                          </a:solidFill>
                          <a:latin typeface="+mn-ea"/>
                          <a:ea typeface="+mn-ea"/>
                        </a:rPr>
                        <a:t>パーソナライズレベル３</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1" lang="ja-JP" altLang="en-US" sz="1400" b="1">
                          <a:solidFill>
                            <a:schemeClr val="bg1"/>
                          </a:solidFill>
                          <a:latin typeface="+mn-ea"/>
                          <a:ea typeface="+mn-ea"/>
                        </a:rPr>
                        <a:t>パーソナライズレベル４</a:t>
                      </a:r>
                      <a:r>
                        <a:rPr kumimoji="1" lang="en-US" altLang="ja-JP" sz="1400" b="1">
                          <a:solidFill>
                            <a:schemeClr val="bg1"/>
                          </a:solidFill>
                          <a:latin typeface="+mn-ea"/>
                          <a:ea typeface="+mn-ea"/>
                        </a:rPr>
                        <a:t>-</a:t>
                      </a:r>
                      <a:r>
                        <a:rPr kumimoji="1" lang="ja-JP" altLang="en-US" sz="1400" b="1">
                          <a:solidFill>
                            <a:schemeClr val="bg1"/>
                          </a:solidFill>
                          <a:latin typeface="+mn-ea"/>
                          <a:ea typeface="+mn-ea"/>
                        </a:rPr>
                        <a:t>５</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1" lang="ja-JP" altLang="en-US" sz="1400" b="1">
                          <a:solidFill>
                            <a:schemeClr val="bg1"/>
                          </a:solidFill>
                          <a:latin typeface="+mn-ea"/>
                          <a:ea typeface="+mn-ea"/>
                        </a:rPr>
                        <a:t>－</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707426396"/>
                  </a:ext>
                </a:extLst>
              </a:tr>
              <a:tr h="524407">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algn="ctr"/>
                      <a:r>
                        <a:rPr kumimoji="1" lang="ja-JP" altLang="en-US" sz="1400" b="1">
                          <a:solidFill>
                            <a:schemeClr val="tx1"/>
                          </a:solidFill>
                          <a:latin typeface="+mn-ea"/>
                          <a:ea typeface="+mn-ea"/>
                        </a:rPr>
                        <a:t>配信種類</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algn="ctr"/>
                      <a:r>
                        <a:rPr kumimoji="1" lang="ja-JP" altLang="en-US" sz="1400" b="1">
                          <a:solidFill>
                            <a:schemeClr val="tx1"/>
                          </a:solidFill>
                          <a:latin typeface="+mn-ea"/>
                          <a:ea typeface="+mn-ea"/>
                        </a:rPr>
                        <a:t>マンスリープッシュ配信</a:t>
                      </a:r>
                      <a:endParaRPr kumimoji="1" lang="en-US" altLang="ja-JP" sz="1400" b="1">
                        <a:solidFill>
                          <a:schemeClr val="tx1"/>
                        </a:solidFill>
                        <a:latin typeface="+mn-ea"/>
                        <a:ea typeface="+mn-ea"/>
                      </a:endParaRPr>
                    </a:p>
                    <a:p>
                      <a:pPr algn="ctr"/>
                      <a:r>
                        <a:rPr kumimoji="1" lang="ja-JP" altLang="en-US" sz="1400" b="1">
                          <a:solidFill>
                            <a:schemeClr val="tx1"/>
                          </a:solidFill>
                          <a:latin typeface="+mn-ea"/>
                          <a:ea typeface="+mn-ea"/>
                        </a:rPr>
                        <a:t>（今月（翌月）のお知らせ）</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algn="ctr"/>
                      <a:r>
                        <a:rPr kumimoji="1" lang="ja-JP" altLang="en-US" sz="1400" b="1">
                          <a:solidFill>
                            <a:schemeClr val="tx1"/>
                          </a:solidFill>
                          <a:latin typeface="+mn-ea"/>
                          <a:ea typeface="+mn-ea"/>
                        </a:rPr>
                        <a:t>マンスリープッシュ配信</a:t>
                      </a:r>
                      <a:endParaRPr kumimoji="1" lang="en-US" altLang="ja-JP" sz="1400" b="1">
                        <a:solidFill>
                          <a:schemeClr val="tx1"/>
                        </a:solidFill>
                        <a:latin typeface="+mn-ea"/>
                        <a:ea typeface="+mn-ea"/>
                      </a:endParaRPr>
                    </a:p>
                    <a:p>
                      <a:pPr algn="ctr"/>
                      <a:r>
                        <a:rPr kumimoji="1" lang="ja-JP" altLang="en-US" sz="1400" b="1">
                          <a:solidFill>
                            <a:schemeClr val="tx1"/>
                          </a:solidFill>
                          <a:latin typeface="+mn-ea"/>
                          <a:ea typeface="+mn-ea"/>
                        </a:rPr>
                        <a:t>（妊娠週数・月齢別配信）</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algn="ctr"/>
                      <a:r>
                        <a:rPr kumimoji="1" lang="ja-JP" altLang="en-US" sz="1400" b="1">
                          <a:solidFill>
                            <a:schemeClr val="tx1"/>
                          </a:solidFill>
                          <a:latin typeface="+mn-ea"/>
                          <a:ea typeface="+mn-ea"/>
                        </a:rPr>
                        <a:t>マイナポータル連携情報</a:t>
                      </a:r>
                      <a:endParaRPr kumimoji="1" lang="en-US" altLang="ja-JP" sz="1400" b="1">
                        <a:solidFill>
                          <a:schemeClr val="tx1"/>
                        </a:solidFill>
                        <a:latin typeface="+mn-ea"/>
                        <a:ea typeface="+mn-ea"/>
                      </a:endParaRPr>
                    </a:p>
                    <a:p>
                      <a:pPr algn="ctr"/>
                      <a:r>
                        <a:rPr kumimoji="1" lang="ja-JP" altLang="en-US" sz="1400" b="1">
                          <a:solidFill>
                            <a:schemeClr val="tx1"/>
                          </a:solidFill>
                          <a:latin typeface="+mn-ea"/>
                          <a:ea typeface="+mn-ea"/>
                        </a:rPr>
                        <a:t>を用いた配信</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algn="ctr"/>
                      <a:r>
                        <a:rPr kumimoji="1" lang="ja-JP" altLang="en-US" sz="1400" b="1">
                          <a:solidFill>
                            <a:schemeClr val="tx1"/>
                          </a:solidFill>
                          <a:latin typeface="+mn-ea"/>
                          <a:ea typeface="+mn-ea"/>
                        </a:rPr>
                        <a:t>実証向け配信</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2F0D9"/>
                    </a:solidFill>
                  </a:tcPr>
                </a:tc>
                <a:extLst>
                  <a:ext uri="{0D108BD9-81ED-4DB2-BD59-A6C34878D82A}">
                    <a16:rowId xmlns:a16="http://schemas.microsoft.com/office/drawing/2014/main" val="2466187707"/>
                  </a:ext>
                </a:extLst>
              </a:tr>
              <a:tr h="308474">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algn="ctr"/>
                      <a:r>
                        <a:rPr kumimoji="1" lang="ja-JP" altLang="en-US" sz="1400" b="1">
                          <a:solidFill>
                            <a:schemeClr val="bg1"/>
                          </a:solidFill>
                          <a:latin typeface="+mn-ea"/>
                          <a:ea typeface="+mn-ea"/>
                        </a:rPr>
                        <a:t>配信時期</a:t>
                      </a:r>
                      <a:endParaRPr kumimoji="1" lang="en-US" altLang="ja-JP" sz="1400" b="1">
                        <a:solidFill>
                          <a:schemeClr val="bg1"/>
                        </a:solidFill>
                        <a:latin typeface="+mn-ea"/>
                        <a:ea typeface="+mn-ea"/>
                      </a:endParaRPr>
                    </a:p>
                  </a:txBody>
                  <a:tcPr marL="36000" marR="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65000"/>
                        <a:lumOff val="35000"/>
                      </a:sysClr>
                    </a:solidFill>
                  </a:tcPr>
                </a:tc>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marL="88900" indent="-88900" algn="l" defTabSz="914400" rtl="0" eaLnBrk="1" latinLnBrk="0" hangingPunct="1">
                        <a:buFont typeface="Arial" panose="020B0604020202020204" pitchFamily="34" charset="0"/>
                        <a:buChar char="•"/>
                      </a:pPr>
                      <a:r>
                        <a:rPr kumimoji="1" lang="ja-JP" altLang="en-US" sz="1400" kern="1200">
                          <a:solidFill>
                            <a:schemeClr val="tx1"/>
                          </a:solidFill>
                          <a:latin typeface="+mn-ea"/>
                          <a:ea typeface="+mn-ea"/>
                          <a:cs typeface="+mn-cs"/>
                        </a:rPr>
                        <a:t>月１回</a:t>
                      </a:r>
                    </a:p>
                  </a:txBody>
                  <a:tcPr marL="36000" marR="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marL="88900" indent="-88900" algn="l" defTabSz="914400" rtl="0" eaLnBrk="1" latinLnBrk="0" hangingPunct="1">
                        <a:buFont typeface="Arial" panose="020B0604020202020204" pitchFamily="34" charset="0"/>
                        <a:buChar char="•"/>
                      </a:pPr>
                      <a:r>
                        <a:rPr kumimoji="1" lang="ja-JP" altLang="en-US" sz="1400" kern="1200">
                          <a:solidFill>
                            <a:schemeClr val="tx1"/>
                          </a:solidFill>
                          <a:latin typeface="+mn-ea"/>
                          <a:ea typeface="+mn-ea"/>
                          <a:cs typeface="+mn-cs"/>
                        </a:rPr>
                        <a:t>月１回～２回</a:t>
                      </a:r>
                      <a:endParaRPr kumimoji="1" lang="en-US" altLang="ja-JP" sz="1400" kern="1200">
                        <a:solidFill>
                          <a:schemeClr val="tx1"/>
                        </a:solidFill>
                        <a:latin typeface="+mn-ea"/>
                        <a:ea typeface="+mn-ea"/>
                        <a:cs typeface="+mn-cs"/>
                      </a:endParaRPr>
                    </a:p>
                  </a:txBody>
                  <a:tcPr marL="36000" marR="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marL="88900" indent="-88900" algn="l" defTabSz="914400" rtl="0" eaLnBrk="1" latinLnBrk="0" hangingPunct="1">
                        <a:buFont typeface="Arial" panose="020B0604020202020204" pitchFamily="34" charset="0"/>
                        <a:buChar char="•"/>
                      </a:pPr>
                      <a:r>
                        <a:rPr kumimoji="1" lang="ja-JP" altLang="en-US" sz="1400" kern="1200">
                          <a:solidFill>
                            <a:schemeClr val="tx1"/>
                          </a:solidFill>
                          <a:latin typeface="+mn-ea"/>
                          <a:ea typeface="+mn-ea"/>
                          <a:cs typeface="+mn-cs"/>
                        </a:rPr>
                        <a:t>対象者の適切なタイミング</a:t>
                      </a:r>
                      <a:endParaRPr kumimoji="1" lang="en-US" altLang="ja-JP" sz="1400" kern="1200">
                        <a:solidFill>
                          <a:schemeClr val="tx1"/>
                        </a:solidFill>
                        <a:latin typeface="+mn-ea"/>
                        <a:ea typeface="+mn-ea"/>
                        <a:cs typeface="+mn-cs"/>
                      </a:endParaRPr>
                    </a:p>
                  </a:txBody>
                  <a:tcPr marL="36000" marR="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marL="88900" indent="-88900" algn="l" defTabSz="914400" rtl="0" eaLnBrk="1" latinLnBrk="0" hangingPunct="1">
                        <a:buFont typeface="Arial" panose="020B0604020202020204" pitchFamily="34" charset="0"/>
                        <a:buChar char="•"/>
                      </a:pPr>
                      <a:r>
                        <a:rPr kumimoji="1" lang="ja-JP" altLang="en-US" sz="1400" kern="1200">
                          <a:solidFill>
                            <a:schemeClr val="tx1"/>
                          </a:solidFill>
                          <a:latin typeface="+mn-ea"/>
                          <a:ea typeface="+mn-ea"/>
                          <a:cs typeface="+mn-cs"/>
                        </a:rPr>
                        <a:t>実証期間中</a:t>
                      </a:r>
                    </a:p>
                  </a:txBody>
                  <a:tcPr marL="36000" marR="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3293086"/>
                  </a:ext>
                </a:extLst>
              </a:tr>
              <a:tr h="308474">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algn="ctr"/>
                      <a:r>
                        <a:rPr kumimoji="1" lang="ja-JP" altLang="en-US" sz="1400" b="1">
                          <a:solidFill>
                            <a:schemeClr val="bg1"/>
                          </a:solidFill>
                          <a:latin typeface="+mn-ea"/>
                          <a:ea typeface="+mn-ea"/>
                        </a:rPr>
                        <a:t>配信対象</a:t>
                      </a:r>
                      <a:endParaRPr kumimoji="1" lang="en-US" altLang="ja-JP" sz="1400" b="1">
                        <a:solidFill>
                          <a:schemeClr val="bg1"/>
                        </a:solidFill>
                        <a:latin typeface="+mn-ea"/>
                        <a:ea typeface="+mn-ea"/>
                      </a:endParaRPr>
                    </a:p>
                  </a:txBody>
                  <a:tcPr marL="36000" marR="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65000"/>
                        <a:lumOff val="35000"/>
                      </a:sysClr>
                    </a:solidFill>
                  </a:tcPr>
                </a:tc>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marL="88900" indent="-88900" algn="l" defTabSz="914400" rtl="0" eaLnBrk="1" latinLnBrk="0" hangingPunct="1">
                        <a:buFont typeface="Arial" panose="020B0604020202020204" pitchFamily="34" charset="0"/>
                        <a:buChar char="•"/>
                      </a:pPr>
                      <a:r>
                        <a:rPr kumimoji="1" lang="ja-JP" altLang="en-US" sz="1400" kern="1200">
                          <a:solidFill>
                            <a:schemeClr val="tx1"/>
                          </a:solidFill>
                          <a:latin typeface="+mn-ea"/>
                          <a:ea typeface="+mn-ea"/>
                          <a:cs typeface="+mn-cs"/>
                        </a:rPr>
                        <a:t>全てのユーザー</a:t>
                      </a:r>
                    </a:p>
                  </a:txBody>
                  <a:tcPr marL="36000" marR="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marL="88900" indent="-88900" algn="l" defTabSz="914400" rtl="0" eaLnBrk="1" latinLnBrk="0" hangingPunct="1">
                        <a:buFont typeface="Arial" panose="020B0604020202020204" pitchFamily="34" charset="0"/>
                        <a:buChar char="•"/>
                      </a:pPr>
                      <a:r>
                        <a:rPr kumimoji="1" lang="ja-JP" altLang="en-US" sz="1400" kern="1200">
                          <a:solidFill>
                            <a:schemeClr val="tx1"/>
                          </a:solidFill>
                          <a:latin typeface="+mn-ea"/>
                          <a:ea typeface="+mn-ea"/>
                          <a:cs typeface="+mn-cs"/>
                        </a:rPr>
                        <a:t>妊娠週数・月齢が合致</a:t>
                      </a:r>
                    </a:p>
                  </a:txBody>
                  <a:tcPr marL="36000" marR="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marL="88900" indent="-88900" algn="l" defTabSz="914400" rtl="0" eaLnBrk="1" latinLnBrk="0" hangingPunct="1">
                        <a:buFont typeface="Arial" panose="020B0604020202020204" pitchFamily="34" charset="0"/>
                        <a:buChar char="•"/>
                      </a:pPr>
                      <a:r>
                        <a:rPr kumimoji="1" lang="en-US" altLang="ja-JP" sz="1400" kern="1200">
                          <a:solidFill>
                            <a:schemeClr val="tx1"/>
                          </a:solidFill>
                          <a:latin typeface="+mn-ea"/>
                          <a:ea typeface="+mn-ea"/>
                          <a:cs typeface="+mn-cs"/>
                        </a:rPr>
                        <a:t>PMH</a:t>
                      </a:r>
                      <a:r>
                        <a:rPr kumimoji="1" lang="ja-JP" altLang="en-US" sz="1400" kern="1200">
                          <a:solidFill>
                            <a:schemeClr val="tx1"/>
                          </a:solidFill>
                          <a:latin typeface="+mn-ea"/>
                          <a:ea typeface="+mn-ea"/>
                          <a:cs typeface="+mn-cs"/>
                        </a:rPr>
                        <a:t>で健診を受診</a:t>
                      </a:r>
                    </a:p>
                  </a:txBody>
                  <a:tcPr marL="36000" marR="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marL="88900" indent="-88900" algn="l" defTabSz="914400" rtl="0" eaLnBrk="1" latinLnBrk="0" hangingPunct="1">
                        <a:buFont typeface="Arial" panose="020B0604020202020204" pitchFamily="34" charset="0"/>
                        <a:buChar char="•"/>
                      </a:pPr>
                      <a:r>
                        <a:rPr kumimoji="1" lang="ja-JP" altLang="en-US" sz="1400" kern="1200">
                          <a:solidFill>
                            <a:schemeClr val="tx1"/>
                          </a:solidFill>
                          <a:latin typeface="+mn-ea"/>
                          <a:ea typeface="+mn-ea"/>
                          <a:cs typeface="+mn-cs"/>
                        </a:rPr>
                        <a:t>全てのユーザー</a:t>
                      </a:r>
                    </a:p>
                  </a:txBody>
                  <a:tcPr marL="36000" marR="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6657049"/>
                  </a:ext>
                </a:extLst>
              </a:tr>
              <a:tr h="370184">
                <a:tc>
                  <a:txBody>
                    <a:bodyPr/>
                    <a:lstStyle/>
                    <a:p>
                      <a:pPr algn="ctr"/>
                      <a:r>
                        <a:rPr kumimoji="1" lang="ja-JP" altLang="en-US" sz="1400" b="1">
                          <a:solidFill>
                            <a:schemeClr val="bg1"/>
                          </a:solidFill>
                          <a:latin typeface="+mn-ea"/>
                          <a:ea typeface="+mn-ea"/>
                        </a:rPr>
                        <a:t>配信内容</a:t>
                      </a:r>
                    </a:p>
                    <a:p>
                      <a:pPr algn="ctr"/>
                      <a:endParaRPr kumimoji="1" lang="ja-JP" altLang="en-US" sz="1400" b="1">
                        <a:solidFill>
                          <a:schemeClr val="bg1"/>
                        </a:solidFill>
                        <a:latin typeface="+mn-ea"/>
                        <a:ea typeface="+mn-ea"/>
                      </a:endParaRPr>
                    </a:p>
                  </a:txBody>
                  <a:tcPr marL="36000" marR="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65000"/>
                        <a:lumOff val="35000"/>
                      </a:sysClr>
                    </a:solidFill>
                  </a:tcPr>
                </a:tc>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marL="88900" indent="-88900" algn="l" defTabSz="914400" rtl="0" eaLnBrk="1" latinLnBrk="0" hangingPunct="1">
                        <a:buFont typeface="Arial" panose="020B0604020202020204" pitchFamily="34" charset="0"/>
                        <a:buChar char="•"/>
                      </a:pPr>
                      <a:r>
                        <a:rPr kumimoji="1" lang="ja-JP" altLang="en-US" sz="1400" kern="1200">
                          <a:solidFill>
                            <a:schemeClr val="tx1"/>
                          </a:solidFill>
                          <a:latin typeface="+mn-ea"/>
                          <a:ea typeface="+mn-ea"/>
                          <a:cs typeface="+mn-cs"/>
                        </a:rPr>
                        <a:t>区市町村からのお知らせ</a:t>
                      </a:r>
                      <a:endParaRPr kumimoji="1" lang="en-US" altLang="ja-JP" sz="1400" kern="1200">
                        <a:solidFill>
                          <a:schemeClr val="tx1"/>
                        </a:solidFill>
                        <a:latin typeface="+mn-ea"/>
                        <a:ea typeface="+mn-ea"/>
                        <a:cs typeface="+mn-cs"/>
                      </a:endParaRPr>
                    </a:p>
                    <a:p>
                      <a:pPr marL="88900" indent="-88900" algn="l" defTabSz="914400" rtl="0" eaLnBrk="1" latinLnBrk="0" hangingPunct="1">
                        <a:buFont typeface="Arial" panose="020B0604020202020204" pitchFamily="34" charset="0"/>
                        <a:buChar char="•"/>
                      </a:pPr>
                      <a:r>
                        <a:rPr kumimoji="1" lang="ja-JP" altLang="en-US" sz="1400" kern="1200">
                          <a:solidFill>
                            <a:schemeClr val="tx1"/>
                          </a:solidFill>
                          <a:latin typeface="+mn-ea"/>
                          <a:ea typeface="+mn-ea"/>
                          <a:cs typeface="+mn-cs"/>
                        </a:rPr>
                        <a:t>子育てに関する一般的な情報</a:t>
                      </a:r>
                      <a:endParaRPr kumimoji="1" lang="en-US" altLang="ja-JP" sz="1400" kern="1200">
                        <a:solidFill>
                          <a:schemeClr val="tx1"/>
                        </a:solidFill>
                        <a:latin typeface="+mn-ea"/>
                        <a:ea typeface="+mn-ea"/>
                        <a:cs typeface="+mn-cs"/>
                      </a:endParaRPr>
                    </a:p>
                  </a:txBody>
                  <a:tcPr marL="36000" marR="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marL="88900" indent="-88900" algn="l" rtl="0" eaLnBrk="1" latinLnBrk="0" hangingPunct="1">
                        <a:buFont typeface="Arial" panose="020B0604020202020204" pitchFamily="34" charset="0"/>
                        <a:buChar char="•"/>
                      </a:pPr>
                      <a:r>
                        <a:rPr kumimoji="1" lang="ja-JP" altLang="en-US" sz="1400" kern="1200">
                          <a:solidFill>
                            <a:schemeClr val="tx1"/>
                          </a:solidFill>
                          <a:latin typeface="+mn-ea"/>
                          <a:ea typeface="+mn-ea"/>
                          <a:cs typeface="+mn-cs"/>
                        </a:rPr>
                        <a:t>特定の時期に必要な手続</a:t>
                      </a:r>
                      <a:r>
                        <a:rPr lang="ja-JP" altLang="en-US" sz="1400" kern="1200">
                          <a:solidFill>
                            <a:schemeClr val="tx1"/>
                          </a:solidFill>
                          <a:latin typeface="+mn-ea"/>
                          <a:ea typeface="+mn-ea"/>
                          <a:cs typeface="+mn-cs"/>
                        </a:rPr>
                        <a:t>、</a:t>
                      </a:r>
                      <a:endParaRPr lang="en-US" altLang="ja-JP" sz="1400" kern="1200">
                        <a:solidFill>
                          <a:schemeClr val="tx1"/>
                        </a:solidFill>
                        <a:latin typeface="+mn-ea"/>
                        <a:ea typeface="+mn-ea"/>
                        <a:cs typeface="+mn-cs"/>
                      </a:endParaRPr>
                    </a:p>
                    <a:p>
                      <a:pPr marL="0" lvl="0" indent="0" algn="l">
                        <a:buNone/>
                      </a:pPr>
                      <a:r>
                        <a:rPr lang="ja-JP" altLang="en-US" sz="1400" kern="1200">
                          <a:solidFill>
                            <a:schemeClr val="tx1"/>
                          </a:solidFill>
                          <a:latin typeface="+mn-ea"/>
                          <a:ea typeface="+mn-ea"/>
                          <a:cs typeface="+mn-cs"/>
                        </a:rPr>
                        <a:t>  </a:t>
                      </a:r>
                      <a:r>
                        <a:rPr kumimoji="1" lang="ja-JP" altLang="en-US" sz="1400" kern="1200">
                          <a:solidFill>
                            <a:schemeClr val="tx1"/>
                          </a:solidFill>
                          <a:latin typeface="+mn-ea"/>
                          <a:ea typeface="+mn-ea"/>
                          <a:cs typeface="+mn-cs"/>
                        </a:rPr>
                        <a:t>サービスや母子保健情報</a:t>
                      </a:r>
                      <a:endParaRPr kumimoji="1" lang="en-US" altLang="ja-JP" sz="1400" kern="1200">
                        <a:solidFill>
                          <a:schemeClr val="tx1"/>
                        </a:solidFill>
                        <a:latin typeface="+mn-ea"/>
                        <a:ea typeface="+mn-ea"/>
                        <a:cs typeface="+mn-cs"/>
                      </a:endParaRPr>
                    </a:p>
                  </a:txBody>
                  <a:tcPr marL="36000" marR="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marL="88900" indent="-88900" algn="l" defTabSz="914400" rtl="0" eaLnBrk="1" latinLnBrk="0" hangingPunct="1">
                        <a:buFont typeface="Arial" panose="020B0604020202020204" pitchFamily="34" charset="0"/>
                        <a:buChar char="•"/>
                      </a:pPr>
                      <a:r>
                        <a:rPr kumimoji="1" lang="ja-JP" altLang="en-US" sz="1400" kern="1200">
                          <a:solidFill>
                            <a:schemeClr val="tx1"/>
                          </a:solidFill>
                          <a:latin typeface="+mn-ea"/>
                          <a:ea typeface="+mn-ea"/>
                          <a:cs typeface="+mn-cs"/>
                        </a:rPr>
                        <a:t>次回健診の受診勧奨等</a:t>
                      </a:r>
                    </a:p>
                  </a:txBody>
                  <a:tcPr marL="36000" marR="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marL="88900" indent="-88900" algn="l" defTabSz="914400" rtl="0" eaLnBrk="1" latinLnBrk="0" hangingPunct="1">
                        <a:buFont typeface="Arial" panose="020B0604020202020204" pitchFamily="34" charset="0"/>
                        <a:buChar char="•"/>
                      </a:pPr>
                      <a:r>
                        <a:rPr kumimoji="1" lang="ja-JP" altLang="en-US" sz="1400" kern="1200">
                          <a:solidFill>
                            <a:schemeClr val="tx1"/>
                          </a:solidFill>
                          <a:latin typeface="+mn-ea"/>
                          <a:ea typeface="+mn-ea"/>
                          <a:cs typeface="+mn-cs"/>
                        </a:rPr>
                        <a:t>実証機能の紹介</a:t>
                      </a:r>
                      <a:endParaRPr kumimoji="1" lang="en-US" altLang="ja-JP" sz="1400" kern="1200">
                        <a:solidFill>
                          <a:schemeClr val="tx1"/>
                        </a:solidFill>
                        <a:latin typeface="+mn-ea"/>
                        <a:ea typeface="+mn-ea"/>
                        <a:cs typeface="+mn-cs"/>
                      </a:endParaRPr>
                    </a:p>
                    <a:p>
                      <a:pPr marL="88900" indent="-88900" algn="l" defTabSz="914400" rtl="0" eaLnBrk="1" latinLnBrk="0" hangingPunct="1">
                        <a:buFont typeface="Arial" panose="020B0604020202020204" pitchFamily="34" charset="0"/>
                        <a:buChar char="•"/>
                      </a:pPr>
                      <a:r>
                        <a:rPr kumimoji="1" lang="ja-JP" altLang="en-US" sz="1400" kern="1200">
                          <a:solidFill>
                            <a:schemeClr val="tx1"/>
                          </a:solidFill>
                          <a:latin typeface="+mn-ea"/>
                          <a:ea typeface="+mn-ea"/>
                          <a:cs typeface="+mn-cs"/>
                        </a:rPr>
                        <a:t>アンケートの案内</a:t>
                      </a:r>
                    </a:p>
                  </a:txBody>
                  <a:tcPr marL="36000" marR="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855907"/>
                  </a:ext>
                </a:extLst>
              </a:tr>
              <a:tr h="524407">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algn="ctr"/>
                      <a:r>
                        <a:rPr kumimoji="1" lang="ja-JP" altLang="en-US" sz="1400" b="1">
                          <a:solidFill>
                            <a:schemeClr val="bg1"/>
                          </a:solidFill>
                          <a:latin typeface="+mn-ea"/>
                          <a:ea typeface="+mn-ea"/>
                        </a:rPr>
                        <a:t>パターン数</a:t>
                      </a:r>
                      <a:endParaRPr kumimoji="1" lang="en-US" altLang="ja-JP" sz="1400" b="1">
                        <a:solidFill>
                          <a:schemeClr val="bg1"/>
                        </a:solidFill>
                        <a:latin typeface="+mn-ea"/>
                        <a:ea typeface="+mn-ea"/>
                      </a:endParaRPr>
                    </a:p>
                  </a:txBody>
                  <a:tcPr marL="36000" marR="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65000"/>
                        <a:lumOff val="35000"/>
                      </a:sysClr>
                    </a:solidFill>
                  </a:tcPr>
                </a:tc>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marL="88900" indent="-88900" algn="l" defTabSz="914400" rtl="0" eaLnBrk="1" latinLnBrk="0" hangingPunct="1">
                        <a:buFont typeface="Arial" panose="020B0604020202020204" pitchFamily="34" charset="0"/>
                        <a:buChar char="•"/>
                      </a:pPr>
                      <a:r>
                        <a:rPr kumimoji="1" lang="ja-JP" altLang="en-US" sz="1400" kern="1200">
                          <a:solidFill>
                            <a:schemeClr val="tx1"/>
                          </a:solidFill>
                          <a:latin typeface="+mn-ea"/>
                          <a:ea typeface="+mn-ea"/>
                          <a:cs typeface="+mn-cs"/>
                        </a:rPr>
                        <a:t>２種類</a:t>
                      </a:r>
                    </a:p>
                  </a:txBody>
                  <a:tcPr marL="36000" marR="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marL="88900" indent="-88900" algn="l" defTabSz="914400" rtl="0" eaLnBrk="1" latinLnBrk="0" hangingPunct="1">
                        <a:buFont typeface="Arial" panose="020B0604020202020204" pitchFamily="34" charset="0"/>
                        <a:buChar char="•"/>
                      </a:pPr>
                      <a:r>
                        <a:rPr kumimoji="1" lang="en-US" altLang="ja-JP" sz="1400" kern="1200">
                          <a:solidFill>
                            <a:schemeClr val="tx1"/>
                          </a:solidFill>
                          <a:latin typeface="+mn-ea"/>
                          <a:ea typeface="+mn-ea"/>
                          <a:cs typeface="+mn-cs"/>
                        </a:rPr>
                        <a:t>22</a:t>
                      </a:r>
                      <a:r>
                        <a:rPr kumimoji="1" lang="ja-JP" altLang="en-US" sz="1400" kern="1200">
                          <a:solidFill>
                            <a:schemeClr val="tx1"/>
                          </a:solidFill>
                          <a:latin typeface="+mn-ea"/>
                          <a:ea typeface="+mn-ea"/>
                          <a:cs typeface="+mn-cs"/>
                        </a:rPr>
                        <a:t>種類</a:t>
                      </a:r>
                      <a:br>
                        <a:rPr kumimoji="1" lang="en-US" altLang="ja-JP" sz="1400" kern="1200">
                          <a:solidFill>
                            <a:schemeClr val="tx1"/>
                          </a:solidFill>
                          <a:latin typeface="+mn-ea"/>
                          <a:ea typeface="+mn-ea"/>
                          <a:cs typeface="+mn-cs"/>
                        </a:rPr>
                      </a:br>
                      <a:r>
                        <a:rPr kumimoji="1" lang="ja-JP" altLang="en-US" sz="1400" kern="1200">
                          <a:solidFill>
                            <a:schemeClr val="tx1"/>
                          </a:solidFill>
                          <a:latin typeface="+mn-ea"/>
                          <a:ea typeface="+mn-ea"/>
                          <a:cs typeface="+mn-cs"/>
                        </a:rPr>
                        <a:t>（妊娠</a:t>
                      </a:r>
                      <a:r>
                        <a:rPr kumimoji="1" lang="en-US" altLang="ja-JP" sz="1400" kern="1200">
                          <a:solidFill>
                            <a:schemeClr val="tx1"/>
                          </a:solidFill>
                          <a:latin typeface="+mn-ea"/>
                          <a:ea typeface="+mn-ea"/>
                          <a:cs typeface="+mn-cs"/>
                        </a:rPr>
                        <a:t>11</a:t>
                      </a:r>
                      <a:r>
                        <a:rPr kumimoji="1" lang="ja-JP" altLang="en-US" sz="1400" kern="1200">
                          <a:solidFill>
                            <a:schemeClr val="tx1"/>
                          </a:solidFill>
                          <a:latin typeface="+mn-ea"/>
                          <a:ea typeface="+mn-ea"/>
                          <a:cs typeface="+mn-cs"/>
                        </a:rPr>
                        <a:t>週～２歳</a:t>
                      </a:r>
                      <a:r>
                        <a:rPr kumimoji="1" lang="en-US" altLang="ja-JP" sz="1400" kern="1200">
                          <a:solidFill>
                            <a:schemeClr val="tx1"/>
                          </a:solidFill>
                          <a:latin typeface="+mn-ea"/>
                          <a:ea typeface="+mn-ea"/>
                          <a:cs typeface="+mn-cs"/>
                        </a:rPr>
                        <a:t>11</a:t>
                      </a:r>
                      <a:r>
                        <a:rPr kumimoji="1" lang="ja-JP" altLang="en-US" sz="1400" kern="1200">
                          <a:solidFill>
                            <a:schemeClr val="tx1"/>
                          </a:solidFill>
                          <a:latin typeface="+mn-ea"/>
                          <a:ea typeface="+mn-ea"/>
                          <a:cs typeface="+mn-cs"/>
                        </a:rPr>
                        <a:t>か月）</a:t>
                      </a:r>
                      <a:endParaRPr kumimoji="1" lang="en-US" altLang="ja-JP" sz="1400" kern="1200">
                        <a:solidFill>
                          <a:schemeClr val="tx1"/>
                        </a:solidFill>
                        <a:latin typeface="+mn-ea"/>
                        <a:ea typeface="+mn-ea"/>
                        <a:cs typeface="+mn-cs"/>
                      </a:endParaRPr>
                    </a:p>
                  </a:txBody>
                  <a:tcPr marL="36000" marR="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marL="88900" indent="-88900" algn="l" defTabSz="914400" rtl="0" eaLnBrk="1" latinLnBrk="0" hangingPunct="1">
                        <a:buFont typeface="Arial" panose="020B0604020202020204" pitchFamily="34" charset="0"/>
                        <a:buChar char="•"/>
                      </a:pPr>
                      <a:r>
                        <a:rPr kumimoji="1" lang="ja-JP" altLang="en-US" sz="1400" kern="1200">
                          <a:solidFill>
                            <a:schemeClr val="tx1"/>
                          </a:solidFill>
                          <a:latin typeface="+mn-ea"/>
                          <a:ea typeface="+mn-ea"/>
                          <a:cs typeface="+mn-cs"/>
                        </a:rPr>
                        <a:t>２種類</a:t>
                      </a:r>
                    </a:p>
                  </a:txBody>
                  <a:tcPr marL="36000" marR="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ptos"/>
                          <a:ea typeface="Yu Gothic UI"/>
                        </a:defRPr>
                      </a:lvl1pPr>
                      <a:lvl2pPr marL="457200" algn="l" defTabSz="914400" rtl="0" eaLnBrk="1" latinLnBrk="0" hangingPunct="1">
                        <a:defRPr kumimoji="1" sz="1800" kern="1200">
                          <a:solidFill>
                            <a:schemeClr val="tx1"/>
                          </a:solidFill>
                          <a:latin typeface="Aptos"/>
                          <a:ea typeface="Yu Gothic UI"/>
                        </a:defRPr>
                      </a:lvl2pPr>
                      <a:lvl3pPr marL="914400" algn="l" defTabSz="914400" rtl="0" eaLnBrk="1" latinLnBrk="0" hangingPunct="1">
                        <a:defRPr kumimoji="1" sz="1800" kern="1200">
                          <a:solidFill>
                            <a:schemeClr val="tx1"/>
                          </a:solidFill>
                          <a:latin typeface="Aptos"/>
                          <a:ea typeface="Yu Gothic UI"/>
                        </a:defRPr>
                      </a:lvl3pPr>
                      <a:lvl4pPr marL="1371600" algn="l" defTabSz="914400" rtl="0" eaLnBrk="1" latinLnBrk="0" hangingPunct="1">
                        <a:defRPr kumimoji="1" sz="1800" kern="1200">
                          <a:solidFill>
                            <a:schemeClr val="tx1"/>
                          </a:solidFill>
                          <a:latin typeface="Aptos"/>
                          <a:ea typeface="Yu Gothic UI"/>
                        </a:defRPr>
                      </a:lvl4pPr>
                      <a:lvl5pPr marL="1828800" algn="l" defTabSz="914400" rtl="0" eaLnBrk="1" latinLnBrk="0" hangingPunct="1">
                        <a:defRPr kumimoji="1" sz="1800" kern="1200">
                          <a:solidFill>
                            <a:schemeClr val="tx1"/>
                          </a:solidFill>
                          <a:latin typeface="Aptos"/>
                          <a:ea typeface="Yu Gothic UI"/>
                        </a:defRPr>
                      </a:lvl5pPr>
                      <a:lvl6pPr marL="2286000" algn="l" defTabSz="914400" rtl="0" eaLnBrk="1" latinLnBrk="0" hangingPunct="1">
                        <a:defRPr kumimoji="1" sz="1800" kern="1200">
                          <a:solidFill>
                            <a:schemeClr val="tx1"/>
                          </a:solidFill>
                          <a:latin typeface="Aptos"/>
                          <a:ea typeface="Yu Gothic UI"/>
                        </a:defRPr>
                      </a:lvl6pPr>
                      <a:lvl7pPr marL="2743200" algn="l" defTabSz="914400" rtl="0" eaLnBrk="1" latinLnBrk="0" hangingPunct="1">
                        <a:defRPr kumimoji="1" sz="1800" kern="1200">
                          <a:solidFill>
                            <a:schemeClr val="tx1"/>
                          </a:solidFill>
                          <a:latin typeface="Aptos"/>
                          <a:ea typeface="Yu Gothic UI"/>
                        </a:defRPr>
                      </a:lvl7pPr>
                      <a:lvl8pPr marL="3200400" algn="l" defTabSz="914400" rtl="0" eaLnBrk="1" latinLnBrk="0" hangingPunct="1">
                        <a:defRPr kumimoji="1" sz="1800" kern="1200">
                          <a:solidFill>
                            <a:schemeClr val="tx1"/>
                          </a:solidFill>
                          <a:latin typeface="Aptos"/>
                          <a:ea typeface="Yu Gothic UI"/>
                        </a:defRPr>
                      </a:lvl8pPr>
                      <a:lvl9pPr marL="3657600" algn="l" defTabSz="914400" rtl="0" eaLnBrk="1" latinLnBrk="0" hangingPunct="1">
                        <a:defRPr kumimoji="1" sz="1800" kern="1200">
                          <a:solidFill>
                            <a:schemeClr val="tx1"/>
                          </a:solidFill>
                          <a:latin typeface="Aptos"/>
                          <a:ea typeface="Yu Gothic UI"/>
                        </a:defRPr>
                      </a:lvl9pPr>
                    </a:lstStyle>
                    <a:p>
                      <a:pPr marL="88900" indent="-88900" algn="l" defTabSz="914400" rtl="0" eaLnBrk="1" latinLnBrk="0" hangingPunct="1">
                        <a:buFont typeface="Arial" panose="020B0604020202020204" pitchFamily="34" charset="0"/>
                        <a:buChar char="•"/>
                      </a:pPr>
                      <a:r>
                        <a:rPr kumimoji="1" lang="ja-JP" altLang="en-US" sz="1400" kern="1200">
                          <a:solidFill>
                            <a:schemeClr val="tx1"/>
                          </a:solidFill>
                          <a:latin typeface="+mn-ea"/>
                          <a:ea typeface="+mn-ea"/>
                          <a:cs typeface="+mn-cs"/>
                        </a:rPr>
                        <a:t>５種類</a:t>
                      </a:r>
                    </a:p>
                  </a:txBody>
                  <a:tcPr marL="36000" marR="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5754307"/>
                  </a:ext>
                </a:extLst>
              </a:tr>
            </a:tbl>
          </a:graphicData>
        </a:graphic>
      </p:graphicFrame>
      <p:pic>
        <p:nvPicPr>
          <p:cNvPr id="7" name="図 6">
            <a:extLst>
              <a:ext uri="{FF2B5EF4-FFF2-40B4-BE49-F238E27FC236}">
                <a16:creationId xmlns:a16="http://schemas.microsoft.com/office/drawing/2014/main" id="{128A3C61-CE05-5AEC-86E7-ACFC2254DBF9}"/>
              </a:ext>
            </a:extLst>
          </p:cNvPr>
          <p:cNvPicPr>
            <a:picLocks noChangeAspect="1"/>
          </p:cNvPicPr>
          <p:nvPr/>
        </p:nvPicPr>
        <p:blipFill>
          <a:blip r:embed="rId2"/>
          <a:srcRect t="4394"/>
          <a:stretch>
            <a:fillRect/>
          </a:stretch>
        </p:blipFill>
        <p:spPr>
          <a:xfrm>
            <a:off x="438827" y="1500518"/>
            <a:ext cx="6781232" cy="2498643"/>
          </a:xfrm>
          <a:prstGeom prst="rect">
            <a:avLst/>
          </a:prstGeom>
        </p:spPr>
      </p:pic>
    </p:spTree>
    <p:extLst>
      <p:ext uri="{BB962C8B-B14F-4D97-AF65-F5344CB8AC3E}">
        <p14:creationId xmlns:p14="http://schemas.microsoft.com/office/powerpoint/2010/main" val="2636068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四角形: 角を丸くする 24">
            <a:extLst>
              <a:ext uri="{FF2B5EF4-FFF2-40B4-BE49-F238E27FC236}">
                <a16:creationId xmlns:a16="http://schemas.microsoft.com/office/drawing/2014/main" id="{BB3A4FB1-EAA3-936F-8122-A8A3EF47E041}"/>
              </a:ext>
            </a:extLst>
          </p:cNvPr>
          <p:cNvSpPr/>
          <p:nvPr/>
        </p:nvSpPr>
        <p:spPr>
          <a:xfrm>
            <a:off x="6096000" y="1572871"/>
            <a:ext cx="5688013" cy="1964411"/>
          </a:xfrm>
          <a:prstGeom prst="roundRect">
            <a:avLst>
              <a:gd name="adj" fmla="val 16207"/>
            </a:avLst>
          </a:prstGeom>
          <a:solidFill>
            <a:srgbClr val="70AD47">
              <a:lumMod val="20000"/>
              <a:lumOff val="80000"/>
            </a:srgbClr>
          </a:solidFill>
          <a:ln w="12700" cap="flat" cmpd="sng" algn="ctr">
            <a:noFill/>
            <a:prstDash val="solid"/>
            <a:miter lim="800000"/>
          </a:ln>
          <a:effectLst/>
        </p:spPr>
        <p:txBody>
          <a:bodyPr lIns="91440" tIns="45720" rIns="91440" bIns="45720" rtlCol="0" anchor="t"/>
          <a:lstStyle/>
          <a:p>
            <a:pPr marL="88900" indent="-88900" defTabSz="914412">
              <a:buClr>
                <a:srgbClr val="018838"/>
              </a:buClr>
              <a:buFont typeface="Arial" panose="020B0604020202020204" pitchFamily="34" charset="0"/>
              <a:buChar char="•"/>
              <a:defRPr/>
            </a:pPr>
            <a:r>
              <a:rPr kumimoji="0" lang="ja-JP" altLang="en-US" sz="1400" b="1" i="0" u="none" strike="noStrike" kern="0" cap="none" spc="0" normalizeH="0" baseline="0" noProof="0">
                <a:ln>
                  <a:noFill/>
                </a:ln>
                <a:effectLst/>
                <a:uLnTx/>
                <a:uFillTx/>
                <a:latin typeface="游ゴシック"/>
                <a:ea typeface="游ゴシック"/>
                <a:cs typeface="+mn-cs"/>
              </a:rPr>
              <a:t>母と子の保健バッグ内の配布物や掲示物等、</a:t>
            </a:r>
            <a:r>
              <a:rPr kumimoji="0" lang="en-US" altLang="ja-JP" sz="1400" b="1" i="0" u="none" strike="noStrike" kern="0" cap="none" spc="0" normalizeH="0" baseline="0" noProof="0">
                <a:ln>
                  <a:noFill/>
                </a:ln>
                <a:effectLst/>
                <a:uLnTx/>
                <a:uFillTx/>
                <a:latin typeface="游ゴシック"/>
                <a:ea typeface="游ゴシック"/>
                <a:cs typeface="+mn-cs"/>
              </a:rPr>
              <a:t>44</a:t>
            </a:r>
            <a:r>
              <a:rPr kumimoji="0" lang="ja-JP" altLang="en-US" sz="1400" b="1" i="0" u="none" strike="noStrike" kern="0" cap="none" spc="0" normalizeH="0" baseline="0" noProof="0">
                <a:ln>
                  <a:noFill/>
                </a:ln>
                <a:effectLst/>
                <a:uLnTx/>
                <a:uFillTx/>
                <a:latin typeface="游ゴシック"/>
                <a:ea typeface="游ゴシック"/>
                <a:cs typeface="+mn-cs"/>
              </a:rPr>
              <a:t>種類を</a:t>
            </a:r>
            <a:r>
              <a:rPr kumimoji="0" lang="en-US" altLang="ja-JP" sz="1400" b="1" i="0" u="none" strike="noStrike" kern="0" cap="none" spc="0" normalizeH="0" baseline="0" noProof="0">
                <a:ln>
                  <a:noFill/>
                </a:ln>
                <a:effectLst/>
                <a:uLnTx/>
                <a:uFillTx/>
                <a:latin typeface="游ゴシック"/>
                <a:ea typeface="游ゴシック"/>
                <a:cs typeface="+mn-cs"/>
              </a:rPr>
              <a:t>PDF</a:t>
            </a:r>
            <a:r>
              <a:rPr kumimoji="0" lang="ja-JP" altLang="en-US" sz="1400" b="1" i="0" u="none" strike="noStrike" kern="0" cap="none" spc="0" normalizeH="0" baseline="0" noProof="0">
                <a:ln>
                  <a:noFill/>
                </a:ln>
                <a:effectLst/>
                <a:uLnTx/>
                <a:uFillTx/>
                <a:latin typeface="游ゴシック"/>
                <a:ea typeface="游ゴシック"/>
                <a:cs typeface="+mn-cs"/>
              </a:rPr>
              <a:t>化</a:t>
            </a:r>
            <a:endParaRPr kumimoji="0" lang="en-US" altLang="ja-JP" sz="1400" b="1" i="0" u="none" strike="noStrike" kern="0" cap="none" spc="0" normalizeH="0" baseline="0" noProof="0">
              <a:ln>
                <a:noFill/>
              </a:ln>
              <a:effectLst/>
              <a:uLnTx/>
              <a:uFillTx/>
              <a:latin typeface="游ゴシック"/>
              <a:ea typeface="游ゴシック"/>
              <a:cs typeface="+mn-cs"/>
            </a:endParaRPr>
          </a:p>
        </p:txBody>
      </p:sp>
      <p:sp>
        <p:nvSpPr>
          <p:cNvPr id="2" name="コンテンツ プレースホルダー 1">
            <a:extLst>
              <a:ext uri="{FF2B5EF4-FFF2-40B4-BE49-F238E27FC236}">
                <a16:creationId xmlns:a16="http://schemas.microsoft.com/office/drawing/2014/main" id="{772A5BBC-D921-8B48-6EB2-AF766CF74402}"/>
              </a:ext>
            </a:extLst>
          </p:cNvPr>
          <p:cNvSpPr>
            <a:spLocks noGrp="1"/>
          </p:cNvSpPr>
          <p:nvPr>
            <p:ph sz="quarter" idx="13"/>
          </p:nvPr>
        </p:nvSpPr>
        <p:spPr>
          <a:xfrm>
            <a:off x="438828" y="186404"/>
            <a:ext cx="11340000" cy="288000"/>
          </a:xfrm>
        </p:spPr>
        <p:txBody>
          <a:bodyPr/>
          <a:lstStyle/>
          <a:p>
            <a:r>
              <a:rPr lang="en-US" altLang="ja-JP"/>
              <a:t>2.</a:t>
            </a:r>
            <a:r>
              <a:rPr lang="ja-JP" altLang="en-US"/>
              <a:t>実証の概要</a:t>
            </a:r>
          </a:p>
        </p:txBody>
      </p:sp>
      <p:sp>
        <p:nvSpPr>
          <p:cNvPr id="4" name="スライド番号プレースホルダー 3">
            <a:extLst>
              <a:ext uri="{FF2B5EF4-FFF2-40B4-BE49-F238E27FC236}">
                <a16:creationId xmlns:a16="http://schemas.microsoft.com/office/drawing/2014/main" id="{131AB617-B45F-EB2E-A84E-29E740448B9B}"/>
              </a:ext>
            </a:extLst>
          </p:cNvPr>
          <p:cNvSpPr>
            <a:spLocks noGrp="1"/>
          </p:cNvSpPr>
          <p:nvPr>
            <p:ph type="sldNum" sz="quarter" idx="18"/>
          </p:nvPr>
        </p:nvSpPr>
        <p:spPr/>
        <p:txBody>
          <a:bodyPr/>
          <a:lstStyle/>
          <a:p>
            <a:fld id="{47CE1B9D-ECF1-40A6-9741-619C7E3ED3FB}" type="slidenum">
              <a:rPr lang="ja-JP" altLang="en-US" smtClean="0"/>
              <a:pPr/>
              <a:t>17</a:t>
            </a:fld>
            <a:endParaRPr lang="ja-JP" altLang="en-US"/>
          </a:p>
        </p:txBody>
      </p:sp>
      <p:sp>
        <p:nvSpPr>
          <p:cNvPr id="5" name="タイトル 4">
            <a:extLst>
              <a:ext uri="{FF2B5EF4-FFF2-40B4-BE49-F238E27FC236}">
                <a16:creationId xmlns:a16="http://schemas.microsoft.com/office/drawing/2014/main" id="{2C3DBA9D-13F2-9829-EDCD-C6E29A0DA54F}"/>
              </a:ext>
            </a:extLst>
          </p:cNvPr>
          <p:cNvSpPr>
            <a:spLocks noGrp="1"/>
          </p:cNvSpPr>
          <p:nvPr>
            <p:ph type="title"/>
          </p:nvPr>
        </p:nvSpPr>
        <p:spPr>
          <a:xfrm>
            <a:off x="438828" y="474404"/>
            <a:ext cx="11340000" cy="297216"/>
          </a:xfrm>
          <a:noFill/>
        </p:spPr>
        <p:txBody>
          <a:bodyPr vert="horz" lIns="91440" tIns="45720" rIns="91440" bIns="45720" rtlCol="0" anchor="ctr">
            <a:noAutofit/>
          </a:bodyPr>
          <a:lstStyle/>
          <a:p>
            <a:r>
              <a:rPr lang="en-US" altLang="ja-JP"/>
              <a:t>(5) </a:t>
            </a:r>
            <a:r>
              <a:rPr lang="ja-JP" altLang="en-US"/>
              <a:t>サービス・機能概要｜母子バッグ等の配布物のアーカイブ化機能</a:t>
            </a:r>
          </a:p>
        </p:txBody>
      </p:sp>
      <p:grpSp>
        <p:nvGrpSpPr>
          <p:cNvPr id="7" name="グループ化 29">
            <a:extLst>
              <a:ext uri="{FF2B5EF4-FFF2-40B4-BE49-F238E27FC236}">
                <a16:creationId xmlns:a16="http://schemas.microsoft.com/office/drawing/2014/main" id="{97B32101-C37F-FA28-6A17-C710AE4907CB}"/>
              </a:ext>
            </a:extLst>
          </p:cNvPr>
          <p:cNvGrpSpPr/>
          <p:nvPr/>
        </p:nvGrpSpPr>
        <p:grpSpPr bwMode="gray">
          <a:xfrm>
            <a:off x="479425" y="1435659"/>
            <a:ext cx="5435374" cy="306613"/>
            <a:chOff x="5121600" y="1085093"/>
            <a:chExt cx="4140000" cy="306613"/>
          </a:xfrm>
        </p:grpSpPr>
        <p:sp>
          <p:nvSpPr>
            <p:cNvPr id="8" name="Line 56">
              <a:extLst>
                <a:ext uri="{FF2B5EF4-FFF2-40B4-BE49-F238E27FC236}">
                  <a16:creationId xmlns:a16="http://schemas.microsoft.com/office/drawing/2014/main" id="{C5434803-E9DF-A904-1B90-7F38BA831B48}"/>
                </a:ext>
              </a:extLst>
            </p:cNvPr>
            <p:cNvSpPr>
              <a:spLocks noChangeShapeType="1"/>
            </p:cNvSpPr>
            <p:nvPr/>
          </p:nvSpPr>
          <p:spPr bwMode="gray">
            <a:xfrm>
              <a:off x="5121600" y="1238400"/>
              <a:ext cx="4140000" cy="0"/>
            </a:xfrm>
            <a:prstGeom prst="line">
              <a:avLst/>
            </a:prstGeom>
            <a:noFill/>
            <a:ln w="12700" cap="rnd">
              <a:solidFill>
                <a:sysClr val="windowText" lastClr="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mn-ea"/>
                <a:cs typeface="Arial" charset="0"/>
                <a:sym typeface="Yu Gothic UI" panose="020B0500000000000000" pitchFamily="50" charset="-128"/>
              </a:endParaRPr>
            </a:p>
          </p:txBody>
        </p:sp>
        <p:sp>
          <p:nvSpPr>
            <p:cNvPr id="9" name="Rectangle 57">
              <a:extLst>
                <a:ext uri="{FF2B5EF4-FFF2-40B4-BE49-F238E27FC236}">
                  <a16:creationId xmlns:a16="http://schemas.microsoft.com/office/drawing/2014/main" id="{25468F2A-2BBA-4D5A-7AC9-9904E1069DBF}"/>
                </a:ext>
              </a:extLst>
            </p:cNvPr>
            <p:cNvSpPr>
              <a:spLocks noChangeArrowheads="1"/>
            </p:cNvSpPr>
            <p:nvPr/>
          </p:nvSpPr>
          <p:spPr bwMode="gray">
            <a:xfrm>
              <a:off x="6590801" y="1085093"/>
              <a:ext cx="1201629" cy="306613"/>
            </a:xfrm>
            <a:prstGeom prst="rect">
              <a:avLst/>
            </a:prstGeom>
            <a:solidFill>
              <a:sysClr val="window" lastClr="FFFFFF"/>
            </a:solidFill>
            <a:ln w="12700" cap="rnd" algn="ctr">
              <a:noFill/>
              <a:miter lim="800000"/>
              <a:headEnd/>
              <a:tailEnd/>
            </a:ln>
            <a:effectLst/>
          </p:spPr>
          <p:txBody>
            <a:bodyPr wrap="none" lIns="36000" tIns="36000" rIns="36000" bIns="36000" anchor="ctr" anchorCtr="1">
              <a:spAutoFit/>
            </a:bodyPr>
            <a:lstStyle/>
            <a:p>
              <a:pPr marL="0" marR="0" lvl="0" indent="0" algn="ctr" defTabSz="914400" eaLnBrk="1" fontAlgn="base" latinLnBrk="0" hangingPunct="1">
                <a:lnSpc>
                  <a:spcPct val="95000"/>
                </a:lnSpc>
                <a:spcBef>
                  <a:spcPct val="0"/>
                </a:spcBef>
                <a:spcAft>
                  <a:spcPct val="0"/>
                </a:spcAft>
                <a:buClrTx/>
                <a:buSzTx/>
                <a:buFontTx/>
                <a:buNone/>
                <a:tabLst/>
                <a:defRPr/>
              </a:pPr>
              <a:r>
                <a:rPr kumimoji="0" lang="ja-JP" altLang="en-US" sz="1600" b="1" kern="0">
                  <a:latin typeface="+mn-ea"/>
                  <a:cs typeface="Arial" charset="0"/>
                  <a:sym typeface="Yu Gothic UI" panose="020B0500000000000000" pitchFamily="50" charset="-128"/>
                </a:rPr>
                <a:t>画面イメージ</a:t>
              </a:r>
              <a:endParaRPr kumimoji="0" lang="en-US" altLang="ja-JP" sz="1600" b="1" i="0" u="none" strike="noStrike" kern="0" cap="none" spc="0" normalizeH="0" baseline="0" noProof="0">
                <a:ln>
                  <a:noFill/>
                </a:ln>
                <a:effectLst/>
                <a:uLnTx/>
                <a:uFillTx/>
                <a:latin typeface="+mn-ea"/>
                <a:cs typeface="Arial" charset="0"/>
                <a:sym typeface="Yu Gothic UI" panose="020B0500000000000000" pitchFamily="50" charset="-128"/>
              </a:endParaRPr>
            </a:p>
          </p:txBody>
        </p:sp>
      </p:grpSp>
      <p:pic>
        <p:nvPicPr>
          <p:cNvPr id="13" name="Picture 2">
            <a:extLst>
              <a:ext uri="{FF2B5EF4-FFF2-40B4-BE49-F238E27FC236}">
                <a16:creationId xmlns:a16="http://schemas.microsoft.com/office/drawing/2014/main" id="{C6A48F4E-0C4B-0950-4C0B-AC33A488884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479425" y="1998951"/>
            <a:ext cx="1790024" cy="3432752"/>
          </a:xfrm>
          <a:prstGeom prst="rect">
            <a:avLst/>
          </a:prstGeom>
          <a:noFill/>
          <a:ln w="19050">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sp>
        <p:nvSpPr>
          <p:cNvPr id="17" name="正方形/長方形 16">
            <a:extLst>
              <a:ext uri="{FF2B5EF4-FFF2-40B4-BE49-F238E27FC236}">
                <a16:creationId xmlns:a16="http://schemas.microsoft.com/office/drawing/2014/main" id="{1D0272C5-E422-D558-51D8-F5AD9E82C504}"/>
              </a:ext>
            </a:extLst>
          </p:cNvPr>
          <p:cNvSpPr/>
          <p:nvPr/>
        </p:nvSpPr>
        <p:spPr>
          <a:xfrm>
            <a:off x="4407077" y="2886028"/>
            <a:ext cx="1507722" cy="246702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400">
                <a:solidFill>
                  <a:schemeClr val="tx1"/>
                </a:solidFill>
                <a:latin typeface="+mn-ea"/>
              </a:rPr>
              <a:t>PDF</a:t>
            </a:r>
            <a:r>
              <a:rPr lang="ja-JP" altLang="en-US" sz="1400">
                <a:solidFill>
                  <a:schemeClr val="tx1"/>
                </a:solidFill>
                <a:latin typeface="+mn-ea"/>
              </a:rPr>
              <a:t>データ</a:t>
            </a:r>
            <a:endParaRPr lang="en-US" altLang="ja-JP" sz="1400">
              <a:solidFill>
                <a:schemeClr val="tx1"/>
              </a:solidFill>
              <a:latin typeface="+mn-ea"/>
            </a:endParaRPr>
          </a:p>
          <a:p>
            <a:pPr algn="ctr"/>
            <a:r>
              <a:rPr lang="ja-JP" altLang="en-US" sz="1400">
                <a:solidFill>
                  <a:schemeClr val="tx1"/>
                </a:solidFill>
                <a:latin typeface="+mn-ea"/>
              </a:rPr>
              <a:t>に遷移</a:t>
            </a:r>
            <a:endParaRPr kumimoji="1" lang="ja-JP" altLang="en-US" sz="1400">
              <a:solidFill>
                <a:schemeClr val="tx1"/>
              </a:solidFill>
              <a:latin typeface="+mn-ea"/>
            </a:endParaRPr>
          </a:p>
        </p:txBody>
      </p:sp>
      <p:cxnSp>
        <p:nvCxnSpPr>
          <p:cNvPr id="18" name="コネクタ: カギ線 17">
            <a:extLst>
              <a:ext uri="{FF2B5EF4-FFF2-40B4-BE49-F238E27FC236}">
                <a16:creationId xmlns:a16="http://schemas.microsoft.com/office/drawing/2014/main" id="{E2A8C1DA-5762-7E74-213A-C021E1B417DB}"/>
              </a:ext>
            </a:extLst>
          </p:cNvPr>
          <p:cNvCxnSpPr>
            <a:cxnSpLocks/>
            <a:endCxn id="17" idx="1"/>
          </p:cNvCxnSpPr>
          <p:nvPr/>
        </p:nvCxnSpPr>
        <p:spPr>
          <a:xfrm>
            <a:off x="4103339" y="3817677"/>
            <a:ext cx="303738" cy="301862"/>
          </a:xfrm>
          <a:prstGeom prst="bentConnector3">
            <a:avLst>
              <a:gd name="adj1" fmla="val 50000"/>
            </a:avLst>
          </a:prstGeom>
          <a:ln w="28575">
            <a:solidFill>
              <a:schemeClr val="bg2"/>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D883ACFE-9010-25D5-27B8-437FB1DA75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2399319" y="1993553"/>
            <a:ext cx="1752133" cy="3432752"/>
          </a:xfrm>
          <a:prstGeom prst="rect">
            <a:avLst/>
          </a:prstGeom>
          <a:noFill/>
          <a:ln w="19050">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sp>
        <p:nvSpPr>
          <p:cNvPr id="3" name="タイトル 5">
            <a:extLst>
              <a:ext uri="{FF2B5EF4-FFF2-40B4-BE49-F238E27FC236}">
                <a16:creationId xmlns:a16="http://schemas.microsoft.com/office/drawing/2014/main" id="{C11C8283-C400-505F-FDB5-2F6A45980CBA}"/>
              </a:ext>
            </a:extLst>
          </p:cNvPr>
          <p:cNvSpPr txBox="1">
            <a:spLocks/>
          </p:cNvSpPr>
          <p:nvPr/>
        </p:nvSpPr>
        <p:spPr>
          <a:xfrm>
            <a:off x="438828" y="771620"/>
            <a:ext cx="11340000"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お役立ち情報機能として、母と子の保健バッグ等に含まれる配布物</a:t>
            </a:r>
            <a:r>
              <a:rPr lang="en-US" altLang="ja-JP">
                <a:solidFill>
                  <a:schemeClr val="tx2"/>
                </a:solidFill>
              </a:rPr>
              <a:t>44</a:t>
            </a:r>
            <a:r>
              <a:rPr lang="ja-JP" altLang="en-US">
                <a:solidFill>
                  <a:schemeClr val="tx2"/>
                </a:solidFill>
              </a:rPr>
              <a:t>種類を</a:t>
            </a:r>
            <a:r>
              <a:rPr lang="en-US" altLang="ja-JP">
                <a:solidFill>
                  <a:schemeClr val="tx2"/>
                </a:solidFill>
              </a:rPr>
              <a:t>PDF</a:t>
            </a:r>
            <a:r>
              <a:rPr lang="ja-JP" altLang="en-US">
                <a:solidFill>
                  <a:schemeClr val="tx2"/>
                </a:solidFill>
              </a:rPr>
              <a:t>化して掲載</a:t>
            </a:r>
          </a:p>
        </p:txBody>
      </p:sp>
      <p:sp>
        <p:nvSpPr>
          <p:cNvPr id="14" name="正方形/長方形 13">
            <a:extLst>
              <a:ext uri="{FF2B5EF4-FFF2-40B4-BE49-F238E27FC236}">
                <a16:creationId xmlns:a16="http://schemas.microsoft.com/office/drawing/2014/main" id="{5C30E715-713B-3493-17DD-463616B65F16}"/>
              </a:ext>
            </a:extLst>
          </p:cNvPr>
          <p:cNvSpPr/>
          <p:nvPr/>
        </p:nvSpPr>
        <p:spPr>
          <a:xfrm>
            <a:off x="745064" y="2332473"/>
            <a:ext cx="835743" cy="14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600" b="1">
                <a:solidFill>
                  <a:schemeClr val="tx1"/>
                </a:solidFill>
              </a:rPr>
              <a:t>山田 太郎さん</a:t>
            </a:r>
            <a:endParaRPr kumimoji="1" lang="ja-JP" altLang="en-US" sz="600" b="1">
              <a:solidFill>
                <a:schemeClr val="tx1"/>
              </a:solidFill>
            </a:endParaRPr>
          </a:p>
        </p:txBody>
      </p:sp>
      <p:sp>
        <p:nvSpPr>
          <p:cNvPr id="15" name="正方形/長方形 14">
            <a:extLst>
              <a:ext uri="{FF2B5EF4-FFF2-40B4-BE49-F238E27FC236}">
                <a16:creationId xmlns:a16="http://schemas.microsoft.com/office/drawing/2014/main" id="{0FB0116F-E9EF-FFB2-6C02-F95AFD6B150B}"/>
              </a:ext>
            </a:extLst>
          </p:cNvPr>
          <p:cNvSpPr/>
          <p:nvPr/>
        </p:nvSpPr>
        <p:spPr>
          <a:xfrm>
            <a:off x="2627385" y="2332473"/>
            <a:ext cx="788813" cy="14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600" b="1">
                <a:solidFill>
                  <a:schemeClr val="tx1"/>
                </a:solidFill>
              </a:rPr>
              <a:t>山田 太郎さん</a:t>
            </a:r>
            <a:endParaRPr kumimoji="1" lang="ja-JP" altLang="en-US" sz="600" b="1">
              <a:solidFill>
                <a:schemeClr val="tx1"/>
              </a:solidFill>
            </a:endParaRPr>
          </a:p>
        </p:txBody>
      </p:sp>
      <p:sp>
        <p:nvSpPr>
          <p:cNvPr id="16" name="正方形/長方形 15">
            <a:extLst>
              <a:ext uri="{FF2B5EF4-FFF2-40B4-BE49-F238E27FC236}">
                <a16:creationId xmlns:a16="http://schemas.microsoft.com/office/drawing/2014/main" id="{2C46A2CC-9612-3892-C6F1-C62EDF6E926F}"/>
              </a:ext>
            </a:extLst>
          </p:cNvPr>
          <p:cNvSpPr/>
          <p:nvPr/>
        </p:nvSpPr>
        <p:spPr>
          <a:xfrm>
            <a:off x="6111097" y="3669643"/>
            <a:ext cx="5637991" cy="26883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en-US" altLang="ja-JP" sz="1400" b="1">
                <a:solidFill>
                  <a:schemeClr val="tx1"/>
                </a:solidFill>
              </a:rPr>
              <a:t>【</a:t>
            </a:r>
            <a:r>
              <a:rPr kumimoji="1" lang="ja-JP" altLang="en-US" sz="1400" b="1">
                <a:solidFill>
                  <a:schemeClr val="tx1"/>
                </a:solidFill>
              </a:rPr>
              <a:t>データ形式を</a:t>
            </a:r>
            <a:r>
              <a:rPr kumimoji="1" lang="en-US" altLang="ja-JP" sz="1400" b="1">
                <a:solidFill>
                  <a:schemeClr val="tx1"/>
                </a:solidFill>
              </a:rPr>
              <a:t>PDF</a:t>
            </a:r>
            <a:r>
              <a:rPr kumimoji="1" lang="ja-JP" altLang="en-US" sz="1400" b="1">
                <a:solidFill>
                  <a:schemeClr val="tx1"/>
                </a:solidFill>
              </a:rPr>
              <a:t>とした理由</a:t>
            </a:r>
            <a:r>
              <a:rPr kumimoji="1" lang="en-US" altLang="ja-JP" sz="1400" b="1">
                <a:solidFill>
                  <a:schemeClr val="tx1"/>
                </a:solidFill>
              </a:rPr>
              <a:t>】</a:t>
            </a:r>
          </a:p>
          <a:p>
            <a:r>
              <a:rPr kumimoji="1" lang="ja-JP" altLang="en-US" sz="1400">
                <a:solidFill>
                  <a:schemeClr val="tx1"/>
                </a:solidFill>
              </a:rPr>
              <a:t>データ形式として</a:t>
            </a:r>
            <a:r>
              <a:rPr kumimoji="1" lang="en-US" altLang="ja-JP" sz="1400">
                <a:solidFill>
                  <a:schemeClr val="tx1"/>
                </a:solidFill>
              </a:rPr>
              <a:t>PDF</a:t>
            </a:r>
            <a:r>
              <a:rPr kumimoji="1" lang="ja-JP" altLang="en-US" sz="1400">
                <a:solidFill>
                  <a:schemeClr val="tx1"/>
                </a:solidFill>
              </a:rPr>
              <a:t>ファイル、情報が掲載されている</a:t>
            </a:r>
            <a:r>
              <a:rPr kumimoji="1" lang="en-US" altLang="ja-JP" sz="1400">
                <a:solidFill>
                  <a:schemeClr val="tx1"/>
                </a:solidFill>
              </a:rPr>
              <a:t>URL</a:t>
            </a:r>
            <a:r>
              <a:rPr kumimoji="1" lang="ja-JP" altLang="en-US" sz="1400">
                <a:solidFill>
                  <a:schemeClr val="tx1"/>
                </a:solidFill>
              </a:rPr>
              <a:t>リンク等があるが、以下理由から本実証においては</a:t>
            </a:r>
            <a:r>
              <a:rPr kumimoji="1" lang="en-US" altLang="ja-JP" sz="1400">
                <a:solidFill>
                  <a:schemeClr val="tx1"/>
                </a:solidFill>
              </a:rPr>
              <a:t>PDF</a:t>
            </a:r>
            <a:r>
              <a:rPr lang="ja-JP" altLang="en-US" sz="1400">
                <a:solidFill>
                  <a:schemeClr val="tx1"/>
                </a:solidFill>
              </a:rPr>
              <a:t>を前提として対応</a:t>
            </a:r>
            <a:br>
              <a:rPr lang="en-US" altLang="ja-JP" sz="1400">
                <a:solidFill>
                  <a:schemeClr val="tx1"/>
                </a:solidFill>
              </a:rPr>
            </a:br>
            <a:endParaRPr lang="en-US" altLang="ja-JP" sz="1400">
              <a:solidFill>
                <a:schemeClr val="tx1"/>
              </a:solidFill>
            </a:endParaRPr>
          </a:p>
          <a:p>
            <a:pPr marL="355600" indent="-190500">
              <a:buFont typeface="Wingdings" panose="05000000000000000000" pitchFamily="2" charset="2"/>
              <a:buChar char="ü"/>
            </a:pPr>
            <a:r>
              <a:rPr lang="ja-JP" altLang="en-US" sz="1400">
                <a:solidFill>
                  <a:schemeClr val="tx1"/>
                </a:solidFill>
              </a:rPr>
              <a:t>多くの行政文書は、現状</a:t>
            </a:r>
            <a:r>
              <a:rPr lang="en-US" altLang="ja-JP" sz="1400">
                <a:solidFill>
                  <a:schemeClr val="tx1"/>
                </a:solidFill>
              </a:rPr>
              <a:t>PDF</a:t>
            </a:r>
            <a:r>
              <a:rPr lang="ja-JP" altLang="en-US" sz="1400">
                <a:solidFill>
                  <a:schemeClr val="tx1"/>
                </a:solidFill>
              </a:rPr>
              <a:t>で</a:t>
            </a:r>
            <a:r>
              <a:rPr lang="en-US" altLang="ja-JP" sz="1400">
                <a:solidFill>
                  <a:schemeClr val="tx1"/>
                </a:solidFill>
              </a:rPr>
              <a:t>HP</a:t>
            </a:r>
            <a:r>
              <a:rPr lang="ja-JP" altLang="en-US" sz="1400">
                <a:solidFill>
                  <a:schemeClr val="tx1"/>
                </a:solidFill>
              </a:rPr>
              <a:t>等に掲載されている</a:t>
            </a:r>
            <a:endParaRPr lang="en-US" altLang="ja-JP" sz="1400">
              <a:solidFill>
                <a:schemeClr val="tx1"/>
              </a:solidFill>
            </a:endParaRPr>
          </a:p>
          <a:p>
            <a:pPr marL="355600" indent="-190500">
              <a:buFont typeface="Wingdings" panose="05000000000000000000" pitchFamily="2" charset="2"/>
              <a:buChar char="ü"/>
            </a:pPr>
            <a:r>
              <a:rPr lang="en-US" altLang="ja-JP" sz="1400">
                <a:solidFill>
                  <a:schemeClr val="tx1"/>
                </a:solidFill>
              </a:rPr>
              <a:t>URL</a:t>
            </a:r>
            <a:r>
              <a:rPr lang="ja-JP" altLang="en-US" sz="1400">
                <a:solidFill>
                  <a:schemeClr val="tx1"/>
                </a:solidFill>
              </a:rPr>
              <a:t>のみでは</a:t>
            </a:r>
            <a:r>
              <a:rPr kumimoji="1" lang="ja-JP" altLang="en-US" sz="1400">
                <a:solidFill>
                  <a:schemeClr val="tx1"/>
                </a:solidFill>
              </a:rPr>
              <a:t>リンク集になり、アーカイブ化ではない</a:t>
            </a:r>
            <a:endParaRPr lang="en-US" altLang="ja-JP" sz="1400">
              <a:solidFill>
                <a:schemeClr val="tx1"/>
              </a:solidFill>
            </a:endParaRPr>
          </a:p>
          <a:p>
            <a:pPr marL="355600" indent="-190500">
              <a:buFont typeface="Wingdings" panose="05000000000000000000" pitchFamily="2" charset="2"/>
              <a:buChar char="ü"/>
            </a:pPr>
            <a:r>
              <a:rPr kumimoji="1" lang="ja-JP" altLang="en-US" sz="1400">
                <a:solidFill>
                  <a:schemeClr val="tx1"/>
                </a:solidFill>
              </a:rPr>
              <a:t>紙面のチラシ等、デジタルデータがない配布物はスキャンしてデータ化する必要性があった</a:t>
            </a:r>
            <a:endParaRPr lang="en-US" altLang="ja-JP" sz="1400">
              <a:solidFill>
                <a:schemeClr val="tx1"/>
              </a:solidFill>
            </a:endParaRPr>
          </a:p>
          <a:p>
            <a:pPr marL="355600" indent="-190500">
              <a:buFont typeface="Wingdings" panose="05000000000000000000" pitchFamily="2" charset="2"/>
              <a:buChar char="ü"/>
            </a:pPr>
            <a:r>
              <a:rPr lang="ja-JP" altLang="en-US" sz="1400">
                <a:solidFill>
                  <a:schemeClr val="tx1"/>
                </a:solidFill>
              </a:rPr>
              <a:t>東村山市以外の機関が作成した情報については著作権保護の観点で</a:t>
            </a:r>
            <a:r>
              <a:rPr kumimoji="1" lang="ja-JP" altLang="en-US" sz="1400">
                <a:solidFill>
                  <a:schemeClr val="tx1"/>
                </a:solidFill>
              </a:rPr>
              <a:t>編集不可の形式で掲載する必要があった（</a:t>
            </a:r>
            <a:r>
              <a:rPr kumimoji="1" lang="en-US" altLang="ja-JP" sz="1400">
                <a:solidFill>
                  <a:schemeClr val="tx1"/>
                </a:solidFill>
              </a:rPr>
              <a:t>PDF</a:t>
            </a:r>
            <a:r>
              <a:rPr kumimoji="1" lang="ja-JP" altLang="en-US" sz="1400">
                <a:solidFill>
                  <a:schemeClr val="tx1"/>
                </a:solidFill>
              </a:rPr>
              <a:t>はテキスト読み込み不可設定ができる）</a:t>
            </a:r>
            <a:endParaRPr lang="en-US" altLang="ja-JP" sz="1400">
              <a:solidFill>
                <a:schemeClr val="tx1"/>
              </a:solidFill>
            </a:endParaRPr>
          </a:p>
        </p:txBody>
      </p:sp>
      <p:sp>
        <p:nvSpPr>
          <p:cNvPr id="19" name="四角形: 角を丸くする 18">
            <a:extLst>
              <a:ext uri="{FF2B5EF4-FFF2-40B4-BE49-F238E27FC236}">
                <a16:creationId xmlns:a16="http://schemas.microsoft.com/office/drawing/2014/main" id="{66256193-F7F6-3836-C13D-932EFAEFFC2D}"/>
              </a:ext>
            </a:extLst>
          </p:cNvPr>
          <p:cNvSpPr/>
          <p:nvPr/>
        </p:nvSpPr>
        <p:spPr>
          <a:xfrm>
            <a:off x="438827" y="5557060"/>
            <a:ext cx="5475971" cy="800893"/>
          </a:xfrm>
          <a:prstGeom prst="roundRect">
            <a:avLst>
              <a:gd name="adj" fmla="val 16207"/>
            </a:avLst>
          </a:prstGeom>
          <a:solidFill>
            <a:srgbClr val="70AD47">
              <a:lumMod val="20000"/>
              <a:lumOff val="80000"/>
            </a:srgbClr>
          </a:solidFill>
          <a:ln w="12700" cap="flat" cmpd="sng" algn="ctr">
            <a:noFill/>
            <a:prstDash val="solid"/>
            <a:miter lim="800000"/>
          </a:ln>
          <a:effectLst/>
        </p:spPr>
        <p:txBody>
          <a:bodyPr lIns="91440" tIns="45720" rIns="91440" bIns="45720" rtlCol="0" anchor="ctr"/>
          <a:lstStyle/>
          <a:p>
            <a:pPr marL="88900" indent="-88900" defTabSz="914412">
              <a:buClr>
                <a:srgbClr val="018838"/>
              </a:buClr>
              <a:buFont typeface="Arial" panose="020B0604020202020204" pitchFamily="34" charset="0"/>
              <a:buChar char="•"/>
              <a:defRPr/>
            </a:pPr>
            <a:r>
              <a:rPr kumimoji="0" lang="ja-JP" altLang="en-US" sz="1400" b="0" i="0" u="none" strike="noStrike" kern="0" cap="none" spc="0" normalizeH="0" baseline="0" noProof="0">
                <a:ln>
                  <a:noFill/>
                </a:ln>
                <a:effectLst/>
                <a:uLnTx/>
                <a:uFillTx/>
                <a:latin typeface="游ゴシック"/>
                <a:ea typeface="游ゴシック"/>
                <a:cs typeface="+mn-cs"/>
              </a:rPr>
              <a:t>「お役立ち情報」として、カテゴリ別に一覧化</a:t>
            </a:r>
            <a:endParaRPr kumimoji="0" lang="en-US" altLang="ja-JP" sz="1400" b="1" i="0" u="none" strike="noStrike" kern="0" cap="none" spc="0" normalizeH="0" baseline="0" noProof="0">
              <a:ln>
                <a:noFill/>
              </a:ln>
              <a:effectLst/>
              <a:uLnTx/>
              <a:uFillTx/>
              <a:latin typeface="游ゴシック"/>
              <a:ea typeface="游ゴシック"/>
              <a:cs typeface="+mn-cs"/>
            </a:endParaRPr>
          </a:p>
        </p:txBody>
      </p:sp>
      <p:grpSp>
        <p:nvGrpSpPr>
          <p:cNvPr id="28" name="グループ化 27">
            <a:extLst>
              <a:ext uri="{FF2B5EF4-FFF2-40B4-BE49-F238E27FC236}">
                <a16:creationId xmlns:a16="http://schemas.microsoft.com/office/drawing/2014/main" id="{83D4E2ED-7FBB-ED0F-CE96-ED8EA4E46E54}"/>
              </a:ext>
            </a:extLst>
          </p:cNvPr>
          <p:cNvGrpSpPr/>
          <p:nvPr/>
        </p:nvGrpSpPr>
        <p:grpSpPr>
          <a:xfrm>
            <a:off x="6762527" y="2113645"/>
            <a:ext cx="2430952" cy="1435447"/>
            <a:chOff x="6338359" y="1993553"/>
            <a:chExt cx="2430952" cy="1435447"/>
          </a:xfrm>
        </p:grpSpPr>
        <p:pic>
          <p:nvPicPr>
            <p:cNvPr id="23" name="図 22">
              <a:extLst>
                <a:ext uri="{FF2B5EF4-FFF2-40B4-BE49-F238E27FC236}">
                  <a16:creationId xmlns:a16="http://schemas.microsoft.com/office/drawing/2014/main" id="{8275BA61-0FE7-C395-AE51-D92C3EACBFEF}"/>
                </a:ext>
              </a:extLst>
            </p:cNvPr>
            <p:cNvPicPr>
              <a:picLocks noChangeAspect="1"/>
            </p:cNvPicPr>
            <p:nvPr/>
          </p:nvPicPr>
          <p:blipFill>
            <a:blip r:embed="rId4"/>
            <a:srcRect t="7744"/>
            <a:stretch>
              <a:fillRect/>
            </a:stretch>
          </p:blipFill>
          <p:spPr>
            <a:xfrm>
              <a:off x="6558754" y="1993553"/>
              <a:ext cx="1990163" cy="1048774"/>
            </a:xfrm>
            <a:prstGeom prst="roundRect">
              <a:avLst>
                <a:gd name="adj" fmla="val 6537"/>
              </a:avLst>
            </a:prstGeom>
            <a:ln>
              <a:noFill/>
            </a:ln>
          </p:spPr>
        </p:pic>
        <p:sp>
          <p:nvSpPr>
            <p:cNvPr id="24" name="正方形/長方形 23">
              <a:extLst>
                <a:ext uri="{FF2B5EF4-FFF2-40B4-BE49-F238E27FC236}">
                  <a16:creationId xmlns:a16="http://schemas.microsoft.com/office/drawing/2014/main" id="{3F41AF92-BAA8-89A7-51F5-B9F4AC7FB50B}"/>
                </a:ext>
              </a:extLst>
            </p:cNvPr>
            <p:cNvSpPr/>
            <p:nvPr/>
          </p:nvSpPr>
          <p:spPr bwMode="gray">
            <a:xfrm>
              <a:off x="6338359" y="3082796"/>
              <a:ext cx="2430952" cy="346204"/>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effectLst/>
                  <a:uLnTx/>
                  <a:uFillTx/>
                  <a:latin typeface="+mn-ea"/>
                  <a:cs typeface="Arial" charset="0"/>
                </a:rPr>
                <a:t>母と子の保健バッグ</a:t>
              </a:r>
            </a:p>
          </p:txBody>
        </p:sp>
      </p:grpSp>
      <p:grpSp>
        <p:nvGrpSpPr>
          <p:cNvPr id="27" name="グループ化 26">
            <a:extLst>
              <a:ext uri="{FF2B5EF4-FFF2-40B4-BE49-F238E27FC236}">
                <a16:creationId xmlns:a16="http://schemas.microsoft.com/office/drawing/2014/main" id="{328F08E9-4FE4-8636-83AC-7CF8B64AC7A9}"/>
              </a:ext>
            </a:extLst>
          </p:cNvPr>
          <p:cNvGrpSpPr/>
          <p:nvPr/>
        </p:nvGrpSpPr>
        <p:grpSpPr>
          <a:xfrm>
            <a:off x="8935590" y="2076871"/>
            <a:ext cx="2430952" cy="1430682"/>
            <a:chOff x="8682117" y="1977549"/>
            <a:chExt cx="2430952" cy="1430682"/>
          </a:xfrm>
        </p:grpSpPr>
        <p:pic>
          <p:nvPicPr>
            <p:cNvPr id="20" name="Picture 20" descr="新聞折込チラシのイラスト">
              <a:extLst>
                <a:ext uri="{FF2B5EF4-FFF2-40B4-BE49-F238E27FC236}">
                  <a16:creationId xmlns:a16="http://schemas.microsoft.com/office/drawing/2014/main" id="{A53F968A-7F76-5E69-E0A5-EEDDAA590E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57937">
              <a:off x="9449767" y="1977549"/>
              <a:ext cx="895652" cy="995798"/>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B6F7622E-0C5D-8CCE-BEF1-0AA8F2D3D0C5}"/>
                </a:ext>
              </a:extLst>
            </p:cNvPr>
            <p:cNvSpPr/>
            <p:nvPr/>
          </p:nvSpPr>
          <p:spPr bwMode="gray">
            <a:xfrm>
              <a:off x="8682117" y="3062027"/>
              <a:ext cx="2430952" cy="346204"/>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effectLst/>
                  <a:uLnTx/>
                  <a:uFillTx/>
                  <a:latin typeface="+mn-ea"/>
                  <a:cs typeface="Arial" charset="0"/>
                </a:rPr>
                <a:t>その他掲示物</a:t>
              </a:r>
            </a:p>
          </p:txBody>
        </p:sp>
      </p:grpSp>
    </p:spTree>
    <p:extLst>
      <p:ext uri="{BB962C8B-B14F-4D97-AF65-F5344CB8AC3E}">
        <p14:creationId xmlns:p14="http://schemas.microsoft.com/office/powerpoint/2010/main" val="885136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AECBE-CB3E-C48F-CFE3-3EA99B12EC24}"/>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6F4D9F8-5E09-E1D8-3796-8E01DFC85B61}"/>
              </a:ext>
            </a:extLst>
          </p:cNvPr>
          <p:cNvSpPr>
            <a:spLocks noGrp="1"/>
          </p:cNvSpPr>
          <p:nvPr>
            <p:ph sz="quarter" idx="13"/>
          </p:nvPr>
        </p:nvSpPr>
        <p:spPr>
          <a:xfrm>
            <a:off x="438827" y="186404"/>
            <a:ext cx="11345185" cy="288000"/>
          </a:xfrm>
        </p:spPr>
        <p:txBody>
          <a:bodyPr/>
          <a:lstStyle/>
          <a:p>
            <a:r>
              <a:rPr lang="en-US" altLang="ja-JP"/>
              <a:t>2.</a:t>
            </a:r>
            <a:r>
              <a:rPr lang="ja-JP" altLang="en-US"/>
              <a:t>実証の概要</a:t>
            </a:r>
          </a:p>
        </p:txBody>
      </p:sp>
      <p:sp>
        <p:nvSpPr>
          <p:cNvPr id="4" name="スライド番号プレースホルダー 3">
            <a:extLst>
              <a:ext uri="{FF2B5EF4-FFF2-40B4-BE49-F238E27FC236}">
                <a16:creationId xmlns:a16="http://schemas.microsoft.com/office/drawing/2014/main" id="{942CB0C8-672C-393A-2DB4-49CD7D9F1107}"/>
              </a:ext>
            </a:extLst>
          </p:cNvPr>
          <p:cNvSpPr>
            <a:spLocks noGrp="1"/>
          </p:cNvSpPr>
          <p:nvPr>
            <p:ph type="sldNum" sz="quarter" idx="18"/>
          </p:nvPr>
        </p:nvSpPr>
        <p:spPr/>
        <p:txBody>
          <a:bodyPr/>
          <a:lstStyle/>
          <a:p>
            <a:fld id="{47CE1B9D-ECF1-40A6-9741-619C7E3ED3FB}" type="slidenum">
              <a:rPr lang="ja-JP" altLang="en-US" smtClean="0"/>
              <a:pPr/>
              <a:t>18</a:t>
            </a:fld>
            <a:endParaRPr lang="ja-JP" altLang="en-US"/>
          </a:p>
        </p:txBody>
      </p:sp>
      <p:sp>
        <p:nvSpPr>
          <p:cNvPr id="5" name="タイトル 4">
            <a:extLst>
              <a:ext uri="{FF2B5EF4-FFF2-40B4-BE49-F238E27FC236}">
                <a16:creationId xmlns:a16="http://schemas.microsoft.com/office/drawing/2014/main" id="{F6980F6C-C3EC-CA62-0330-EE45ECFC40B6}"/>
              </a:ext>
            </a:extLst>
          </p:cNvPr>
          <p:cNvSpPr>
            <a:spLocks noGrp="1"/>
          </p:cNvSpPr>
          <p:nvPr>
            <p:ph type="title"/>
          </p:nvPr>
        </p:nvSpPr>
        <p:spPr>
          <a:xfrm>
            <a:off x="438828" y="474404"/>
            <a:ext cx="11340000" cy="297216"/>
          </a:xfrm>
          <a:noFill/>
        </p:spPr>
        <p:txBody>
          <a:bodyPr vert="horz" lIns="91440" tIns="45720" rIns="91440" bIns="45720" rtlCol="0" anchor="ctr">
            <a:noAutofit/>
          </a:bodyPr>
          <a:lstStyle/>
          <a:p>
            <a:r>
              <a:rPr lang="en-US" altLang="ja-JP"/>
              <a:t>(5) </a:t>
            </a:r>
            <a:r>
              <a:rPr lang="ja-JP" altLang="en-US"/>
              <a:t>サービス・機能概要｜マイナポータルを介した健診記録や接種記録等の取得機能</a:t>
            </a:r>
          </a:p>
        </p:txBody>
      </p:sp>
      <p:sp>
        <p:nvSpPr>
          <p:cNvPr id="3" name="タイトル 5">
            <a:extLst>
              <a:ext uri="{FF2B5EF4-FFF2-40B4-BE49-F238E27FC236}">
                <a16:creationId xmlns:a16="http://schemas.microsoft.com/office/drawing/2014/main" id="{07BF9846-C89B-DE9E-6C34-4492CDDBDAE2}"/>
              </a:ext>
            </a:extLst>
          </p:cNvPr>
          <p:cNvSpPr txBox="1">
            <a:spLocks/>
          </p:cNvSpPr>
          <p:nvPr/>
        </p:nvSpPr>
        <p:spPr>
          <a:xfrm>
            <a:off x="438828" y="771620"/>
            <a:ext cx="11340000"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ホーム画面に「マイナポータルから健診・予防接種の記録を取得」メニューを設置</a:t>
            </a:r>
            <a:endParaRPr lang="en-US" altLang="ja-JP">
              <a:solidFill>
                <a:schemeClr val="tx2"/>
              </a:solidFill>
            </a:endParaRPr>
          </a:p>
          <a:p>
            <a:r>
              <a:rPr lang="ja-JP" altLang="en-US">
                <a:solidFill>
                  <a:schemeClr val="tx2"/>
                </a:solidFill>
              </a:rPr>
              <a:t>マイナポータル連携後、取得した健診結果や予防接種履歴を電子版母子健康手帳上に反映する機能を準備</a:t>
            </a:r>
          </a:p>
          <a:p>
            <a:endParaRPr lang="en-US" altLang="ja-JP">
              <a:solidFill>
                <a:schemeClr val="tx2"/>
              </a:solidFill>
            </a:endParaRPr>
          </a:p>
        </p:txBody>
      </p:sp>
      <p:grpSp>
        <p:nvGrpSpPr>
          <p:cNvPr id="7" name="グループ化 29">
            <a:extLst>
              <a:ext uri="{FF2B5EF4-FFF2-40B4-BE49-F238E27FC236}">
                <a16:creationId xmlns:a16="http://schemas.microsoft.com/office/drawing/2014/main" id="{2EA8153A-BF43-160D-B473-B78F59B2C89D}"/>
              </a:ext>
            </a:extLst>
          </p:cNvPr>
          <p:cNvGrpSpPr/>
          <p:nvPr/>
        </p:nvGrpSpPr>
        <p:grpSpPr bwMode="gray">
          <a:xfrm>
            <a:off x="479424" y="1435659"/>
            <a:ext cx="11269664" cy="306613"/>
            <a:chOff x="5121600" y="1085093"/>
            <a:chExt cx="4140000" cy="306613"/>
          </a:xfrm>
        </p:grpSpPr>
        <p:sp>
          <p:nvSpPr>
            <p:cNvPr id="8" name="Line 56">
              <a:extLst>
                <a:ext uri="{FF2B5EF4-FFF2-40B4-BE49-F238E27FC236}">
                  <a16:creationId xmlns:a16="http://schemas.microsoft.com/office/drawing/2014/main" id="{30D8DEE7-7893-8DD9-FAFC-6192F010FF80}"/>
                </a:ext>
              </a:extLst>
            </p:cNvPr>
            <p:cNvSpPr>
              <a:spLocks noChangeShapeType="1"/>
            </p:cNvSpPr>
            <p:nvPr/>
          </p:nvSpPr>
          <p:spPr bwMode="gray">
            <a:xfrm>
              <a:off x="5121600" y="1238400"/>
              <a:ext cx="4140000" cy="0"/>
            </a:xfrm>
            <a:prstGeom prst="line">
              <a:avLst/>
            </a:prstGeom>
            <a:noFill/>
            <a:ln w="12700" cap="rnd">
              <a:solidFill>
                <a:sysClr val="windowText" lastClr="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mn-ea"/>
                <a:cs typeface="Arial" charset="0"/>
                <a:sym typeface="Yu Gothic UI" panose="020B0500000000000000" pitchFamily="50" charset="-128"/>
              </a:endParaRPr>
            </a:p>
          </p:txBody>
        </p:sp>
        <p:sp>
          <p:nvSpPr>
            <p:cNvPr id="9" name="Rectangle 57">
              <a:extLst>
                <a:ext uri="{FF2B5EF4-FFF2-40B4-BE49-F238E27FC236}">
                  <a16:creationId xmlns:a16="http://schemas.microsoft.com/office/drawing/2014/main" id="{7867BF08-2ED9-143D-CA34-8841E92AFEEA}"/>
                </a:ext>
              </a:extLst>
            </p:cNvPr>
            <p:cNvSpPr>
              <a:spLocks noChangeArrowheads="1"/>
            </p:cNvSpPr>
            <p:nvPr/>
          </p:nvSpPr>
          <p:spPr bwMode="gray">
            <a:xfrm>
              <a:off x="6825162" y="1085093"/>
              <a:ext cx="732904" cy="306613"/>
            </a:xfrm>
            <a:prstGeom prst="rect">
              <a:avLst/>
            </a:prstGeom>
            <a:solidFill>
              <a:sysClr val="window" lastClr="FFFFFF"/>
            </a:solidFill>
            <a:ln w="12700" cap="rnd" algn="ctr">
              <a:noFill/>
              <a:miter lim="800000"/>
              <a:headEnd/>
              <a:tailEnd/>
            </a:ln>
            <a:effectLst/>
          </p:spPr>
          <p:txBody>
            <a:bodyPr wrap="none" lIns="36000" tIns="36000" rIns="36000" bIns="36000" anchor="ctr" anchorCtr="1">
              <a:spAutoFit/>
            </a:bodyPr>
            <a:lstStyle/>
            <a:p>
              <a:pPr marL="0" marR="0" lvl="0" indent="0" algn="ctr" defTabSz="914400" eaLnBrk="1" fontAlgn="base" latinLnBrk="0" hangingPunct="1">
                <a:lnSpc>
                  <a:spcPct val="95000"/>
                </a:lnSpc>
                <a:spcBef>
                  <a:spcPct val="0"/>
                </a:spcBef>
                <a:spcAft>
                  <a:spcPct val="0"/>
                </a:spcAft>
                <a:buClrTx/>
                <a:buSzTx/>
                <a:buFontTx/>
                <a:buNone/>
                <a:tabLst/>
                <a:defRPr/>
              </a:pPr>
              <a:r>
                <a:rPr kumimoji="0" lang="ja-JP" altLang="en-US" sz="1600" b="1" kern="0">
                  <a:latin typeface="+mn-ea"/>
                  <a:cs typeface="Arial" charset="0"/>
                  <a:sym typeface="Yu Gothic UI" panose="020B0500000000000000" pitchFamily="50" charset="-128"/>
                </a:rPr>
                <a:t>画面イメージ</a:t>
              </a:r>
              <a:endParaRPr kumimoji="0" lang="en-US" altLang="ja-JP" sz="1600" b="1" i="0" u="none" strike="noStrike" kern="0" cap="none" spc="0" normalizeH="0" baseline="0" noProof="0">
                <a:ln>
                  <a:noFill/>
                </a:ln>
                <a:effectLst/>
                <a:uLnTx/>
                <a:uFillTx/>
                <a:latin typeface="+mn-ea"/>
                <a:cs typeface="Arial" charset="0"/>
                <a:sym typeface="Yu Gothic UI" panose="020B0500000000000000" pitchFamily="50" charset="-128"/>
              </a:endParaRPr>
            </a:p>
          </p:txBody>
        </p:sp>
      </p:grpSp>
      <p:sp>
        <p:nvSpPr>
          <p:cNvPr id="13" name="正方形/長方形 12">
            <a:extLst>
              <a:ext uri="{FF2B5EF4-FFF2-40B4-BE49-F238E27FC236}">
                <a16:creationId xmlns:a16="http://schemas.microsoft.com/office/drawing/2014/main" id="{A32CA7C5-66A5-C7AB-20A1-B7D0D1948973}"/>
              </a:ext>
            </a:extLst>
          </p:cNvPr>
          <p:cNvSpPr/>
          <p:nvPr/>
        </p:nvSpPr>
        <p:spPr>
          <a:xfrm>
            <a:off x="4294376" y="1811267"/>
            <a:ext cx="1800000" cy="272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a:latin typeface="+mn-ea"/>
              </a:rPr>
              <a:t>乳幼児健診取得画面</a:t>
            </a:r>
          </a:p>
        </p:txBody>
      </p:sp>
      <p:sp>
        <p:nvSpPr>
          <p:cNvPr id="14" name="正方形/長方形 13">
            <a:extLst>
              <a:ext uri="{FF2B5EF4-FFF2-40B4-BE49-F238E27FC236}">
                <a16:creationId xmlns:a16="http://schemas.microsoft.com/office/drawing/2014/main" id="{855CA1B3-D66F-9C47-F8DD-C2FA1C2DD0F4}"/>
              </a:ext>
            </a:extLst>
          </p:cNvPr>
          <p:cNvSpPr/>
          <p:nvPr/>
        </p:nvSpPr>
        <p:spPr>
          <a:xfrm>
            <a:off x="6221785" y="1811267"/>
            <a:ext cx="1800000" cy="2721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a:latin typeface="+mn-ea"/>
              </a:rPr>
              <a:t>マイナポータル画面</a:t>
            </a:r>
          </a:p>
        </p:txBody>
      </p:sp>
      <p:sp>
        <p:nvSpPr>
          <p:cNvPr id="32" name="正方形/長方形 31">
            <a:extLst>
              <a:ext uri="{FF2B5EF4-FFF2-40B4-BE49-F238E27FC236}">
                <a16:creationId xmlns:a16="http://schemas.microsoft.com/office/drawing/2014/main" id="{C2789AA9-7CB7-C667-6A5B-A218E77AE888}"/>
              </a:ext>
            </a:extLst>
          </p:cNvPr>
          <p:cNvSpPr/>
          <p:nvPr/>
        </p:nvSpPr>
        <p:spPr>
          <a:xfrm>
            <a:off x="432738" y="1811267"/>
            <a:ext cx="1800000" cy="272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a:latin typeface="+mn-ea"/>
              </a:rPr>
              <a:t>ホーム画面</a:t>
            </a:r>
          </a:p>
        </p:txBody>
      </p:sp>
      <p:sp>
        <p:nvSpPr>
          <p:cNvPr id="33" name="正方形/長方形 32">
            <a:extLst>
              <a:ext uri="{FF2B5EF4-FFF2-40B4-BE49-F238E27FC236}">
                <a16:creationId xmlns:a16="http://schemas.microsoft.com/office/drawing/2014/main" id="{0455E9ED-30EC-B2B5-C098-A9E222F7F0B5}"/>
              </a:ext>
            </a:extLst>
          </p:cNvPr>
          <p:cNvSpPr/>
          <p:nvPr/>
        </p:nvSpPr>
        <p:spPr>
          <a:xfrm>
            <a:off x="2363557" y="1811267"/>
            <a:ext cx="1800000" cy="272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latin typeface="+mn-ea"/>
              </a:rPr>
              <a:t>記録取得画面</a:t>
            </a:r>
            <a:endParaRPr kumimoji="1" lang="ja-JP" altLang="en-US" sz="1400" b="1">
              <a:latin typeface="+mn-ea"/>
            </a:endParaRPr>
          </a:p>
        </p:txBody>
      </p:sp>
      <p:grpSp>
        <p:nvGrpSpPr>
          <p:cNvPr id="34" name="グループ化 33">
            <a:extLst>
              <a:ext uri="{FF2B5EF4-FFF2-40B4-BE49-F238E27FC236}">
                <a16:creationId xmlns:a16="http://schemas.microsoft.com/office/drawing/2014/main" id="{A6CD5C00-19AB-E1C5-6BC6-582B8025B98C}"/>
              </a:ext>
            </a:extLst>
          </p:cNvPr>
          <p:cNvGrpSpPr/>
          <p:nvPr/>
        </p:nvGrpSpPr>
        <p:grpSpPr>
          <a:xfrm>
            <a:off x="540873" y="2250194"/>
            <a:ext cx="1583730" cy="3263790"/>
            <a:chOff x="716731" y="3902838"/>
            <a:chExt cx="2473200" cy="5040000"/>
          </a:xfrm>
        </p:grpSpPr>
        <p:grpSp>
          <p:nvGrpSpPr>
            <p:cNvPr id="35" name="グループ化 34">
              <a:extLst>
                <a:ext uri="{FF2B5EF4-FFF2-40B4-BE49-F238E27FC236}">
                  <a16:creationId xmlns:a16="http://schemas.microsoft.com/office/drawing/2014/main" id="{003B30B9-9B67-C8DD-78F8-4F9700381027}"/>
                </a:ext>
              </a:extLst>
            </p:cNvPr>
            <p:cNvGrpSpPr/>
            <p:nvPr/>
          </p:nvGrpSpPr>
          <p:grpSpPr>
            <a:xfrm>
              <a:off x="716731" y="3902838"/>
              <a:ext cx="2473200" cy="5040000"/>
              <a:chOff x="716731" y="3902838"/>
              <a:chExt cx="2473200" cy="5040000"/>
            </a:xfrm>
          </p:grpSpPr>
          <p:pic>
            <p:nvPicPr>
              <p:cNvPr id="37" name="図 36" descr="グラフィカル ユーザー インターフェイス, アプリケーション&#10;&#10;AI 生成コンテンツは誤りを含む可能性があります。">
                <a:extLst>
                  <a:ext uri="{FF2B5EF4-FFF2-40B4-BE49-F238E27FC236}">
                    <a16:creationId xmlns:a16="http://schemas.microsoft.com/office/drawing/2014/main" id="{56EABCEA-B777-D416-B211-6B29B18F52D8}"/>
                  </a:ext>
                </a:extLst>
              </p:cNvPr>
              <p:cNvPicPr preferRelativeResize="0">
                <a:picLocks/>
              </p:cNvPicPr>
              <p:nvPr/>
            </p:nvPicPr>
            <p:blipFill>
              <a:blip r:embed="rId3"/>
              <a:srcRect t="1433"/>
              <a:stretch>
                <a:fillRect/>
              </a:stretch>
            </p:blipFill>
            <p:spPr>
              <a:xfrm>
                <a:off x="716731" y="3902838"/>
                <a:ext cx="2473200" cy="5040000"/>
              </a:xfrm>
              <a:prstGeom prst="rect">
                <a:avLst/>
              </a:prstGeom>
              <a:ln>
                <a:solidFill>
                  <a:schemeClr val="tx1">
                    <a:lumMod val="65000"/>
                    <a:lumOff val="35000"/>
                  </a:schemeClr>
                </a:solidFill>
              </a:ln>
            </p:spPr>
          </p:pic>
          <p:pic>
            <p:nvPicPr>
              <p:cNvPr id="38" name="図 37">
                <a:extLst>
                  <a:ext uri="{FF2B5EF4-FFF2-40B4-BE49-F238E27FC236}">
                    <a16:creationId xmlns:a16="http://schemas.microsoft.com/office/drawing/2014/main" id="{8C6B15E1-9DB6-A6D2-29DE-6EEA0AD277EF}"/>
                  </a:ext>
                </a:extLst>
              </p:cNvPr>
              <p:cNvPicPr>
                <a:picLocks noChangeAspect="1"/>
              </p:cNvPicPr>
              <p:nvPr/>
            </p:nvPicPr>
            <p:blipFill>
              <a:blip r:embed="rId4"/>
              <a:srcRect t="50286"/>
              <a:stretch>
                <a:fillRect/>
              </a:stretch>
            </p:blipFill>
            <p:spPr>
              <a:xfrm>
                <a:off x="716731" y="6025415"/>
                <a:ext cx="2468282" cy="2907630"/>
              </a:xfrm>
              <a:prstGeom prst="rect">
                <a:avLst/>
              </a:prstGeom>
              <a:solidFill>
                <a:srgbClr val="F0EEEA"/>
              </a:solidFill>
              <a:ln>
                <a:noFill/>
              </a:ln>
            </p:spPr>
          </p:pic>
        </p:grpSp>
        <p:sp>
          <p:nvSpPr>
            <p:cNvPr id="36" name="テキスト ボックス 13">
              <a:extLst>
                <a:ext uri="{FF2B5EF4-FFF2-40B4-BE49-F238E27FC236}">
                  <a16:creationId xmlns:a16="http://schemas.microsoft.com/office/drawing/2014/main" id="{D3BF05DF-B0FA-1203-F683-9BDADFD0C312}"/>
                </a:ext>
              </a:extLst>
            </p:cNvPr>
            <p:cNvSpPr txBox="1"/>
            <p:nvPr/>
          </p:nvSpPr>
          <p:spPr>
            <a:xfrm>
              <a:off x="988015" y="3930944"/>
              <a:ext cx="244445" cy="169334"/>
            </a:xfrm>
            <a:prstGeom prst="rect">
              <a:avLst/>
            </a:prstGeom>
            <a:solidFill>
              <a:srgbClr val="F0EEEA"/>
            </a:solidFill>
          </p:spPr>
          <p:txBody>
            <a:bodyPr wrap="square" rtlCol="0">
              <a:spAutoFit/>
            </a:bodyPr>
            <a:lstStyle>
              <a:defPPr>
                <a:defRPr lang="ja-JP"/>
              </a:defPPr>
              <a:lvl1pPr marL="0" algn="l" defTabSz="914342" rtl="0" eaLnBrk="1" latinLnBrk="0" hangingPunct="1">
                <a:defRPr kumimoji="1" sz="1800" kern="1200">
                  <a:solidFill>
                    <a:schemeClr val="tx1"/>
                  </a:solidFill>
                  <a:latin typeface="+mn-lt"/>
                  <a:ea typeface="+mn-ea"/>
                  <a:cs typeface="+mn-cs"/>
                </a:defRPr>
              </a:lvl1pPr>
              <a:lvl2pPr marL="457171" algn="l" defTabSz="914342" rtl="0" eaLnBrk="1" latinLnBrk="0" hangingPunct="1">
                <a:defRPr kumimoji="1" sz="1800" kern="1200">
                  <a:solidFill>
                    <a:schemeClr val="tx1"/>
                  </a:solidFill>
                  <a:latin typeface="+mn-lt"/>
                  <a:ea typeface="+mn-ea"/>
                  <a:cs typeface="+mn-cs"/>
                </a:defRPr>
              </a:lvl2pPr>
              <a:lvl3pPr marL="914342" algn="l" defTabSz="914342" rtl="0" eaLnBrk="1" latinLnBrk="0" hangingPunct="1">
                <a:defRPr kumimoji="1" sz="1800" kern="1200">
                  <a:solidFill>
                    <a:schemeClr val="tx1"/>
                  </a:solidFill>
                  <a:latin typeface="+mn-lt"/>
                  <a:ea typeface="+mn-ea"/>
                  <a:cs typeface="+mn-cs"/>
                </a:defRPr>
              </a:lvl3pPr>
              <a:lvl4pPr marL="1371513" algn="l" defTabSz="914342" rtl="0" eaLnBrk="1" latinLnBrk="0" hangingPunct="1">
                <a:defRPr kumimoji="1" sz="1800" kern="1200">
                  <a:solidFill>
                    <a:schemeClr val="tx1"/>
                  </a:solidFill>
                  <a:latin typeface="+mn-lt"/>
                  <a:ea typeface="+mn-ea"/>
                  <a:cs typeface="+mn-cs"/>
                </a:defRPr>
              </a:lvl4pPr>
              <a:lvl5pPr marL="1828684" algn="l" defTabSz="914342" rtl="0" eaLnBrk="1" latinLnBrk="0" hangingPunct="1">
                <a:defRPr kumimoji="1" sz="1800" kern="1200">
                  <a:solidFill>
                    <a:schemeClr val="tx1"/>
                  </a:solidFill>
                  <a:latin typeface="+mn-lt"/>
                  <a:ea typeface="+mn-ea"/>
                  <a:cs typeface="+mn-cs"/>
                </a:defRPr>
              </a:lvl5pPr>
              <a:lvl6pPr marL="2285855" algn="l" defTabSz="914342" rtl="0" eaLnBrk="1" latinLnBrk="0" hangingPunct="1">
                <a:defRPr kumimoji="1" sz="1800" kern="1200">
                  <a:solidFill>
                    <a:schemeClr val="tx1"/>
                  </a:solidFill>
                  <a:latin typeface="+mn-lt"/>
                  <a:ea typeface="+mn-ea"/>
                  <a:cs typeface="+mn-cs"/>
                </a:defRPr>
              </a:lvl6pPr>
              <a:lvl7pPr marL="2743026" algn="l" defTabSz="914342" rtl="0" eaLnBrk="1" latinLnBrk="0" hangingPunct="1">
                <a:defRPr kumimoji="1" sz="1800" kern="1200">
                  <a:solidFill>
                    <a:schemeClr val="tx1"/>
                  </a:solidFill>
                  <a:latin typeface="+mn-lt"/>
                  <a:ea typeface="+mn-ea"/>
                  <a:cs typeface="+mn-cs"/>
                </a:defRPr>
              </a:lvl7pPr>
              <a:lvl8pPr marL="3200198" algn="l" defTabSz="914342" rtl="0" eaLnBrk="1" latinLnBrk="0" hangingPunct="1">
                <a:defRPr kumimoji="1" sz="1800" kern="1200">
                  <a:solidFill>
                    <a:schemeClr val="tx1"/>
                  </a:solidFill>
                  <a:latin typeface="+mn-lt"/>
                  <a:ea typeface="+mn-ea"/>
                  <a:cs typeface="+mn-cs"/>
                </a:defRPr>
              </a:lvl8pPr>
              <a:lvl9pPr marL="3657369" algn="l" defTabSz="914342" rtl="0" eaLnBrk="1" latinLnBrk="0" hangingPunct="1">
                <a:defRPr kumimoji="1" sz="1800" kern="1200">
                  <a:solidFill>
                    <a:schemeClr val="tx1"/>
                  </a:solidFill>
                  <a:latin typeface="+mn-lt"/>
                  <a:ea typeface="+mn-ea"/>
                  <a:cs typeface="+mn-cs"/>
                </a:defRPr>
              </a:lvl9pPr>
            </a:lstStyle>
            <a:p>
              <a:pPr algn="l" fontAlgn="base"/>
              <a:endParaRPr kumimoji="1" lang="ja-JP" altLang="en-US">
                <a:solidFill>
                  <a:schemeClr val="tx1">
                    <a:lumMod val="85000"/>
                    <a:lumOff val="15000"/>
                  </a:schemeClr>
                </a:solidFill>
              </a:endParaRPr>
            </a:p>
          </p:txBody>
        </p:sp>
      </p:grpSp>
      <p:pic>
        <p:nvPicPr>
          <p:cNvPr id="39" name="Picture 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BE957EF6-6BB9-3636-899C-3BC249C7E2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969" y="2250194"/>
            <a:ext cx="1476814" cy="25569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40" name="グループ化 39">
            <a:extLst>
              <a:ext uri="{FF2B5EF4-FFF2-40B4-BE49-F238E27FC236}">
                <a16:creationId xmlns:a16="http://schemas.microsoft.com/office/drawing/2014/main" id="{DDD9C706-E7E7-69BB-99F4-3FFE58A69CAA}"/>
              </a:ext>
            </a:extLst>
          </p:cNvPr>
          <p:cNvGrpSpPr/>
          <p:nvPr/>
        </p:nvGrpSpPr>
        <p:grpSpPr>
          <a:xfrm>
            <a:off x="6329920" y="2268395"/>
            <a:ext cx="1583730" cy="3069736"/>
            <a:chOff x="4608118" y="-1147887"/>
            <a:chExt cx="2332976" cy="4257649"/>
          </a:xfrm>
        </p:grpSpPr>
        <p:pic>
          <p:nvPicPr>
            <p:cNvPr id="41" name="図 40" descr="グラフィカル ユーザー インターフェイス, アプリケーション&#10;&#10;AI 生成コンテンツは誤りを含む可能性があります。">
              <a:extLst>
                <a:ext uri="{FF2B5EF4-FFF2-40B4-BE49-F238E27FC236}">
                  <a16:creationId xmlns:a16="http://schemas.microsoft.com/office/drawing/2014/main" id="{9A2D3ADC-06FC-E665-331C-F387C9DAA567}"/>
                </a:ext>
              </a:extLst>
            </p:cNvPr>
            <p:cNvPicPr>
              <a:picLocks noChangeAspect="1"/>
            </p:cNvPicPr>
            <p:nvPr/>
          </p:nvPicPr>
          <p:blipFill>
            <a:blip r:embed="rId6"/>
            <a:srcRect b="66596"/>
            <a:stretch>
              <a:fillRect/>
            </a:stretch>
          </p:blipFill>
          <p:spPr>
            <a:xfrm>
              <a:off x="4608118" y="-1147887"/>
              <a:ext cx="2330457" cy="3309008"/>
            </a:xfrm>
            <a:prstGeom prst="rect">
              <a:avLst/>
            </a:prstGeom>
            <a:ln>
              <a:solidFill>
                <a:schemeClr val="tx1">
                  <a:lumMod val="65000"/>
                  <a:lumOff val="35000"/>
                </a:schemeClr>
              </a:solidFill>
            </a:ln>
          </p:spPr>
        </p:pic>
        <p:pic>
          <p:nvPicPr>
            <p:cNvPr id="42" name="図 41" descr="グラフィカル ユーザー インターフェイス, アプリケーション&#10;&#10;AI 生成コンテンツは誤りを含む可能性があります。">
              <a:extLst>
                <a:ext uri="{FF2B5EF4-FFF2-40B4-BE49-F238E27FC236}">
                  <a16:creationId xmlns:a16="http://schemas.microsoft.com/office/drawing/2014/main" id="{B78CA4BD-75A6-7D57-C4D3-FFDAFFF03D86}"/>
                </a:ext>
              </a:extLst>
            </p:cNvPr>
            <p:cNvPicPr>
              <a:picLocks noChangeAspect="1"/>
            </p:cNvPicPr>
            <p:nvPr/>
          </p:nvPicPr>
          <p:blipFill>
            <a:blip r:embed="rId6"/>
            <a:srcRect t="44905" b="33073"/>
            <a:stretch>
              <a:fillRect/>
            </a:stretch>
          </p:blipFill>
          <p:spPr>
            <a:xfrm>
              <a:off x="4610637" y="928233"/>
              <a:ext cx="2330457" cy="2181529"/>
            </a:xfrm>
            <a:prstGeom prst="rect">
              <a:avLst/>
            </a:prstGeom>
            <a:ln>
              <a:solidFill>
                <a:schemeClr val="tx1">
                  <a:lumMod val="65000"/>
                  <a:lumOff val="35000"/>
                </a:schemeClr>
              </a:solidFill>
            </a:ln>
          </p:spPr>
        </p:pic>
        <p:sp>
          <p:nvSpPr>
            <p:cNvPr id="43" name="波線 42">
              <a:extLst>
                <a:ext uri="{FF2B5EF4-FFF2-40B4-BE49-F238E27FC236}">
                  <a16:creationId xmlns:a16="http://schemas.microsoft.com/office/drawing/2014/main" id="{A6802323-C3DC-DF67-FB64-79CCA922930A}"/>
                </a:ext>
              </a:extLst>
            </p:cNvPr>
            <p:cNvSpPr/>
            <p:nvPr/>
          </p:nvSpPr>
          <p:spPr>
            <a:xfrm>
              <a:off x="4611655" y="849542"/>
              <a:ext cx="2328321" cy="211242"/>
            </a:xfrm>
            <a:prstGeom prst="wav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500">
                  <a:solidFill>
                    <a:schemeClr val="tx1">
                      <a:lumMod val="65000"/>
                      <a:lumOff val="35000"/>
                    </a:schemeClr>
                  </a:solidFill>
                  <a:ea typeface="Yu Gothic UI" panose="020B0500000000000000" pitchFamily="50" charset="-128"/>
                </a:rPr>
                <a:t>（省略）</a:t>
              </a:r>
            </a:p>
          </p:txBody>
        </p:sp>
      </p:grpSp>
      <p:pic>
        <p:nvPicPr>
          <p:cNvPr id="51" name="Picture 2">
            <a:extLst>
              <a:ext uri="{FF2B5EF4-FFF2-40B4-BE49-F238E27FC236}">
                <a16:creationId xmlns:a16="http://schemas.microsoft.com/office/drawing/2014/main" id="{21DF8371-84E7-8C0B-3DEF-60C8003AB28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2463975" y="2261125"/>
            <a:ext cx="1599165" cy="24286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3" name="正方形/長方形 52">
            <a:extLst>
              <a:ext uri="{FF2B5EF4-FFF2-40B4-BE49-F238E27FC236}">
                <a16:creationId xmlns:a16="http://schemas.microsoft.com/office/drawing/2014/main" id="{3A6D0B65-5C0D-97F1-1BF3-4B63BE7D6239}"/>
              </a:ext>
            </a:extLst>
          </p:cNvPr>
          <p:cNvSpPr/>
          <p:nvPr/>
        </p:nvSpPr>
        <p:spPr>
          <a:xfrm>
            <a:off x="538757" y="4881699"/>
            <a:ext cx="1580581" cy="272170"/>
          </a:xfrm>
          <a:prstGeom prst="rect">
            <a:avLst/>
          </a:prstGeom>
          <a:noFill/>
          <a:ln w="28575">
            <a:solidFill>
              <a:srgbClr val="EC7E45"/>
            </a:solidFill>
          </a:ln>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ja-JP" altLang="en-US" sz="1600"/>
          </a:p>
        </p:txBody>
      </p:sp>
      <p:sp>
        <p:nvSpPr>
          <p:cNvPr id="59" name="正方形/長方形 58">
            <a:extLst>
              <a:ext uri="{FF2B5EF4-FFF2-40B4-BE49-F238E27FC236}">
                <a16:creationId xmlns:a16="http://schemas.microsoft.com/office/drawing/2014/main" id="{8C6F46B5-7071-EBD9-A57A-F8CB07750363}"/>
              </a:ext>
            </a:extLst>
          </p:cNvPr>
          <p:cNvSpPr/>
          <p:nvPr/>
        </p:nvSpPr>
        <p:spPr>
          <a:xfrm>
            <a:off x="2459873" y="4009973"/>
            <a:ext cx="1602789" cy="272170"/>
          </a:xfrm>
          <a:prstGeom prst="rect">
            <a:avLst/>
          </a:prstGeom>
          <a:noFill/>
          <a:ln w="28575">
            <a:solidFill>
              <a:srgbClr val="EC7E45"/>
            </a:solidFill>
          </a:ln>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ja-JP" altLang="en-US" sz="1600"/>
          </a:p>
        </p:txBody>
      </p:sp>
      <p:sp>
        <p:nvSpPr>
          <p:cNvPr id="60" name="二等辺三角形 59">
            <a:extLst>
              <a:ext uri="{FF2B5EF4-FFF2-40B4-BE49-F238E27FC236}">
                <a16:creationId xmlns:a16="http://schemas.microsoft.com/office/drawing/2014/main" id="{6F0BCF58-F7E3-F5CE-D81D-562A132C6AC3}"/>
              </a:ext>
            </a:extLst>
          </p:cNvPr>
          <p:cNvSpPr/>
          <p:nvPr/>
        </p:nvSpPr>
        <p:spPr>
          <a:xfrm rot="5400000">
            <a:off x="1856036" y="2620041"/>
            <a:ext cx="884223" cy="10001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p>
        </p:txBody>
      </p:sp>
      <p:sp>
        <p:nvSpPr>
          <p:cNvPr id="61" name="二等辺三角形 60">
            <a:extLst>
              <a:ext uri="{FF2B5EF4-FFF2-40B4-BE49-F238E27FC236}">
                <a16:creationId xmlns:a16="http://schemas.microsoft.com/office/drawing/2014/main" id="{CBBA3123-2F60-ED51-7AC7-AFD3BEBB67D3}"/>
              </a:ext>
            </a:extLst>
          </p:cNvPr>
          <p:cNvSpPr/>
          <p:nvPr/>
        </p:nvSpPr>
        <p:spPr>
          <a:xfrm rot="5400000">
            <a:off x="3786855" y="2620041"/>
            <a:ext cx="884223" cy="10001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p>
        </p:txBody>
      </p:sp>
      <p:sp>
        <p:nvSpPr>
          <p:cNvPr id="62" name="二等辺三角形 61">
            <a:extLst>
              <a:ext uri="{FF2B5EF4-FFF2-40B4-BE49-F238E27FC236}">
                <a16:creationId xmlns:a16="http://schemas.microsoft.com/office/drawing/2014/main" id="{CD73C6F2-0569-935A-423E-033A038D6B11}"/>
              </a:ext>
            </a:extLst>
          </p:cNvPr>
          <p:cNvSpPr/>
          <p:nvPr/>
        </p:nvSpPr>
        <p:spPr>
          <a:xfrm rot="5400000">
            <a:off x="5717674" y="2620041"/>
            <a:ext cx="884223" cy="10001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p>
        </p:txBody>
      </p:sp>
      <p:sp>
        <p:nvSpPr>
          <p:cNvPr id="63" name="正方形/長方形 62">
            <a:extLst>
              <a:ext uri="{FF2B5EF4-FFF2-40B4-BE49-F238E27FC236}">
                <a16:creationId xmlns:a16="http://schemas.microsoft.com/office/drawing/2014/main" id="{C7FED034-1EC5-47D9-96B6-822907F1FF5D}"/>
              </a:ext>
            </a:extLst>
          </p:cNvPr>
          <p:cNvSpPr/>
          <p:nvPr/>
        </p:nvSpPr>
        <p:spPr>
          <a:xfrm>
            <a:off x="4440548" y="3528645"/>
            <a:ext cx="1476814" cy="179883"/>
          </a:xfrm>
          <a:prstGeom prst="rect">
            <a:avLst/>
          </a:prstGeom>
          <a:noFill/>
          <a:ln w="28575">
            <a:solidFill>
              <a:srgbClr val="EC7E45"/>
            </a:solidFill>
          </a:ln>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ja-JP" altLang="en-US" sz="1600"/>
          </a:p>
        </p:txBody>
      </p:sp>
      <p:sp>
        <p:nvSpPr>
          <p:cNvPr id="64" name="正方形/長方形 63">
            <a:extLst>
              <a:ext uri="{FF2B5EF4-FFF2-40B4-BE49-F238E27FC236}">
                <a16:creationId xmlns:a16="http://schemas.microsoft.com/office/drawing/2014/main" id="{27667BB0-FF65-59B2-9F55-8D9B20F650C4}"/>
              </a:ext>
            </a:extLst>
          </p:cNvPr>
          <p:cNvSpPr/>
          <p:nvPr/>
        </p:nvSpPr>
        <p:spPr>
          <a:xfrm>
            <a:off x="6320778" y="4860064"/>
            <a:ext cx="1580581" cy="272170"/>
          </a:xfrm>
          <a:prstGeom prst="rect">
            <a:avLst/>
          </a:prstGeom>
          <a:noFill/>
          <a:ln w="28575">
            <a:solidFill>
              <a:srgbClr val="EC7E45"/>
            </a:solidFill>
          </a:ln>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ja-JP" altLang="en-US" sz="1600"/>
          </a:p>
        </p:txBody>
      </p:sp>
      <p:sp>
        <p:nvSpPr>
          <p:cNvPr id="21" name="正方形/長方形 20">
            <a:extLst>
              <a:ext uri="{FF2B5EF4-FFF2-40B4-BE49-F238E27FC236}">
                <a16:creationId xmlns:a16="http://schemas.microsoft.com/office/drawing/2014/main" id="{423388A3-D8EF-78E2-8A12-8003566702D2}"/>
              </a:ext>
            </a:extLst>
          </p:cNvPr>
          <p:cNvSpPr/>
          <p:nvPr/>
        </p:nvSpPr>
        <p:spPr>
          <a:xfrm>
            <a:off x="8156012" y="1811267"/>
            <a:ext cx="3609959" cy="272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latin typeface="+mn-ea"/>
              </a:rPr>
              <a:t>健診・予防接種画面</a:t>
            </a:r>
          </a:p>
        </p:txBody>
      </p:sp>
      <p:grpSp>
        <p:nvGrpSpPr>
          <p:cNvPr id="29" name="グループ化 28">
            <a:extLst>
              <a:ext uri="{FF2B5EF4-FFF2-40B4-BE49-F238E27FC236}">
                <a16:creationId xmlns:a16="http://schemas.microsoft.com/office/drawing/2014/main" id="{7FE4875E-848A-A0B7-4EC2-6ADECA020E8A}"/>
              </a:ext>
            </a:extLst>
          </p:cNvPr>
          <p:cNvGrpSpPr/>
          <p:nvPr/>
        </p:nvGrpSpPr>
        <p:grpSpPr>
          <a:xfrm>
            <a:off x="8386745" y="2268397"/>
            <a:ext cx="3148493" cy="3769217"/>
            <a:chOff x="8033460" y="2268397"/>
            <a:chExt cx="3148493" cy="3769217"/>
          </a:xfrm>
        </p:grpSpPr>
        <p:grpSp>
          <p:nvGrpSpPr>
            <p:cNvPr id="17" name="グループ化 16">
              <a:extLst>
                <a:ext uri="{FF2B5EF4-FFF2-40B4-BE49-F238E27FC236}">
                  <a16:creationId xmlns:a16="http://schemas.microsoft.com/office/drawing/2014/main" id="{5285C3B2-328C-A916-AFEE-E17F293F1176}"/>
                </a:ext>
              </a:extLst>
            </p:cNvPr>
            <p:cNvGrpSpPr/>
            <p:nvPr/>
          </p:nvGrpSpPr>
          <p:grpSpPr>
            <a:xfrm>
              <a:off x="9488815" y="2725989"/>
              <a:ext cx="1693138" cy="3311625"/>
              <a:chOff x="4511733" y="4551185"/>
              <a:chExt cx="1044000" cy="2085584"/>
            </a:xfrm>
          </p:grpSpPr>
          <p:pic>
            <p:nvPicPr>
              <p:cNvPr id="18" name="図 17" descr="グラフィカル ユーザー インターフェイス, アプリケーション&#10;&#10;AI 生成コンテンツは誤りを含む可能性があります。">
                <a:extLst>
                  <a:ext uri="{FF2B5EF4-FFF2-40B4-BE49-F238E27FC236}">
                    <a16:creationId xmlns:a16="http://schemas.microsoft.com/office/drawing/2014/main" id="{459F06AB-F3E4-18C7-6444-20E23E78639F}"/>
                  </a:ext>
                </a:extLst>
              </p:cNvPr>
              <p:cNvPicPr>
                <a:picLocks noChangeAspect="1"/>
              </p:cNvPicPr>
              <p:nvPr/>
            </p:nvPicPr>
            <p:blipFill>
              <a:blip r:embed="rId8"/>
              <a:srcRect b="67136"/>
              <a:stretch>
                <a:fillRect/>
              </a:stretch>
            </p:blipFill>
            <p:spPr>
              <a:xfrm>
                <a:off x="4511733" y="4551185"/>
                <a:ext cx="1044000" cy="2085584"/>
              </a:xfrm>
              <a:prstGeom prst="rect">
                <a:avLst/>
              </a:prstGeom>
              <a:ln>
                <a:solidFill>
                  <a:schemeClr val="bg1">
                    <a:lumMod val="65000"/>
                  </a:schemeClr>
                </a:solidFill>
              </a:ln>
            </p:spPr>
          </p:pic>
          <p:pic>
            <p:nvPicPr>
              <p:cNvPr id="19" name="図 18">
                <a:extLst>
                  <a:ext uri="{FF2B5EF4-FFF2-40B4-BE49-F238E27FC236}">
                    <a16:creationId xmlns:a16="http://schemas.microsoft.com/office/drawing/2014/main" id="{67B6F9C3-4CFE-12F1-CD97-5F86AA8FAFA5}"/>
                  </a:ext>
                </a:extLst>
              </p:cNvPr>
              <p:cNvPicPr>
                <a:picLocks noChangeAspect="1"/>
              </p:cNvPicPr>
              <p:nvPr/>
            </p:nvPicPr>
            <p:blipFill>
              <a:blip r:embed="rId9"/>
              <a:srcRect l="1299" b="83683"/>
              <a:stretch>
                <a:fillRect/>
              </a:stretch>
            </p:blipFill>
            <p:spPr>
              <a:xfrm>
                <a:off x="4514726" y="4551870"/>
                <a:ext cx="1040400" cy="307147"/>
              </a:xfrm>
              <a:prstGeom prst="rect">
                <a:avLst/>
              </a:prstGeom>
              <a:ln>
                <a:noFill/>
              </a:ln>
            </p:spPr>
          </p:pic>
        </p:grpSp>
        <p:sp>
          <p:nvSpPr>
            <p:cNvPr id="20" name="正方形/長方形 19">
              <a:extLst>
                <a:ext uri="{FF2B5EF4-FFF2-40B4-BE49-F238E27FC236}">
                  <a16:creationId xmlns:a16="http://schemas.microsoft.com/office/drawing/2014/main" id="{FB8B397C-2436-151B-67B6-3A108F8394F3}"/>
                </a:ext>
              </a:extLst>
            </p:cNvPr>
            <p:cNvSpPr/>
            <p:nvPr/>
          </p:nvSpPr>
          <p:spPr>
            <a:xfrm>
              <a:off x="10613623" y="3209761"/>
              <a:ext cx="567346" cy="272170"/>
            </a:xfrm>
            <a:prstGeom prst="rect">
              <a:avLst/>
            </a:prstGeom>
            <a:noFill/>
            <a:ln w="28575">
              <a:solidFill>
                <a:srgbClr val="EC7E45"/>
              </a:solidFill>
            </a:ln>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ja-JP" altLang="en-US" sz="1600"/>
            </a:p>
          </p:txBody>
        </p:sp>
        <p:grpSp>
          <p:nvGrpSpPr>
            <p:cNvPr id="24" name="グループ化 23">
              <a:extLst>
                <a:ext uri="{FF2B5EF4-FFF2-40B4-BE49-F238E27FC236}">
                  <a16:creationId xmlns:a16="http://schemas.microsoft.com/office/drawing/2014/main" id="{168E128B-CAB6-FADA-1832-4372DB9CA053}"/>
                </a:ext>
              </a:extLst>
            </p:cNvPr>
            <p:cNvGrpSpPr/>
            <p:nvPr/>
          </p:nvGrpSpPr>
          <p:grpSpPr>
            <a:xfrm>
              <a:off x="8033460" y="2268397"/>
              <a:ext cx="1634467" cy="2973455"/>
              <a:chOff x="1957983" y="4306253"/>
              <a:chExt cx="951983" cy="1967854"/>
            </a:xfrm>
          </p:grpSpPr>
          <p:grpSp>
            <p:nvGrpSpPr>
              <p:cNvPr id="25" name="グループ化 24">
                <a:extLst>
                  <a:ext uri="{FF2B5EF4-FFF2-40B4-BE49-F238E27FC236}">
                    <a16:creationId xmlns:a16="http://schemas.microsoft.com/office/drawing/2014/main" id="{8C4C5320-2405-2B90-CE76-46E5756EA31F}"/>
                  </a:ext>
                </a:extLst>
              </p:cNvPr>
              <p:cNvGrpSpPr/>
              <p:nvPr/>
            </p:nvGrpSpPr>
            <p:grpSpPr>
              <a:xfrm>
                <a:off x="1957983" y="4306253"/>
                <a:ext cx="951129" cy="1967854"/>
                <a:chOff x="2354332" y="1060862"/>
                <a:chExt cx="1416855" cy="2833710"/>
              </a:xfrm>
            </p:grpSpPr>
            <p:pic>
              <p:nvPicPr>
                <p:cNvPr id="27" name="図 26">
                  <a:extLst>
                    <a:ext uri="{FF2B5EF4-FFF2-40B4-BE49-F238E27FC236}">
                      <a16:creationId xmlns:a16="http://schemas.microsoft.com/office/drawing/2014/main" id="{24B0F5D3-4881-9B4D-1726-DB2716DF3B59}"/>
                    </a:ext>
                  </a:extLst>
                </p:cNvPr>
                <p:cNvPicPr preferRelativeResize="0">
                  <a:picLocks/>
                </p:cNvPicPr>
                <p:nvPr/>
              </p:nvPicPr>
              <p:blipFill>
                <a:blip r:embed="rId10"/>
                <a:srcRect l="1959" r="1"/>
                <a:stretch>
                  <a:fillRect/>
                </a:stretch>
              </p:blipFill>
              <p:spPr>
                <a:xfrm>
                  <a:off x="2354332" y="1060862"/>
                  <a:ext cx="1416855" cy="2833710"/>
                </a:xfrm>
                <a:prstGeom prst="rect">
                  <a:avLst/>
                </a:prstGeom>
                <a:ln>
                  <a:solidFill>
                    <a:schemeClr val="bg1">
                      <a:lumMod val="65000"/>
                    </a:schemeClr>
                  </a:solidFill>
                </a:ln>
              </p:spPr>
            </p:pic>
            <p:sp>
              <p:nvSpPr>
                <p:cNvPr id="28" name="正方形/長方形 27">
                  <a:extLst>
                    <a:ext uri="{FF2B5EF4-FFF2-40B4-BE49-F238E27FC236}">
                      <a16:creationId xmlns:a16="http://schemas.microsoft.com/office/drawing/2014/main" id="{3B0EED88-8F7F-17F8-7105-DB78D435A1EC}"/>
                    </a:ext>
                  </a:extLst>
                </p:cNvPr>
                <p:cNvSpPr/>
                <p:nvPr/>
              </p:nvSpPr>
              <p:spPr bwMode="auto">
                <a:xfrm>
                  <a:off x="2390920" y="2004767"/>
                  <a:ext cx="1380267" cy="186528"/>
                </a:xfrm>
                <a:prstGeom prst="rect">
                  <a:avLst/>
                </a:prstGeom>
                <a:noFill/>
                <a:ln w="28575">
                  <a:solidFill>
                    <a:srgbClr val="EC7E45"/>
                  </a:solidFill>
                </a:ln>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342" rtl="0" eaLnBrk="1" latinLnBrk="0" hangingPunct="1">
                    <a:defRPr kumimoji="1" sz="1800" kern="1200">
                      <a:solidFill>
                        <a:schemeClr val="lt1"/>
                      </a:solidFill>
                      <a:latin typeface="+mn-lt"/>
                      <a:ea typeface="+mn-ea"/>
                      <a:cs typeface="+mn-cs"/>
                    </a:defRPr>
                  </a:lvl1pPr>
                  <a:lvl2pPr marL="457171" algn="l" defTabSz="914342" rtl="0" eaLnBrk="1" latinLnBrk="0" hangingPunct="1">
                    <a:defRPr kumimoji="1" sz="1800" kern="1200">
                      <a:solidFill>
                        <a:schemeClr val="lt1"/>
                      </a:solidFill>
                      <a:latin typeface="+mn-lt"/>
                      <a:ea typeface="+mn-ea"/>
                      <a:cs typeface="+mn-cs"/>
                    </a:defRPr>
                  </a:lvl2pPr>
                  <a:lvl3pPr marL="914342" algn="l" defTabSz="914342" rtl="0" eaLnBrk="1" latinLnBrk="0" hangingPunct="1">
                    <a:defRPr kumimoji="1" sz="1800" kern="1200">
                      <a:solidFill>
                        <a:schemeClr val="lt1"/>
                      </a:solidFill>
                      <a:latin typeface="+mn-lt"/>
                      <a:ea typeface="+mn-ea"/>
                      <a:cs typeface="+mn-cs"/>
                    </a:defRPr>
                  </a:lvl3pPr>
                  <a:lvl4pPr marL="1371513" algn="l" defTabSz="914342" rtl="0" eaLnBrk="1" latinLnBrk="0" hangingPunct="1">
                    <a:defRPr kumimoji="1" sz="1800" kern="1200">
                      <a:solidFill>
                        <a:schemeClr val="lt1"/>
                      </a:solidFill>
                      <a:latin typeface="+mn-lt"/>
                      <a:ea typeface="+mn-ea"/>
                      <a:cs typeface="+mn-cs"/>
                    </a:defRPr>
                  </a:lvl4pPr>
                  <a:lvl5pPr marL="1828684" algn="l" defTabSz="914342" rtl="0" eaLnBrk="1" latinLnBrk="0" hangingPunct="1">
                    <a:defRPr kumimoji="1" sz="1800" kern="1200">
                      <a:solidFill>
                        <a:schemeClr val="lt1"/>
                      </a:solidFill>
                      <a:latin typeface="+mn-lt"/>
                      <a:ea typeface="+mn-ea"/>
                      <a:cs typeface="+mn-cs"/>
                    </a:defRPr>
                  </a:lvl5pPr>
                  <a:lvl6pPr marL="2285855" algn="l" defTabSz="914342" rtl="0" eaLnBrk="1" latinLnBrk="0" hangingPunct="1">
                    <a:defRPr kumimoji="1" sz="1800" kern="1200">
                      <a:solidFill>
                        <a:schemeClr val="lt1"/>
                      </a:solidFill>
                      <a:latin typeface="+mn-lt"/>
                      <a:ea typeface="+mn-ea"/>
                      <a:cs typeface="+mn-cs"/>
                    </a:defRPr>
                  </a:lvl6pPr>
                  <a:lvl7pPr marL="2743026" algn="l" defTabSz="914342" rtl="0" eaLnBrk="1" latinLnBrk="0" hangingPunct="1">
                    <a:defRPr kumimoji="1" sz="1800" kern="1200">
                      <a:solidFill>
                        <a:schemeClr val="lt1"/>
                      </a:solidFill>
                      <a:latin typeface="+mn-lt"/>
                      <a:ea typeface="+mn-ea"/>
                      <a:cs typeface="+mn-cs"/>
                    </a:defRPr>
                  </a:lvl7pPr>
                  <a:lvl8pPr marL="3200198" algn="l" defTabSz="914342" rtl="0" eaLnBrk="1" latinLnBrk="0" hangingPunct="1">
                    <a:defRPr kumimoji="1" sz="1800" kern="1200">
                      <a:solidFill>
                        <a:schemeClr val="lt1"/>
                      </a:solidFill>
                      <a:latin typeface="+mn-lt"/>
                      <a:ea typeface="+mn-ea"/>
                      <a:cs typeface="+mn-cs"/>
                    </a:defRPr>
                  </a:lvl8pPr>
                  <a:lvl9pPr marL="3657369" algn="l" defTabSz="914342" rtl="0" eaLnBrk="1" latinLnBrk="0" hangingPunct="1">
                    <a:defRPr kumimoji="1" sz="1800" kern="1200">
                      <a:solidFill>
                        <a:schemeClr val="lt1"/>
                      </a:solidFill>
                      <a:latin typeface="+mn-lt"/>
                      <a:ea typeface="+mn-ea"/>
                      <a:cs typeface="+mn-cs"/>
                    </a:defRPr>
                  </a:lvl9pPr>
                </a:lstStyle>
                <a:p>
                  <a:pPr algn="ctr"/>
                  <a:endParaRPr lang="ja-JP" altLang="en-US" sz="1600"/>
                </a:p>
              </p:txBody>
            </p:sp>
          </p:grpSp>
          <p:pic>
            <p:nvPicPr>
              <p:cNvPr id="26" name="図 25">
                <a:extLst>
                  <a:ext uri="{FF2B5EF4-FFF2-40B4-BE49-F238E27FC236}">
                    <a16:creationId xmlns:a16="http://schemas.microsoft.com/office/drawing/2014/main" id="{B35E3AE3-B8F3-2815-2542-E4892438D9C2}"/>
                  </a:ext>
                </a:extLst>
              </p:cNvPr>
              <p:cNvPicPr preferRelativeResize="0">
                <a:picLocks/>
              </p:cNvPicPr>
              <p:nvPr/>
            </p:nvPicPr>
            <p:blipFill>
              <a:blip r:embed="rId11"/>
              <a:srcRect l="68377" t="10833" r="2106" b="83634"/>
              <a:stretch>
                <a:fillRect/>
              </a:stretch>
            </p:blipFill>
            <p:spPr>
              <a:xfrm>
                <a:off x="2595182" y="4543683"/>
                <a:ext cx="314784" cy="119524"/>
              </a:xfrm>
              <a:prstGeom prst="rect">
                <a:avLst/>
              </a:prstGeom>
              <a:ln>
                <a:noFill/>
              </a:ln>
            </p:spPr>
          </p:pic>
        </p:grpSp>
      </p:grpSp>
      <p:sp>
        <p:nvSpPr>
          <p:cNvPr id="30" name="Rectangle 57">
            <a:extLst>
              <a:ext uri="{FF2B5EF4-FFF2-40B4-BE49-F238E27FC236}">
                <a16:creationId xmlns:a16="http://schemas.microsoft.com/office/drawing/2014/main" id="{89D9C66D-8193-5282-21D9-178D3D8378AE}"/>
              </a:ext>
            </a:extLst>
          </p:cNvPr>
          <p:cNvSpPr>
            <a:spLocks noChangeArrowheads="1"/>
          </p:cNvSpPr>
          <p:nvPr/>
        </p:nvSpPr>
        <p:spPr bwMode="gray">
          <a:xfrm>
            <a:off x="7952318" y="2476977"/>
            <a:ext cx="360000" cy="482046"/>
          </a:xfrm>
          <a:prstGeom prst="rect">
            <a:avLst/>
          </a:prstGeom>
          <a:solidFill>
            <a:sysClr val="window" lastClr="FFFFFF"/>
          </a:solidFill>
          <a:ln w="12700" cap="rnd" algn="ctr">
            <a:noFill/>
            <a:miter lim="800000"/>
            <a:headEnd/>
            <a:tailEnd/>
          </a:ln>
          <a:effectLst/>
        </p:spPr>
        <p:txBody>
          <a:bodyPr wrap="none" lIns="36000" tIns="36000" rIns="36000" bIns="36000" anchor="ctr" anchorCtr="1">
            <a:spAutoFit/>
          </a:bodyPr>
          <a:lstStyle/>
          <a:p>
            <a:pPr marL="0" marR="0" lvl="0" indent="0" algn="ctr" defTabSz="914400" eaLnBrk="1" fontAlgn="base" latinLnBrk="0" hangingPunct="1">
              <a:lnSpc>
                <a:spcPct val="95000"/>
              </a:lnSpc>
              <a:spcBef>
                <a:spcPct val="0"/>
              </a:spcBef>
              <a:spcAft>
                <a:spcPct val="0"/>
              </a:spcAft>
              <a:buClrTx/>
              <a:buSzTx/>
              <a:buFontTx/>
              <a:buNone/>
              <a:tabLst/>
              <a:defRPr/>
            </a:pPr>
            <a:r>
              <a:rPr kumimoji="0" lang="en-US" altLang="ja-JP" sz="2800" b="1" kern="0">
                <a:latin typeface="+mn-ea"/>
                <a:cs typeface="Arial" charset="0"/>
                <a:sym typeface="Yu Gothic UI" panose="020B0500000000000000" pitchFamily="50" charset="-128"/>
              </a:rPr>
              <a:t>…</a:t>
            </a:r>
            <a:endParaRPr kumimoji="0" lang="en-US" altLang="ja-JP" sz="2800" b="1" i="0" u="none" strike="noStrike" kern="0" cap="none" spc="0" normalizeH="0" baseline="0" noProof="0">
              <a:ln>
                <a:noFill/>
              </a:ln>
              <a:effectLst/>
              <a:uLnTx/>
              <a:uFillTx/>
              <a:latin typeface="+mn-ea"/>
              <a:cs typeface="Arial" charset="0"/>
              <a:sym typeface="Yu Gothic UI" panose="020B0500000000000000" pitchFamily="50" charset="-128"/>
            </a:endParaRPr>
          </a:p>
        </p:txBody>
      </p:sp>
    </p:spTree>
    <p:extLst>
      <p:ext uri="{BB962C8B-B14F-4D97-AF65-F5344CB8AC3E}">
        <p14:creationId xmlns:p14="http://schemas.microsoft.com/office/powerpoint/2010/main" val="3922621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CCE26-B67F-A320-C881-390C3231A7F6}"/>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2B47CFBE-EB76-EA6B-8AE3-D8C7BE602B58}"/>
              </a:ext>
            </a:extLst>
          </p:cNvPr>
          <p:cNvSpPr>
            <a:spLocks noGrp="1"/>
          </p:cNvSpPr>
          <p:nvPr>
            <p:ph type="ctrTitle"/>
          </p:nvPr>
        </p:nvSpPr>
        <p:spPr>
          <a:xfrm>
            <a:off x="853072" y="2846311"/>
            <a:ext cx="10443808" cy="744671"/>
          </a:xfrm>
        </p:spPr>
        <p:txBody>
          <a:bodyPr vert="horz"/>
          <a:lstStyle/>
          <a:p>
            <a:r>
              <a:rPr lang="ja-JP" altLang="en-US"/>
              <a:t>実証結果及び</a:t>
            </a:r>
            <a:br>
              <a:rPr lang="en-US" altLang="ja-JP"/>
            </a:br>
            <a:r>
              <a:rPr lang="ja-JP" altLang="en-US"/>
              <a:t>導入により期待される効果</a:t>
            </a:r>
          </a:p>
        </p:txBody>
      </p:sp>
      <p:sp>
        <p:nvSpPr>
          <p:cNvPr id="10" name="テキスト プレースホルダー 9">
            <a:extLst>
              <a:ext uri="{FF2B5EF4-FFF2-40B4-BE49-F238E27FC236}">
                <a16:creationId xmlns:a16="http://schemas.microsoft.com/office/drawing/2014/main" id="{F7688FF0-5179-A7A2-B56D-C56950AE35CD}"/>
              </a:ext>
            </a:extLst>
          </p:cNvPr>
          <p:cNvSpPr>
            <a:spLocks noGrp="1"/>
          </p:cNvSpPr>
          <p:nvPr>
            <p:ph type="body" sz="quarter" idx="13"/>
          </p:nvPr>
        </p:nvSpPr>
        <p:spPr/>
        <p:txBody>
          <a:bodyPr/>
          <a:lstStyle/>
          <a:p>
            <a:r>
              <a:rPr lang="en-US" altLang="ja-JP"/>
              <a:t>3</a:t>
            </a:r>
            <a:endParaRPr lang="ja-JP" altLang="en-US"/>
          </a:p>
        </p:txBody>
      </p:sp>
      <p:sp>
        <p:nvSpPr>
          <p:cNvPr id="7" name="正方形/長方形 6">
            <a:extLst>
              <a:ext uri="{FF2B5EF4-FFF2-40B4-BE49-F238E27FC236}">
                <a16:creationId xmlns:a16="http://schemas.microsoft.com/office/drawing/2014/main" id="{37C01E41-3D90-0094-B676-EE98ED2E41DB}"/>
              </a:ext>
            </a:extLst>
          </p:cNvPr>
          <p:cNvSpPr/>
          <p:nvPr/>
        </p:nvSpPr>
        <p:spPr>
          <a:xfrm>
            <a:off x="546936" y="4475747"/>
            <a:ext cx="11038787" cy="1791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Clr>
                <a:schemeClr val="accent1"/>
              </a:buClr>
            </a:pPr>
            <a:r>
              <a:rPr lang="en-US" altLang="ja-JP" b="1">
                <a:solidFill>
                  <a:schemeClr val="tx1"/>
                </a:solidFill>
              </a:rPr>
              <a:t>(1) </a:t>
            </a:r>
            <a:r>
              <a:rPr lang="ja-JP" altLang="en-US" b="1">
                <a:solidFill>
                  <a:schemeClr val="tx1"/>
                </a:solidFill>
              </a:rPr>
              <a:t>実証結果</a:t>
            </a:r>
            <a:endParaRPr lang="en-US" altLang="ja-JP" b="1">
              <a:solidFill>
                <a:schemeClr val="tx1"/>
              </a:solidFill>
            </a:endParaRPr>
          </a:p>
          <a:p>
            <a:pPr>
              <a:buClr>
                <a:schemeClr val="accent1"/>
              </a:buClr>
            </a:pPr>
            <a:r>
              <a:rPr kumimoji="1" lang="en-US" altLang="ja-JP" b="1">
                <a:solidFill>
                  <a:schemeClr val="tx1"/>
                </a:solidFill>
              </a:rPr>
              <a:t>(2) </a:t>
            </a:r>
            <a:r>
              <a:rPr kumimoji="1" lang="ja-JP" altLang="en-US" b="1">
                <a:solidFill>
                  <a:schemeClr val="tx1"/>
                </a:solidFill>
              </a:rPr>
              <a:t>導入による効果</a:t>
            </a:r>
            <a:endParaRPr kumimoji="1" lang="en-US" altLang="ja-JP" b="1">
              <a:solidFill>
                <a:schemeClr val="tx1"/>
              </a:solidFill>
            </a:endParaRPr>
          </a:p>
        </p:txBody>
      </p:sp>
    </p:spTree>
    <p:extLst>
      <p:ext uri="{BB962C8B-B14F-4D97-AF65-F5344CB8AC3E}">
        <p14:creationId xmlns:p14="http://schemas.microsoft.com/office/powerpoint/2010/main" val="218714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CC1BAF4-9E54-44AF-B29B-359864D733A0}"/>
              </a:ext>
            </a:extLst>
          </p:cNvPr>
          <p:cNvSpPr>
            <a:spLocks noGrp="1"/>
          </p:cNvSpPr>
          <p:nvPr>
            <p:ph type="sldNum" sz="quarter" idx="18"/>
          </p:nvPr>
        </p:nvSpPr>
        <p:spPr/>
        <p:txBody>
          <a:bodyPr/>
          <a:lstStyle/>
          <a:p>
            <a:fld id="{47CE1B9D-ECF1-40A6-9741-619C7E3ED3FB}" type="slidenum">
              <a:rPr lang="ja-JP" altLang="en-US" smtClean="0"/>
              <a:pPr/>
              <a:t>2</a:t>
            </a:fld>
            <a:endParaRPr lang="ja-JP" altLang="en-US"/>
          </a:p>
        </p:txBody>
      </p:sp>
      <p:sp>
        <p:nvSpPr>
          <p:cNvPr id="4" name="コンテンツ プレースホルダー 3">
            <a:extLst>
              <a:ext uri="{FF2B5EF4-FFF2-40B4-BE49-F238E27FC236}">
                <a16:creationId xmlns:a16="http://schemas.microsoft.com/office/drawing/2014/main" id="{4230D98F-00CA-D5CA-7CD4-D21A7DD35780}"/>
              </a:ext>
            </a:extLst>
          </p:cNvPr>
          <p:cNvSpPr>
            <a:spLocks noGrp="1"/>
          </p:cNvSpPr>
          <p:nvPr>
            <p:ph sz="quarter" idx="13"/>
          </p:nvPr>
        </p:nvSpPr>
        <p:spPr/>
        <p:txBody>
          <a:bodyPr/>
          <a:lstStyle/>
          <a:p>
            <a:r>
              <a:rPr lang="ja-JP" altLang="en-US"/>
              <a:t>エグゼクティブサマリー</a:t>
            </a:r>
          </a:p>
        </p:txBody>
      </p:sp>
      <p:sp>
        <p:nvSpPr>
          <p:cNvPr id="2" name="正方形/長方形 1">
            <a:extLst>
              <a:ext uri="{FF2B5EF4-FFF2-40B4-BE49-F238E27FC236}">
                <a16:creationId xmlns:a16="http://schemas.microsoft.com/office/drawing/2014/main" id="{C331DCBE-842D-7C24-628A-2EF3E2F3F65B}"/>
              </a:ext>
            </a:extLst>
          </p:cNvPr>
          <p:cNvSpPr/>
          <p:nvPr/>
        </p:nvSpPr>
        <p:spPr bwMode="gray">
          <a:xfrm>
            <a:off x="457026" y="1454193"/>
            <a:ext cx="11321802" cy="1367155"/>
          </a:xfrm>
          <a:prstGeom prst="rect">
            <a:avLst/>
          </a:prstGeom>
          <a:noFill/>
          <a:ln w="19050" algn="ctr">
            <a:solidFill>
              <a:schemeClr val="tx2"/>
            </a:solidFill>
            <a:miter lim="800000"/>
            <a:headEnd/>
            <a:tailEnd/>
          </a:ln>
        </p:spPr>
        <p:txBody>
          <a:bodyPr rot="0" spcFirstLastPara="0" vertOverflow="overflow" horzOverflow="overflow" vert="horz" wrap="square" lIns="36000" tIns="144000" rIns="36000" bIns="36000" numCol="1" spcCol="0" rtlCol="0" fromWordArt="0" anchor="t" anchorCtr="0" forceAA="0" compatLnSpc="1">
            <a:prstTxWarp prst="textNoShape">
              <a:avLst/>
            </a:prstTxWarp>
            <a:noAutofit/>
          </a:bodyPr>
          <a:lstStyle/>
          <a:p>
            <a:pPr marL="92075" indent="-92075" defTabSz="990564">
              <a:spcAft>
                <a:spcPts val="600"/>
              </a:spcAft>
              <a:buSzPct val="100000"/>
              <a:buFont typeface="Arial" panose="020B0604020202020204" pitchFamily="34" charset="0"/>
              <a:buChar char="•"/>
            </a:pPr>
            <a:r>
              <a:rPr lang="ja-JP" altLang="en-US" sz="1400">
                <a:latin typeface="+mn-ea"/>
                <a:cs typeface="Arial" charset="0"/>
              </a:rPr>
              <a:t>東京都では、東京デジタル</a:t>
            </a:r>
            <a:r>
              <a:rPr lang="en-US" altLang="ja-JP" sz="1400">
                <a:latin typeface="+mn-ea"/>
                <a:cs typeface="Arial" charset="0"/>
              </a:rPr>
              <a:t>2030</a:t>
            </a:r>
            <a:r>
              <a:rPr lang="ja-JP" altLang="en-US" sz="1400">
                <a:latin typeface="+mn-ea"/>
                <a:cs typeface="Arial" charset="0"/>
              </a:rPr>
              <a:t>ビジョンに掲げる変革の突破口としてこども</a:t>
            </a:r>
            <a:r>
              <a:rPr lang="en-US" altLang="ja-JP" sz="1400">
                <a:latin typeface="+mn-ea"/>
                <a:cs typeface="Arial" charset="0"/>
              </a:rPr>
              <a:t>DX</a:t>
            </a:r>
            <a:r>
              <a:rPr lang="ja-JP" altLang="en-US" sz="1400">
                <a:latin typeface="+mn-ea"/>
                <a:cs typeface="Arial" charset="0"/>
              </a:rPr>
              <a:t>プロジェクトを開始し、プッシュ型子育てサービス等、４つのプロジェクトを推進。令和７年度は、こども分野の</a:t>
            </a:r>
            <a:r>
              <a:rPr lang="en-US" altLang="ja-JP" sz="1400">
                <a:latin typeface="+mn-ea"/>
                <a:cs typeface="Arial" charset="0"/>
              </a:rPr>
              <a:t>DX</a:t>
            </a:r>
            <a:r>
              <a:rPr lang="ja-JP" altLang="en-US" sz="1400">
                <a:latin typeface="+mn-ea"/>
                <a:cs typeface="Arial" charset="0"/>
              </a:rPr>
              <a:t>を一層推進するため、子育て世代の利便性を高める先駆的な取組を区市町村と連携して実践し、都内全域での展開に向けた好事例創出を目指す「ベストプラクティス創出事業」を新たに実施</a:t>
            </a:r>
            <a:endParaRPr lang="en-US" altLang="ja-JP" sz="1400">
              <a:latin typeface="+mn-ea"/>
              <a:cs typeface="Arial" charset="0"/>
            </a:endParaRPr>
          </a:p>
          <a:p>
            <a:pPr marL="92075" indent="-92075" defTabSz="990564">
              <a:spcAft>
                <a:spcPts val="600"/>
              </a:spcAft>
              <a:buSzPct val="100000"/>
              <a:buFont typeface="Arial" panose="020B0604020202020204" pitchFamily="34" charset="0"/>
              <a:buChar char="•"/>
            </a:pPr>
            <a:r>
              <a:rPr lang="ja-JP" altLang="en-US" sz="1400">
                <a:latin typeface="+mn-ea"/>
                <a:cs typeface="Arial"/>
              </a:rPr>
              <a:t>国が令和７年度中に電子版母子健康手帳のガイドラインを発出し、令和８年度以降全国展開を目指す動きを受け、国のガイドラインに沿っており、かつ、子育て世代の利便性が高まる機能を備えた電子版母子健康手帳の機能を検証する取組を実施</a:t>
            </a:r>
          </a:p>
        </p:txBody>
      </p:sp>
      <p:sp>
        <p:nvSpPr>
          <p:cNvPr id="17" name="正方形/長方形 16">
            <a:extLst>
              <a:ext uri="{FF2B5EF4-FFF2-40B4-BE49-F238E27FC236}">
                <a16:creationId xmlns:a16="http://schemas.microsoft.com/office/drawing/2014/main" id="{F9F35147-A283-7CA2-3B4E-FF2F3400D1E9}"/>
              </a:ext>
            </a:extLst>
          </p:cNvPr>
          <p:cNvSpPr/>
          <p:nvPr/>
        </p:nvSpPr>
        <p:spPr bwMode="gray">
          <a:xfrm>
            <a:off x="457026" y="1339666"/>
            <a:ext cx="1093981" cy="216000"/>
          </a:xfrm>
          <a:prstGeom prst="rect">
            <a:avLst/>
          </a:prstGeom>
          <a:solidFill>
            <a:schemeClr val="tx2"/>
          </a:solidFill>
          <a:ln w="19050" algn="ctr">
            <a:solidFill>
              <a:schemeClr val="tx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i="0" u="none" strike="noStrike" kern="0" cap="none" spc="0" normalizeH="0" baseline="0" noProof="0">
                <a:ln>
                  <a:noFill/>
                </a:ln>
                <a:solidFill>
                  <a:prstClr val="white"/>
                </a:solidFill>
                <a:effectLst/>
                <a:uLnTx/>
                <a:uFillTx/>
                <a:latin typeface="+mn-ea"/>
                <a:cs typeface="Arial" charset="0"/>
              </a:rPr>
              <a:t>経緯</a:t>
            </a:r>
          </a:p>
        </p:txBody>
      </p:sp>
      <p:sp>
        <p:nvSpPr>
          <p:cNvPr id="18" name="正方形/長方形 17">
            <a:extLst>
              <a:ext uri="{FF2B5EF4-FFF2-40B4-BE49-F238E27FC236}">
                <a16:creationId xmlns:a16="http://schemas.microsoft.com/office/drawing/2014/main" id="{4337AB75-B391-2726-419C-A49F106270E3}"/>
              </a:ext>
            </a:extLst>
          </p:cNvPr>
          <p:cNvSpPr/>
          <p:nvPr/>
        </p:nvSpPr>
        <p:spPr bwMode="gray">
          <a:xfrm>
            <a:off x="457027" y="3023252"/>
            <a:ext cx="11321802" cy="1387602"/>
          </a:xfrm>
          <a:prstGeom prst="rect">
            <a:avLst/>
          </a:prstGeom>
          <a:noFill/>
          <a:ln w="19050" algn="ctr">
            <a:solidFill>
              <a:schemeClr val="tx2"/>
            </a:solidFill>
            <a:miter lim="800000"/>
            <a:headEnd/>
            <a:tailEnd/>
          </a:ln>
        </p:spPr>
        <p:txBody>
          <a:bodyPr rot="0" spcFirstLastPara="0" vertOverflow="overflow" horzOverflow="overflow" vert="horz" wrap="square" lIns="36000" tIns="144000" rIns="36000" bIns="36000" numCol="1" spcCol="0" rtlCol="0" fromWordArt="0" anchor="t" anchorCtr="0" forceAA="0" compatLnSpc="1">
            <a:prstTxWarp prst="textNoShape">
              <a:avLst/>
            </a:prstTxWarp>
            <a:noAutofit/>
          </a:bodyPr>
          <a:lstStyle/>
          <a:p>
            <a:pPr marL="92075" indent="-92075" defTabSz="990564">
              <a:spcAft>
                <a:spcPts val="600"/>
              </a:spcAft>
              <a:buSzPct val="100000"/>
              <a:buFont typeface="Arial" panose="020B0604020202020204" pitchFamily="34" charset="0"/>
              <a:buChar char="•"/>
            </a:pPr>
            <a:endParaRPr lang="ja-JP" altLang="en-US" sz="1400">
              <a:solidFill>
                <a:prstClr val="black"/>
              </a:solidFill>
              <a:latin typeface="+mn-ea"/>
              <a:cs typeface="Arial" charset="0"/>
            </a:endParaRPr>
          </a:p>
        </p:txBody>
      </p:sp>
      <p:sp>
        <p:nvSpPr>
          <p:cNvPr id="19" name="正方形/長方形 18">
            <a:extLst>
              <a:ext uri="{FF2B5EF4-FFF2-40B4-BE49-F238E27FC236}">
                <a16:creationId xmlns:a16="http://schemas.microsoft.com/office/drawing/2014/main" id="{D43C7132-E43C-40D7-BF20-732E40008E7F}"/>
              </a:ext>
            </a:extLst>
          </p:cNvPr>
          <p:cNvSpPr/>
          <p:nvPr/>
        </p:nvSpPr>
        <p:spPr bwMode="gray">
          <a:xfrm>
            <a:off x="457026" y="2908723"/>
            <a:ext cx="1836000" cy="216000"/>
          </a:xfrm>
          <a:prstGeom prst="rect">
            <a:avLst/>
          </a:prstGeom>
          <a:solidFill>
            <a:schemeClr val="tx2"/>
          </a:solidFill>
          <a:ln w="19050" algn="ctr">
            <a:solidFill>
              <a:schemeClr val="tx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i="0" u="none" strike="noStrike" kern="0" cap="none" spc="0" normalizeH="0" baseline="0" noProof="0">
                <a:ln>
                  <a:noFill/>
                </a:ln>
                <a:solidFill>
                  <a:prstClr val="white"/>
                </a:solidFill>
                <a:effectLst/>
                <a:uLnTx/>
                <a:uFillTx/>
                <a:latin typeface="+mn-ea"/>
                <a:cs typeface="Arial" charset="0"/>
              </a:rPr>
              <a:t>実証の対象機能</a:t>
            </a:r>
          </a:p>
        </p:txBody>
      </p:sp>
      <p:sp>
        <p:nvSpPr>
          <p:cNvPr id="20" name="正方形/長方形 19">
            <a:extLst>
              <a:ext uri="{FF2B5EF4-FFF2-40B4-BE49-F238E27FC236}">
                <a16:creationId xmlns:a16="http://schemas.microsoft.com/office/drawing/2014/main" id="{FF08886F-AD3D-5634-CD13-4E41AB376CBA}"/>
              </a:ext>
            </a:extLst>
          </p:cNvPr>
          <p:cNvSpPr/>
          <p:nvPr/>
        </p:nvSpPr>
        <p:spPr bwMode="gray">
          <a:xfrm>
            <a:off x="457026" y="3023252"/>
            <a:ext cx="6522508" cy="1367156"/>
          </a:xfrm>
          <a:prstGeom prst="rect">
            <a:avLst/>
          </a:prstGeom>
          <a:noFill/>
          <a:ln w="19050" algn="ctr">
            <a:noFill/>
            <a:miter lim="800000"/>
            <a:headEnd/>
            <a:tailEnd/>
          </a:ln>
        </p:spPr>
        <p:txBody>
          <a:bodyPr rot="0" spcFirstLastPara="0" vertOverflow="overflow" horzOverflow="overflow" vert="horz" wrap="square" lIns="36000" tIns="144000" rIns="36000" bIns="36000" numCol="1" spcCol="0" rtlCol="0" fromWordArt="0" anchor="t" anchorCtr="0" forceAA="0" compatLnSpc="1">
            <a:prstTxWarp prst="textNoShape">
              <a:avLst/>
            </a:prstTxWarp>
            <a:noAutofit/>
          </a:bodyPr>
          <a:lstStyle/>
          <a:p>
            <a:pPr marL="92075" indent="-92075" defTabSz="990564">
              <a:spcAft>
                <a:spcPts val="600"/>
              </a:spcAft>
              <a:buSzPct val="100000"/>
              <a:buFont typeface="Arial" panose="020B0604020202020204" pitchFamily="34" charset="0"/>
              <a:buChar char="•"/>
            </a:pPr>
            <a:r>
              <a:rPr lang="ja-JP" altLang="en-US" sz="1400">
                <a:latin typeface="+mn-ea"/>
                <a:cs typeface="Arial" charset="0"/>
              </a:rPr>
              <a:t>国の電子版母子健康手帳ガイドライン策定に向けた検討の内容や、子育て当事者からのご意見を踏まえて、「パーソナライズされたプッシュ配信」「母子バッグ等の配布物のアーカイブ化」「マイナポータルを介した健診記録や接種記録等の取得」の３機能について実証を実施</a:t>
            </a:r>
          </a:p>
        </p:txBody>
      </p:sp>
      <p:sp>
        <p:nvSpPr>
          <p:cNvPr id="22" name="正方形/長方形 21">
            <a:extLst>
              <a:ext uri="{FF2B5EF4-FFF2-40B4-BE49-F238E27FC236}">
                <a16:creationId xmlns:a16="http://schemas.microsoft.com/office/drawing/2014/main" id="{9A19E099-2A07-D566-3E22-3FD06B34B69A}"/>
              </a:ext>
            </a:extLst>
          </p:cNvPr>
          <p:cNvSpPr/>
          <p:nvPr/>
        </p:nvSpPr>
        <p:spPr bwMode="gray">
          <a:xfrm>
            <a:off x="457026" y="4603198"/>
            <a:ext cx="5580000" cy="1994452"/>
          </a:xfrm>
          <a:prstGeom prst="rect">
            <a:avLst/>
          </a:prstGeom>
          <a:noFill/>
          <a:ln w="19050" algn="ctr">
            <a:solidFill>
              <a:schemeClr val="tx2"/>
            </a:solidFill>
            <a:miter lim="800000"/>
            <a:headEnd/>
            <a:tailEnd/>
          </a:ln>
        </p:spPr>
        <p:txBody>
          <a:bodyPr rot="0" spcFirstLastPara="0" vertOverflow="overflow" horzOverflow="overflow" vert="horz" wrap="square" lIns="36000" tIns="144000" rIns="36000" bIns="36000" numCol="1" spcCol="0" rtlCol="0" fromWordArt="0" anchor="t" anchorCtr="0" forceAA="0" compatLnSpc="1">
            <a:prstTxWarp prst="textNoShape">
              <a:avLst/>
            </a:prstTxWarp>
            <a:noAutofit/>
          </a:bodyPr>
          <a:lstStyle/>
          <a:p>
            <a:pPr marL="92075" indent="-92075" defTabSz="990564">
              <a:spcAft>
                <a:spcPts val="600"/>
              </a:spcAft>
              <a:buSzPct val="100000"/>
              <a:buFont typeface="Arial" panose="020B0604020202020204" pitchFamily="34" charset="0"/>
              <a:buChar char="•"/>
            </a:pPr>
            <a:r>
              <a:rPr lang="ja-JP" altLang="en-US" sz="1400">
                <a:latin typeface="+mn-ea"/>
                <a:cs typeface="Arial" charset="0"/>
              </a:rPr>
              <a:t>実利用者</a:t>
            </a:r>
            <a:r>
              <a:rPr lang="en-US" altLang="ja-JP" sz="1400">
                <a:latin typeface="+mn-ea"/>
                <a:cs typeface="Arial" charset="0"/>
              </a:rPr>
              <a:t>74</a:t>
            </a:r>
            <a:r>
              <a:rPr lang="ja-JP" altLang="en-US" sz="1400">
                <a:latin typeface="+mn-ea"/>
                <a:cs typeface="Arial" charset="0"/>
              </a:rPr>
              <a:t>名、体験会モニター</a:t>
            </a:r>
            <a:r>
              <a:rPr lang="en-US" altLang="ja-JP" sz="1400">
                <a:latin typeface="+mn-ea"/>
                <a:cs typeface="Arial" charset="0"/>
              </a:rPr>
              <a:t>182</a:t>
            </a:r>
            <a:r>
              <a:rPr lang="ja-JP" altLang="en-US" sz="1400">
                <a:latin typeface="+mn-ea"/>
                <a:cs typeface="Arial" charset="0"/>
              </a:rPr>
              <a:t>名の合計</a:t>
            </a:r>
            <a:r>
              <a:rPr lang="en-US" altLang="ja-JP" sz="1400">
                <a:latin typeface="+mn-ea"/>
                <a:cs typeface="Arial" charset="0"/>
              </a:rPr>
              <a:t>256</a:t>
            </a:r>
            <a:r>
              <a:rPr lang="ja-JP" altLang="en-US" sz="1400">
                <a:latin typeface="+mn-ea"/>
                <a:cs typeface="Arial" charset="0"/>
              </a:rPr>
              <a:t>名が参加し、電子版母子健康手帳の総合満足度は</a:t>
            </a:r>
            <a:r>
              <a:rPr lang="ja-JP" altLang="en-US" sz="1400" b="1">
                <a:latin typeface="+mn-ea"/>
                <a:cs typeface="Arial" charset="0"/>
              </a:rPr>
              <a:t>５段階評価で</a:t>
            </a:r>
            <a:r>
              <a:rPr lang="en-US" altLang="ja-JP" sz="1400" b="1">
                <a:latin typeface="+mn-ea"/>
                <a:cs typeface="Arial" charset="0"/>
              </a:rPr>
              <a:t>4.0</a:t>
            </a:r>
            <a:r>
              <a:rPr lang="ja-JP" altLang="en-US" sz="1400">
                <a:latin typeface="+mn-ea"/>
                <a:cs typeface="Arial" charset="0"/>
              </a:rPr>
              <a:t>を達成</a:t>
            </a:r>
            <a:endParaRPr lang="en-US" altLang="ja-JP" sz="1400">
              <a:latin typeface="+mn-ea"/>
              <a:cs typeface="Arial" charset="0"/>
            </a:endParaRPr>
          </a:p>
          <a:p>
            <a:pPr marL="92075" indent="-92075" defTabSz="990564">
              <a:spcAft>
                <a:spcPts val="600"/>
              </a:spcAft>
              <a:buSzPct val="100000"/>
              <a:buFont typeface="Arial" panose="020B0604020202020204" pitchFamily="34" charset="0"/>
              <a:buChar char="•"/>
            </a:pPr>
            <a:r>
              <a:rPr lang="ja-JP" altLang="en-US" sz="1400">
                <a:latin typeface="+mn-ea"/>
                <a:cs typeface="Arial" charset="0"/>
              </a:rPr>
              <a:t>３機能について、</a:t>
            </a:r>
            <a:r>
              <a:rPr lang="ja-JP" altLang="en-US" sz="1400" b="1">
                <a:latin typeface="+mn-ea"/>
                <a:cs typeface="Arial" charset="0"/>
              </a:rPr>
              <a:t>約</a:t>
            </a:r>
            <a:r>
              <a:rPr lang="en-US" altLang="ja-JP" sz="1400" b="1">
                <a:latin typeface="+mn-ea"/>
                <a:cs typeface="Arial" charset="0"/>
              </a:rPr>
              <a:t>90</a:t>
            </a:r>
            <a:r>
              <a:rPr lang="ja-JP" altLang="en-US" sz="1400" b="1">
                <a:latin typeface="+mn-ea"/>
                <a:cs typeface="Arial" charset="0"/>
              </a:rPr>
              <a:t>％が便利</a:t>
            </a:r>
            <a:r>
              <a:rPr lang="ja-JP" altLang="en-US" sz="1400">
                <a:latin typeface="+mn-ea"/>
                <a:cs typeface="Arial" charset="0"/>
              </a:rPr>
              <a:t>だと回答</a:t>
            </a:r>
            <a:endParaRPr lang="en-US" altLang="ja-JP" sz="1400">
              <a:latin typeface="+mn-ea"/>
              <a:cs typeface="Arial" charset="0"/>
            </a:endParaRPr>
          </a:p>
          <a:p>
            <a:pPr marL="92075" indent="-92075" defTabSz="990564">
              <a:spcAft>
                <a:spcPts val="600"/>
              </a:spcAft>
              <a:buSzPct val="100000"/>
              <a:buFont typeface="Arial" panose="020B0604020202020204" pitchFamily="34" charset="0"/>
              <a:buChar char="•"/>
            </a:pPr>
            <a:r>
              <a:rPr lang="ja-JP" altLang="en-US" sz="1400">
                <a:latin typeface="+mn-ea"/>
                <a:cs typeface="Arial" charset="0"/>
              </a:rPr>
              <a:t>実証参加職員が、</a:t>
            </a:r>
            <a:r>
              <a:rPr lang="ja-JP" altLang="en-US" sz="1400" b="1">
                <a:latin typeface="+mn-ea"/>
                <a:cs typeface="Arial" charset="0"/>
              </a:rPr>
              <a:t>郵送や印刷費用、作業時間の削減効果が期待</a:t>
            </a:r>
            <a:r>
              <a:rPr lang="ja-JP" altLang="en-US" sz="1400">
                <a:latin typeface="+mn-ea"/>
                <a:cs typeface="Arial" charset="0"/>
              </a:rPr>
              <a:t>できると回答</a:t>
            </a:r>
          </a:p>
        </p:txBody>
      </p:sp>
      <p:sp>
        <p:nvSpPr>
          <p:cNvPr id="23" name="正方形/長方形 22">
            <a:extLst>
              <a:ext uri="{FF2B5EF4-FFF2-40B4-BE49-F238E27FC236}">
                <a16:creationId xmlns:a16="http://schemas.microsoft.com/office/drawing/2014/main" id="{7A35CA21-B4CB-62DF-D274-DF3450502AEA}"/>
              </a:ext>
            </a:extLst>
          </p:cNvPr>
          <p:cNvSpPr/>
          <p:nvPr/>
        </p:nvSpPr>
        <p:spPr bwMode="gray">
          <a:xfrm>
            <a:off x="457027" y="4488670"/>
            <a:ext cx="1093981" cy="216000"/>
          </a:xfrm>
          <a:prstGeom prst="rect">
            <a:avLst/>
          </a:prstGeom>
          <a:solidFill>
            <a:schemeClr val="tx2"/>
          </a:solidFill>
          <a:ln w="19050" algn="ctr">
            <a:solidFill>
              <a:schemeClr val="tx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i="0" u="none" strike="noStrike" kern="0" cap="none" spc="0" normalizeH="0" baseline="0" noProof="0">
                <a:ln>
                  <a:noFill/>
                </a:ln>
                <a:solidFill>
                  <a:prstClr val="white"/>
                </a:solidFill>
                <a:effectLst/>
                <a:uLnTx/>
                <a:uFillTx/>
                <a:latin typeface="+mn-ea"/>
                <a:cs typeface="Arial" charset="0"/>
              </a:rPr>
              <a:t>実証結果</a:t>
            </a:r>
          </a:p>
        </p:txBody>
      </p:sp>
      <p:sp>
        <p:nvSpPr>
          <p:cNvPr id="24" name="正方形/長方形 23">
            <a:extLst>
              <a:ext uri="{FF2B5EF4-FFF2-40B4-BE49-F238E27FC236}">
                <a16:creationId xmlns:a16="http://schemas.microsoft.com/office/drawing/2014/main" id="{FE529235-27BB-FD96-B71D-0A2BF64B01BB}"/>
              </a:ext>
            </a:extLst>
          </p:cNvPr>
          <p:cNvSpPr/>
          <p:nvPr/>
        </p:nvSpPr>
        <p:spPr bwMode="gray">
          <a:xfrm>
            <a:off x="6167864" y="4603198"/>
            <a:ext cx="5610965" cy="792000"/>
          </a:xfrm>
          <a:prstGeom prst="rect">
            <a:avLst/>
          </a:prstGeom>
          <a:noFill/>
          <a:ln w="19050" algn="ctr">
            <a:solidFill>
              <a:schemeClr val="tx2"/>
            </a:solidFill>
            <a:miter lim="800000"/>
            <a:headEnd/>
            <a:tailEnd/>
          </a:ln>
        </p:spPr>
        <p:txBody>
          <a:bodyPr rot="0" spcFirstLastPara="0" vertOverflow="overflow" horzOverflow="overflow" vert="horz" wrap="square" lIns="36000" tIns="144000" rIns="36000" bIns="36000" numCol="1" spcCol="0" rtlCol="0" fromWordArt="0" anchor="t" anchorCtr="0" forceAA="0" compatLnSpc="1">
            <a:prstTxWarp prst="textNoShape">
              <a:avLst/>
            </a:prstTxWarp>
            <a:noAutofit/>
          </a:bodyPr>
          <a:lstStyle/>
          <a:p>
            <a:pPr marL="92075" indent="-92075" defTabSz="990564">
              <a:spcAft>
                <a:spcPts val="600"/>
              </a:spcAft>
              <a:buSzPct val="100000"/>
              <a:buFont typeface="Arial" panose="020B0604020202020204" pitchFamily="34" charset="0"/>
              <a:buChar char="•"/>
            </a:pPr>
            <a:r>
              <a:rPr lang="ja-JP" altLang="en-US" sz="1400">
                <a:latin typeface="+mn-ea"/>
                <a:cs typeface="Arial" charset="0"/>
              </a:rPr>
              <a:t>国は将来的に電子版母子健康手帳を原則とすることを示唆</a:t>
            </a:r>
            <a:endParaRPr lang="en-US" altLang="ja-JP" sz="1400">
              <a:latin typeface="+mn-ea"/>
              <a:cs typeface="Arial" charset="0"/>
            </a:endParaRPr>
          </a:p>
          <a:p>
            <a:pPr marL="92075" indent="-92075" defTabSz="990564">
              <a:spcAft>
                <a:spcPts val="600"/>
              </a:spcAft>
              <a:buSzPct val="100000"/>
              <a:buFont typeface="Arial" panose="020B0604020202020204" pitchFamily="34" charset="0"/>
              <a:buChar char="•"/>
            </a:pPr>
            <a:r>
              <a:rPr lang="ja-JP" altLang="en-US" sz="1400">
                <a:latin typeface="+mn-ea"/>
                <a:cs typeface="Arial" charset="0"/>
              </a:rPr>
              <a:t>区市町村は、導入時期やどのような機能を追加するか等検討が必要</a:t>
            </a:r>
            <a:endParaRPr lang="en-US" altLang="ja-JP" sz="1400">
              <a:latin typeface="+mn-ea"/>
              <a:cs typeface="Arial" charset="0"/>
            </a:endParaRPr>
          </a:p>
        </p:txBody>
      </p:sp>
      <p:sp>
        <p:nvSpPr>
          <p:cNvPr id="25" name="正方形/長方形 24">
            <a:extLst>
              <a:ext uri="{FF2B5EF4-FFF2-40B4-BE49-F238E27FC236}">
                <a16:creationId xmlns:a16="http://schemas.microsoft.com/office/drawing/2014/main" id="{A7731781-C536-C379-B76E-6034815498EB}"/>
              </a:ext>
            </a:extLst>
          </p:cNvPr>
          <p:cNvSpPr/>
          <p:nvPr/>
        </p:nvSpPr>
        <p:spPr bwMode="gray">
          <a:xfrm>
            <a:off x="6167864" y="4488670"/>
            <a:ext cx="1656000" cy="216000"/>
          </a:xfrm>
          <a:prstGeom prst="rect">
            <a:avLst/>
          </a:prstGeom>
          <a:solidFill>
            <a:schemeClr val="tx2"/>
          </a:solidFill>
          <a:ln w="19050" algn="ctr">
            <a:solidFill>
              <a:schemeClr val="tx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i="0" u="none" strike="noStrike" kern="0" cap="none" spc="0" normalizeH="0" baseline="0" noProof="0">
                <a:ln>
                  <a:noFill/>
                </a:ln>
                <a:solidFill>
                  <a:prstClr val="white"/>
                </a:solidFill>
                <a:effectLst/>
                <a:uLnTx/>
                <a:uFillTx/>
                <a:latin typeface="+mn-ea"/>
                <a:cs typeface="Arial" charset="0"/>
              </a:rPr>
              <a:t>今後の展開</a:t>
            </a:r>
          </a:p>
        </p:txBody>
      </p:sp>
      <p:sp>
        <p:nvSpPr>
          <p:cNvPr id="26" name="四角形: 角を丸くする 25">
            <a:extLst>
              <a:ext uri="{FF2B5EF4-FFF2-40B4-BE49-F238E27FC236}">
                <a16:creationId xmlns:a16="http://schemas.microsoft.com/office/drawing/2014/main" id="{FF249795-81E4-F828-23BE-DEF24A491994}"/>
              </a:ext>
            </a:extLst>
          </p:cNvPr>
          <p:cNvSpPr/>
          <p:nvPr/>
        </p:nvSpPr>
        <p:spPr>
          <a:xfrm>
            <a:off x="685800" y="6004320"/>
            <a:ext cx="5048250" cy="39359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a:t>→結果を踏まえ、</a:t>
            </a:r>
            <a:r>
              <a:rPr lang="ja-JP" altLang="en-US" sz="1400" b="1"/>
              <a:t>３</a:t>
            </a:r>
            <a:r>
              <a:rPr kumimoji="1" lang="ja-JP" altLang="en-US" sz="1400" b="1"/>
              <a:t>機能をベストプラクティスと整理</a:t>
            </a:r>
          </a:p>
        </p:txBody>
      </p:sp>
      <p:sp>
        <p:nvSpPr>
          <p:cNvPr id="27" name="タイトル 4">
            <a:extLst>
              <a:ext uri="{FF2B5EF4-FFF2-40B4-BE49-F238E27FC236}">
                <a16:creationId xmlns:a16="http://schemas.microsoft.com/office/drawing/2014/main" id="{C405AA33-7459-3D3B-5DA2-1245FE3A1E6D}"/>
              </a:ext>
            </a:extLst>
          </p:cNvPr>
          <p:cNvSpPr txBox="1">
            <a:spLocks/>
          </p:cNvSpPr>
          <p:nvPr/>
        </p:nvSpPr>
        <p:spPr>
          <a:xfrm>
            <a:off x="438828" y="659530"/>
            <a:ext cx="11340000" cy="684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1400" b="1" kern="1200" spc="50" baseline="0">
                <a:solidFill>
                  <a:schemeClr val="tx1"/>
                </a:solidFill>
                <a:latin typeface="+mj-lt"/>
                <a:ea typeface="+mj-ea"/>
                <a:cs typeface="+mj-cs"/>
              </a:defRPr>
            </a:lvl1pPr>
          </a:lstStyle>
          <a:p>
            <a:r>
              <a:rPr lang="ja-JP" altLang="en-US">
                <a:solidFill>
                  <a:schemeClr val="tx2"/>
                </a:solidFill>
              </a:rPr>
              <a:t>本資料は電子版母子健康手帳における「パーソナライズされたプッシュ配信」「母子バッグ等の配布物のアーカイブ化」「マイナポータルを介した健診記録や接種記録等の取得」の３機能をベストプラクティスとして整理した報告書であり、都内区市町村が電子版母子健康手帳を導入する際に活用可能</a:t>
            </a:r>
            <a:endParaRPr lang="ja-JP" altLang="en-US" sz="1200">
              <a:solidFill>
                <a:schemeClr val="tx2"/>
              </a:solidFill>
            </a:endParaRPr>
          </a:p>
        </p:txBody>
      </p:sp>
      <p:sp>
        <p:nvSpPr>
          <p:cNvPr id="30" name="正方形/長方形 29">
            <a:extLst>
              <a:ext uri="{FF2B5EF4-FFF2-40B4-BE49-F238E27FC236}">
                <a16:creationId xmlns:a16="http://schemas.microsoft.com/office/drawing/2014/main" id="{C5D07F4F-AB09-6A7E-78E5-AE5BF91018D0}"/>
              </a:ext>
            </a:extLst>
          </p:cNvPr>
          <p:cNvSpPr/>
          <p:nvPr/>
        </p:nvSpPr>
        <p:spPr bwMode="gray">
          <a:xfrm>
            <a:off x="6167864" y="5669506"/>
            <a:ext cx="5610965" cy="928144"/>
          </a:xfrm>
          <a:prstGeom prst="rect">
            <a:avLst/>
          </a:prstGeom>
          <a:noFill/>
          <a:ln w="19050" algn="ctr">
            <a:solidFill>
              <a:schemeClr val="tx2"/>
            </a:solidFill>
            <a:miter lim="800000"/>
            <a:headEnd/>
            <a:tailEnd/>
          </a:ln>
        </p:spPr>
        <p:txBody>
          <a:bodyPr rot="0" spcFirstLastPara="0" vertOverflow="overflow" horzOverflow="overflow" vert="horz" wrap="square" lIns="36000" tIns="144000" rIns="36000" bIns="36000" numCol="1" spcCol="0" rtlCol="0" fromWordArt="0" anchor="t" anchorCtr="0" forceAA="0" compatLnSpc="1">
            <a:prstTxWarp prst="textNoShape">
              <a:avLst/>
            </a:prstTxWarp>
            <a:noAutofit/>
          </a:bodyPr>
          <a:lstStyle/>
          <a:p>
            <a:pPr marL="92075" indent="-92075" defTabSz="990564">
              <a:spcAft>
                <a:spcPts val="600"/>
              </a:spcAft>
              <a:buSzPct val="100000"/>
              <a:buFont typeface="Arial" panose="020B0604020202020204" pitchFamily="34" charset="0"/>
              <a:buChar char="•"/>
            </a:pPr>
            <a:r>
              <a:rPr lang="ja-JP" altLang="en-US" sz="1400">
                <a:latin typeface="+mn-ea"/>
                <a:cs typeface="Arial" charset="0"/>
              </a:rPr>
              <a:t>区市町村内での導入検討にあたって、本資料及び別添の</a:t>
            </a:r>
            <a:r>
              <a:rPr lang="ja-JP" altLang="en-US" sz="1400" b="1">
                <a:latin typeface="+mn-ea"/>
                <a:cs typeface="Arial" charset="0"/>
              </a:rPr>
              <a:t>「導入・活用手順書」「モデル仕様書」</a:t>
            </a:r>
            <a:r>
              <a:rPr lang="ja-JP" altLang="en-US" sz="1400">
                <a:latin typeface="+mn-ea"/>
                <a:cs typeface="Arial" charset="0"/>
              </a:rPr>
              <a:t>を活用可能</a:t>
            </a:r>
            <a:endParaRPr lang="en-US" altLang="ja-JP" sz="1400">
              <a:latin typeface="+mn-ea"/>
              <a:cs typeface="Arial" charset="0"/>
            </a:endParaRPr>
          </a:p>
        </p:txBody>
      </p:sp>
      <p:sp>
        <p:nvSpPr>
          <p:cNvPr id="31" name="正方形/長方形 30">
            <a:extLst>
              <a:ext uri="{FF2B5EF4-FFF2-40B4-BE49-F238E27FC236}">
                <a16:creationId xmlns:a16="http://schemas.microsoft.com/office/drawing/2014/main" id="{6DF07BC6-6FE2-ECE5-E14E-1C87371CBCB2}"/>
              </a:ext>
            </a:extLst>
          </p:cNvPr>
          <p:cNvSpPr/>
          <p:nvPr/>
        </p:nvSpPr>
        <p:spPr bwMode="gray">
          <a:xfrm>
            <a:off x="6167864" y="5554978"/>
            <a:ext cx="1656000" cy="216000"/>
          </a:xfrm>
          <a:prstGeom prst="rect">
            <a:avLst/>
          </a:prstGeom>
          <a:solidFill>
            <a:schemeClr val="tx2"/>
          </a:solidFill>
          <a:ln w="19050" algn="ctr">
            <a:solidFill>
              <a:schemeClr val="tx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kern="0">
                <a:solidFill>
                  <a:prstClr val="white"/>
                </a:solidFill>
                <a:latin typeface="+mn-ea"/>
                <a:cs typeface="Arial" charset="0"/>
              </a:rPr>
              <a:t>導入に向けた準備</a:t>
            </a:r>
            <a:endParaRPr kumimoji="0" lang="ja-JP" altLang="en-US" sz="1400" b="1" i="0" u="none" strike="noStrike" kern="0" cap="none" spc="0" normalizeH="0" baseline="0" noProof="0">
              <a:ln>
                <a:noFill/>
              </a:ln>
              <a:solidFill>
                <a:prstClr val="white"/>
              </a:solidFill>
              <a:effectLst/>
              <a:uLnTx/>
              <a:uFillTx/>
              <a:latin typeface="+mn-ea"/>
              <a:cs typeface="Arial" charset="0"/>
            </a:endParaRPr>
          </a:p>
        </p:txBody>
      </p:sp>
      <p:pic>
        <p:nvPicPr>
          <p:cNvPr id="6" name="図 5">
            <a:extLst>
              <a:ext uri="{FF2B5EF4-FFF2-40B4-BE49-F238E27FC236}">
                <a16:creationId xmlns:a16="http://schemas.microsoft.com/office/drawing/2014/main" id="{BD9F992B-F63B-6A6B-01E2-2D8F8B305828}"/>
              </a:ext>
            </a:extLst>
          </p:cNvPr>
          <p:cNvPicPr>
            <a:picLocks noChangeAspect="1"/>
          </p:cNvPicPr>
          <p:nvPr/>
        </p:nvPicPr>
        <p:blipFill>
          <a:blip r:embed="rId2"/>
          <a:stretch>
            <a:fillRect/>
          </a:stretch>
        </p:blipFill>
        <p:spPr>
          <a:xfrm>
            <a:off x="7475416" y="3124723"/>
            <a:ext cx="3683533" cy="1219011"/>
          </a:xfrm>
          <a:prstGeom prst="rect">
            <a:avLst/>
          </a:prstGeom>
        </p:spPr>
      </p:pic>
    </p:spTree>
    <p:extLst>
      <p:ext uri="{BB962C8B-B14F-4D97-AF65-F5344CB8AC3E}">
        <p14:creationId xmlns:p14="http://schemas.microsoft.com/office/powerpoint/2010/main" val="695867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6A5BF93-E14E-EA41-80D5-CFAE53BEF5D7}"/>
              </a:ext>
            </a:extLst>
          </p:cNvPr>
          <p:cNvSpPr>
            <a:spLocks noGrp="1"/>
          </p:cNvSpPr>
          <p:nvPr>
            <p:ph sz="quarter" idx="13"/>
          </p:nvPr>
        </p:nvSpPr>
        <p:spPr>
          <a:xfrm>
            <a:off x="438828" y="186404"/>
            <a:ext cx="11314344" cy="212608"/>
          </a:xfrm>
        </p:spPr>
        <p:txBody>
          <a:bodyPr vert="horz" lIns="91440" tIns="45720" rIns="91440" bIns="45720" rtlCol="0">
            <a:noAutofit/>
          </a:bodyPr>
          <a:lstStyle/>
          <a:p>
            <a:r>
              <a:rPr lang="en-US" altLang="ja-JP" sz="1800" b="1">
                <a:solidFill>
                  <a:schemeClr val="tx1"/>
                </a:solidFill>
              </a:rPr>
              <a:t>3.</a:t>
            </a:r>
            <a:r>
              <a:rPr lang="ja-JP" altLang="en-US" sz="1800" b="1">
                <a:solidFill>
                  <a:schemeClr val="tx1"/>
                </a:solidFill>
              </a:rPr>
              <a:t>実証結果及び導入により期待される効果</a:t>
            </a:r>
          </a:p>
        </p:txBody>
      </p:sp>
      <p:sp>
        <p:nvSpPr>
          <p:cNvPr id="4" name="スライド番号プレースホルダー 3">
            <a:extLst>
              <a:ext uri="{FF2B5EF4-FFF2-40B4-BE49-F238E27FC236}">
                <a16:creationId xmlns:a16="http://schemas.microsoft.com/office/drawing/2014/main" id="{48F03BFC-024C-28DC-193E-137F1CCCFDBC}"/>
              </a:ext>
            </a:extLst>
          </p:cNvPr>
          <p:cNvSpPr>
            <a:spLocks noGrp="1"/>
          </p:cNvSpPr>
          <p:nvPr>
            <p:ph type="sldNum" sz="quarter" idx="18"/>
          </p:nvPr>
        </p:nvSpPr>
        <p:spPr/>
        <p:txBody>
          <a:bodyPr/>
          <a:lstStyle/>
          <a:p>
            <a:fld id="{47CE1B9D-ECF1-40A6-9741-619C7E3ED3FB}" type="slidenum">
              <a:rPr lang="ja-JP" altLang="en-US" smtClean="0"/>
              <a:pPr/>
              <a:t>20</a:t>
            </a:fld>
            <a:endParaRPr lang="ja-JP" altLang="en-US"/>
          </a:p>
        </p:txBody>
      </p:sp>
      <p:sp>
        <p:nvSpPr>
          <p:cNvPr id="5" name="タイトル 4">
            <a:extLst>
              <a:ext uri="{FF2B5EF4-FFF2-40B4-BE49-F238E27FC236}">
                <a16:creationId xmlns:a16="http://schemas.microsoft.com/office/drawing/2014/main" id="{3C722B98-B2A0-F400-D0E5-038DB6D20AC7}"/>
              </a:ext>
            </a:extLst>
          </p:cNvPr>
          <p:cNvSpPr>
            <a:spLocks noGrp="1"/>
          </p:cNvSpPr>
          <p:nvPr>
            <p:ph type="title"/>
          </p:nvPr>
        </p:nvSpPr>
        <p:spPr>
          <a:xfrm>
            <a:off x="438828" y="474404"/>
            <a:ext cx="11340000" cy="297216"/>
          </a:xfrm>
        </p:spPr>
        <p:txBody>
          <a:bodyPr vert="horz">
            <a:noAutofit/>
          </a:bodyPr>
          <a:lstStyle/>
          <a:p>
            <a:r>
              <a:rPr lang="en-US" altLang="ja-JP" sz="1600"/>
              <a:t>(1) </a:t>
            </a:r>
            <a:r>
              <a:rPr lang="ja-JP" altLang="en-US" sz="1600"/>
              <a:t>実証結果｜総合満足度</a:t>
            </a:r>
            <a:r>
              <a:rPr lang="en-US" altLang="ja-JP" sz="1600" baseline="30000"/>
              <a:t>*1</a:t>
            </a:r>
            <a:endParaRPr kumimoji="1" lang="ja-JP" altLang="en-US" sz="1600" baseline="30000"/>
          </a:p>
        </p:txBody>
      </p:sp>
      <p:sp>
        <p:nvSpPr>
          <p:cNvPr id="29" name="タイトル 5">
            <a:extLst>
              <a:ext uri="{FF2B5EF4-FFF2-40B4-BE49-F238E27FC236}">
                <a16:creationId xmlns:a16="http://schemas.microsoft.com/office/drawing/2014/main" id="{A0AC150C-F246-C3B7-6CCA-E200C0D9C705}"/>
              </a:ext>
            </a:extLst>
          </p:cNvPr>
          <p:cNvSpPr txBox="1">
            <a:spLocks/>
          </p:cNvSpPr>
          <p:nvPr/>
        </p:nvSpPr>
        <p:spPr>
          <a:xfrm>
            <a:off x="456486" y="771620"/>
            <a:ext cx="11296686"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総合満足度は、５段階評価で全体</a:t>
            </a:r>
            <a:r>
              <a:rPr lang="en-US" altLang="ja-JP">
                <a:solidFill>
                  <a:schemeClr val="tx2"/>
                </a:solidFill>
              </a:rPr>
              <a:t>4.0</a:t>
            </a:r>
            <a:r>
              <a:rPr lang="ja-JP" altLang="en-US">
                <a:solidFill>
                  <a:schemeClr val="tx2"/>
                </a:solidFill>
              </a:rPr>
              <a:t>（実利用者</a:t>
            </a:r>
            <a:r>
              <a:rPr lang="en-US" altLang="ja-JP">
                <a:solidFill>
                  <a:schemeClr val="tx2"/>
                </a:solidFill>
              </a:rPr>
              <a:t>3.5</a:t>
            </a:r>
            <a:r>
              <a:rPr lang="ja-JP" altLang="en-US">
                <a:solidFill>
                  <a:schemeClr val="tx2"/>
                </a:solidFill>
              </a:rPr>
              <a:t>、体験会モニター</a:t>
            </a:r>
            <a:r>
              <a:rPr lang="en-US" altLang="ja-JP">
                <a:solidFill>
                  <a:schemeClr val="tx2"/>
                </a:solidFill>
              </a:rPr>
              <a:t>4.2</a:t>
            </a:r>
            <a:r>
              <a:rPr lang="ja-JP" altLang="en-US">
                <a:solidFill>
                  <a:schemeClr val="tx2"/>
                </a:solidFill>
              </a:rPr>
              <a:t>）となり、「当たり前品質」</a:t>
            </a:r>
            <a:r>
              <a:rPr lang="en-US" altLang="ja-JP" baseline="30000">
                <a:solidFill>
                  <a:schemeClr val="tx2"/>
                </a:solidFill>
              </a:rPr>
              <a:t>*2</a:t>
            </a:r>
            <a:r>
              <a:rPr lang="ja-JP" altLang="en-US">
                <a:solidFill>
                  <a:schemeClr val="tx2"/>
                </a:solidFill>
              </a:rPr>
              <a:t>を達成</a:t>
            </a:r>
            <a:endParaRPr lang="en-US" altLang="ja-JP">
              <a:solidFill>
                <a:schemeClr val="tx2"/>
              </a:solidFill>
            </a:endParaRPr>
          </a:p>
          <a:p>
            <a:r>
              <a:rPr lang="ja-JP" altLang="en-US">
                <a:solidFill>
                  <a:schemeClr val="tx2"/>
                </a:solidFill>
              </a:rPr>
              <a:t>機能別の検証結果については、</a:t>
            </a:r>
            <a:r>
              <a:rPr lang="en-US" altLang="ja-JP">
                <a:solidFill>
                  <a:schemeClr val="tx2"/>
                </a:solidFill>
              </a:rPr>
              <a:t>p.21</a:t>
            </a:r>
            <a:r>
              <a:rPr lang="ja-JP" altLang="en-US">
                <a:solidFill>
                  <a:schemeClr val="tx2"/>
                </a:solidFill>
              </a:rPr>
              <a:t>以降で期待される効果と合わせて紹介</a:t>
            </a:r>
          </a:p>
        </p:txBody>
      </p:sp>
      <p:sp>
        <p:nvSpPr>
          <p:cNvPr id="11" name="正方形/長方形 10">
            <a:extLst>
              <a:ext uri="{FF2B5EF4-FFF2-40B4-BE49-F238E27FC236}">
                <a16:creationId xmlns:a16="http://schemas.microsoft.com/office/drawing/2014/main" id="{628F63AF-57A4-B95A-CD9E-962F58E0353B}"/>
              </a:ext>
            </a:extLst>
          </p:cNvPr>
          <p:cNvSpPr/>
          <p:nvPr/>
        </p:nvSpPr>
        <p:spPr bwMode="gray">
          <a:xfrm>
            <a:off x="1050828" y="4518583"/>
            <a:ext cx="4860001" cy="936000"/>
          </a:xfrm>
          <a:prstGeom prst="rect">
            <a:avLst/>
          </a:prstGeom>
          <a:noFill/>
          <a:ln w="12700" algn="ctr">
            <a:solidFill>
              <a:schemeClr val="bg2"/>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marR="0" indent="-85725"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1" lang="ja-JP" altLang="en-US" sz="1200" b="0" i="0" u="none" strike="noStrike" kern="1200" cap="none" spc="0" normalizeH="0" baseline="0" noProof="0">
                <a:ln>
                  <a:noFill/>
                </a:ln>
                <a:effectLst/>
                <a:uLnTx/>
                <a:uFillTx/>
                <a:latin typeface="+mn-ea"/>
                <a:cs typeface="+mn-cs"/>
              </a:rPr>
              <a:t>資料がすぐ見られる、かさばらない、保存に困らないので助かる</a:t>
            </a:r>
            <a:endParaRPr lang="en-US" altLang="ja-JP" sz="1200">
              <a:latin typeface="+mn-ea"/>
            </a:endParaRPr>
          </a:p>
          <a:p>
            <a:pPr marL="85725" marR="0" indent="-85725"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1" lang="ja-JP" altLang="en-US" sz="1200">
                <a:latin typeface="+mn-ea"/>
                <a:cs typeface="+mn-cs"/>
              </a:rPr>
              <a:t>予防接種のスケジュールを見落としがちなので</a:t>
            </a:r>
            <a:r>
              <a:rPr lang="ja-JP" altLang="en-US" sz="1200">
                <a:latin typeface="+mn-ea"/>
              </a:rPr>
              <a:t>、スマートフォン</a:t>
            </a:r>
            <a:r>
              <a:rPr kumimoji="1" lang="ja-JP" altLang="en-US" sz="1200">
                <a:latin typeface="+mn-ea"/>
                <a:cs typeface="+mn-cs"/>
              </a:rPr>
              <a:t>ですぐにわかりやすく確認できるのが便利</a:t>
            </a:r>
            <a:endParaRPr lang="en-US" altLang="ja-JP" sz="1200">
              <a:latin typeface="+mn-ea"/>
            </a:endParaRPr>
          </a:p>
          <a:p>
            <a:pPr marL="85725" marR="0" indent="-85725"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1" lang="ja-JP" altLang="en-US" sz="1200">
                <a:latin typeface="+mn-ea"/>
                <a:cs typeface="+mn-cs"/>
              </a:rPr>
              <a:t>お役立ち情報</a:t>
            </a:r>
            <a:r>
              <a:rPr lang="ja-JP" altLang="en-US" sz="1200">
                <a:latin typeface="+mn-ea"/>
              </a:rPr>
              <a:t>等</a:t>
            </a:r>
            <a:r>
              <a:rPr kumimoji="1" lang="ja-JP" altLang="en-US" sz="1200">
                <a:latin typeface="+mn-ea"/>
                <a:cs typeface="+mn-cs"/>
              </a:rPr>
              <a:t>がすぐ分かる、見やすくて使いやすい</a:t>
            </a:r>
            <a:endParaRPr lang="ja-JP" altLang="en-US" sz="1200" b="0" i="0" u="none" strike="noStrike" kern="1200" cap="none" spc="0" normalizeH="0" baseline="0" noProof="0">
              <a:ln>
                <a:noFill/>
              </a:ln>
              <a:effectLst/>
              <a:uLnTx/>
              <a:uFillTx/>
              <a:latin typeface="+mn-ea"/>
            </a:endParaRPr>
          </a:p>
        </p:txBody>
      </p:sp>
      <p:sp>
        <p:nvSpPr>
          <p:cNvPr id="12" name="正方形/長方形 11">
            <a:extLst>
              <a:ext uri="{FF2B5EF4-FFF2-40B4-BE49-F238E27FC236}">
                <a16:creationId xmlns:a16="http://schemas.microsoft.com/office/drawing/2014/main" id="{BC54D2F6-27FC-683B-6A70-D0F3AC671CFE}"/>
              </a:ext>
            </a:extLst>
          </p:cNvPr>
          <p:cNvSpPr/>
          <p:nvPr/>
        </p:nvSpPr>
        <p:spPr bwMode="gray">
          <a:xfrm>
            <a:off x="438828" y="4518583"/>
            <a:ext cx="612000" cy="936000"/>
          </a:xfrm>
          <a:prstGeom prst="rect">
            <a:avLst/>
          </a:prstGeom>
          <a:solidFill>
            <a:srgbClr val="E2F0D9"/>
          </a:solidFill>
          <a:ln w="12700" algn="ctr">
            <a:solidFill>
              <a:schemeClr val="bg2"/>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i="0" u="none" strike="noStrike" kern="1200" cap="none" spc="0" normalizeH="0" baseline="0" noProof="0">
                <a:ln>
                  <a:noFill/>
                </a:ln>
                <a:solidFill>
                  <a:prstClr val="black"/>
                </a:solidFill>
                <a:effectLst/>
                <a:uLnTx/>
                <a:uFillTx/>
                <a:latin typeface="+mn-ea"/>
                <a:cs typeface="+mn-cs"/>
              </a:rPr>
              <a:t>高評価</a:t>
            </a:r>
            <a:endParaRPr kumimoji="1" lang="en-US" altLang="ja-JP" sz="1200" i="0" u="none" strike="noStrike" kern="1200" cap="none" spc="0" normalizeH="0" baseline="0" noProof="0">
              <a:ln>
                <a:noFill/>
              </a:ln>
              <a:solidFill>
                <a:prstClr val="black"/>
              </a:solidFill>
              <a:effectLst/>
              <a:uLnTx/>
              <a:uFillTx/>
              <a:latin typeface="+mn-ea"/>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i="0" u="none" strike="noStrike" kern="1200" cap="none" spc="0" normalizeH="0" baseline="0" noProof="0">
                <a:ln>
                  <a:noFill/>
                </a:ln>
                <a:solidFill>
                  <a:prstClr val="black"/>
                </a:solidFill>
                <a:effectLst/>
                <a:uLnTx/>
                <a:uFillTx/>
                <a:latin typeface="+mn-ea"/>
                <a:cs typeface="+mn-cs"/>
              </a:rPr>
              <a:t>理由</a:t>
            </a:r>
          </a:p>
        </p:txBody>
      </p:sp>
      <p:sp>
        <p:nvSpPr>
          <p:cNvPr id="13" name="正方形/長方形 12">
            <a:extLst>
              <a:ext uri="{FF2B5EF4-FFF2-40B4-BE49-F238E27FC236}">
                <a16:creationId xmlns:a16="http://schemas.microsoft.com/office/drawing/2014/main" id="{54E60378-1748-95EC-39F6-CA9525DA0F83}"/>
              </a:ext>
            </a:extLst>
          </p:cNvPr>
          <p:cNvSpPr/>
          <p:nvPr/>
        </p:nvSpPr>
        <p:spPr bwMode="gray">
          <a:xfrm>
            <a:off x="1050828" y="5540086"/>
            <a:ext cx="4860001" cy="684000"/>
          </a:xfrm>
          <a:prstGeom prst="rect">
            <a:avLst/>
          </a:prstGeom>
          <a:noFill/>
          <a:ln w="12700" algn="ctr">
            <a:solidFill>
              <a:schemeClr val="accent6">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defTabSz="990564" fontAlgn="auto">
              <a:spcBef>
                <a:spcPts val="0"/>
              </a:spcBef>
              <a:spcAft>
                <a:spcPts val="0"/>
              </a:spcAft>
              <a:buSzPct val="100000"/>
              <a:buFont typeface="Arial" panose="020B0604020202020204" pitchFamily="34" charset="0"/>
              <a:buChar char="•"/>
            </a:pPr>
            <a:r>
              <a:rPr kumimoji="1" lang="ja-JP" altLang="en-US" sz="1200">
                <a:latin typeface="+mn-ea"/>
                <a:cs typeface="+mn-cs"/>
              </a:rPr>
              <a:t>住民ポータルサイトのログインに住民</a:t>
            </a:r>
            <a:r>
              <a:rPr kumimoji="1" lang="en-US" altLang="ja-JP" sz="1200">
                <a:latin typeface="+mn-ea"/>
                <a:cs typeface="+mn-cs"/>
              </a:rPr>
              <a:t>ID</a:t>
            </a:r>
            <a:r>
              <a:rPr kumimoji="1" lang="ja-JP" altLang="en-US" sz="1200">
                <a:latin typeface="+mn-ea"/>
                <a:cs typeface="+mn-cs"/>
              </a:rPr>
              <a:t>が必要な点を不便に感じた</a:t>
            </a:r>
            <a:endParaRPr kumimoji="1" lang="en-US" altLang="ja-JP" sz="1200">
              <a:latin typeface="+mn-ea"/>
              <a:cs typeface="+mn-cs"/>
            </a:endParaRPr>
          </a:p>
          <a:p>
            <a:pPr marL="85725" indent="-85725" defTabSz="990564" fontAlgn="auto">
              <a:spcBef>
                <a:spcPts val="0"/>
              </a:spcBef>
              <a:spcAft>
                <a:spcPts val="0"/>
              </a:spcAft>
              <a:buSzPct val="100000"/>
              <a:buFont typeface="Arial" panose="020B0604020202020204" pitchFamily="34" charset="0"/>
              <a:buChar char="•"/>
            </a:pPr>
            <a:r>
              <a:rPr kumimoji="1" lang="ja-JP" altLang="en-US" sz="1200">
                <a:latin typeface="+mn-ea"/>
                <a:cs typeface="+mn-cs"/>
              </a:rPr>
              <a:t>ネイティブアプリ（端末にインストールして利用するタイプ）ではないところ</a:t>
            </a:r>
          </a:p>
        </p:txBody>
      </p:sp>
      <p:sp>
        <p:nvSpPr>
          <p:cNvPr id="14" name="正方形/長方形 13">
            <a:extLst>
              <a:ext uri="{FF2B5EF4-FFF2-40B4-BE49-F238E27FC236}">
                <a16:creationId xmlns:a16="http://schemas.microsoft.com/office/drawing/2014/main" id="{E49C5328-4A96-E568-B082-D5524D702022}"/>
              </a:ext>
            </a:extLst>
          </p:cNvPr>
          <p:cNvSpPr/>
          <p:nvPr/>
        </p:nvSpPr>
        <p:spPr bwMode="gray">
          <a:xfrm>
            <a:off x="438828" y="5540086"/>
            <a:ext cx="612000" cy="684000"/>
          </a:xfrm>
          <a:prstGeom prst="rect">
            <a:avLst/>
          </a:prstGeom>
          <a:solidFill>
            <a:schemeClr val="accent6">
              <a:lumMod val="20000"/>
              <a:lumOff val="80000"/>
            </a:schemeClr>
          </a:solidFill>
          <a:ln w="12700" algn="ctr">
            <a:solidFill>
              <a:schemeClr val="accent6">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mn-ea"/>
                <a:cs typeface="+mn-cs"/>
              </a:rPr>
              <a:t>低評価</a:t>
            </a:r>
            <a:endParaRPr kumimoji="1" lang="en-US" altLang="ja-JP" sz="1200">
              <a:solidFill>
                <a:prstClr val="black"/>
              </a:solidFill>
              <a:latin typeface="+mn-ea"/>
              <a:cs typeface="+mn-cs"/>
            </a:endParaRPr>
          </a:p>
          <a:p>
            <a:pPr algn="ctr" defTabSz="990564" fontAlgn="auto">
              <a:spcBef>
                <a:spcPts val="0"/>
              </a:spcBef>
              <a:spcAft>
                <a:spcPts val="0"/>
              </a:spcAft>
              <a:buSzPct val="100000"/>
            </a:pPr>
            <a:r>
              <a:rPr kumimoji="1" lang="ja-JP" altLang="en-US" sz="1200">
                <a:solidFill>
                  <a:prstClr val="black"/>
                </a:solidFill>
                <a:latin typeface="+mn-ea"/>
                <a:cs typeface="+mn-cs"/>
              </a:rPr>
              <a:t>理由</a:t>
            </a:r>
          </a:p>
        </p:txBody>
      </p:sp>
      <p:sp>
        <p:nvSpPr>
          <p:cNvPr id="15" name="正方形/長方形 14">
            <a:extLst>
              <a:ext uri="{FF2B5EF4-FFF2-40B4-BE49-F238E27FC236}">
                <a16:creationId xmlns:a16="http://schemas.microsoft.com/office/drawing/2014/main" id="{95CC50F0-5FE8-81F3-7C5F-1E9D057339BE}"/>
              </a:ext>
            </a:extLst>
          </p:cNvPr>
          <p:cNvSpPr/>
          <p:nvPr/>
        </p:nvSpPr>
        <p:spPr bwMode="gray">
          <a:xfrm>
            <a:off x="6888483" y="4518583"/>
            <a:ext cx="4860001" cy="936000"/>
          </a:xfrm>
          <a:prstGeom prst="rect">
            <a:avLst/>
          </a:prstGeom>
          <a:noFill/>
          <a:ln w="12700" algn="ctr">
            <a:solidFill>
              <a:schemeClr val="bg2"/>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defTabSz="990564" fontAlgn="auto">
              <a:spcBef>
                <a:spcPts val="0"/>
              </a:spcBef>
              <a:spcAft>
                <a:spcPts val="0"/>
              </a:spcAft>
              <a:buSzPct val="100000"/>
              <a:buFont typeface="Arial" panose="020B0604020202020204" pitchFamily="34" charset="0"/>
              <a:buChar char="•"/>
            </a:pPr>
            <a:r>
              <a:rPr kumimoji="1" lang="ja-JP" altLang="en-US" sz="1200">
                <a:latin typeface="+mn-ea"/>
                <a:cs typeface="+mn-cs"/>
              </a:rPr>
              <a:t>家族間で情報共有できたり、紙の情報だと忘れてしまいがちなことが</a:t>
            </a:r>
            <a:r>
              <a:rPr lang="ja-JP" altLang="en-US" sz="1200">
                <a:latin typeface="+mn-ea"/>
              </a:rPr>
              <a:t>電子版母子健康手帳</a:t>
            </a:r>
            <a:r>
              <a:rPr kumimoji="1" lang="ja-JP" altLang="en-US" sz="1200">
                <a:latin typeface="+mn-ea"/>
                <a:cs typeface="+mn-cs"/>
              </a:rPr>
              <a:t>内にあり便利</a:t>
            </a:r>
            <a:endParaRPr kumimoji="1" lang="en-US" altLang="ja-JP" sz="1200">
              <a:latin typeface="+mn-ea"/>
              <a:cs typeface="+mn-cs"/>
            </a:endParaRPr>
          </a:p>
          <a:p>
            <a:pPr marL="85725" indent="-85725" defTabSz="990564" fontAlgn="auto">
              <a:spcBef>
                <a:spcPts val="0"/>
              </a:spcBef>
              <a:spcAft>
                <a:spcPts val="0"/>
              </a:spcAft>
              <a:buSzPct val="100000"/>
              <a:buFont typeface="Arial" panose="020B0604020202020204" pitchFamily="34" charset="0"/>
              <a:buChar char="•"/>
            </a:pPr>
            <a:r>
              <a:rPr kumimoji="1" lang="ja-JP" altLang="en-US" sz="1200">
                <a:latin typeface="+mn-ea"/>
                <a:cs typeface="+mn-cs"/>
              </a:rPr>
              <a:t>紙はなくす危険があるため、スマートフォンで持ち歩ける</a:t>
            </a:r>
            <a:r>
              <a:rPr lang="ja-JP" altLang="en-US" sz="1200">
                <a:latin typeface="+mn-ea"/>
              </a:rPr>
              <a:t>の</a:t>
            </a:r>
            <a:r>
              <a:rPr kumimoji="1" lang="ja-JP" altLang="en-US" sz="1200">
                <a:latin typeface="+mn-ea"/>
                <a:cs typeface="+mn-cs"/>
              </a:rPr>
              <a:t>は便利</a:t>
            </a:r>
            <a:endParaRPr kumimoji="1" lang="en-US" altLang="ja-JP" sz="1200">
              <a:latin typeface="+mn-ea"/>
              <a:cs typeface="+mn-cs"/>
            </a:endParaRPr>
          </a:p>
          <a:p>
            <a:pPr marL="85725" indent="-85725" defTabSz="990564" fontAlgn="auto">
              <a:spcBef>
                <a:spcPts val="0"/>
              </a:spcBef>
              <a:spcAft>
                <a:spcPts val="0"/>
              </a:spcAft>
              <a:buSzPct val="100000"/>
              <a:buFont typeface="Arial" panose="020B0604020202020204" pitchFamily="34" charset="0"/>
              <a:buChar char="•"/>
            </a:pPr>
            <a:r>
              <a:rPr kumimoji="1" lang="ja-JP" altLang="en-US" sz="1200">
                <a:latin typeface="+mn-ea"/>
                <a:cs typeface="+mn-cs"/>
              </a:rPr>
              <a:t>行政と連携されたサービスには安心感がある</a:t>
            </a:r>
          </a:p>
        </p:txBody>
      </p:sp>
      <p:sp>
        <p:nvSpPr>
          <p:cNvPr id="16" name="正方形/長方形 15">
            <a:extLst>
              <a:ext uri="{FF2B5EF4-FFF2-40B4-BE49-F238E27FC236}">
                <a16:creationId xmlns:a16="http://schemas.microsoft.com/office/drawing/2014/main" id="{3ABBBCEB-DCF7-70E9-221D-E44F31D2D90C}"/>
              </a:ext>
            </a:extLst>
          </p:cNvPr>
          <p:cNvSpPr/>
          <p:nvPr/>
        </p:nvSpPr>
        <p:spPr bwMode="gray">
          <a:xfrm>
            <a:off x="6281172" y="4518583"/>
            <a:ext cx="612000" cy="936000"/>
          </a:xfrm>
          <a:prstGeom prst="rect">
            <a:avLst/>
          </a:prstGeom>
          <a:solidFill>
            <a:srgbClr val="E2F0D9"/>
          </a:solidFill>
          <a:ln w="12700" algn="ctr">
            <a:solidFill>
              <a:schemeClr val="bg2"/>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i="0" u="none" strike="noStrike" kern="1200" cap="none" spc="0" normalizeH="0" baseline="0" noProof="0">
                <a:ln>
                  <a:noFill/>
                </a:ln>
                <a:solidFill>
                  <a:prstClr val="black"/>
                </a:solidFill>
                <a:effectLst/>
                <a:uLnTx/>
                <a:uFillTx/>
                <a:latin typeface="+mn-ea"/>
                <a:cs typeface="+mn-cs"/>
              </a:rPr>
              <a:t>高評価</a:t>
            </a:r>
            <a:endParaRPr kumimoji="1" lang="en-US" altLang="ja-JP" sz="1200" i="0" u="none" strike="noStrike" kern="1200" cap="none" spc="0" normalizeH="0" baseline="0" noProof="0">
              <a:ln>
                <a:noFill/>
              </a:ln>
              <a:solidFill>
                <a:prstClr val="black"/>
              </a:solidFill>
              <a:effectLst/>
              <a:uLnTx/>
              <a:uFillTx/>
              <a:latin typeface="+mn-ea"/>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i="0" u="none" strike="noStrike" kern="1200" cap="none" spc="0" normalizeH="0" baseline="0" noProof="0">
                <a:ln>
                  <a:noFill/>
                </a:ln>
                <a:solidFill>
                  <a:prstClr val="black"/>
                </a:solidFill>
                <a:effectLst/>
                <a:uLnTx/>
                <a:uFillTx/>
                <a:latin typeface="+mn-ea"/>
                <a:cs typeface="+mn-cs"/>
              </a:rPr>
              <a:t>理由</a:t>
            </a:r>
          </a:p>
        </p:txBody>
      </p:sp>
      <p:sp>
        <p:nvSpPr>
          <p:cNvPr id="17" name="正方形/長方形 16">
            <a:extLst>
              <a:ext uri="{FF2B5EF4-FFF2-40B4-BE49-F238E27FC236}">
                <a16:creationId xmlns:a16="http://schemas.microsoft.com/office/drawing/2014/main" id="{E07F6449-4DAC-94E6-4A41-FF9E4508DD5B}"/>
              </a:ext>
            </a:extLst>
          </p:cNvPr>
          <p:cNvSpPr/>
          <p:nvPr/>
        </p:nvSpPr>
        <p:spPr bwMode="gray">
          <a:xfrm>
            <a:off x="6888483" y="5540086"/>
            <a:ext cx="4860001" cy="684000"/>
          </a:xfrm>
          <a:prstGeom prst="rect">
            <a:avLst/>
          </a:prstGeom>
          <a:noFill/>
          <a:ln w="12700" algn="ctr">
            <a:solidFill>
              <a:schemeClr val="accent6">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defTabSz="990564" fontAlgn="auto">
              <a:spcBef>
                <a:spcPts val="0"/>
              </a:spcBef>
              <a:spcAft>
                <a:spcPts val="0"/>
              </a:spcAft>
              <a:buSzPct val="100000"/>
              <a:buFont typeface="Arial" panose="020B0604020202020204" pitchFamily="34" charset="0"/>
              <a:buChar char="•"/>
            </a:pPr>
            <a:r>
              <a:rPr kumimoji="1" lang="ja-JP" altLang="en-US" sz="1200">
                <a:latin typeface="+mn-ea"/>
                <a:cs typeface="+mn-cs"/>
              </a:rPr>
              <a:t>お役立ち情報が</a:t>
            </a:r>
            <a:r>
              <a:rPr kumimoji="1" lang="en-US" altLang="ja-JP" sz="1200">
                <a:latin typeface="+mn-ea"/>
                <a:cs typeface="+mn-cs"/>
              </a:rPr>
              <a:t>PDF</a:t>
            </a:r>
            <a:r>
              <a:rPr kumimoji="1" lang="ja-JP" altLang="en-US" sz="1200">
                <a:latin typeface="+mn-ea"/>
                <a:cs typeface="+mn-cs"/>
              </a:rPr>
              <a:t>なのでそこから申込ができない</a:t>
            </a:r>
            <a:endParaRPr kumimoji="1" lang="en-US" altLang="ja-JP" sz="1200">
              <a:latin typeface="+mn-ea"/>
              <a:cs typeface="+mn-cs"/>
            </a:endParaRPr>
          </a:p>
          <a:p>
            <a:pPr marL="85725" indent="-85725" defTabSz="990564" fontAlgn="auto">
              <a:spcBef>
                <a:spcPts val="0"/>
              </a:spcBef>
              <a:spcAft>
                <a:spcPts val="0"/>
              </a:spcAft>
              <a:buSzPct val="100000"/>
              <a:buFont typeface="Arial" panose="020B0604020202020204" pitchFamily="34" charset="0"/>
              <a:buChar char="•"/>
            </a:pPr>
            <a:r>
              <a:rPr kumimoji="1" lang="ja-JP" altLang="en-US" sz="1200">
                <a:latin typeface="+mn-ea"/>
                <a:cs typeface="+mn-cs"/>
              </a:rPr>
              <a:t>文字が小さい・多い</a:t>
            </a:r>
          </a:p>
        </p:txBody>
      </p:sp>
      <p:sp>
        <p:nvSpPr>
          <p:cNvPr id="18" name="正方形/長方形 17">
            <a:extLst>
              <a:ext uri="{FF2B5EF4-FFF2-40B4-BE49-F238E27FC236}">
                <a16:creationId xmlns:a16="http://schemas.microsoft.com/office/drawing/2014/main" id="{707E3F3C-4CDE-BAB8-5EAF-82D92B903C60}"/>
              </a:ext>
            </a:extLst>
          </p:cNvPr>
          <p:cNvSpPr/>
          <p:nvPr/>
        </p:nvSpPr>
        <p:spPr bwMode="gray">
          <a:xfrm>
            <a:off x="6281172" y="5540086"/>
            <a:ext cx="612000" cy="684000"/>
          </a:xfrm>
          <a:prstGeom prst="rect">
            <a:avLst/>
          </a:prstGeom>
          <a:solidFill>
            <a:schemeClr val="accent6">
              <a:lumMod val="20000"/>
              <a:lumOff val="80000"/>
            </a:schemeClr>
          </a:solidFill>
          <a:ln w="12700" algn="ctr">
            <a:solidFill>
              <a:schemeClr val="accent6">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mn-ea"/>
                <a:cs typeface="+mn-cs"/>
              </a:rPr>
              <a:t>低評価</a:t>
            </a:r>
            <a:endParaRPr kumimoji="1" lang="en-US" altLang="ja-JP" sz="1200">
              <a:solidFill>
                <a:prstClr val="black"/>
              </a:solidFill>
              <a:latin typeface="+mn-ea"/>
              <a:cs typeface="+mn-cs"/>
            </a:endParaRPr>
          </a:p>
          <a:p>
            <a:pPr algn="ctr" defTabSz="990564" fontAlgn="auto">
              <a:spcBef>
                <a:spcPts val="0"/>
              </a:spcBef>
              <a:spcAft>
                <a:spcPts val="0"/>
              </a:spcAft>
              <a:buSzPct val="100000"/>
            </a:pPr>
            <a:r>
              <a:rPr kumimoji="1" lang="ja-JP" altLang="en-US" sz="1200">
                <a:solidFill>
                  <a:prstClr val="black"/>
                </a:solidFill>
                <a:latin typeface="+mn-ea"/>
                <a:cs typeface="+mn-cs"/>
              </a:rPr>
              <a:t>理由</a:t>
            </a:r>
          </a:p>
        </p:txBody>
      </p:sp>
      <p:sp>
        <p:nvSpPr>
          <p:cNvPr id="19" name="正方形/長方形 18">
            <a:extLst>
              <a:ext uri="{FF2B5EF4-FFF2-40B4-BE49-F238E27FC236}">
                <a16:creationId xmlns:a16="http://schemas.microsoft.com/office/drawing/2014/main" id="{9980EA42-4754-2D2A-11DA-5DCABEE7E4E5}"/>
              </a:ext>
            </a:extLst>
          </p:cNvPr>
          <p:cNvSpPr/>
          <p:nvPr>
            <p:custDataLst>
              <p:tags r:id="rId1"/>
            </p:custDataLst>
          </p:nvPr>
        </p:nvSpPr>
        <p:spPr bwMode="gray">
          <a:xfrm>
            <a:off x="4268828" y="1384796"/>
            <a:ext cx="3672000" cy="325438"/>
          </a:xfrm>
          <a:prstGeom prst="rect">
            <a:avLst/>
          </a:prstGeom>
          <a:solidFill>
            <a:sysClr val="windowText" lastClr="000000">
              <a:lumMod val="65000"/>
              <a:lumOff val="35000"/>
            </a:sys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solidFill>
                  <a:prstClr val="white"/>
                </a:solidFill>
                <a:effectLst/>
                <a:uLnTx/>
                <a:uFillTx/>
                <a:latin typeface="+mn-ea"/>
                <a:cs typeface="Arial" charset="0"/>
              </a:rPr>
              <a:t>実利用者（</a:t>
            </a:r>
            <a:r>
              <a:rPr kumimoji="0" lang="en-US" altLang="ja-JP" sz="1600" kern="0">
                <a:solidFill>
                  <a:prstClr val="white"/>
                </a:solidFill>
                <a:latin typeface="+mn-ea"/>
                <a:cs typeface="Arial" charset="0"/>
              </a:rPr>
              <a:t>74</a:t>
            </a:r>
            <a:r>
              <a:rPr kumimoji="0" lang="ja-JP" altLang="en-US" sz="1600" kern="0">
                <a:solidFill>
                  <a:prstClr val="white"/>
                </a:solidFill>
                <a:latin typeface="+mn-ea"/>
                <a:cs typeface="Arial" charset="0"/>
              </a:rPr>
              <a:t>名</a:t>
            </a:r>
            <a:r>
              <a:rPr kumimoji="0" lang="ja-JP" altLang="en-US" sz="1600" b="0" i="0" u="none" strike="noStrike" kern="0" cap="none" spc="0" normalizeH="0" baseline="0" noProof="0">
                <a:ln>
                  <a:noFill/>
                </a:ln>
                <a:solidFill>
                  <a:prstClr val="white"/>
                </a:solidFill>
                <a:effectLst/>
                <a:uLnTx/>
                <a:uFillTx/>
                <a:latin typeface="+mn-ea"/>
                <a:cs typeface="Arial" charset="0"/>
              </a:rPr>
              <a:t>）</a:t>
            </a:r>
          </a:p>
        </p:txBody>
      </p:sp>
      <p:sp>
        <p:nvSpPr>
          <p:cNvPr id="20" name="正方形/長方形 19">
            <a:extLst>
              <a:ext uri="{FF2B5EF4-FFF2-40B4-BE49-F238E27FC236}">
                <a16:creationId xmlns:a16="http://schemas.microsoft.com/office/drawing/2014/main" id="{A25F8BEF-5A25-C49E-14AA-A786311C3E0C}"/>
              </a:ext>
            </a:extLst>
          </p:cNvPr>
          <p:cNvSpPr/>
          <p:nvPr>
            <p:custDataLst>
              <p:tags r:id="rId2"/>
            </p:custDataLst>
          </p:nvPr>
        </p:nvSpPr>
        <p:spPr bwMode="gray">
          <a:xfrm>
            <a:off x="8105235" y="1384796"/>
            <a:ext cx="3672000" cy="325438"/>
          </a:xfrm>
          <a:prstGeom prst="rect">
            <a:avLst/>
          </a:prstGeom>
          <a:solidFill>
            <a:sysClr val="windowText" lastClr="000000">
              <a:lumMod val="65000"/>
              <a:lumOff val="35000"/>
            </a:sys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solidFill>
                  <a:prstClr val="white"/>
                </a:solidFill>
                <a:effectLst/>
                <a:uLnTx/>
                <a:uFillTx/>
                <a:latin typeface="+mn-ea"/>
                <a:cs typeface="Arial" charset="0"/>
              </a:rPr>
              <a:t>体験会モニター（</a:t>
            </a:r>
            <a:r>
              <a:rPr kumimoji="0" lang="en-US" altLang="ja-JP" sz="1600" b="0" i="0" u="none" strike="noStrike" kern="0" cap="none" spc="0" normalizeH="0" baseline="0" noProof="0">
                <a:ln>
                  <a:noFill/>
                </a:ln>
                <a:solidFill>
                  <a:prstClr val="white"/>
                </a:solidFill>
                <a:effectLst/>
                <a:uLnTx/>
                <a:uFillTx/>
                <a:latin typeface="+mn-ea"/>
                <a:cs typeface="Arial" charset="0"/>
              </a:rPr>
              <a:t>182</a:t>
            </a:r>
            <a:r>
              <a:rPr kumimoji="0" lang="ja-JP" altLang="en-US" sz="1600" kern="0">
                <a:solidFill>
                  <a:prstClr val="white"/>
                </a:solidFill>
                <a:latin typeface="+mn-ea"/>
                <a:cs typeface="Arial" charset="0"/>
              </a:rPr>
              <a:t>名</a:t>
            </a:r>
            <a:r>
              <a:rPr kumimoji="0" lang="ja-JP" altLang="en-US" sz="1600" b="0" i="0" u="none" strike="noStrike" kern="0" cap="none" spc="0" normalizeH="0" baseline="0" noProof="0">
                <a:ln>
                  <a:noFill/>
                </a:ln>
                <a:solidFill>
                  <a:prstClr val="white"/>
                </a:solidFill>
                <a:effectLst/>
                <a:uLnTx/>
                <a:uFillTx/>
                <a:latin typeface="+mn-ea"/>
                <a:cs typeface="Arial" charset="0"/>
              </a:rPr>
              <a:t>）</a:t>
            </a:r>
          </a:p>
        </p:txBody>
      </p:sp>
      <p:sp>
        <p:nvSpPr>
          <p:cNvPr id="21" name="正方形/長方形 20">
            <a:extLst>
              <a:ext uri="{FF2B5EF4-FFF2-40B4-BE49-F238E27FC236}">
                <a16:creationId xmlns:a16="http://schemas.microsoft.com/office/drawing/2014/main" id="{EBCEF2D6-C477-FDF0-F0C5-195208E6E91F}"/>
              </a:ext>
            </a:extLst>
          </p:cNvPr>
          <p:cNvSpPr/>
          <p:nvPr>
            <p:custDataLst>
              <p:tags r:id="rId3"/>
            </p:custDataLst>
          </p:nvPr>
        </p:nvSpPr>
        <p:spPr bwMode="gray">
          <a:xfrm>
            <a:off x="443443" y="1384796"/>
            <a:ext cx="3672000" cy="325438"/>
          </a:xfrm>
          <a:prstGeom prst="rect">
            <a:avLst/>
          </a:prstGeom>
          <a:solidFill>
            <a:sysClr val="windowText" lastClr="000000">
              <a:lumMod val="65000"/>
              <a:lumOff val="35000"/>
            </a:sys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solidFill>
                  <a:prstClr val="white"/>
                </a:solidFill>
                <a:effectLst/>
                <a:uLnTx/>
                <a:uFillTx/>
                <a:latin typeface="+mn-ea"/>
                <a:cs typeface="Arial" charset="0"/>
              </a:rPr>
              <a:t>全体（</a:t>
            </a:r>
            <a:r>
              <a:rPr kumimoji="0" lang="en-US" altLang="ja-JP" sz="1600" b="0" i="0" u="none" strike="noStrike" kern="0" cap="none" spc="0" normalizeH="0" baseline="0" noProof="0">
                <a:ln>
                  <a:noFill/>
                </a:ln>
                <a:solidFill>
                  <a:prstClr val="white"/>
                </a:solidFill>
                <a:effectLst/>
                <a:uLnTx/>
                <a:uFillTx/>
                <a:latin typeface="+mn-ea"/>
                <a:cs typeface="Arial" charset="0"/>
              </a:rPr>
              <a:t>256</a:t>
            </a:r>
            <a:r>
              <a:rPr kumimoji="0" lang="ja-JP" altLang="en-US" sz="1600" kern="0">
                <a:solidFill>
                  <a:prstClr val="white"/>
                </a:solidFill>
                <a:latin typeface="+mn-ea"/>
                <a:cs typeface="Arial" charset="0"/>
              </a:rPr>
              <a:t>名</a:t>
            </a:r>
            <a:r>
              <a:rPr kumimoji="0" lang="ja-JP" altLang="en-US" sz="1600" b="0" i="0" u="none" strike="noStrike" kern="0" cap="none" spc="0" normalizeH="0" baseline="0" noProof="0">
                <a:ln>
                  <a:noFill/>
                </a:ln>
                <a:solidFill>
                  <a:prstClr val="white"/>
                </a:solidFill>
                <a:effectLst/>
                <a:uLnTx/>
                <a:uFillTx/>
                <a:latin typeface="+mn-ea"/>
                <a:cs typeface="Arial" charset="0"/>
              </a:rPr>
              <a:t>）</a:t>
            </a:r>
          </a:p>
        </p:txBody>
      </p:sp>
      <p:sp>
        <p:nvSpPr>
          <p:cNvPr id="22" name="テキスト プレースホルダー 2">
            <a:extLst>
              <a:ext uri="{FF2B5EF4-FFF2-40B4-BE49-F238E27FC236}">
                <a16:creationId xmlns:a16="http://schemas.microsoft.com/office/drawing/2014/main" id="{7B801474-C673-1F16-180E-33D3D8EB2FB3}"/>
              </a:ext>
            </a:extLst>
          </p:cNvPr>
          <p:cNvSpPr>
            <a:spLocks noGrp="1"/>
          </p:cNvSpPr>
          <p:nvPr>
            <p:custDataLst>
              <p:tags r:id="rId4"/>
            </p:custDataLst>
          </p:nvPr>
        </p:nvSpPr>
        <p:spPr bwMode="gray">
          <a:xfrm>
            <a:off x="3032125" y="2855643"/>
            <a:ext cx="458788"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gn="ctr">
              <a:spcBef>
                <a:spcPct val="0"/>
              </a:spcBef>
              <a:spcAft>
                <a:spcPct val="0"/>
              </a:spcAft>
              <a:buNone/>
            </a:pPr>
            <a:fld id="{88D8BA1E-F774-4F04-8423-929450115287}" type="datetime'8''''''''''''''''''''''''''''''''''''''''''9'''''''''''''''''">
              <a:rPr lang="en-US" altLang="en-US" sz="1200" b="0" smtClean="0">
                <a:solidFill>
                  <a:schemeClr val="bg1"/>
                </a:solidFill>
                <a:latin typeface="游ゴシック" panose="020B0400000000000000" pitchFamily="50" charset="-128"/>
                <a:ea typeface="游ゴシック" panose="020B0400000000000000" pitchFamily="50" charset="-128"/>
                <a:sym typeface="游ゴシック" panose="020B0400000000000000" pitchFamily="50" charset="-128"/>
              </a:rPr>
              <a:pPr marL="0" lvl="0" indent="0" algn="ctr">
                <a:spcBef>
                  <a:spcPct val="0"/>
                </a:spcBef>
                <a:spcAft>
                  <a:spcPct val="0"/>
                </a:spcAft>
                <a:buNone/>
              </a:pPr>
              <a:t>89</a:t>
            </a:fld>
            <a:br>
              <a:rPr lang="en-US" altLang="en-US" sz="1200" b="0">
                <a:solidFill>
                  <a:schemeClr val="bg1"/>
                </a:solidFill>
                <a:effectLst/>
                <a:latin typeface="游ゴシック" panose="020B0400000000000000" pitchFamily="50" charset="-128"/>
                <a:ea typeface="游ゴシック" panose="020B0400000000000000" pitchFamily="50" charset="-128"/>
                <a:sym typeface="游ゴシック" panose="020B0400000000000000" pitchFamily="50" charset="-128"/>
              </a:rPr>
            </a:br>
            <a:r>
              <a:rPr lang="en-US" altLang="en-US" sz="1200" b="0">
                <a:solidFill>
                  <a:schemeClr val="bg1"/>
                </a:solidFill>
                <a:effectLst/>
                <a:latin typeface="游ゴシック" panose="020B0400000000000000" pitchFamily="50" charset="-128"/>
                <a:ea typeface="游ゴシック" panose="020B0400000000000000" pitchFamily="50" charset="-128"/>
                <a:sym typeface="游ゴシック" panose="020B0400000000000000" pitchFamily="50" charset="-128"/>
              </a:rPr>
              <a:t>(</a:t>
            </a:r>
            <a:fld id="{E73986C0-20D8-4129-A6DC-05640C470D6F}" type="datetime'''''''''''''''''''''''''''37''''''%'''''''''''''''">
              <a:rPr lang="en-US" altLang="en-US" sz="1200" b="0" smtClean="0">
                <a:solidFill>
                  <a:schemeClr val="bg1"/>
                </a:solidFill>
                <a:latin typeface="游ゴシック" panose="020B0400000000000000" pitchFamily="50" charset="-128"/>
                <a:ea typeface="游ゴシック" panose="020B0400000000000000" pitchFamily="50" charset="-128"/>
                <a:sym typeface="游ゴシック" panose="020B0400000000000000" pitchFamily="50" charset="-128"/>
              </a:rPr>
              <a:pPr marL="0" lvl="0" indent="0" algn="ctr">
                <a:spcBef>
                  <a:spcPct val="0"/>
                </a:spcBef>
                <a:spcAft>
                  <a:spcPct val="0"/>
                </a:spcAft>
                <a:buNone/>
              </a:pPr>
              <a:t>37%</a:t>
            </a:fld>
            <a:r>
              <a:rPr lang="en-US" altLang="en-US" sz="1200" b="0">
                <a:solidFill>
                  <a:schemeClr val="bg1"/>
                </a:solidFill>
                <a:effectLst/>
                <a:latin typeface="游ゴシック" panose="020B0400000000000000" pitchFamily="50" charset="-128"/>
                <a:ea typeface="游ゴシック" panose="020B0400000000000000" pitchFamily="50" charset="-128"/>
                <a:sym typeface="游ゴシック" panose="020B0400000000000000" pitchFamily="50" charset="-128"/>
              </a:rPr>
              <a:t>)</a:t>
            </a:r>
            <a:endParaRPr kumimoji="1" lang="ja-JP" altLang="en-US" sz="1200" b="0">
              <a:solidFill>
                <a:schemeClr val="bg1"/>
              </a:solidFill>
              <a:latin typeface="游ゴシック" panose="020B0400000000000000" pitchFamily="50" charset="-128"/>
              <a:ea typeface="游ゴシック" panose="020B0400000000000000" pitchFamily="50" charset="-128"/>
              <a:sym typeface="游ゴシック" panose="020B0400000000000000" pitchFamily="50" charset="-128"/>
            </a:endParaRPr>
          </a:p>
        </p:txBody>
      </p:sp>
      <p:sp>
        <p:nvSpPr>
          <p:cNvPr id="23" name="正方形/長方形 22">
            <a:extLst>
              <a:ext uri="{FF2B5EF4-FFF2-40B4-BE49-F238E27FC236}">
                <a16:creationId xmlns:a16="http://schemas.microsoft.com/office/drawing/2014/main" id="{8C859E17-5497-5DC0-221B-CE99E0EF7198}"/>
              </a:ext>
            </a:extLst>
          </p:cNvPr>
          <p:cNvSpPr/>
          <p:nvPr/>
        </p:nvSpPr>
        <p:spPr bwMode="gray">
          <a:xfrm>
            <a:off x="438828" y="4217845"/>
            <a:ext cx="1552018" cy="311514"/>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R="0"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solidFill>
                  <a:prstClr val="black"/>
                </a:solidFill>
                <a:effectLst/>
                <a:uLnTx/>
                <a:uFillTx/>
                <a:latin typeface="+mn-ea"/>
                <a:cs typeface="+mn-cs"/>
              </a:rPr>
              <a:t>実利用者</a:t>
            </a:r>
          </a:p>
        </p:txBody>
      </p:sp>
      <p:sp>
        <p:nvSpPr>
          <p:cNvPr id="24" name="正方形/長方形 23">
            <a:extLst>
              <a:ext uri="{FF2B5EF4-FFF2-40B4-BE49-F238E27FC236}">
                <a16:creationId xmlns:a16="http://schemas.microsoft.com/office/drawing/2014/main" id="{63289EDA-AFBA-773C-DD40-730F66CF0B73}"/>
              </a:ext>
            </a:extLst>
          </p:cNvPr>
          <p:cNvSpPr/>
          <p:nvPr/>
        </p:nvSpPr>
        <p:spPr bwMode="gray">
          <a:xfrm>
            <a:off x="6281172" y="4217845"/>
            <a:ext cx="1552018" cy="311514"/>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R="0"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solidFill>
                  <a:prstClr val="black"/>
                </a:solidFill>
                <a:effectLst/>
                <a:uLnTx/>
                <a:uFillTx/>
                <a:latin typeface="+mn-ea"/>
                <a:cs typeface="+mn-cs"/>
              </a:rPr>
              <a:t>体験会モニター</a:t>
            </a:r>
          </a:p>
        </p:txBody>
      </p:sp>
      <p:sp>
        <p:nvSpPr>
          <p:cNvPr id="25" name="正方形/長方形 24">
            <a:extLst>
              <a:ext uri="{FF2B5EF4-FFF2-40B4-BE49-F238E27FC236}">
                <a16:creationId xmlns:a16="http://schemas.microsoft.com/office/drawing/2014/main" id="{8E1C3328-8816-5F01-5691-FACCA89855E2}"/>
              </a:ext>
            </a:extLst>
          </p:cNvPr>
          <p:cNvSpPr/>
          <p:nvPr/>
        </p:nvSpPr>
        <p:spPr bwMode="gray">
          <a:xfrm>
            <a:off x="438827" y="6237490"/>
            <a:ext cx="11345185" cy="365125"/>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7313" indent="-87313" defTabSz="990564" fontAlgn="auto">
              <a:spcBef>
                <a:spcPts val="0"/>
              </a:spcBef>
              <a:spcAft>
                <a:spcPts val="0"/>
              </a:spcAft>
              <a:buSzPct val="100000"/>
              <a:buFont typeface="游ゴシック" panose="020B0400000000000000" pitchFamily="50" charset="-128"/>
              <a:buChar char="*"/>
            </a:pPr>
            <a:r>
              <a:rPr kumimoji="1" lang="en-US" altLang="ja-JP" sz="1100" baseline="30000">
                <a:latin typeface="+mn-ea"/>
                <a:cs typeface="+mn-cs"/>
              </a:rPr>
              <a:t>1</a:t>
            </a:r>
            <a:r>
              <a:rPr kumimoji="1" lang="ja-JP" altLang="en-US" sz="1100">
                <a:latin typeface="+mn-ea"/>
                <a:cs typeface="+mn-cs"/>
              </a:rPr>
              <a:t>「電子版母子健康手帳について、どの程度満足したか</a:t>
            </a:r>
            <a:r>
              <a:rPr lang="ja-JP" altLang="en-US" sz="1100">
                <a:latin typeface="+mn-ea"/>
              </a:rPr>
              <a:t>」に対する回答を</a:t>
            </a:r>
            <a:r>
              <a:rPr kumimoji="1" lang="ja-JP" altLang="en-US" sz="1100">
                <a:latin typeface="+mn-ea"/>
                <a:cs typeface="+mn-cs"/>
              </a:rPr>
              <a:t>「満足」＝</a:t>
            </a:r>
            <a:r>
              <a:rPr lang="ja-JP" altLang="en-US" sz="1100">
                <a:latin typeface="+mn-ea"/>
              </a:rPr>
              <a:t>５</a:t>
            </a:r>
            <a:r>
              <a:rPr kumimoji="1" lang="en-US" altLang="ja-JP" sz="1100">
                <a:latin typeface="+mn-ea"/>
                <a:cs typeface="+mn-cs"/>
              </a:rPr>
              <a:t>,</a:t>
            </a:r>
            <a:r>
              <a:rPr lang="ja-JP" altLang="en-US" sz="1100">
                <a:latin typeface="+mn-ea"/>
              </a:rPr>
              <a:t>「やや満足」＝４</a:t>
            </a:r>
            <a:r>
              <a:rPr lang="en-US" altLang="ja-JP" sz="1100">
                <a:latin typeface="+mn-ea"/>
              </a:rPr>
              <a:t>,</a:t>
            </a:r>
            <a:r>
              <a:rPr lang="ja-JP" altLang="en-US" sz="1100">
                <a:latin typeface="+mn-ea"/>
              </a:rPr>
              <a:t>「普通」＝３</a:t>
            </a:r>
            <a:r>
              <a:rPr lang="en-US" altLang="ja-JP" sz="1100">
                <a:latin typeface="+mn-ea"/>
              </a:rPr>
              <a:t>,</a:t>
            </a:r>
            <a:r>
              <a:rPr lang="ja-JP" altLang="en-US" sz="1100">
                <a:latin typeface="+mn-ea"/>
              </a:rPr>
              <a:t>「やや不満」＝２</a:t>
            </a:r>
            <a:r>
              <a:rPr lang="en-US" altLang="ja-JP" sz="1100">
                <a:latin typeface="+mn-ea"/>
              </a:rPr>
              <a:t>,</a:t>
            </a:r>
            <a:r>
              <a:rPr lang="ja-JP" altLang="en-US" sz="1100">
                <a:latin typeface="+mn-ea"/>
              </a:rPr>
              <a:t>「不満」＝１として平均値を計算</a:t>
            </a:r>
            <a:endParaRPr lang="en-US" altLang="ja-JP" sz="1100">
              <a:latin typeface="+mn-ea"/>
            </a:endParaRPr>
          </a:p>
          <a:p>
            <a:pPr marL="87313" indent="-87313" defTabSz="990564" fontAlgn="auto">
              <a:spcBef>
                <a:spcPts val="0"/>
              </a:spcBef>
              <a:spcAft>
                <a:spcPts val="0"/>
              </a:spcAft>
              <a:buSzPct val="100000"/>
              <a:buFont typeface="游ゴシック" panose="020B0400000000000000" pitchFamily="50" charset="-128"/>
              <a:buChar char="*"/>
            </a:pPr>
            <a:r>
              <a:rPr lang="en-US" altLang="ja-JP" sz="1100" baseline="30000">
                <a:latin typeface="+mn-ea"/>
              </a:rPr>
              <a:t>2  </a:t>
            </a:r>
            <a:r>
              <a:rPr lang="ja-JP" altLang="en-US" sz="1100">
                <a:latin typeface="+mn-ea"/>
              </a:rPr>
              <a:t>都が定めた</a:t>
            </a:r>
            <a:r>
              <a:rPr lang="ja-JP" altLang="en-US" sz="1100"/>
              <a:t>利用者視点の「品質基準」の一つ。都は自身が提供するすべてのデジタルサービスを「当たり前品質」にすること（５段階中３以上の評価）を目指している</a:t>
            </a:r>
            <a:endParaRPr lang="en-US" altLang="ja-JP" sz="1100">
              <a:latin typeface="+mn-ea"/>
            </a:endParaRPr>
          </a:p>
        </p:txBody>
      </p:sp>
      <p:pic>
        <p:nvPicPr>
          <p:cNvPr id="27" name="図 26">
            <a:extLst>
              <a:ext uri="{FF2B5EF4-FFF2-40B4-BE49-F238E27FC236}">
                <a16:creationId xmlns:a16="http://schemas.microsoft.com/office/drawing/2014/main" id="{18D14BC5-76D7-173B-C753-E360CBEAD332}"/>
              </a:ext>
            </a:extLst>
          </p:cNvPr>
          <p:cNvPicPr>
            <a:picLocks noChangeAspect="1"/>
          </p:cNvPicPr>
          <p:nvPr/>
        </p:nvPicPr>
        <p:blipFill>
          <a:blip r:embed="rId7"/>
          <a:stretch>
            <a:fillRect/>
          </a:stretch>
        </p:blipFill>
        <p:spPr>
          <a:xfrm>
            <a:off x="8806315" y="1728340"/>
            <a:ext cx="2221713" cy="2520000"/>
          </a:xfrm>
          <a:prstGeom prst="rect">
            <a:avLst/>
          </a:prstGeom>
        </p:spPr>
      </p:pic>
      <p:pic>
        <p:nvPicPr>
          <p:cNvPr id="7" name="図 6">
            <a:extLst>
              <a:ext uri="{FF2B5EF4-FFF2-40B4-BE49-F238E27FC236}">
                <a16:creationId xmlns:a16="http://schemas.microsoft.com/office/drawing/2014/main" id="{D6F92F2C-36FB-AFAB-AB1D-782D45B7A0DF}"/>
              </a:ext>
            </a:extLst>
          </p:cNvPr>
          <p:cNvPicPr>
            <a:picLocks noChangeAspect="1"/>
          </p:cNvPicPr>
          <p:nvPr/>
        </p:nvPicPr>
        <p:blipFill>
          <a:blip r:embed="rId8"/>
          <a:stretch>
            <a:fillRect/>
          </a:stretch>
        </p:blipFill>
        <p:spPr>
          <a:xfrm>
            <a:off x="5009998" y="1728340"/>
            <a:ext cx="2172003" cy="2505425"/>
          </a:xfrm>
          <a:prstGeom prst="rect">
            <a:avLst/>
          </a:prstGeom>
        </p:spPr>
      </p:pic>
      <p:pic>
        <p:nvPicPr>
          <p:cNvPr id="10" name="図 9">
            <a:extLst>
              <a:ext uri="{FF2B5EF4-FFF2-40B4-BE49-F238E27FC236}">
                <a16:creationId xmlns:a16="http://schemas.microsoft.com/office/drawing/2014/main" id="{8BADE4F0-6B0E-995B-C006-7D9457EA54F0}"/>
              </a:ext>
            </a:extLst>
          </p:cNvPr>
          <p:cNvPicPr>
            <a:picLocks noChangeAspect="1"/>
          </p:cNvPicPr>
          <p:nvPr/>
        </p:nvPicPr>
        <p:blipFill>
          <a:blip r:embed="rId9"/>
          <a:stretch>
            <a:fillRect/>
          </a:stretch>
        </p:blipFill>
        <p:spPr>
          <a:xfrm>
            <a:off x="1164862" y="1728340"/>
            <a:ext cx="2229161" cy="2514951"/>
          </a:xfrm>
          <a:prstGeom prst="rect">
            <a:avLst/>
          </a:prstGeom>
        </p:spPr>
      </p:pic>
      <p:pic>
        <p:nvPicPr>
          <p:cNvPr id="6" name="図 5">
            <a:extLst>
              <a:ext uri="{FF2B5EF4-FFF2-40B4-BE49-F238E27FC236}">
                <a16:creationId xmlns:a16="http://schemas.microsoft.com/office/drawing/2014/main" id="{EC0260D2-D8CA-D5A4-8738-945AA67E05FC}"/>
              </a:ext>
            </a:extLst>
          </p:cNvPr>
          <p:cNvPicPr>
            <a:picLocks noChangeAspect="1"/>
          </p:cNvPicPr>
          <p:nvPr/>
        </p:nvPicPr>
        <p:blipFill>
          <a:blip r:embed="rId10"/>
          <a:stretch>
            <a:fillRect/>
          </a:stretch>
        </p:blipFill>
        <p:spPr>
          <a:xfrm>
            <a:off x="438827" y="1795737"/>
            <a:ext cx="828000" cy="943921"/>
          </a:xfrm>
          <a:prstGeom prst="rect">
            <a:avLst/>
          </a:prstGeom>
        </p:spPr>
      </p:pic>
    </p:spTree>
    <p:extLst>
      <p:ext uri="{BB962C8B-B14F-4D97-AF65-F5344CB8AC3E}">
        <p14:creationId xmlns:p14="http://schemas.microsoft.com/office/powerpoint/2010/main" val="3170731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2056E-AB50-61EC-CEE6-AB4B8EB75A4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93335BF-FAD2-89CD-B163-7B0D509D73EC}"/>
              </a:ext>
            </a:extLst>
          </p:cNvPr>
          <p:cNvSpPr>
            <a:spLocks noGrp="1"/>
          </p:cNvSpPr>
          <p:nvPr>
            <p:ph sz="quarter" idx="13"/>
          </p:nvPr>
        </p:nvSpPr>
        <p:spPr/>
        <p:txBody>
          <a:bodyPr vert="horz" lIns="91440" tIns="45720" rIns="91440" bIns="45720" rtlCol="0">
            <a:noAutofit/>
          </a:bodyPr>
          <a:lstStyle/>
          <a:p>
            <a:r>
              <a:rPr lang="en-US" altLang="ja-JP" sz="1800" b="1">
                <a:solidFill>
                  <a:schemeClr val="tx1"/>
                </a:solidFill>
              </a:rPr>
              <a:t>3.</a:t>
            </a:r>
            <a:r>
              <a:rPr lang="ja-JP" altLang="en-US" sz="1800" b="1">
                <a:solidFill>
                  <a:schemeClr val="tx1"/>
                </a:solidFill>
              </a:rPr>
              <a:t>実証結果及び導入により期待される効果</a:t>
            </a:r>
          </a:p>
        </p:txBody>
      </p:sp>
      <p:sp>
        <p:nvSpPr>
          <p:cNvPr id="4" name="スライド番号プレースホルダー 3">
            <a:extLst>
              <a:ext uri="{FF2B5EF4-FFF2-40B4-BE49-F238E27FC236}">
                <a16:creationId xmlns:a16="http://schemas.microsoft.com/office/drawing/2014/main" id="{B5378818-6BA8-18FD-B78B-79FFC25F6E2A}"/>
              </a:ext>
            </a:extLst>
          </p:cNvPr>
          <p:cNvSpPr>
            <a:spLocks noGrp="1"/>
          </p:cNvSpPr>
          <p:nvPr>
            <p:ph type="sldNum" sz="quarter" idx="18"/>
          </p:nvPr>
        </p:nvSpPr>
        <p:spPr/>
        <p:txBody>
          <a:bodyPr/>
          <a:lstStyle/>
          <a:p>
            <a:fld id="{47CE1B9D-ECF1-40A6-9741-619C7E3ED3FB}" type="slidenum">
              <a:rPr lang="ja-JP" altLang="en-US" smtClean="0"/>
              <a:pPr/>
              <a:t>21</a:t>
            </a:fld>
            <a:endParaRPr lang="ja-JP" altLang="en-US"/>
          </a:p>
        </p:txBody>
      </p:sp>
      <p:sp>
        <p:nvSpPr>
          <p:cNvPr id="5" name="タイトル 4">
            <a:extLst>
              <a:ext uri="{FF2B5EF4-FFF2-40B4-BE49-F238E27FC236}">
                <a16:creationId xmlns:a16="http://schemas.microsoft.com/office/drawing/2014/main" id="{97556F01-5B26-60E8-854F-3CF026A53ACE}"/>
              </a:ext>
            </a:extLst>
          </p:cNvPr>
          <p:cNvSpPr>
            <a:spLocks noGrp="1"/>
          </p:cNvSpPr>
          <p:nvPr>
            <p:ph type="title"/>
          </p:nvPr>
        </p:nvSpPr>
        <p:spPr>
          <a:xfrm>
            <a:off x="438828" y="474404"/>
            <a:ext cx="11314344" cy="297216"/>
          </a:xfrm>
        </p:spPr>
        <p:txBody>
          <a:bodyPr vert="horz">
            <a:noAutofit/>
          </a:bodyPr>
          <a:lstStyle/>
          <a:p>
            <a:r>
              <a:rPr lang="en-US" altLang="ja-JP" sz="1600"/>
              <a:t>(2) </a:t>
            </a:r>
            <a:r>
              <a:rPr lang="ja-JP" altLang="en-US" sz="1600"/>
              <a:t>導入による効果｜保護者の利便性向上</a:t>
            </a:r>
            <a:endParaRPr kumimoji="1" lang="ja-JP" altLang="en-US" sz="1600"/>
          </a:p>
        </p:txBody>
      </p:sp>
      <p:sp>
        <p:nvSpPr>
          <p:cNvPr id="21" name="正方形/長方形 20">
            <a:extLst>
              <a:ext uri="{FF2B5EF4-FFF2-40B4-BE49-F238E27FC236}">
                <a16:creationId xmlns:a16="http://schemas.microsoft.com/office/drawing/2014/main" id="{95C10793-FC89-95D4-1FA7-E91E796D90D7}"/>
              </a:ext>
            </a:extLst>
          </p:cNvPr>
          <p:cNvSpPr/>
          <p:nvPr/>
        </p:nvSpPr>
        <p:spPr bwMode="gray">
          <a:xfrm>
            <a:off x="2660939" y="1355418"/>
            <a:ext cx="4500000" cy="288000"/>
          </a:xfrm>
          <a:prstGeom prst="rect">
            <a:avLst/>
          </a:prstGeom>
          <a:solidFill>
            <a:sysClr val="windowText" lastClr="000000">
              <a:lumMod val="65000"/>
              <a:lumOff val="35000"/>
            </a:sys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kern="0">
                <a:solidFill>
                  <a:prstClr val="white"/>
                </a:solidFill>
                <a:latin typeface="+mn-ea"/>
                <a:cs typeface="Arial" charset="0"/>
              </a:rPr>
              <a:t>定量的</a:t>
            </a:r>
            <a:r>
              <a:rPr kumimoji="0" lang="ja-JP" altLang="en-US" sz="1400" b="0" i="0" u="none" strike="noStrike" kern="0" cap="none" spc="0" normalizeH="0" baseline="0" noProof="0">
                <a:ln>
                  <a:noFill/>
                </a:ln>
                <a:solidFill>
                  <a:prstClr val="white"/>
                </a:solidFill>
                <a:effectLst/>
                <a:uLnTx/>
                <a:uFillTx/>
                <a:latin typeface="+mn-ea"/>
                <a:cs typeface="Arial" charset="0"/>
              </a:rPr>
              <a:t>な</a:t>
            </a:r>
            <a:r>
              <a:rPr kumimoji="0" lang="ja-JP" altLang="en-US" sz="1400" kern="0">
                <a:solidFill>
                  <a:prstClr val="white"/>
                </a:solidFill>
                <a:latin typeface="+mn-ea"/>
                <a:cs typeface="Arial" charset="0"/>
              </a:rPr>
              <a:t>検証結果</a:t>
            </a:r>
            <a:endParaRPr kumimoji="0" lang="ja-JP" altLang="en-US" sz="1400" b="0" i="0" u="none" strike="noStrike" kern="0" cap="none" spc="0" normalizeH="0" baseline="0" noProof="0">
              <a:ln>
                <a:noFill/>
              </a:ln>
              <a:solidFill>
                <a:prstClr val="white"/>
              </a:solidFill>
              <a:effectLst/>
              <a:uLnTx/>
              <a:uFillTx/>
              <a:latin typeface="+mn-ea"/>
              <a:cs typeface="Arial" charset="0"/>
            </a:endParaRPr>
          </a:p>
        </p:txBody>
      </p:sp>
      <p:sp>
        <p:nvSpPr>
          <p:cNvPr id="23" name="正方形/長方形 22">
            <a:extLst>
              <a:ext uri="{FF2B5EF4-FFF2-40B4-BE49-F238E27FC236}">
                <a16:creationId xmlns:a16="http://schemas.microsoft.com/office/drawing/2014/main" id="{C464B744-88CD-890D-2217-41B92C76CEBC}"/>
              </a:ext>
            </a:extLst>
          </p:cNvPr>
          <p:cNvSpPr/>
          <p:nvPr/>
        </p:nvSpPr>
        <p:spPr bwMode="gray">
          <a:xfrm>
            <a:off x="468641" y="1704838"/>
            <a:ext cx="1080000" cy="2387749"/>
          </a:xfrm>
          <a:prstGeom prst="rect">
            <a:avLst/>
          </a:prstGeom>
          <a:solidFill>
            <a:srgbClr val="046A38"/>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i="0" u="none" strike="noStrike" kern="0" cap="none" spc="0" normalizeH="0" baseline="0" noProof="0">
                <a:ln>
                  <a:noFill/>
                </a:ln>
                <a:solidFill>
                  <a:prstClr val="white"/>
                </a:solidFill>
                <a:effectLst/>
                <a:uLnTx/>
                <a:uFillTx/>
                <a:latin typeface="+mn-ea"/>
                <a:cs typeface="Arial" charset="0"/>
              </a:rPr>
              <a:t>パーソナライズされた</a:t>
            </a:r>
            <a:endParaRPr kumimoji="0" lang="en-US" altLang="ja-JP" sz="1400" b="1" i="0" u="none" strike="noStrike" kern="0" cap="none" spc="0" normalizeH="0" baseline="0" noProof="0">
              <a:ln>
                <a:noFill/>
              </a:ln>
              <a:solidFill>
                <a:prstClr val="white"/>
              </a:solidFill>
              <a:effectLst/>
              <a:uLnTx/>
              <a:uFillTx/>
              <a:latin typeface="+mn-ea"/>
              <a:cs typeface="Arial" charset="0"/>
            </a:endParaRPr>
          </a:p>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i="0" u="none" strike="noStrike" kern="0" cap="none" spc="0" normalizeH="0" baseline="0" noProof="0">
                <a:ln>
                  <a:noFill/>
                </a:ln>
                <a:solidFill>
                  <a:prstClr val="white"/>
                </a:solidFill>
                <a:effectLst/>
                <a:uLnTx/>
                <a:uFillTx/>
                <a:latin typeface="+mn-ea"/>
                <a:cs typeface="Arial" charset="0"/>
              </a:rPr>
              <a:t>プッシュ配信</a:t>
            </a:r>
          </a:p>
        </p:txBody>
      </p:sp>
      <p:sp>
        <p:nvSpPr>
          <p:cNvPr id="24" name="正方形/長方形 23">
            <a:extLst>
              <a:ext uri="{FF2B5EF4-FFF2-40B4-BE49-F238E27FC236}">
                <a16:creationId xmlns:a16="http://schemas.microsoft.com/office/drawing/2014/main" id="{C349463E-E8A8-F71C-DAF3-954A2F016E3D}"/>
              </a:ext>
            </a:extLst>
          </p:cNvPr>
          <p:cNvSpPr/>
          <p:nvPr/>
        </p:nvSpPr>
        <p:spPr bwMode="gray">
          <a:xfrm>
            <a:off x="2660939" y="1704838"/>
            <a:ext cx="4500000" cy="1296000"/>
          </a:xfrm>
          <a:prstGeom prst="rect">
            <a:avLst/>
          </a:prstGeom>
          <a:no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990564">
              <a:buSzPct val="100000"/>
            </a:pPr>
            <a:r>
              <a:rPr lang="en-US" altLang="ja-JP" sz="1400">
                <a:latin typeface="+mn-ea"/>
                <a:cs typeface="Arial"/>
              </a:rPr>
              <a:t>Q:</a:t>
            </a:r>
            <a:r>
              <a:rPr lang="ja-JP" altLang="en-US" sz="1400">
                <a:latin typeface="+mn-ea"/>
                <a:cs typeface="Arial"/>
              </a:rPr>
              <a:t>プッシュ配信を便利だと感じるか</a:t>
            </a:r>
            <a:br>
              <a:rPr lang="en-US" altLang="ja-JP" sz="1400">
                <a:latin typeface="+mn-ea"/>
                <a:cs typeface="Arial" charset="0"/>
              </a:rPr>
            </a:br>
            <a:r>
              <a:rPr lang="ja-JP" altLang="en-US" sz="1400" b="1">
                <a:latin typeface="+mn-ea"/>
                <a:cs typeface="Arial"/>
              </a:rPr>
              <a:t>→</a:t>
            </a:r>
            <a:r>
              <a:rPr lang="en-US" altLang="ja-JP" sz="1400" b="1">
                <a:latin typeface="+mn-ea"/>
                <a:cs typeface="Arial"/>
              </a:rPr>
              <a:t>89</a:t>
            </a:r>
            <a:r>
              <a:rPr lang="ja-JP" altLang="en-US" sz="1400" b="1">
                <a:latin typeface="+mn-ea"/>
                <a:cs typeface="Arial"/>
              </a:rPr>
              <a:t>％が「便利」と回答</a:t>
            </a:r>
            <a:endParaRPr lang="en-US" altLang="ja-JP" sz="1400" b="1">
              <a:latin typeface="+mn-ea"/>
              <a:cs typeface="Arial"/>
            </a:endParaRPr>
          </a:p>
          <a:p>
            <a:pPr defTabSz="990564">
              <a:buSzPct val="100000"/>
            </a:pPr>
            <a:r>
              <a:rPr lang="en-US" altLang="ja-JP" sz="1400">
                <a:latin typeface="+mn-ea"/>
                <a:cs typeface="Arial" charset="0"/>
              </a:rPr>
              <a:t>Q:</a:t>
            </a:r>
            <a:r>
              <a:rPr lang="ja-JP" altLang="en-US" sz="1400">
                <a:latin typeface="+mn-ea"/>
                <a:cs typeface="Arial" charset="0"/>
              </a:rPr>
              <a:t>配信内容は自分にとって知らない内容だったか、</a:t>
            </a:r>
            <a:endParaRPr lang="en-US" altLang="ja-JP" sz="1400">
              <a:latin typeface="+mn-ea"/>
              <a:cs typeface="Arial" charset="0"/>
            </a:endParaRPr>
          </a:p>
          <a:p>
            <a:pPr defTabSz="990564">
              <a:buSzPct val="100000"/>
            </a:pPr>
            <a:r>
              <a:rPr lang="en-US" altLang="ja-JP" sz="1400">
                <a:latin typeface="+mn-ea"/>
                <a:cs typeface="Arial" charset="0"/>
              </a:rPr>
              <a:t>   </a:t>
            </a:r>
            <a:r>
              <a:rPr lang="ja-JP" altLang="en-US" sz="1400">
                <a:latin typeface="+mn-ea"/>
                <a:cs typeface="Arial" charset="0"/>
              </a:rPr>
              <a:t>また、今必要としている情報だったか</a:t>
            </a:r>
            <a:endParaRPr lang="en-US" altLang="ja-JP" sz="1400">
              <a:latin typeface="+mn-ea"/>
              <a:cs typeface="Arial" charset="0"/>
            </a:endParaRPr>
          </a:p>
          <a:p>
            <a:pPr defTabSz="990564">
              <a:buSzPct val="100000"/>
            </a:pPr>
            <a:r>
              <a:rPr lang="ja-JP" altLang="en-US" sz="1400" b="1">
                <a:latin typeface="+mn-ea"/>
                <a:cs typeface="Arial"/>
              </a:rPr>
              <a:t>→</a:t>
            </a:r>
            <a:r>
              <a:rPr lang="en-US" altLang="ja-JP" sz="1400" b="1">
                <a:latin typeface="+mn-ea"/>
                <a:cs typeface="Arial"/>
              </a:rPr>
              <a:t>89</a:t>
            </a:r>
            <a:r>
              <a:rPr lang="ja-JP" altLang="en-US" sz="1400" b="1">
                <a:latin typeface="+mn-ea"/>
                <a:cs typeface="Arial"/>
              </a:rPr>
              <a:t>％が「知らない情報があった」と回答</a:t>
            </a:r>
          </a:p>
        </p:txBody>
      </p:sp>
      <p:sp>
        <p:nvSpPr>
          <p:cNvPr id="26" name="正方形/長方形 25">
            <a:extLst>
              <a:ext uri="{FF2B5EF4-FFF2-40B4-BE49-F238E27FC236}">
                <a16:creationId xmlns:a16="http://schemas.microsoft.com/office/drawing/2014/main" id="{F3E9B989-41A9-339D-E011-9C83FD8330EF}"/>
              </a:ext>
            </a:extLst>
          </p:cNvPr>
          <p:cNvSpPr/>
          <p:nvPr/>
        </p:nvSpPr>
        <p:spPr bwMode="gray">
          <a:xfrm>
            <a:off x="468641" y="4160842"/>
            <a:ext cx="1080000" cy="1116000"/>
          </a:xfrm>
          <a:prstGeom prst="rect">
            <a:avLst/>
          </a:prstGeom>
          <a:solidFill>
            <a:srgbClr val="046A38"/>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90564">
              <a:buSzPct val="100000"/>
              <a:defRPr/>
            </a:pPr>
            <a:r>
              <a:rPr lang="ja-JP" altLang="en-US" sz="1400" b="1">
                <a:solidFill>
                  <a:schemeClr val="bg1"/>
                </a:solidFill>
              </a:rPr>
              <a:t>母子バッグ等の配布物のアーカイブ化</a:t>
            </a:r>
            <a:endParaRPr kumimoji="0" lang="ja-JP" altLang="en-US" sz="1400" b="1" i="0" u="none" strike="noStrike" kern="0" cap="none" spc="0" normalizeH="0" baseline="0" noProof="0">
              <a:ln>
                <a:noFill/>
              </a:ln>
              <a:solidFill>
                <a:schemeClr val="bg1"/>
              </a:solidFill>
              <a:effectLst/>
              <a:uLnTx/>
              <a:uFillTx/>
              <a:latin typeface="+mn-ea"/>
              <a:cs typeface="Arial" charset="0"/>
            </a:endParaRPr>
          </a:p>
        </p:txBody>
      </p:sp>
      <p:sp>
        <p:nvSpPr>
          <p:cNvPr id="28" name="正方形/長方形 27">
            <a:extLst>
              <a:ext uri="{FF2B5EF4-FFF2-40B4-BE49-F238E27FC236}">
                <a16:creationId xmlns:a16="http://schemas.microsoft.com/office/drawing/2014/main" id="{C6AE1F4E-1D8A-6812-D6E8-5D2B1B1F99BB}"/>
              </a:ext>
            </a:extLst>
          </p:cNvPr>
          <p:cNvSpPr/>
          <p:nvPr/>
        </p:nvSpPr>
        <p:spPr bwMode="gray">
          <a:xfrm>
            <a:off x="468641" y="5345097"/>
            <a:ext cx="1080000" cy="1208428"/>
          </a:xfrm>
          <a:prstGeom prst="rect">
            <a:avLst/>
          </a:prstGeom>
          <a:solidFill>
            <a:srgbClr val="046A38"/>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kern="0">
                <a:solidFill>
                  <a:prstClr val="white"/>
                </a:solidFill>
                <a:latin typeface="+mn-ea"/>
                <a:cs typeface="Arial" charset="0"/>
              </a:rPr>
              <a:t>マイナ</a:t>
            </a:r>
            <a:endParaRPr kumimoji="0" lang="en-US" altLang="ja-JP" sz="1400" b="1" kern="0">
              <a:solidFill>
                <a:prstClr val="white"/>
              </a:solidFill>
              <a:latin typeface="+mn-ea"/>
              <a:cs typeface="Arial" charset="0"/>
            </a:endParaRPr>
          </a:p>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kern="0">
                <a:solidFill>
                  <a:prstClr val="white"/>
                </a:solidFill>
                <a:latin typeface="+mn-ea"/>
                <a:cs typeface="Arial" charset="0"/>
              </a:rPr>
              <a:t>ポータル</a:t>
            </a:r>
            <a:endParaRPr kumimoji="0" lang="en-US" altLang="ja-JP" sz="1400" b="1" kern="0">
              <a:solidFill>
                <a:prstClr val="white"/>
              </a:solidFill>
              <a:latin typeface="+mn-ea"/>
              <a:cs typeface="Arial" charset="0"/>
            </a:endParaRPr>
          </a:p>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kern="0">
                <a:solidFill>
                  <a:prstClr val="white"/>
                </a:solidFill>
                <a:latin typeface="+mn-ea"/>
                <a:cs typeface="Arial" charset="0"/>
              </a:rPr>
              <a:t>を介した</a:t>
            </a:r>
            <a:endParaRPr kumimoji="0" lang="en-US" altLang="ja-JP" sz="1400" b="1" kern="0">
              <a:solidFill>
                <a:prstClr val="white"/>
              </a:solidFill>
              <a:latin typeface="+mn-ea"/>
              <a:cs typeface="Arial" charset="0"/>
            </a:endParaRPr>
          </a:p>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kern="0">
                <a:solidFill>
                  <a:prstClr val="white"/>
                </a:solidFill>
                <a:latin typeface="+mn-ea"/>
                <a:cs typeface="Arial" charset="0"/>
              </a:rPr>
              <a:t>情報取得</a:t>
            </a:r>
            <a:endParaRPr kumimoji="0" lang="ja-JP" altLang="en-US" sz="1400" b="1" i="0" u="none" strike="noStrike" kern="0" cap="none" spc="0" normalizeH="0" baseline="0" noProof="0">
              <a:ln>
                <a:noFill/>
              </a:ln>
              <a:solidFill>
                <a:prstClr val="white"/>
              </a:solidFill>
              <a:effectLst/>
              <a:uLnTx/>
              <a:uFillTx/>
              <a:latin typeface="+mn-ea"/>
              <a:cs typeface="Arial" charset="0"/>
            </a:endParaRPr>
          </a:p>
        </p:txBody>
      </p:sp>
      <p:sp>
        <p:nvSpPr>
          <p:cNvPr id="30" name="正方形/長方形 29">
            <a:extLst>
              <a:ext uri="{FF2B5EF4-FFF2-40B4-BE49-F238E27FC236}">
                <a16:creationId xmlns:a16="http://schemas.microsoft.com/office/drawing/2014/main" id="{0FCB3007-2F4C-542B-5E7B-C0A60EC8E606}"/>
              </a:ext>
            </a:extLst>
          </p:cNvPr>
          <p:cNvSpPr/>
          <p:nvPr/>
        </p:nvSpPr>
        <p:spPr bwMode="gray">
          <a:xfrm>
            <a:off x="2660939" y="3060490"/>
            <a:ext cx="4500000" cy="1044000"/>
          </a:xfrm>
          <a:prstGeom prst="rect">
            <a:avLst/>
          </a:prstGeom>
          <a:no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990564">
              <a:buSzPct val="100000"/>
            </a:pPr>
            <a:r>
              <a:rPr lang="en-US" altLang="ja-JP" sz="1400">
                <a:latin typeface="+mn-ea"/>
                <a:cs typeface="Arial" charset="0"/>
              </a:rPr>
              <a:t>Q:</a:t>
            </a:r>
            <a:r>
              <a:rPr lang="ja-JP" altLang="en-US" sz="1400">
                <a:latin typeface="+mn-ea"/>
                <a:cs typeface="Arial" charset="0"/>
              </a:rPr>
              <a:t>配信を受け取ったことで、自身で同じ情報を探す    </a:t>
            </a:r>
            <a:endParaRPr lang="en-US" altLang="ja-JP" sz="1400">
              <a:latin typeface="+mn-ea"/>
              <a:cs typeface="Arial" charset="0"/>
            </a:endParaRPr>
          </a:p>
          <a:p>
            <a:pPr defTabSz="990564">
              <a:buSzPct val="100000"/>
            </a:pPr>
            <a:r>
              <a:rPr lang="en-US" altLang="ja-JP" sz="1400">
                <a:latin typeface="+mn-ea"/>
                <a:cs typeface="Arial" charset="0"/>
              </a:rPr>
              <a:t>   </a:t>
            </a:r>
            <a:r>
              <a:rPr lang="ja-JP" altLang="en-US" sz="1400">
                <a:latin typeface="+mn-ea"/>
                <a:cs typeface="Arial" charset="0"/>
              </a:rPr>
              <a:t>場合と比較して時間が減ると感じるか</a:t>
            </a:r>
            <a:br>
              <a:rPr lang="en-US" altLang="ja-JP" sz="1400">
                <a:latin typeface="+mn-ea"/>
                <a:cs typeface="Arial" charset="0"/>
              </a:rPr>
            </a:br>
            <a:r>
              <a:rPr lang="ja-JP" altLang="en-US" sz="1400">
                <a:latin typeface="+mn-ea"/>
                <a:cs typeface="Arial" charset="0"/>
              </a:rPr>
              <a:t>→</a:t>
            </a:r>
            <a:r>
              <a:rPr lang="en-US" altLang="ja-JP" sz="1400" b="1">
                <a:latin typeface="+mn-ea"/>
                <a:cs typeface="Arial" charset="0"/>
              </a:rPr>
              <a:t>94</a:t>
            </a:r>
            <a:r>
              <a:rPr lang="ja-JP" altLang="en-US" sz="1400" b="1">
                <a:latin typeface="+mn-ea"/>
                <a:cs typeface="Arial" charset="0"/>
              </a:rPr>
              <a:t>％が「探す手間が減る」と回答</a:t>
            </a:r>
            <a:endParaRPr lang="en-US" altLang="ja-JP" sz="1400" b="1">
              <a:latin typeface="+mn-ea"/>
              <a:cs typeface="Arial" charset="0"/>
            </a:endParaRPr>
          </a:p>
        </p:txBody>
      </p:sp>
      <p:sp>
        <p:nvSpPr>
          <p:cNvPr id="31" name="正方形/長方形 30">
            <a:extLst>
              <a:ext uri="{FF2B5EF4-FFF2-40B4-BE49-F238E27FC236}">
                <a16:creationId xmlns:a16="http://schemas.microsoft.com/office/drawing/2014/main" id="{708FB88D-695B-102D-79E0-84A8FE6A0FB6}"/>
              </a:ext>
            </a:extLst>
          </p:cNvPr>
          <p:cNvSpPr/>
          <p:nvPr/>
        </p:nvSpPr>
        <p:spPr bwMode="gray">
          <a:xfrm>
            <a:off x="2660939" y="4160842"/>
            <a:ext cx="4500000" cy="1116000"/>
          </a:xfrm>
          <a:prstGeom prst="rect">
            <a:avLst/>
          </a:prstGeom>
          <a:no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990564">
              <a:buSzPct val="100000"/>
            </a:pPr>
            <a:r>
              <a:rPr lang="en-US" altLang="ja-JP" sz="1400">
                <a:latin typeface="+mn-ea"/>
                <a:cs typeface="Arial" charset="0"/>
              </a:rPr>
              <a:t>Q:</a:t>
            </a:r>
            <a:r>
              <a:rPr lang="ja-JP" altLang="en-US" sz="1400"/>
              <a:t>母と子の保健バッグ等の配布物</a:t>
            </a:r>
            <a:r>
              <a:rPr lang="ja-JP" altLang="en-US" sz="1400">
                <a:latin typeface="+mn-ea"/>
                <a:cs typeface="Arial" charset="0"/>
              </a:rPr>
              <a:t>が母子健康手帳で</a:t>
            </a:r>
            <a:endParaRPr lang="en-US" altLang="ja-JP" sz="1400">
              <a:latin typeface="+mn-ea"/>
              <a:cs typeface="Arial" charset="0"/>
            </a:endParaRPr>
          </a:p>
          <a:p>
            <a:pPr defTabSz="990564">
              <a:buSzPct val="100000"/>
            </a:pPr>
            <a:r>
              <a:rPr lang="en-US" altLang="ja-JP" sz="1400">
                <a:latin typeface="+mn-ea"/>
                <a:cs typeface="Arial" charset="0"/>
              </a:rPr>
              <a:t>   </a:t>
            </a:r>
            <a:r>
              <a:rPr lang="ja-JP" altLang="en-US" sz="1400">
                <a:latin typeface="+mn-ea"/>
                <a:cs typeface="Arial" charset="0"/>
              </a:rPr>
              <a:t>閲覧できることで、自身で探す場合と比較してどの  </a:t>
            </a:r>
            <a:endParaRPr lang="en-US" altLang="ja-JP" sz="1400">
              <a:latin typeface="+mn-ea"/>
              <a:cs typeface="Arial" charset="0"/>
            </a:endParaRPr>
          </a:p>
          <a:p>
            <a:pPr defTabSz="990564">
              <a:buSzPct val="100000"/>
            </a:pPr>
            <a:r>
              <a:rPr lang="en-US" altLang="ja-JP" sz="1400">
                <a:latin typeface="+mn-ea"/>
                <a:cs typeface="Arial" charset="0"/>
              </a:rPr>
              <a:t>   </a:t>
            </a:r>
            <a:r>
              <a:rPr lang="ja-JP" altLang="en-US" sz="1400">
                <a:latin typeface="+mn-ea"/>
                <a:cs typeface="Arial" charset="0"/>
              </a:rPr>
              <a:t>程度時間が減ったと感じるか</a:t>
            </a:r>
            <a:endParaRPr lang="en-US" altLang="ja-JP" sz="1400">
              <a:latin typeface="+mn-ea"/>
              <a:cs typeface="Arial" charset="0"/>
            </a:endParaRPr>
          </a:p>
          <a:p>
            <a:pPr defTabSz="990564">
              <a:buSzPct val="100000"/>
            </a:pPr>
            <a:r>
              <a:rPr lang="ja-JP" altLang="en-US" sz="1400" b="1">
                <a:latin typeface="+mn-ea"/>
                <a:cs typeface="Arial" charset="0"/>
              </a:rPr>
              <a:t>→</a:t>
            </a:r>
            <a:r>
              <a:rPr lang="en-US" altLang="ja-JP" sz="1400" b="1">
                <a:latin typeface="+mn-ea"/>
                <a:cs typeface="Arial" charset="0"/>
              </a:rPr>
              <a:t>92</a:t>
            </a:r>
            <a:r>
              <a:rPr lang="ja-JP" altLang="en-US" sz="1400" b="1">
                <a:latin typeface="+mn-ea"/>
                <a:cs typeface="Arial" charset="0"/>
              </a:rPr>
              <a:t>％が「探す手間が減る」と回答</a:t>
            </a:r>
          </a:p>
        </p:txBody>
      </p:sp>
      <p:sp>
        <p:nvSpPr>
          <p:cNvPr id="32" name="正方形/長方形 31">
            <a:extLst>
              <a:ext uri="{FF2B5EF4-FFF2-40B4-BE49-F238E27FC236}">
                <a16:creationId xmlns:a16="http://schemas.microsoft.com/office/drawing/2014/main" id="{AE2E6D93-6579-C6F4-D50E-BE7740845894}"/>
              </a:ext>
            </a:extLst>
          </p:cNvPr>
          <p:cNvSpPr/>
          <p:nvPr/>
        </p:nvSpPr>
        <p:spPr bwMode="gray">
          <a:xfrm>
            <a:off x="2660939" y="5345097"/>
            <a:ext cx="4500000" cy="1208428"/>
          </a:xfrm>
          <a:prstGeom prst="rect">
            <a:avLst/>
          </a:prstGeom>
          <a:no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990564">
              <a:buSzPct val="100000"/>
            </a:pPr>
            <a:r>
              <a:rPr lang="ja-JP" altLang="en-US" sz="1400">
                <a:latin typeface="+mn-ea"/>
                <a:cs typeface="Arial" charset="0"/>
              </a:rPr>
              <a:t>実測</a:t>
            </a:r>
            <a:r>
              <a:rPr lang="en-US" altLang="ja-JP" sz="1400">
                <a:latin typeface="+mn-ea"/>
                <a:cs typeface="Arial" charset="0"/>
              </a:rPr>
              <a:t>:</a:t>
            </a:r>
            <a:r>
              <a:rPr lang="ja-JP" altLang="en-US" sz="1400">
                <a:latin typeface="+mn-ea"/>
                <a:cs typeface="Arial" charset="0"/>
              </a:rPr>
              <a:t>同じ健診結果を電子版母子健康手帳上に入力する  </a:t>
            </a:r>
            <a:endParaRPr lang="en-US" altLang="ja-JP" sz="1400">
              <a:latin typeface="+mn-ea"/>
              <a:cs typeface="Arial" charset="0"/>
            </a:endParaRPr>
          </a:p>
          <a:p>
            <a:pPr defTabSz="990564">
              <a:buSzPct val="100000"/>
            </a:pPr>
            <a:r>
              <a:rPr lang="en-US" altLang="ja-JP" sz="1400">
                <a:latin typeface="+mn-ea"/>
                <a:cs typeface="Arial" charset="0"/>
              </a:rPr>
              <a:t>        </a:t>
            </a:r>
            <a:r>
              <a:rPr lang="ja-JP" altLang="en-US" sz="1400">
                <a:latin typeface="+mn-ea"/>
                <a:cs typeface="Arial" charset="0"/>
              </a:rPr>
              <a:t>のにかかった時間を比較</a:t>
            </a:r>
            <a:br>
              <a:rPr lang="en-US" altLang="ja-JP" sz="1400" b="1" i="1">
                <a:latin typeface="+mn-ea"/>
                <a:cs typeface="Arial" charset="0"/>
              </a:rPr>
            </a:br>
            <a:r>
              <a:rPr lang="ja-JP" altLang="en-US" sz="1400" b="1">
                <a:latin typeface="+mn-ea"/>
                <a:cs typeface="Arial" charset="0"/>
              </a:rPr>
              <a:t>→手入力よりマイナポータルを用いた健診結果取得の</a:t>
            </a:r>
            <a:endParaRPr lang="en-US" altLang="ja-JP" sz="1400" b="1">
              <a:latin typeface="+mn-ea"/>
              <a:cs typeface="Arial" charset="0"/>
            </a:endParaRPr>
          </a:p>
          <a:p>
            <a:pPr defTabSz="990564">
              <a:buSzPct val="100000"/>
            </a:pPr>
            <a:r>
              <a:rPr lang="ja-JP" altLang="en-US" sz="1400" b="1">
                <a:latin typeface="+mn-ea"/>
                <a:cs typeface="Arial" charset="0"/>
              </a:rPr>
              <a:t>　方が</a:t>
            </a:r>
            <a:r>
              <a:rPr lang="en-US" altLang="ja-JP" sz="1400" b="1">
                <a:latin typeface="+mn-ea"/>
                <a:cs typeface="Arial" charset="0"/>
              </a:rPr>
              <a:t>16</a:t>
            </a:r>
            <a:r>
              <a:rPr lang="ja-JP" altLang="en-US" sz="1400" b="1">
                <a:latin typeface="+mn-ea"/>
                <a:cs typeface="Arial" charset="0"/>
              </a:rPr>
              <a:t>秒速い</a:t>
            </a:r>
            <a:endParaRPr lang="en-US" altLang="ja-JP" sz="1400" b="1">
              <a:latin typeface="+mn-ea"/>
              <a:cs typeface="Arial" charset="0"/>
            </a:endParaRPr>
          </a:p>
        </p:txBody>
      </p:sp>
      <p:sp>
        <p:nvSpPr>
          <p:cNvPr id="3" name="正方形/長方形 2">
            <a:extLst>
              <a:ext uri="{FF2B5EF4-FFF2-40B4-BE49-F238E27FC236}">
                <a16:creationId xmlns:a16="http://schemas.microsoft.com/office/drawing/2014/main" id="{CF0217B1-B215-44DC-7C7A-5D5E4CDD5465}"/>
              </a:ext>
            </a:extLst>
          </p:cNvPr>
          <p:cNvSpPr/>
          <p:nvPr/>
        </p:nvSpPr>
        <p:spPr bwMode="gray">
          <a:xfrm>
            <a:off x="7249087" y="1355418"/>
            <a:ext cx="4500000" cy="288000"/>
          </a:xfrm>
          <a:prstGeom prst="rect">
            <a:avLst/>
          </a:prstGeom>
          <a:solidFill>
            <a:sysClr val="windowText" lastClr="000000">
              <a:lumMod val="65000"/>
              <a:lumOff val="35000"/>
            </a:sys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solidFill>
                  <a:prstClr val="white"/>
                </a:solidFill>
                <a:effectLst/>
                <a:uLnTx/>
                <a:uFillTx/>
                <a:latin typeface="+mn-ea"/>
                <a:cs typeface="Arial" charset="0"/>
              </a:rPr>
              <a:t>定性的な検証結果</a:t>
            </a:r>
          </a:p>
        </p:txBody>
      </p:sp>
      <p:sp>
        <p:nvSpPr>
          <p:cNvPr id="7" name="正方形/長方形 6">
            <a:extLst>
              <a:ext uri="{FF2B5EF4-FFF2-40B4-BE49-F238E27FC236}">
                <a16:creationId xmlns:a16="http://schemas.microsoft.com/office/drawing/2014/main" id="{119A3216-2415-B16A-9110-7BB30B54848C}"/>
              </a:ext>
            </a:extLst>
          </p:cNvPr>
          <p:cNvSpPr/>
          <p:nvPr/>
        </p:nvSpPr>
        <p:spPr bwMode="gray">
          <a:xfrm>
            <a:off x="7249088" y="1704838"/>
            <a:ext cx="4500000" cy="1296000"/>
          </a:xfrm>
          <a:prstGeom prst="rect">
            <a:avLst/>
          </a:prstGeom>
          <a:no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紙のお知らせをなくしてしまっても大丈夫</a:t>
            </a:r>
            <a:endParaRPr lang="en-US" altLang="ja-JP" sz="1400">
              <a:latin typeface="+mn-ea"/>
              <a:cs typeface="Arial" charset="0"/>
            </a:endParaRPr>
          </a:p>
          <a:p>
            <a:pPr marL="85725" indent="-85725" defTabSz="990564">
              <a:buSzPct val="100000"/>
              <a:buFont typeface="Arial" panose="020B0604020202020204" pitchFamily="34" charset="0"/>
              <a:buChar char="•"/>
            </a:pPr>
            <a:r>
              <a:rPr lang="ja-JP" altLang="en-US" sz="1400">
                <a:latin typeface="+mn-ea"/>
                <a:cs typeface="Arial" charset="0"/>
              </a:rPr>
              <a:t>妊娠週数や子どもの月齢に合わせてリマインドが来るため、健診や制度の申請忘れが減る</a:t>
            </a:r>
          </a:p>
        </p:txBody>
      </p:sp>
      <p:sp>
        <p:nvSpPr>
          <p:cNvPr id="8" name="正方形/長方形 7">
            <a:extLst>
              <a:ext uri="{FF2B5EF4-FFF2-40B4-BE49-F238E27FC236}">
                <a16:creationId xmlns:a16="http://schemas.microsoft.com/office/drawing/2014/main" id="{C6BDA828-700E-C38E-C620-E93F9CFC0119}"/>
              </a:ext>
            </a:extLst>
          </p:cNvPr>
          <p:cNvSpPr/>
          <p:nvPr/>
        </p:nvSpPr>
        <p:spPr bwMode="gray">
          <a:xfrm>
            <a:off x="7249088" y="3060490"/>
            <a:ext cx="4500000" cy="1044000"/>
          </a:xfrm>
          <a:prstGeom prst="rect">
            <a:avLst/>
          </a:prstGeom>
          <a:no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自分で情報を探しに行かなくても、妊娠週数や子どもの月齢ごとに必要な情報が来るため情報を探す時間が減る</a:t>
            </a:r>
            <a:endParaRPr lang="en-US" altLang="ja-JP" sz="1400">
              <a:latin typeface="+mn-ea"/>
              <a:cs typeface="Arial" charset="0"/>
            </a:endParaRPr>
          </a:p>
        </p:txBody>
      </p:sp>
      <p:sp>
        <p:nvSpPr>
          <p:cNvPr id="9" name="正方形/長方形 8">
            <a:extLst>
              <a:ext uri="{FF2B5EF4-FFF2-40B4-BE49-F238E27FC236}">
                <a16:creationId xmlns:a16="http://schemas.microsoft.com/office/drawing/2014/main" id="{9641DA13-78D2-5A5E-E485-124AE19BB1F4}"/>
              </a:ext>
            </a:extLst>
          </p:cNvPr>
          <p:cNvSpPr/>
          <p:nvPr/>
        </p:nvSpPr>
        <p:spPr bwMode="gray">
          <a:xfrm>
            <a:off x="7249088" y="4160842"/>
            <a:ext cx="4500000" cy="1116000"/>
          </a:xfrm>
          <a:prstGeom prst="rect">
            <a:avLst/>
          </a:prstGeom>
          <a:no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a:rPr>
              <a:t>母と子の保健バッグの情報が電子化し、カテゴライズされているため必要な情報を探しやすい</a:t>
            </a:r>
            <a:endParaRPr lang="en-US" altLang="ja-JP" sz="1400">
              <a:latin typeface="+mn-ea"/>
              <a:cs typeface="Arial"/>
            </a:endParaRPr>
          </a:p>
          <a:p>
            <a:pPr marL="85725" indent="-85725" defTabSz="990564">
              <a:buSzPct val="100000"/>
              <a:buFont typeface="Arial" panose="020B0604020202020204" pitchFamily="34" charset="0"/>
              <a:buChar char="•"/>
            </a:pPr>
            <a:r>
              <a:rPr lang="ja-JP" altLang="en-US" sz="1400">
                <a:latin typeface="+mn-ea"/>
                <a:cs typeface="Arial" charset="0"/>
              </a:rPr>
              <a:t>いつでもどこでも配布物を閲覧できる</a:t>
            </a:r>
          </a:p>
        </p:txBody>
      </p:sp>
      <p:sp>
        <p:nvSpPr>
          <p:cNvPr id="10" name="正方形/長方形 9">
            <a:extLst>
              <a:ext uri="{FF2B5EF4-FFF2-40B4-BE49-F238E27FC236}">
                <a16:creationId xmlns:a16="http://schemas.microsoft.com/office/drawing/2014/main" id="{A44C9D58-57B9-1A0C-5D7E-538E0C04C1FC}"/>
              </a:ext>
            </a:extLst>
          </p:cNvPr>
          <p:cNvSpPr/>
          <p:nvPr/>
        </p:nvSpPr>
        <p:spPr bwMode="gray">
          <a:xfrm>
            <a:off x="7249088" y="5345097"/>
            <a:ext cx="4500000" cy="1208428"/>
          </a:xfrm>
          <a:prstGeom prst="rect">
            <a:avLst/>
          </a:prstGeom>
          <a:no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スマートフォン上でいつでもどこでも健診結果が確認できる</a:t>
            </a:r>
            <a:endParaRPr lang="en-US" altLang="ja-JP" sz="1400">
              <a:latin typeface="+mn-ea"/>
              <a:cs typeface="Arial" charset="0"/>
            </a:endParaRPr>
          </a:p>
          <a:p>
            <a:pPr marL="85725" indent="-85725" defTabSz="990564">
              <a:buSzPct val="100000"/>
              <a:buFont typeface="Arial" panose="020B0604020202020204" pitchFamily="34" charset="0"/>
              <a:buChar char="•"/>
            </a:pPr>
            <a:r>
              <a:rPr lang="ja-JP" altLang="en-US" sz="1400">
                <a:latin typeface="+mn-ea"/>
                <a:cs typeface="Arial" charset="0"/>
              </a:rPr>
              <a:t>自動取得のため正しい結果を取得できる</a:t>
            </a:r>
          </a:p>
        </p:txBody>
      </p:sp>
      <p:sp>
        <p:nvSpPr>
          <p:cNvPr id="11" name="正方形/長方形 10">
            <a:extLst>
              <a:ext uri="{FF2B5EF4-FFF2-40B4-BE49-F238E27FC236}">
                <a16:creationId xmlns:a16="http://schemas.microsoft.com/office/drawing/2014/main" id="{7A688622-614B-FFD8-D726-C1D21FAC7C55}"/>
              </a:ext>
            </a:extLst>
          </p:cNvPr>
          <p:cNvSpPr/>
          <p:nvPr/>
        </p:nvSpPr>
        <p:spPr bwMode="gray">
          <a:xfrm>
            <a:off x="1636790" y="1704838"/>
            <a:ext cx="936000" cy="1296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kern="0">
                <a:latin typeface="+mn-ea"/>
                <a:cs typeface="Arial" charset="0"/>
              </a:rPr>
              <a:t>知りそびれ防止</a:t>
            </a:r>
            <a:endParaRPr kumimoji="0" lang="en-US" altLang="ja-JP" sz="1400" b="1" i="0" u="none" strike="noStrike" kern="0" cap="none" spc="0" normalizeH="0" baseline="0" noProof="0">
              <a:ln>
                <a:noFill/>
              </a:ln>
              <a:effectLst/>
              <a:uLnTx/>
              <a:uFillTx/>
              <a:latin typeface="+mn-ea"/>
              <a:cs typeface="Arial" charset="0"/>
            </a:endParaRPr>
          </a:p>
        </p:txBody>
      </p:sp>
      <p:sp>
        <p:nvSpPr>
          <p:cNvPr id="12" name="正方形/長方形 11">
            <a:extLst>
              <a:ext uri="{FF2B5EF4-FFF2-40B4-BE49-F238E27FC236}">
                <a16:creationId xmlns:a16="http://schemas.microsoft.com/office/drawing/2014/main" id="{12415E21-8E9C-5473-D04C-148E82B1B273}"/>
              </a:ext>
            </a:extLst>
          </p:cNvPr>
          <p:cNvSpPr/>
          <p:nvPr/>
        </p:nvSpPr>
        <p:spPr bwMode="gray">
          <a:xfrm>
            <a:off x="1636790" y="3060490"/>
            <a:ext cx="936000" cy="1044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i="0" u="none" strike="noStrike" kern="0" cap="none" spc="0" normalizeH="0" baseline="0" noProof="0">
                <a:ln>
                  <a:noFill/>
                </a:ln>
                <a:effectLst/>
                <a:uLnTx/>
                <a:uFillTx/>
                <a:latin typeface="+mn-ea"/>
                <a:cs typeface="Arial" charset="0"/>
              </a:rPr>
              <a:t>手取り時間増加</a:t>
            </a:r>
            <a:endParaRPr kumimoji="0" lang="en-US" altLang="ja-JP" sz="1400" b="1" i="0" u="none" strike="noStrike" kern="0" cap="none" spc="0" normalizeH="0" baseline="0" noProof="0">
              <a:ln>
                <a:noFill/>
              </a:ln>
              <a:effectLst/>
              <a:uLnTx/>
              <a:uFillTx/>
              <a:latin typeface="+mn-ea"/>
              <a:cs typeface="Arial" charset="0"/>
            </a:endParaRPr>
          </a:p>
        </p:txBody>
      </p:sp>
      <p:sp>
        <p:nvSpPr>
          <p:cNvPr id="14" name="正方形/長方形 13">
            <a:extLst>
              <a:ext uri="{FF2B5EF4-FFF2-40B4-BE49-F238E27FC236}">
                <a16:creationId xmlns:a16="http://schemas.microsoft.com/office/drawing/2014/main" id="{85383E9D-6F06-DBDE-59D3-8FFD76C61A26}"/>
              </a:ext>
            </a:extLst>
          </p:cNvPr>
          <p:cNvSpPr/>
          <p:nvPr/>
        </p:nvSpPr>
        <p:spPr bwMode="gray">
          <a:xfrm>
            <a:off x="1636790" y="5345097"/>
            <a:ext cx="936000" cy="1208428"/>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i="0" u="none" strike="noStrike" kern="0" cap="none" spc="0" normalizeH="0" baseline="0" noProof="0">
                <a:ln>
                  <a:noFill/>
                </a:ln>
                <a:effectLst/>
                <a:uLnTx/>
                <a:uFillTx/>
                <a:latin typeface="+mn-ea"/>
                <a:cs typeface="Arial" charset="0"/>
              </a:rPr>
              <a:t>手取り時間増加</a:t>
            </a:r>
            <a:endParaRPr kumimoji="0" lang="en-US" altLang="ja-JP" sz="1400" b="1" i="0" u="none" strike="noStrike" kern="0" cap="none" spc="0" normalizeH="0" baseline="0" noProof="0">
              <a:ln>
                <a:noFill/>
              </a:ln>
              <a:effectLst/>
              <a:uLnTx/>
              <a:uFillTx/>
              <a:latin typeface="+mn-ea"/>
              <a:cs typeface="Arial" charset="0"/>
            </a:endParaRPr>
          </a:p>
        </p:txBody>
      </p:sp>
      <p:sp>
        <p:nvSpPr>
          <p:cNvPr id="15" name="正方形/長方形 14">
            <a:extLst>
              <a:ext uri="{FF2B5EF4-FFF2-40B4-BE49-F238E27FC236}">
                <a16:creationId xmlns:a16="http://schemas.microsoft.com/office/drawing/2014/main" id="{9EEE5ED6-FB0B-AFB3-C709-70DD56174181}"/>
              </a:ext>
            </a:extLst>
          </p:cNvPr>
          <p:cNvSpPr/>
          <p:nvPr/>
        </p:nvSpPr>
        <p:spPr bwMode="gray">
          <a:xfrm>
            <a:off x="1636790" y="4160842"/>
            <a:ext cx="936000" cy="1116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i="0" u="none" strike="noStrike" kern="0" cap="none" spc="0" normalizeH="0" baseline="0" noProof="0">
                <a:ln>
                  <a:noFill/>
                </a:ln>
                <a:effectLst/>
                <a:uLnTx/>
                <a:uFillTx/>
                <a:latin typeface="+mn-ea"/>
                <a:cs typeface="Arial" charset="0"/>
              </a:rPr>
              <a:t>手取り時間増加</a:t>
            </a:r>
            <a:endParaRPr kumimoji="0" lang="en-US" altLang="ja-JP" sz="1400" b="1" i="0" u="none" strike="noStrike" kern="0" cap="none" spc="0" normalizeH="0" baseline="0" noProof="0">
              <a:ln>
                <a:noFill/>
              </a:ln>
              <a:effectLst/>
              <a:uLnTx/>
              <a:uFillTx/>
              <a:latin typeface="+mn-ea"/>
              <a:cs typeface="Arial" charset="0"/>
            </a:endParaRPr>
          </a:p>
        </p:txBody>
      </p:sp>
      <p:sp>
        <p:nvSpPr>
          <p:cNvPr id="16" name="正方形/長方形 15">
            <a:extLst>
              <a:ext uri="{FF2B5EF4-FFF2-40B4-BE49-F238E27FC236}">
                <a16:creationId xmlns:a16="http://schemas.microsoft.com/office/drawing/2014/main" id="{F496EDCD-9826-8061-5711-65BFC34D17D4}"/>
              </a:ext>
            </a:extLst>
          </p:cNvPr>
          <p:cNvSpPr/>
          <p:nvPr/>
        </p:nvSpPr>
        <p:spPr bwMode="gray">
          <a:xfrm>
            <a:off x="1636790" y="1355418"/>
            <a:ext cx="936000" cy="288000"/>
          </a:xfrm>
          <a:prstGeom prst="rect">
            <a:avLst/>
          </a:prstGeom>
          <a:solidFill>
            <a:sysClr val="windowText" lastClr="000000">
              <a:lumMod val="65000"/>
              <a:lumOff val="35000"/>
            </a:sys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solidFill>
                  <a:prstClr val="white"/>
                </a:solidFill>
                <a:effectLst/>
                <a:uLnTx/>
                <a:uFillTx/>
                <a:latin typeface="+mn-ea"/>
                <a:cs typeface="Arial" charset="0"/>
              </a:rPr>
              <a:t>効果</a:t>
            </a:r>
          </a:p>
        </p:txBody>
      </p:sp>
      <p:sp>
        <p:nvSpPr>
          <p:cNvPr id="13" name="タイトル 5">
            <a:extLst>
              <a:ext uri="{FF2B5EF4-FFF2-40B4-BE49-F238E27FC236}">
                <a16:creationId xmlns:a16="http://schemas.microsoft.com/office/drawing/2014/main" id="{DB34AC3D-5D85-26AB-F1C4-3F9C1832D8A1}"/>
              </a:ext>
            </a:extLst>
          </p:cNvPr>
          <p:cNvSpPr txBox="1">
            <a:spLocks/>
          </p:cNvSpPr>
          <p:nvPr/>
        </p:nvSpPr>
        <p:spPr>
          <a:xfrm>
            <a:off x="438828" y="771620"/>
            <a:ext cx="11314344"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電子版母子健康手帳の導入実証により、住民には知りそびれ防止や手取り時間の増加等の効果が見込まれることを確認</a:t>
            </a:r>
          </a:p>
        </p:txBody>
      </p:sp>
      <p:sp>
        <p:nvSpPr>
          <p:cNvPr id="17" name="正方形/長方形 16">
            <a:extLst>
              <a:ext uri="{FF2B5EF4-FFF2-40B4-BE49-F238E27FC236}">
                <a16:creationId xmlns:a16="http://schemas.microsoft.com/office/drawing/2014/main" id="{84A7BCA0-4A45-8398-ADF4-C163367D291F}"/>
              </a:ext>
            </a:extLst>
          </p:cNvPr>
          <p:cNvSpPr/>
          <p:nvPr/>
        </p:nvSpPr>
        <p:spPr bwMode="gray">
          <a:xfrm>
            <a:off x="10225238" y="302158"/>
            <a:ext cx="756000" cy="317381"/>
          </a:xfrm>
          <a:prstGeom prst="rect">
            <a:avLst/>
          </a:prstGeom>
          <a:solidFill>
            <a:schemeClr val="tx2"/>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1" i="0" u="none" strike="noStrike" kern="1200" cap="none" spc="0" normalizeH="0" baseline="0" noProof="0">
                <a:ln>
                  <a:noFill/>
                </a:ln>
                <a:solidFill>
                  <a:schemeClr val="bg1"/>
                </a:solidFill>
                <a:effectLst/>
                <a:uLnTx/>
                <a:uFillTx/>
                <a:latin typeface="+mn-ea"/>
                <a:cs typeface="+mn-cs"/>
              </a:rPr>
              <a:t>住民</a:t>
            </a:r>
          </a:p>
        </p:txBody>
      </p:sp>
      <p:sp>
        <p:nvSpPr>
          <p:cNvPr id="19" name="正方形/長方形 18">
            <a:extLst>
              <a:ext uri="{FF2B5EF4-FFF2-40B4-BE49-F238E27FC236}">
                <a16:creationId xmlns:a16="http://schemas.microsoft.com/office/drawing/2014/main" id="{21F2D457-5626-3F54-0FE7-3B74E3198761}"/>
              </a:ext>
            </a:extLst>
          </p:cNvPr>
          <p:cNvSpPr/>
          <p:nvPr/>
        </p:nvSpPr>
        <p:spPr bwMode="gray">
          <a:xfrm>
            <a:off x="11029615" y="302158"/>
            <a:ext cx="756000" cy="317381"/>
          </a:xfrm>
          <a:prstGeom prst="rect">
            <a:avLst/>
          </a:prstGeom>
          <a:solidFill>
            <a:schemeClr val="bg1">
              <a:lumMod val="95000"/>
            </a:schemeClr>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effectLst/>
                <a:uLnTx/>
                <a:uFillTx/>
                <a:latin typeface="+mn-ea"/>
                <a:cs typeface="+mn-cs"/>
              </a:rPr>
              <a:t>職員</a:t>
            </a:r>
          </a:p>
        </p:txBody>
      </p:sp>
    </p:spTree>
    <p:extLst>
      <p:ext uri="{BB962C8B-B14F-4D97-AF65-F5344CB8AC3E}">
        <p14:creationId xmlns:p14="http://schemas.microsoft.com/office/powerpoint/2010/main" val="2181382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3DE3E13-8A6E-BB07-A44A-6D2D3A281733}"/>
              </a:ext>
            </a:extLst>
          </p:cNvPr>
          <p:cNvSpPr>
            <a:spLocks noGrp="1"/>
          </p:cNvSpPr>
          <p:nvPr>
            <p:ph sz="quarter" idx="13"/>
          </p:nvPr>
        </p:nvSpPr>
        <p:spPr/>
        <p:txBody>
          <a:bodyPr vert="horz" lIns="91440" tIns="45720" rIns="91440" bIns="45720" rtlCol="0">
            <a:noAutofit/>
          </a:bodyPr>
          <a:lstStyle/>
          <a:p>
            <a:r>
              <a:rPr lang="en-US" altLang="ja-JP" sz="1800" b="1">
                <a:solidFill>
                  <a:schemeClr val="tx1"/>
                </a:solidFill>
              </a:rPr>
              <a:t>3.</a:t>
            </a:r>
            <a:r>
              <a:rPr lang="ja-JP" altLang="en-US" sz="1800" b="1">
                <a:solidFill>
                  <a:schemeClr val="tx1"/>
                </a:solidFill>
              </a:rPr>
              <a:t>実証結果及び導入により期待される効果</a:t>
            </a:r>
          </a:p>
        </p:txBody>
      </p:sp>
      <p:sp>
        <p:nvSpPr>
          <p:cNvPr id="5" name="タイトル 4">
            <a:extLst>
              <a:ext uri="{FF2B5EF4-FFF2-40B4-BE49-F238E27FC236}">
                <a16:creationId xmlns:a16="http://schemas.microsoft.com/office/drawing/2014/main" id="{440E345A-3E6F-51BC-F65E-5E150181EAAB}"/>
              </a:ext>
            </a:extLst>
          </p:cNvPr>
          <p:cNvSpPr>
            <a:spLocks noGrp="1"/>
          </p:cNvSpPr>
          <p:nvPr>
            <p:ph type="title"/>
          </p:nvPr>
        </p:nvSpPr>
        <p:spPr>
          <a:xfrm>
            <a:off x="438828" y="474404"/>
            <a:ext cx="11314344" cy="297216"/>
          </a:xfrm>
        </p:spPr>
        <p:txBody>
          <a:bodyPr vert="horz">
            <a:noAutofit/>
          </a:bodyPr>
          <a:lstStyle/>
          <a:p>
            <a:r>
              <a:rPr lang="en-US" altLang="ja-JP" sz="1600"/>
              <a:t>(2) </a:t>
            </a:r>
            <a:r>
              <a:rPr lang="ja-JP" altLang="en-US" sz="1600"/>
              <a:t>導入による効果｜パーソナライズされたプッシュ配信</a:t>
            </a:r>
            <a:endParaRPr kumimoji="1" lang="ja-JP" altLang="en-US" sz="1600"/>
          </a:p>
        </p:txBody>
      </p:sp>
      <p:sp>
        <p:nvSpPr>
          <p:cNvPr id="7" name="四角形: 角を丸くする 6">
            <a:extLst>
              <a:ext uri="{FF2B5EF4-FFF2-40B4-BE49-F238E27FC236}">
                <a16:creationId xmlns:a16="http://schemas.microsoft.com/office/drawing/2014/main" id="{889421ED-7C40-7FD8-FD7C-D9FCA4BFEAF8}"/>
              </a:ext>
            </a:extLst>
          </p:cNvPr>
          <p:cNvSpPr/>
          <p:nvPr/>
        </p:nvSpPr>
        <p:spPr bwMode="gray">
          <a:xfrm>
            <a:off x="8561142" y="1887814"/>
            <a:ext cx="3178488" cy="894712"/>
          </a:xfrm>
          <a:prstGeom prst="roundRect">
            <a:avLst>
              <a:gd name="adj" fmla="val 10526"/>
            </a:avLst>
          </a:prstGeom>
          <a:noFill/>
          <a:ln w="28575" algn="ctr">
            <a:solidFill>
              <a:srgbClr val="43B02A"/>
            </a:solidFill>
            <a:miter lim="800000"/>
            <a:headEnd/>
            <a:tailEnd/>
          </a:ln>
        </p:spPr>
        <p:txBody>
          <a:bodyPr rot="0" spcFirstLastPara="0" vertOverflow="overflow" horzOverflow="overflow" vert="horz" wrap="square" lIns="0" tIns="36000" rIns="0" bIns="0" numCol="1" spcCol="0" rtlCol="0" fromWordArt="0" anchor="t"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200" b="1" i="0" u="none" strike="noStrike" kern="0" cap="none" spc="0" normalizeH="0" baseline="0" noProof="0">
                <a:ln>
                  <a:noFill/>
                </a:ln>
                <a:solidFill>
                  <a:srgbClr val="26890D"/>
                </a:solidFill>
                <a:effectLst/>
                <a:uLnTx/>
                <a:uFillTx/>
                <a:latin typeface="+mn-ea"/>
                <a:cs typeface="Arial" charset="0"/>
              </a:rPr>
              <a:t>妊娠初期に利用できるサービスのご案内</a:t>
            </a:r>
          </a:p>
        </p:txBody>
      </p:sp>
      <p:sp>
        <p:nvSpPr>
          <p:cNvPr id="8" name="正方形/長方形 7">
            <a:extLst>
              <a:ext uri="{FF2B5EF4-FFF2-40B4-BE49-F238E27FC236}">
                <a16:creationId xmlns:a16="http://schemas.microsoft.com/office/drawing/2014/main" id="{07636E1C-B07D-71C1-5B6C-CCE03D6C9BFB}"/>
              </a:ext>
            </a:extLst>
          </p:cNvPr>
          <p:cNvSpPr/>
          <p:nvPr/>
        </p:nvSpPr>
        <p:spPr bwMode="gray">
          <a:xfrm>
            <a:off x="8661371" y="2150882"/>
            <a:ext cx="2978028" cy="764448"/>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200">
                <a:latin typeface="+mn-ea"/>
                <a:cs typeface="Arial" charset="0"/>
              </a:rPr>
              <a:t>妊婦のための支援給付の手続</a:t>
            </a:r>
            <a:endParaRPr lang="en-US" altLang="ja-JP" sz="1200">
              <a:latin typeface="+mn-ea"/>
              <a:cs typeface="Arial" charset="0"/>
            </a:endParaRPr>
          </a:p>
          <a:p>
            <a:pPr marL="85725" indent="-85725" defTabSz="990564">
              <a:buSzPct val="100000"/>
              <a:buFont typeface="Arial" panose="020B0604020202020204" pitchFamily="34" charset="0"/>
              <a:buChar char="•"/>
            </a:pPr>
            <a:r>
              <a:rPr lang="ja-JP" altLang="en-US" sz="1200">
                <a:latin typeface="+mn-ea"/>
                <a:cs typeface="Arial" charset="0"/>
              </a:rPr>
              <a:t>ゆりかごギフト（１万円）の手続</a:t>
            </a:r>
            <a:endParaRPr lang="en-US" altLang="ja-JP" sz="1200">
              <a:latin typeface="+mn-ea"/>
              <a:cs typeface="Arial" charset="0"/>
            </a:endParaRPr>
          </a:p>
          <a:p>
            <a:pPr marL="85725" indent="-85725" defTabSz="990564">
              <a:buSzPct val="100000"/>
              <a:buFont typeface="Arial" panose="020B0604020202020204" pitchFamily="34" charset="0"/>
              <a:buChar char="•"/>
              <a:defRPr/>
            </a:pPr>
            <a:r>
              <a:rPr lang="ja-JP" altLang="en-US" sz="1200">
                <a:latin typeface="+mn-ea"/>
                <a:cs typeface="Arial" charset="0"/>
              </a:rPr>
              <a:t>妊婦面接</a:t>
            </a:r>
          </a:p>
        </p:txBody>
      </p:sp>
      <p:sp>
        <p:nvSpPr>
          <p:cNvPr id="9" name="正方形/長方形 8">
            <a:extLst>
              <a:ext uri="{FF2B5EF4-FFF2-40B4-BE49-F238E27FC236}">
                <a16:creationId xmlns:a16="http://schemas.microsoft.com/office/drawing/2014/main" id="{FD3CE393-1E4E-DF7B-A5AB-4224F3C65AFD}"/>
              </a:ext>
            </a:extLst>
          </p:cNvPr>
          <p:cNvSpPr/>
          <p:nvPr/>
        </p:nvSpPr>
        <p:spPr bwMode="gray">
          <a:xfrm>
            <a:off x="453169" y="1346120"/>
            <a:ext cx="5436000" cy="334800"/>
          </a:xfrm>
          <a:prstGeom prst="rect">
            <a:avLst/>
          </a:prstGeom>
          <a:solidFill>
            <a:sysClr val="windowText" lastClr="000000">
              <a:lumMod val="65000"/>
              <a:lumOff val="35000"/>
            </a:sysClr>
          </a:solidFill>
          <a:ln w="12700" algn="ctr">
            <a:solidFill>
              <a:sysClr val="window" lastClr="FFFFFF">
                <a:lumMod val="75000"/>
              </a:sys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1" i="0" u="none" strike="noStrike" kern="0" cap="none" spc="0" normalizeH="0" baseline="0" noProof="0">
                <a:ln>
                  <a:noFill/>
                </a:ln>
                <a:solidFill>
                  <a:prstClr val="white"/>
                </a:solidFill>
                <a:effectLst/>
                <a:uLnTx/>
                <a:uFillTx/>
                <a:latin typeface="+mn-ea"/>
                <a:cs typeface="Arial" charset="0"/>
              </a:rPr>
              <a:t>現状</a:t>
            </a:r>
          </a:p>
        </p:txBody>
      </p:sp>
      <p:sp>
        <p:nvSpPr>
          <p:cNvPr id="10" name="正方形/長方形 9">
            <a:extLst>
              <a:ext uri="{FF2B5EF4-FFF2-40B4-BE49-F238E27FC236}">
                <a16:creationId xmlns:a16="http://schemas.microsoft.com/office/drawing/2014/main" id="{7DE7AC0A-5663-5B80-DAF8-D952C8D953CB}"/>
              </a:ext>
            </a:extLst>
          </p:cNvPr>
          <p:cNvSpPr/>
          <p:nvPr/>
        </p:nvSpPr>
        <p:spPr bwMode="gray">
          <a:xfrm>
            <a:off x="6303630" y="1346120"/>
            <a:ext cx="5436000" cy="334800"/>
          </a:xfrm>
          <a:prstGeom prst="rect">
            <a:avLst/>
          </a:prstGeom>
          <a:solidFill>
            <a:srgbClr val="046A38"/>
          </a:solidFill>
          <a:ln w="12700" algn="ctr">
            <a:solidFill>
              <a:sysClr val="window" lastClr="FFFFFF">
                <a:lumMod val="75000"/>
              </a:sys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1" kern="0">
                <a:solidFill>
                  <a:prstClr val="white"/>
                </a:solidFill>
                <a:latin typeface="+mn-ea"/>
                <a:cs typeface="Arial" charset="0"/>
              </a:rPr>
              <a:t>電子版母子健康手帳導入後</a:t>
            </a:r>
            <a:endParaRPr kumimoji="0" lang="ja-JP" altLang="en-US" sz="1600" b="1" i="0" u="none" strike="noStrike" kern="0" cap="none" spc="0" normalizeH="0" baseline="0" noProof="0">
              <a:ln>
                <a:noFill/>
              </a:ln>
              <a:solidFill>
                <a:prstClr val="white"/>
              </a:solidFill>
              <a:effectLst/>
              <a:uLnTx/>
              <a:uFillTx/>
              <a:latin typeface="+mn-ea"/>
              <a:cs typeface="Arial" charset="0"/>
            </a:endParaRPr>
          </a:p>
        </p:txBody>
      </p:sp>
      <p:sp>
        <p:nvSpPr>
          <p:cNvPr id="11" name="二等辺三角形 10">
            <a:extLst>
              <a:ext uri="{FF2B5EF4-FFF2-40B4-BE49-F238E27FC236}">
                <a16:creationId xmlns:a16="http://schemas.microsoft.com/office/drawing/2014/main" id="{4E6D948A-1C34-D677-C6C0-177042154432}"/>
              </a:ext>
            </a:extLst>
          </p:cNvPr>
          <p:cNvSpPr/>
          <p:nvPr/>
        </p:nvSpPr>
        <p:spPr bwMode="gray">
          <a:xfrm rot="5400000">
            <a:off x="5928999" y="1430343"/>
            <a:ext cx="334799" cy="166356"/>
          </a:xfrm>
          <a:prstGeom prst="triangle">
            <a:avLst/>
          </a:prstGeom>
          <a:solidFill>
            <a:srgbClr val="26890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0" lang="ja-JP" altLang="en-US" sz="1600" b="0" i="0" u="none" strike="noStrike" kern="0" cap="none" spc="0" normalizeH="0" baseline="0" noProof="0">
              <a:ln>
                <a:noFill/>
              </a:ln>
              <a:solidFill>
                <a:prstClr val="black"/>
              </a:solidFill>
              <a:effectLst/>
              <a:uLnTx/>
              <a:uFillTx/>
              <a:latin typeface="+mn-ea"/>
              <a:cs typeface="Arial" charset="0"/>
            </a:endParaRPr>
          </a:p>
        </p:txBody>
      </p:sp>
      <p:pic>
        <p:nvPicPr>
          <p:cNvPr id="12" name="Picture 8" descr="張り紙が貼られた掲示板のイラスト">
            <a:extLst>
              <a:ext uri="{FF2B5EF4-FFF2-40B4-BE49-F238E27FC236}">
                <a16:creationId xmlns:a16="http://schemas.microsoft.com/office/drawing/2014/main" id="{98937B0E-3B61-A8F6-1827-9420F28776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9491" y="3679421"/>
            <a:ext cx="879254" cy="87925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a:extLst>
              <a:ext uri="{FF2B5EF4-FFF2-40B4-BE49-F238E27FC236}">
                <a16:creationId xmlns:a16="http://schemas.microsoft.com/office/drawing/2014/main" id="{ABD5C647-DC60-EAD8-1AF2-5D32DDE7ADA3}"/>
              </a:ext>
            </a:extLst>
          </p:cNvPr>
          <p:cNvGrpSpPr/>
          <p:nvPr/>
        </p:nvGrpSpPr>
        <p:grpSpPr>
          <a:xfrm>
            <a:off x="1802013" y="3491162"/>
            <a:ext cx="981550" cy="1033210"/>
            <a:chOff x="1795675" y="3540269"/>
            <a:chExt cx="892318" cy="939282"/>
          </a:xfrm>
        </p:grpSpPr>
        <p:pic>
          <p:nvPicPr>
            <p:cNvPr id="14" name="Picture 4" descr="水道代の請求書のイラスト">
              <a:extLst>
                <a:ext uri="{FF2B5EF4-FFF2-40B4-BE49-F238E27FC236}">
                  <a16:creationId xmlns:a16="http://schemas.microsoft.com/office/drawing/2014/main" id="{EE9043AB-91D2-9384-D93A-39BB5758FC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675" y="3540269"/>
              <a:ext cx="892318" cy="939282"/>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04071ED0-A2F4-D1B5-3377-A8F7B731EF2E}"/>
                </a:ext>
              </a:extLst>
            </p:cNvPr>
            <p:cNvSpPr/>
            <p:nvPr/>
          </p:nvSpPr>
          <p:spPr bwMode="gray">
            <a:xfrm rot="20601133">
              <a:off x="1909302" y="3703667"/>
              <a:ext cx="540000" cy="252000"/>
            </a:xfrm>
            <a:prstGeom prst="rect">
              <a:avLst/>
            </a:prstGeom>
            <a:solidFill>
              <a:sysClr val="window" lastClr="FFFFFF"/>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100" b="0" i="0" u="none" strike="noStrike" kern="0" cap="none" spc="0" normalizeH="0" baseline="0" noProof="0">
                  <a:ln>
                    <a:noFill/>
                  </a:ln>
                  <a:effectLst/>
                  <a:uLnTx/>
                  <a:uFillTx/>
                  <a:latin typeface="+mn-ea"/>
                  <a:cs typeface="Arial" charset="0"/>
                </a:rPr>
                <a:t>お知らせ</a:t>
              </a:r>
            </a:p>
          </p:txBody>
        </p:sp>
      </p:grpSp>
      <p:sp>
        <p:nvSpPr>
          <p:cNvPr id="16" name="正方形/長方形 15">
            <a:extLst>
              <a:ext uri="{FF2B5EF4-FFF2-40B4-BE49-F238E27FC236}">
                <a16:creationId xmlns:a16="http://schemas.microsoft.com/office/drawing/2014/main" id="{4FE63863-D75F-D497-EF47-0147BF89AF89}"/>
              </a:ext>
            </a:extLst>
          </p:cNvPr>
          <p:cNvSpPr/>
          <p:nvPr/>
        </p:nvSpPr>
        <p:spPr bwMode="gray">
          <a:xfrm>
            <a:off x="1269374" y="3165211"/>
            <a:ext cx="1811398" cy="218090"/>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buFont typeface="Wingdings" panose="05000000000000000000" pitchFamily="2" charset="2"/>
              <a:buNone/>
            </a:pPr>
            <a:r>
              <a:rPr lang="ja-JP" altLang="en-US" sz="1400"/>
              <a:t>母と子の保健バッグ等の配布物</a:t>
            </a:r>
            <a:endParaRPr lang="ja-JP" altLang="en-US" sz="1400">
              <a:latin typeface="+mn-ea"/>
              <a:cs typeface="Arial" charset="0"/>
            </a:endParaRPr>
          </a:p>
        </p:txBody>
      </p:sp>
      <p:sp>
        <p:nvSpPr>
          <p:cNvPr id="17" name="正方形/長方形 16">
            <a:extLst>
              <a:ext uri="{FF2B5EF4-FFF2-40B4-BE49-F238E27FC236}">
                <a16:creationId xmlns:a16="http://schemas.microsoft.com/office/drawing/2014/main" id="{D5644D2E-69FF-419A-9904-2DC877404EBE}"/>
              </a:ext>
            </a:extLst>
          </p:cNvPr>
          <p:cNvSpPr/>
          <p:nvPr/>
        </p:nvSpPr>
        <p:spPr bwMode="gray">
          <a:xfrm>
            <a:off x="3309119" y="3165211"/>
            <a:ext cx="1440000" cy="161427"/>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buFont typeface="Wingdings" panose="05000000000000000000" pitchFamily="2" charset="2"/>
              <a:buNone/>
            </a:pPr>
            <a:r>
              <a:rPr lang="ja-JP" altLang="en-US" sz="1400">
                <a:latin typeface="+mn-ea"/>
                <a:cs typeface="Arial" charset="0"/>
              </a:rPr>
              <a:t>子育て関連施設</a:t>
            </a:r>
            <a:endParaRPr lang="en-US" altLang="ja-JP" sz="1400">
              <a:latin typeface="+mn-ea"/>
              <a:cs typeface="Arial" charset="0"/>
            </a:endParaRPr>
          </a:p>
          <a:p>
            <a:pPr algn="ctr" defTabSz="990564">
              <a:buSzPct val="100000"/>
              <a:buFont typeface="Wingdings" panose="05000000000000000000" pitchFamily="2" charset="2"/>
              <a:buNone/>
            </a:pPr>
            <a:r>
              <a:rPr lang="ja-JP" altLang="en-US" sz="1400">
                <a:latin typeface="+mn-ea"/>
                <a:cs typeface="Arial" charset="0"/>
              </a:rPr>
              <a:t>での掲示</a:t>
            </a:r>
          </a:p>
        </p:txBody>
      </p:sp>
      <p:sp>
        <p:nvSpPr>
          <p:cNvPr id="18" name="正方形/長方形 17">
            <a:extLst>
              <a:ext uri="{FF2B5EF4-FFF2-40B4-BE49-F238E27FC236}">
                <a16:creationId xmlns:a16="http://schemas.microsoft.com/office/drawing/2014/main" id="{F08BF686-FEF4-3FFC-AEC7-14DC7485F6C3}"/>
              </a:ext>
            </a:extLst>
          </p:cNvPr>
          <p:cNvSpPr/>
          <p:nvPr/>
        </p:nvSpPr>
        <p:spPr bwMode="gray">
          <a:xfrm>
            <a:off x="475471" y="5274983"/>
            <a:ext cx="5436000" cy="1282864"/>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600">
                <a:latin typeface="+mn-ea"/>
                <a:cs typeface="Arial" charset="0"/>
              </a:rPr>
              <a:t>大量の情報から必要なサービスを自身で探す必要がある</a:t>
            </a:r>
            <a:endParaRPr lang="en-US" altLang="ja-JP" sz="1600">
              <a:latin typeface="+mn-ea"/>
              <a:cs typeface="Arial" charset="0"/>
            </a:endParaRPr>
          </a:p>
          <a:p>
            <a:pPr marL="85725" indent="-85725" defTabSz="990564">
              <a:buSzPct val="100000"/>
              <a:buFont typeface="Arial" panose="020B0604020202020204" pitchFamily="34" charset="0"/>
              <a:buChar char="•"/>
            </a:pPr>
            <a:r>
              <a:rPr lang="ja-JP" altLang="en-US" sz="1600">
                <a:latin typeface="+mn-ea"/>
                <a:cs typeface="Arial" charset="0"/>
              </a:rPr>
              <a:t>探した情報の中から、自分がサービスを受けられる対象かどうか確認する必要がある</a:t>
            </a:r>
            <a:endParaRPr lang="en-US" altLang="ja-JP" sz="1600">
              <a:latin typeface="+mn-ea"/>
              <a:cs typeface="Arial" charset="0"/>
            </a:endParaRPr>
          </a:p>
          <a:p>
            <a:pPr marL="85725" indent="-85725" defTabSz="990564">
              <a:buSzPct val="100000"/>
              <a:buFont typeface="Arial" panose="020B0604020202020204" pitchFamily="34" charset="0"/>
              <a:buChar char="•"/>
            </a:pPr>
            <a:r>
              <a:rPr lang="ja-JP" altLang="en-US" sz="1600">
                <a:latin typeface="+mn-ea"/>
                <a:cs typeface="Arial" charset="0"/>
              </a:rPr>
              <a:t>健診や制度の申請忘れ、もらいそびれが発生する</a:t>
            </a:r>
          </a:p>
        </p:txBody>
      </p:sp>
      <p:cxnSp>
        <p:nvCxnSpPr>
          <p:cNvPr id="19" name="直線矢印コネクタ 18">
            <a:extLst>
              <a:ext uri="{FF2B5EF4-FFF2-40B4-BE49-F238E27FC236}">
                <a16:creationId xmlns:a16="http://schemas.microsoft.com/office/drawing/2014/main" id="{B4815B0C-EEF0-479B-6855-BCBBB784F5A9}"/>
              </a:ext>
            </a:extLst>
          </p:cNvPr>
          <p:cNvCxnSpPr>
            <a:cxnSpLocks/>
          </p:cNvCxnSpPr>
          <p:nvPr/>
        </p:nvCxnSpPr>
        <p:spPr bwMode="gray">
          <a:xfrm>
            <a:off x="7915275" y="1941688"/>
            <a:ext cx="0" cy="2808000"/>
          </a:xfrm>
          <a:prstGeom prst="straightConnector1">
            <a:avLst/>
          </a:prstGeom>
          <a:noFill/>
          <a:ln w="19050" cap="flat" cmpd="sng" algn="ctr">
            <a:solidFill>
              <a:srgbClr val="43B02A"/>
            </a:solidFill>
            <a:prstDash val="solid"/>
            <a:headEnd type="oval" w="med" len="med"/>
            <a:tailEnd type="triangle" w="med" len="med"/>
          </a:ln>
          <a:effectLst/>
        </p:spPr>
      </p:cxnSp>
      <p:sp>
        <p:nvSpPr>
          <p:cNvPr id="20" name="四角形: 角を丸くする 19">
            <a:extLst>
              <a:ext uri="{FF2B5EF4-FFF2-40B4-BE49-F238E27FC236}">
                <a16:creationId xmlns:a16="http://schemas.microsoft.com/office/drawing/2014/main" id="{E9FC9FE7-3404-7386-437B-AFD3144CCB7C}"/>
              </a:ext>
            </a:extLst>
          </p:cNvPr>
          <p:cNvSpPr/>
          <p:nvPr/>
        </p:nvSpPr>
        <p:spPr bwMode="gray">
          <a:xfrm>
            <a:off x="8552126" y="3958279"/>
            <a:ext cx="3196962" cy="711152"/>
          </a:xfrm>
          <a:prstGeom prst="roundRect">
            <a:avLst>
              <a:gd name="adj" fmla="val 10526"/>
            </a:avLst>
          </a:prstGeom>
          <a:noFill/>
          <a:ln w="28575" algn="ctr">
            <a:solidFill>
              <a:srgbClr val="43B02A"/>
            </a:solidFill>
            <a:miter lim="800000"/>
            <a:headEnd/>
            <a:tailEnd/>
          </a:ln>
        </p:spPr>
        <p:txBody>
          <a:bodyPr rot="0" spcFirstLastPara="0" vertOverflow="overflow" horzOverflow="overflow" vert="horz" wrap="square" lIns="0" tIns="36000" rIns="0" bIns="0" numCol="1" spcCol="0" rtlCol="0" fromWordArt="0" anchor="t"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200" b="1" i="0" u="none" strike="noStrike" kern="0" cap="none" spc="0" normalizeH="0" baseline="0" noProof="0">
                <a:ln>
                  <a:noFill/>
                </a:ln>
                <a:solidFill>
                  <a:srgbClr val="26890D"/>
                </a:solidFill>
                <a:effectLst/>
                <a:uLnTx/>
                <a:uFillTx/>
                <a:latin typeface="+mn-ea"/>
                <a:cs typeface="Arial" charset="0"/>
              </a:rPr>
              <a:t>健診や予防接種のご案内</a:t>
            </a:r>
          </a:p>
        </p:txBody>
      </p:sp>
      <p:sp>
        <p:nvSpPr>
          <p:cNvPr id="21" name="正方形/長方形 20">
            <a:extLst>
              <a:ext uri="{FF2B5EF4-FFF2-40B4-BE49-F238E27FC236}">
                <a16:creationId xmlns:a16="http://schemas.microsoft.com/office/drawing/2014/main" id="{8F7728BA-98D0-FE45-5D88-048C429FDC5D}"/>
              </a:ext>
            </a:extLst>
          </p:cNvPr>
          <p:cNvSpPr/>
          <p:nvPr/>
        </p:nvSpPr>
        <p:spPr bwMode="gray">
          <a:xfrm>
            <a:off x="8661591" y="4221347"/>
            <a:ext cx="2978030" cy="47358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200">
                <a:latin typeface="+mn-ea"/>
                <a:cs typeface="Arial" charset="0"/>
              </a:rPr>
              <a:t>１か月健診</a:t>
            </a:r>
            <a:endParaRPr lang="en-US" altLang="ja-JP" sz="1200">
              <a:latin typeface="+mn-ea"/>
              <a:cs typeface="Arial" charset="0"/>
            </a:endParaRPr>
          </a:p>
          <a:p>
            <a:pPr marL="85725" indent="-85725" defTabSz="990564">
              <a:buSzPct val="100000"/>
              <a:buFont typeface="Arial" panose="020B0604020202020204" pitchFamily="34" charset="0"/>
              <a:buChar char="•"/>
            </a:pPr>
            <a:r>
              <a:rPr lang="ja-JP" altLang="en-US" sz="1200">
                <a:latin typeface="+mn-ea"/>
                <a:cs typeface="Arial" charset="0"/>
              </a:rPr>
              <a:t>定期予防接種</a:t>
            </a:r>
            <a:endParaRPr lang="en-US" altLang="ja-JP" sz="1200">
              <a:latin typeface="+mn-ea"/>
              <a:cs typeface="Arial" charset="0"/>
            </a:endParaRPr>
          </a:p>
        </p:txBody>
      </p:sp>
      <p:sp>
        <p:nvSpPr>
          <p:cNvPr id="22" name="四角形: 角を丸くする 21">
            <a:extLst>
              <a:ext uri="{FF2B5EF4-FFF2-40B4-BE49-F238E27FC236}">
                <a16:creationId xmlns:a16="http://schemas.microsoft.com/office/drawing/2014/main" id="{521A2E56-EC66-FCA9-C2EB-238CBE993C09}"/>
              </a:ext>
            </a:extLst>
          </p:cNvPr>
          <p:cNvSpPr/>
          <p:nvPr/>
        </p:nvSpPr>
        <p:spPr bwMode="gray">
          <a:xfrm>
            <a:off x="8561142" y="2935904"/>
            <a:ext cx="3178488" cy="894712"/>
          </a:xfrm>
          <a:prstGeom prst="roundRect">
            <a:avLst>
              <a:gd name="adj" fmla="val 10526"/>
            </a:avLst>
          </a:prstGeom>
          <a:noFill/>
          <a:ln w="28575" algn="ctr">
            <a:solidFill>
              <a:srgbClr val="43B02A"/>
            </a:solidFill>
            <a:miter lim="800000"/>
            <a:headEnd/>
            <a:tailEnd/>
          </a:ln>
        </p:spPr>
        <p:txBody>
          <a:bodyPr rot="0" spcFirstLastPara="0" vertOverflow="overflow" horzOverflow="overflow" vert="horz" wrap="square" lIns="0" tIns="36000" rIns="0" bIns="0" numCol="1" spcCol="0" rtlCol="0" fromWordArt="0" anchor="t"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200" b="1" i="0" u="none" strike="noStrike" kern="0" cap="none" spc="0" normalizeH="0" baseline="0" noProof="0">
                <a:ln>
                  <a:noFill/>
                </a:ln>
                <a:solidFill>
                  <a:srgbClr val="26890D"/>
                </a:solidFill>
                <a:effectLst/>
                <a:uLnTx/>
                <a:uFillTx/>
                <a:latin typeface="+mn-ea"/>
                <a:cs typeface="Arial" charset="0"/>
              </a:rPr>
              <a:t>出産直後に必要な手続のご案内</a:t>
            </a:r>
          </a:p>
        </p:txBody>
      </p:sp>
      <p:sp>
        <p:nvSpPr>
          <p:cNvPr id="23" name="正方形/長方形 22">
            <a:extLst>
              <a:ext uri="{FF2B5EF4-FFF2-40B4-BE49-F238E27FC236}">
                <a16:creationId xmlns:a16="http://schemas.microsoft.com/office/drawing/2014/main" id="{E527F09A-6B6D-90EA-5492-928322EF1537}"/>
              </a:ext>
            </a:extLst>
          </p:cNvPr>
          <p:cNvSpPr/>
          <p:nvPr/>
        </p:nvSpPr>
        <p:spPr bwMode="gray">
          <a:xfrm>
            <a:off x="8661371" y="3198972"/>
            <a:ext cx="2978028" cy="625865"/>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200">
                <a:latin typeface="+mn-ea"/>
                <a:cs typeface="Arial" charset="0"/>
              </a:rPr>
              <a:t>出生届・マイナンバーカードの手続</a:t>
            </a:r>
            <a:endParaRPr lang="en-US" altLang="ja-JP" sz="1200">
              <a:latin typeface="+mn-ea"/>
              <a:cs typeface="Arial" charset="0"/>
            </a:endParaRPr>
          </a:p>
          <a:p>
            <a:pPr marL="85725" indent="-85725" defTabSz="990564">
              <a:buSzPct val="100000"/>
              <a:buFont typeface="Arial" panose="020B0604020202020204" pitchFamily="34" charset="0"/>
              <a:buChar char="•"/>
            </a:pPr>
            <a:r>
              <a:rPr lang="ja-JP" altLang="en-US" sz="1200">
                <a:latin typeface="+mn-ea"/>
                <a:cs typeface="Arial" charset="0"/>
              </a:rPr>
              <a:t>出生連絡票</a:t>
            </a:r>
            <a:endParaRPr lang="en-US" altLang="ja-JP" sz="1200">
              <a:latin typeface="+mn-ea"/>
              <a:cs typeface="Arial" charset="0"/>
            </a:endParaRPr>
          </a:p>
          <a:p>
            <a:pPr marL="85725" indent="-85725" defTabSz="990564">
              <a:buSzPct val="100000"/>
              <a:buFont typeface="Arial" panose="020B0604020202020204" pitchFamily="34" charset="0"/>
              <a:buChar char="•"/>
            </a:pPr>
            <a:r>
              <a:rPr lang="ja-JP" altLang="en-US" sz="1200">
                <a:latin typeface="+mn-ea"/>
                <a:cs typeface="Arial" charset="0"/>
              </a:rPr>
              <a:t>児童手当</a:t>
            </a:r>
            <a:endParaRPr lang="en-US" altLang="ja-JP" sz="1200">
              <a:latin typeface="+mn-ea"/>
              <a:cs typeface="Arial" charset="0"/>
            </a:endParaRPr>
          </a:p>
        </p:txBody>
      </p:sp>
      <p:sp>
        <p:nvSpPr>
          <p:cNvPr id="24" name="四角形: 角を丸くする 23">
            <a:extLst>
              <a:ext uri="{FF2B5EF4-FFF2-40B4-BE49-F238E27FC236}">
                <a16:creationId xmlns:a16="http://schemas.microsoft.com/office/drawing/2014/main" id="{E55C2610-1CB9-E0B0-FCB3-D826E0DA6725}"/>
              </a:ext>
            </a:extLst>
          </p:cNvPr>
          <p:cNvSpPr/>
          <p:nvPr/>
        </p:nvSpPr>
        <p:spPr bwMode="gray">
          <a:xfrm>
            <a:off x="7446703" y="2181454"/>
            <a:ext cx="937142" cy="307432"/>
          </a:xfrm>
          <a:prstGeom prst="roundRect">
            <a:avLst/>
          </a:prstGeom>
          <a:solidFill>
            <a:srgbClr val="43B02A"/>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i="0" u="none" strike="noStrike" kern="0" cap="none" spc="0" normalizeH="0" baseline="0" noProof="0">
                <a:ln>
                  <a:noFill/>
                </a:ln>
                <a:solidFill>
                  <a:prstClr val="white"/>
                </a:solidFill>
                <a:effectLst/>
                <a:uLnTx/>
                <a:uFillTx/>
                <a:latin typeface="+mn-ea"/>
                <a:cs typeface="Arial" charset="0"/>
              </a:rPr>
              <a:t>妊娠</a:t>
            </a:r>
            <a:r>
              <a:rPr kumimoji="0" lang="en-US" altLang="ja-JP" sz="1400" b="1" i="0" u="none" strike="noStrike" kern="0" cap="none" spc="0" normalizeH="0" baseline="0" noProof="0">
                <a:ln>
                  <a:noFill/>
                </a:ln>
                <a:solidFill>
                  <a:prstClr val="white"/>
                </a:solidFill>
                <a:effectLst/>
                <a:uLnTx/>
                <a:uFillTx/>
                <a:latin typeface="+mn-ea"/>
                <a:cs typeface="Arial" charset="0"/>
              </a:rPr>
              <a:t>11</a:t>
            </a:r>
            <a:r>
              <a:rPr kumimoji="0" lang="ja-JP" altLang="en-US" sz="1400" b="1" i="0" u="none" strike="noStrike" kern="0" cap="none" spc="0" normalizeH="0" baseline="0" noProof="0">
                <a:ln>
                  <a:noFill/>
                </a:ln>
                <a:solidFill>
                  <a:prstClr val="white"/>
                </a:solidFill>
                <a:effectLst/>
                <a:uLnTx/>
                <a:uFillTx/>
                <a:latin typeface="+mn-ea"/>
                <a:cs typeface="Arial" charset="0"/>
              </a:rPr>
              <a:t>週</a:t>
            </a:r>
          </a:p>
        </p:txBody>
      </p:sp>
      <p:sp>
        <p:nvSpPr>
          <p:cNvPr id="25" name="四角形: 角を丸くする 24">
            <a:extLst>
              <a:ext uri="{FF2B5EF4-FFF2-40B4-BE49-F238E27FC236}">
                <a16:creationId xmlns:a16="http://schemas.microsoft.com/office/drawing/2014/main" id="{F4C54EFD-10AC-88D0-D0D1-A41B786392B0}"/>
              </a:ext>
            </a:extLst>
          </p:cNvPr>
          <p:cNvSpPr/>
          <p:nvPr/>
        </p:nvSpPr>
        <p:spPr bwMode="gray">
          <a:xfrm>
            <a:off x="7446703" y="3229544"/>
            <a:ext cx="937142" cy="307432"/>
          </a:xfrm>
          <a:prstGeom prst="roundRect">
            <a:avLst/>
          </a:prstGeom>
          <a:solidFill>
            <a:srgbClr val="43B02A"/>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i="0" u="none" strike="noStrike" kern="0" cap="none" spc="0" normalizeH="0" baseline="0" noProof="0">
                <a:ln>
                  <a:noFill/>
                </a:ln>
                <a:solidFill>
                  <a:prstClr val="white"/>
                </a:solidFill>
                <a:effectLst/>
                <a:uLnTx/>
                <a:uFillTx/>
                <a:latin typeface="+mn-ea"/>
                <a:cs typeface="Arial" charset="0"/>
              </a:rPr>
              <a:t>妊娠</a:t>
            </a:r>
            <a:r>
              <a:rPr kumimoji="0" lang="en-US" altLang="ja-JP" sz="1400" b="1" i="0" u="none" strike="noStrike" kern="0" cap="none" spc="0" normalizeH="0" baseline="0" noProof="0">
                <a:ln>
                  <a:noFill/>
                </a:ln>
                <a:solidFill>
                  <a:prstClr val="white"/>
                </a:solidFill>
                <a:effectLst/>
                <a:uLnTx/>
                <a:uFillTx/>
                <a:latin typeface="+mn-ea"/>
                <a:cs typeface="Arial" charset="0"/>
              </a:rPr>
              <a:t>37</a:t>
            </a:r>
            <a:r>
              <a:rPr kumimoji="0" lang="ja-JP" altLang="en-US" sz="1400" b="1" i="0" u="none" strike="noStrike" kern="0" cap="none" spc="0" normalizeH="0" baseline="0" noProof="0">
                <a:ln>
                  <a:noFill/>
                </a:ln>
                <a:solidFill>
                  <a:prstClr val="white"/>
                </a:solidFill>
                <a:effectLst/>
                <a:uLnTx/>
                <a:uFillTx/>
                <a:latin typeface="+mn-ea"/>
                <a:cs typeface="Arial" charset="0"/>
              </a:rPr>
              <a:t>週</a:t>
            </a:r>
          </a:p>
        </p:txBody>
      </p:sp>
      <p:sp>
        <p:nvSpPr>
          <p:cNvPr id="26" name="四角形: 角を丸くする 25">
            <a:extLst>
              <a:ext uri="{FF2B5EF4-FFF2-40B4-BE49-F238E27FC236}">
                <a16:creationId xmlns:a16="http://schemas.microsoft.com/office/drawing/2014/main" id="{0B516ADF-9B57-51A1-A7BD-409E72769B97}"/>
              </a:ext>
            </a:extLst>
          </p:cNvPr>
          <p:cNvSpPr/>
          <p:nvPr/>
        </p:nvSpPr>
        <p:spPr bwMode="gray">
          <a:xfrm>
            <a:off x="7348304" y="4160139"/>
            <a:ext cx="1133942" cy="307432"/>
          </a:xfrm>
          <a:prstGeom prst="roundRect">
            <a:avLst/>
          </a:prstGeom>
          <a:solidFill>
            <a:srgbClr val="43B02A"/>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prstClr val="white"/>
                </a:solidFill>
                <a:effectLst/>
                <a:uLnTx/>
                <a:uFillTx/>
                <a:latin typeface="+mn-ea"/>
                <a:cs typeface="Arial" charset="0"/>
              </a:rPr>
              <a:t>生後</a:t>
            </a:r>
            <a:r>
              <a:rPr kumimoji="0" lang="en-US" altLang="ja-JP" sz="1400" b="1" i="0" u="none" strike="noStrike" kern="0" cap="none" spc="0" normalizeH="0" baseline="0" noProof="0">
                <a:ln>
                  <a:noFill/>
                </a:ln>
                <a:solidFill>
                  <a:prstClr val="white"/>
                </a:solidFill>
                <a:effectLst/>
                <a:uLnTx/>
                <a:uFillTx/>
                <a:latin typeface="+mn-ea"/>
                <a:cs typeface="Arial" charset="0"/>
              </a:rPr>
              <a:t>0</a:t>
            </a:r>
            <a:r>
              <a:rPr kumimoji="0" lang="ja-JP" altLang="en-US" sz="1400" b="1" i="0" u="none" strike="noStrike" kern="0" cap="none" spc="0" normalizeH="0" baseline="0" noProof="0">
                <a:ln>
                  <a:noFill/>
                </a:ln>
                <a:solidFill>
                  <a:prstClr val="white"/>
                </a:solidFill>
                <a:effectLst/>
                <a:uLnTx/>
                <a:uFillTx/>
                <a:latin typeface="+mn-ea"/>
                <a:cs typeface="Arial" charset="0"/>
              </a:rPr>
              <a:t>～</a:t>
            </a:r>
            <a:r>
              <a:rPr kumimoji="0" lang="en-US" altLang="ja-JP" sz="1400" b="1" i="0" u="none" strike="noStrike" kern="0" cap="none" spc="0" normalizeH="0" baseline="0" noProof="0">
                <a:ln>
                  <a:noFill/>
                </a:ln>
                <a:solidFill>
                  <a:prstClr val="white"/>
                </a:solidFill>
                <a:effectLst/>
                <a:uLnTx/>
                <a:uFillTx/>
                <a:latin typeface="+mn-ea"/>
                <a:cs typeface="Arial" charset="0"/>
              </a:rPr>
              <a:t>1</a:t>
            </a:r>
            <a:r>
              <a:rPr kumimoji="0" lang="ja-JP" altLang="en-US" sz="1400" b="1" i="0" u="none" strike="noStrike" kern="0" cap="none" spc="0" normalizeH="0" baseline="0" noProof="0">
                <a:ln>
                  <a:noFill/>
                </a:ln>
                <a:solidFill>
                  <a:prstClr val="white"/>
                </a:solidFill>
                <a:effectLst/>
                <a:uLnTx/>
                <a:uFillTx/>
                <a:latin typeface="+mn-ea"/>
                <a:cs typeface="Arial" charset="0"/>
              </a:rPr>
              <a:t>か月</a:t>
            </a:r>
          </a:p>
        </p:txBody>
      </p:sp>
      <p:sp>
        <p:nvSpPr>
          <p:cNvPr id="27" name="正方形/長方形 26">
            <a:extLst>
              <a:ext uri="{FF2B5EF4-FFF2-40B4-BE49-F238E27FC236}">
                <a16:creationId xmlns:a16="http://schemas.microsoft.com/office/drawing/2014/main" id="{1E84C0F3-62DA-2849-AEA9-DB4BE8E7DE9E}"/>
              </a:ext>
            </a:extLst>
          </p:cNvPr>
          <p:cNvSpPr/>
          <p:nvPr/>
        </p:nvSpPr>
        <p:spPr bwMode="gray">
          <a:xfrm>
            <a:off x="6303630" y="5957772"/>
            <a:ext cx="963945" cy="600075"/>
          </a:xfrm>
          <a:prstGeom prst="rect">
            <a:avLst/>
          </a:prstGeom>
          <a:solidFill>
            <a:srgbClr val="86BC25">
              <a:lumMod val="20000"/>
              <a:lumOff val="80000"/>
            </a:srgbClr>
          </a:solidFill>
          <a:ln w="12700" algn="ctr">
            <a:solidFill>
              <a:sysClr val="window" lastClr="FFFFFF">
                <a:lumMod val="75000"/>
              </a:sys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effectLst/>
                <a:uLnTx/>
                <a:uFillTx/>
                <a:latin typeface="+mn-ea"/>
                <a:cs typeface="Arial" charset="0"/>
              </a:rPr>
              <a:t>手取り時間増加</a:t>
            </a:r>
          </a:p>
        </p:txBody>
      </p:sp>
      <p:sp>
        <p:nvSpPr>
          <p:cNvPr id="28" name="正方形/長方形 27">
            <a:extLst>
              <a:ext uri="{FF2B5EF4-FFF2-40B4-BE49-F238E27FC236}">
                <a16:creationId xmlns:a16="http://schemas.microsoft.com/office/drawing/2014/main" id="{C0CF1C50-25BC-372E-564B-D68FE9FADDFF}"/>
              </a:ext>
            </a:extLst>
          </p:cNvPr>
          <p:cNvSpPr/>
          <p:nvPr/>
        </p:nvSpPr>
        <p:spPr bwMode="gray">
          <a:xfrm>
            <a:off x="7375358" y="5957772"/>
            <a:ext cx="4364271" cy="600075"/>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600">
                <a:latin typeface="+mn-ea"/>
                <a:cs typeface="Arial" charset="0"/>
              </a:rPr>
              <a:t>自ら情報を探しに行かなくても、対象となるサービスに関する情報取得が可能</a:t>
            </a:r>
            <a:endParaRPr lang="en-US" altLang="ja-JP" sz="1600">
              <a:latin typeface="+mn-ea"/>
              <a:cs typeface="Arial" charset="0"/>
            </a:endParaRPr>
          </a:p>
        </p:txBody>
      </p:sp>
      <p:sp>
        <p:nvSpPr>
          <p:cNvPr id="29" name="正方形/長方形 28">
            <a:extLst>
              <a:ext uri="{FF2B5EF4-FFF2-40B4-BE49-F238E27FC236}">
                <a16:creationId xmlns:a16="http://schemas.microsoft.com/office/drawing/2014/main" id="{1D788289-7BA6-9A74-E134-AF75BCEC69DD}"/>
              </a:ext>
            </a:extLst>
          </p:cNvPr>
          <p:cNvSpPr/>
          <p:nvPr/>
        </p:nvSpPr>
        <p:spPr bwMode="gray">
          <a:xfrm>
            <a:off x="6303630" y="5320817"/>
            <a:ext cx="963945" cy="600075"/>
          </a:xfrm>
          <a:prstGeom prst="rect">
            <a:avLst/>
          </a:prstGeom>
          <a:solidFill>
            <a:srgbClr val="86BC25">
              <a:lumMod val="20000"/>
              <a:lumOff val="80000"/>
            </a:srgbClr>
          </a:solidFill>
          <a:ln w="12700" algn="ctr">
            <a:solidFill>
              <a:sysClr val="window" lastClr="FFFFFF">
                <a:lumMod val="75000"/>
              </a:sys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effectLst/>
                <a:uLnTx/>
                <a:uFillTx/>
                <a:latin typeface="+mn-ea"/>
                <a:cs typeface="Arial" charset="0"/>
              </a:rPr>
              <a:t>知りそびれ防止</a:t>
            </a:r>
          </a:p>
        </p:txBody>
      </p:sp>
      <p:sp>
        <p:nvSpPr>
          <p:cNvPr id="30" name="正方形/長方形 29">
            <a:extLst>
              <a:ext uri="{FF2B5EF4-FFF2-40B4-BE49-F238E27FC236}">
                <a16:creationId xmlns:a16="http://schemas.microsoft.com/office/drawing/2014/main" id="{442BBF83-813A-4928-63F5-3DB322418D79}"/>
              </a:ext>
            </a:extLst>
          </p:cNvPr>
          <p:cNvSpPr/>
          <p:nvPr/>
        </p:nvSpPr>
        <p:spPr bwMode="gray">
          <a:xfrm>
            <a:off x="7375358" y="5320817"/>
            <a:ext cx="4364271" cy="600075"/>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600">
                <a:latin typeface="+mn-ea"/>
                <a:cs typeface="Arial"/>
              </a:rPr>
              <a:t>紙の紛失時も情報取得が可能</a:t>
            </a:r>
            <a:endParaRPr lang="en-US" altLang="ja-JP" sz="1600">
              <a:latin typeface="+mn-ea"/>
              <a:cs typeface="Arial"/>
            </a:endParaRPr>
          </a:p>
          <a:p>
            <a:pPr marL="85725" indent="-85725" defTabSz="990564">
              <a:buSzPct val="100000"/>
              <a:buFont typeface="Arial" panose="020B0604020202020204" pitchFamily="34" charset="0"/>
              <a:buChar char="•"/>
            </a:pPr>
            <a:r>
              <a:rPr lang="ja-JP" altLang="en-US" sz="1600">
                <a:latin typeface="+mn-ea"/>
                <a:cs typeface="Arial" charset="0"/>
              </a:rPr>
              <a:t>健診や制度の申請忘れの減少</a:t>
            </a:r>
          </a:p>
        </p:txBody>
      </p:sp>
      <p:cxnSp>
        <p:nvCxnSpPr>
          <p:cNvPr id="31" name="直線コネクタ 30">
            <a:extLst>
              <a:ext uri="{FF2B5EF4-FFF2-40B4-BE49-F238E27FC236}">
                <a16:creationId xmlns:a16="http://schemas.microsoft.com/office/drawing/2014/main" id="{1B1AA602-5774-1674-F77D-F26D4F0DCE7A}"/>
              </a:ext>
            </a:extLst>
          </p:cNvPr>
          <p:cNvCxnSpPr>
            <a:cxnSpLocks/>
          </p:cNvCxnSpPr>
          <p:nvPr/>
        </p:nvCxnSpPr>
        <p:spPr bwMode="gray">
          <a:xfrm>
            <a:off x="6304259" y="5108351"/>
            <a:ext cx="5435371" cy="0"/>
          </a:xfrm>
          <a:prstGeom prst="line">
            <a:avLst/>
          </a:prstGeom>
          <a:noFill/>
          <a:ln w="19050" cap="flat" cmpd="sng" algn="ctr">
            <a:solidFill>
              <a:srgbClr val="53565A"/>
            </a:solidFill>
            <a:prstDash val="solid"/>
            <a:headEnd type="oval" w="med" len="med"/>
            <a:tailEnd type="oval" w="med" len="med"/>
          </a:ln>
          <a:effectLst/>
        </p:spPr>
      </p:cxnSp>
      <p:sp>
        <p:nvSpPr>
          <p:cNvPr id="32" name="正方形/長方形 31">
            <a:extLst>
              <a:ext uri="{FF2B5EF4-FFF2-40B4-BE49-F238E27FC236}">
                <a16:creationId xmlns:a16="http://schemas.microsoft.com/office/drawing/2014/main" id="{4FA00463-625B-7B95-A4BC-80488E173480}"/>
              </a:ext>
            </a:extLst>
          </p:cNvPr>
          <p:cNvSpPr/>
          <p:nvPr/>
        </p:nvSpPr>
        <p:spPr bwMode="gray">
          <a:xfrm>
            <a:off x="8217679" y="5009191"/>
            <a:ext cx="1554420" cy="265225"/>
          </a:xfrm>
          <a:prstGeom prst="rect">
            <a:avLst/>
          </a:prstGeom>
          <a:solidFill>
            <a:sysClr val="window" lastClr="FFFFFF"/>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kern="0">
                <a:latin typeface="+mn-ea"/>
                <a:cs typeface="Arial" charset="0"/>
              </a:rPr>
              <a:t>期待</a:t>
            </a:r>
            <a:r>
              <a:rPr kumimoji="0" lang="ja-JP" altLang="en-US" sz="1600" b="0" i="0" u="none" strike="noStrike" kern="0" cap="none" spc="0" normalizeH="0" baseline="0" noProof="0">
                <a:ln>
                  <a:noFill/>
                </a:ln>
                <a:effectLst/>
                <a:uLnTx/>
                <a:uFillTx/>
                <a:latin typeface="+mn-ea"/>
                <a:cs typeface="Arial" charset="0"/>
              </a:rPr>
              <a:t>される効果</a:t>
            </a:r>
          </a:p>
        </p:txBody>
      </p:sp>
      <p:cxnSp>
        <p:nvCxnSpPr>
          <p:cNvPr id="33" name="直線コネクタ 32">
            <a:extLst>
              <a:ext uri="{FF2B5EF4-FFF2-40B4-BE49-F238E27FC236}">
                <a16:creationId xmlns:a16="http://schemas.microsoft.com/office/drawing/2014/main" id="{A41D7B3E-6561-93A9-D0BF-A020BFE0D44E}"/>
              </a:ext>
            </a:extLst>
          </p:cNvPr>
          <p:cNvCxnSpPr>
            <a:cxnSpLocks/>
          </p:cNvCxnSpPr>
          <p:nvPr/>
        </p:nvCxnSpPr>
        <p:spPr bwMode="gray">
          <a:xfrm>
            <a:off x="475471" y="5108351"/>
            <a:ext cx="5435371" cy="0"/>
          </a:xfrm>
          <a:prstGeom prst="line">
            <a:avLst/>
          </a:prstGeom>
          <a:noFill/>
          <a:ln w="19050" cap="flat" cmpd="sng" algn="ctr">
            <a:solidFill>
              <a:srgbClr val="53565A"/>
            </a:solidFill>
            <a:prstDash val="solid"/>
            <a:headEnd type="oval" w="med" len="med"/>
            <a:tailEnd type="oval" w="med" len="med"/>
          </a:ln>
          <a:effectLst/>
        </p:spPr>
      </p:cxnSp>
      <p:sp>
        <p:nvSpPr>
          <p:cNvPr id="34" name="正方形/長方形 33">
            <a:extLst>
              <a:ext uri="{FF2B5EF4-FFF2-40B4-BE49-F238E27FC236}">
                <a16:creationId xmlns:a16="http://schemas.microsoft.com/office/drawing/2014/main" id="{F161759A-1AA4-1736-CFB5-7837A1C4DD89}"/>
              </a:ext>
            </a:extLst>
          </p:cNvPr>
          <p:cNvSpPr/>
          <p:nvPr/>
        </p:nvSpPr>
        <p:spPr bwMode="gray">
          <a:xfrm>
            <a:off x="2887157" y="4975739"/>
            <a:ext cx="612000" cy="265225"/>
          </a:xfrm>
          <a:prstGeom prst="rect">
            <a:avLst/>
          </a:prstGeom>
          <a:solidFill>
            <a:sysClr val="window" lastClr="FFFFFF"/>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effectLst/>
                <a:uLnTx/>
                <a:uFillTx/>
                <a:latin typeface="+mn-ea"/>
                <a:cs typeface="Arial" charset="0"/>
              </a:rPr>
              <a:t>課題</a:t>
            </a:r>
          </a:p>
        </p:txBody>
      </p:sp>
      <p:sp>
        <p:nvSpPr>
          <p:cNvPr id="35" name="四角形: 角を丸くする 34">
            <a:extLst>
              <a:ext uri="{FF2B5EF4-FFF2-40B4-BE49-F238E27FC236}">
                <a16:creationId xmlns:a16="http://schemas.microsoft.com/office/drawing/2014/main" id="{503AB4EF-041A-A4A7-A4DB-F0320E20062E}"/>
              </a:ext>
            </a:extLst>
          </p:cNvPr>
          <p:cNvSpPr/>
          <p:nvPr/>
        </p:nvSpPr>
        <p:spPr bwMode="gray">
          <a:xfrm>
            <a:off x="1148594" y="2068523"/>
            <a:ext cx="1273496" cy="742321"/>
          </a:xfrm>
          <a:prstGeom prst="roundRect">
            <a:avLst/>
          </a:prstGeom>
          <a:solidFill>
            <a:sysClr val="window" lastClr="FFFFFF"/>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effectLst/>
                <a:uLnTx/>
                <a:uFillTx/>
                <a:latin typeface="+mn-ea"/>
                <a:cs typeface="Arial" charset="0"/>
              </a:rPr>
              <a:t>自治体</a:t>
            </a:r>
            <a:r>
              <a:rPr kumimoji="0" lang="en-US" altLang="ja-JP" sz="1600" b="0" i="0" u="none" strike="noStrike" kern="0" cap="none" spc="0" normalizeH="0" baseline="0" noProof="0">
                <a:ln>
                  <a:noFill/>
                </a:ln>
                <a:effectLst/>
                <a:uLnTx/>
                <a:uFillTx/>
                <a:latin typeface="+mn-ea"/>
                <a:cs typeface="Arial" charset="0"/>
              </a:rPr>
              <a:t>HP</a:t>
            </a:r>
            <a:endParaRPr kumimoji="0" lang="ja-JP" altLang="en-US" sz="1600" b="0" i="0" u="none" strike="noStrike" kern="0" cap="none" spc="0" normalizeH="0" baseline="0" noProof="0">
              <a:ln>
                <a:noFill/>
              </a:ln>
              <a:effectLst/>
              <a:uLnTx/>
              <a:uFillTx/>
              <a:latin typeface="+mn-ea"/>
              <a:cs typeface="Arial" charset="0"/>
            </a:endParaRPr>
          </a:p>
        </p:txBody>
      </p:sp>
      <p:pic>
        <p:nvPicPr>
          <p:cNvPr id="36" name="Picture 6" descr="スマートフォン・スマホのイラスト">
            <a:extLst>
              <a:ext uri="{FF2B5EF4-FFF2-40B4-BE49-F238E27FC236}">
                <a16:creationId xmlns:a16="http://schemas.microsoft.com/office/drawing/2014/main" id="{49BF39D8-C203-6778-970A-43AFEAE3BD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01391" y="2116749"/>
            <a:ext cx="857880" cy="929951"/>
          </a:xfrm>
          <a:prstGeom prst="rect">
            <a:avLst/>
          </a:prstGeom>
          <a:noFill/>
          <a:extLst>
            <a:ext uri="{909E8E84-426E-40DD-AFC4-6F175D3DCCD1}">
              <a14:hiddenFill xmlns:a14="http://schemas.microsoft.com/office/drawing/2010/main">
                <a:solidFill>
                  <a:srgbClr val="FFFFFF"/>
                </a:solidFill>
              </a14:hiddenFill>
            </a:ext>
          </a:extLst>
        </p:spPr>
      </p:pic>
      <p:sp>
        <p:nvSpPr>
          <p:cNvPr id="37" name="四角形: 角を丸くする 36">
            <a:extLst>
              <a:ext uri="{FF2B5EF4-FFF2-40B4-BE49-F238E27FC236}">
                <a16:creationId xmlns:a16="http://schemas.microsoft.com/office/drawing/2014/main" id="{C1E682A2-195E-6C8B-8733-6F59FC08FA00}"/>
              </a:ext>
            </a:extLst>
          </p:cNvPr>
          <p:cNvSpPr/>
          <p:nvPr/>
        </p:nvSpPr>
        <p:spPr bwMode="gray">
          <a:xfrm>
            <a:off x="2487597" y="2068523"/>
            <a:ext cx="1273496" cy="742321"/>
          </a:xfrm>
          <a:prstGeom prst="roundRect">
            <a:avLst/>
          </a:prstGeom>
          <a:solidFill>
            <a:sysClr val="window" lastClr="FFFFFF"/>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effectLst/>
                <a:uLnTx/>
                <a:uFillTx/>
                <a:latin typeface="+mn-ea"/>
                <a:cs typeface="Arial" charset="0"/>
              </a:rPr>
              <a:t>関係機関の</a:t>
            </a:r>
            <a:endParaRPr kumimoji="0" lang="en-US" altLang="ja-JP" sz="1600" b="0" i="0" u="none" strike="noStrike" kern="0" cap="none" spc="0" normalizeH="0" baseline="0" noProof="0">
              <a:ln>
                <a:noFill/>
              </a:ln>
              <a:effectLst/>
              <a:uLnTx/>
              <a:uFillTx/>
              <a:latin typeface="+mn-ea"/>
              <a:cs typeface="Arial" charset="0"/>
            </a:endParaRPr>
          </a:p>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effectLst/>
                <a:uLnTx/>
                <a:uFillTx/>
                <a:latin typeface="+mn-ea"/>
                <a:cs typeface="Arial" charset="0"/>
              </a:rPr>
              <a:t>サイト</a:t>
            </a:r>
          </a:p>
        </p:txBody>
      </p:sp>
      <p:sp>
        <p:nvSpPr>
          <p:cNvPr id="38" name="四角形: 角を丸くする 37">
            <a:extLst>
              <a:ext uri="{FF2B5EF4-FFF2-40B4-BE49-F238E27FC236}">
                <a16:creationId xmlns:a16="http://schemas.microsoft.com/office/drawing/2014/main" id="{F58B8B49-15D3-1B7D-B4AE-487B3A6BE3CE}"/>
              </a:ext>
            </a:extLst>
          </p:cNvPr>
          <p:cNvSpPr/>
          <p:nvPr/>
        </p:nvSpPr>
        <p:spPr bwMode="gray">
          <a:xfrm>
            <a:off x="3841116" y="2068523"/>
            <a:ext cx="1273496" cy="742321"/>
          </a:xfrm>
          <a:prstGeom prst="roundRect">
            <a:avLst/>
          </a:prstGeom>
          <a:solidFill>
            <a:sysClr val="window" lastClr="FFFFFF"/>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effectLst/>
                <a:uLnTx/>
                <a:uFillTx/>
                <a:latin typeface="+mn-ea"/>
                <a:cs typeface="Arial" charset="0"/>
              </a:rPr>
              <a:t>子育て情報</a:t>
            </a:r>
            <a:endParaRPr kumimoji="0" lang="en-US" altLang="ja-JP" sz="1600" b="0" i="0" u="none" strike="noStrike" kern="0" cap="none" spc="0" normalizeH="0" baseline="0" noProof="0">
              <a:ln>
                <a:noFill/>
              </a:ln>
              <a:effectLst/>
              <a:uLnTx/>
              <a:uFillTx/>
              <a:latin typeface="+mn-ea"/>
              <a:cs typeface="Arial" charset="0"/>
            </a:endParaRPr>
          </a:p>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effectLst/>
                <a:uLnTx/>
                <a:uFillTx/>
                <a:latin typeface="+mn-ea"/>
                <a:cs typeface="Arial" charset="0"/>
              </a:rPr>
              <a:t>サイト</a:t>
            </a:r>
          </a:p>
        </p:txBody>
      </p:sp>
      <p:sp>
        <p:nvSpPr>
          <p:cNvPr id="39" name="四角形: 角を丸くする 38">
            <a:extLst>
              <a:ext uri="{FF2B5EF4-FFF2-40B4-BE49-F238E27FC236}">
                <a16:creationId xmlns:a16="http://schemas.microsoft.com/office/drawing/2014/main" id="{AD7D7060-88CA-B81C-A224-32A6716FFC7D}"/>
              </a:ext>
            </a:extLst>
          </p:cNvPr>
          <p:cNvSpPr/>
          <p:nvPr/>
        </p:nvSpPr>
        <p:spPr bwMode="gray">
          <a:xfrm>
            <a:off x="5170965" y="2068523"/>
            <a:ext cx="635901" cy="742321"/>
          </a:xfrm>
          <a:prstGeom prst="roundRect">
            <a:avLst/>
          </a:prstGeom>
          <a:solidFill>
            <a:sysClr val="window" lastClr="FFFFFF"/>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kern="0">
                <a:latin typeface="+mn-ea"/>
                <a:cs typeface="Arial" charset="0"/>
              </a:rPr>
              <a:t>・・・</a:t>
            </a:r>
            <a:endParaRPr kumimoji="0" lang="ja-JP" altLang="en-US" sz="1400" b="0" i="0" u="none" strike="noStrike" kern="0" cap="none" spc="0" normalizeH="0" baseline="0" noProof="0">
              <a:ln>
                <a:noFill/>
              </a:ln>
              <a:effectLst/>
              <a:uLnTx/>
              <a:uFillTx/>
              <a:latin typeface="+mn-ea"/>
              <a:cs typeface="Arial" charset="0"/>
            </a:endParaRPr>
          </a:p>
        </p:txBody>
      </p:sp>
      <p:pic>
        <p:nvPicPr>
          <p:cNvPr id="40" name="Picture 2" descr="妊婦・妊娠のイラスト（赤ちゃん）">
            <a:extLst>
              <a:ext uri="{FF2B5EF4-FFF2-40B4-BE49-F238E27FC236}">
                <a16:creationId xmlns:a16="http://schemas.microsoft.com/office/drawing/2014/main" id="{53E3CA15-0EF0-1D87-E77D-1A4C78AED0E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6025" y="1966564"/>
            <a:ext cx="1210091" cy="132977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出産のイラスト「赤ちゃんとお母さん」">
            <a:extLst>
              <a:ext uri="{FF2B5EF4-FFF2-40B4-BE49-F238E27FC236}">
                <a16:creationId xmlns:a16="http://schemas.microsoft.com/office/drawing/2014/main" id="{A73AC9FA-134E-7F12-1BF2-9E760809F04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538" y="3701096"/>
            <a:ext cx="833064" cy="1121972"/>
          </a:xfrm>
          <a:prstGeom prst="rect">
            <a:avLst/>
          </a:prstGeom>
          <a:noFill/>
          <a:extLst>
            <a:ext uri="{909E8E84-426E-40DD-AFC4-6F175D3DCCD1}">
              <a14:hiddenFill xmlns:a14="http://schemas.microsoft.com/office/drawing/2010/main">
                <a:solidFill>
                  <a:srgbClr val="FFFFFF"/>
                </a:solidFill>
              </a14:hiddenFill>
            </a:ext>
          </a:extLst>
        </p:spPr>
      </p:pic>
      <p:sp>
        <p:nvSpPr>
          <p:cNvPr id="44" name="タイトル 5">
            <a:extLst>
              <a:ext uri="{FF2B5EF4-FFF2-40B4-BE49-F238E27FC236}">
                <a16:creationId xmlns:a16="http://schemas.microsoft.com/office/drawing/2014/main" id="{BC309943-10DB-F3EB-5225-58C7EC48C61B}"/>
              </a:ext>
            </a:extLst>
          </p:cNvPr>
          <p:cNvSpPr txBox="1">
            <a:spLocks/>
          </p:cNvSpPr>
          <p:nvPr/>
        </p:nvSpPr>
        <p:spPr>
          <a:xfrm>
            <a:off x="438828" y="771620"/>
            <a:ext cx="11314344"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現状、自分からサービスを調べ、さらに自分が受けられるサービスかどうか判断が必要だが、電子版母子健康手帳から妊娠週数・月齢等に応じて必要な手続や受けられるサービスに関する情報が送られることで、知りそびれや情報検索にかかる時間の削減が可能</a:t>
            </a:r>
          </a:p>
        </p:txBody>
      </p:sp>
      <p:sp>
        <p:nvSpPr>
          <p:cNvPr id="45" name="正方形/長方形 44">
            <a:extLst>
              <a:ext uri="{FF2B5EF4-FFF2-40B4-BE49-F238E27FC236}">
                <a16:creationId xmlns:a16="http://schemas.microsoft.com/office/drawing/2014/main" id="{0E027FC7-89C2-1A20-466C-60515E846FD0}"/>
              </a:ext>
            </a:extLst>
          </p:cNvPr>
          <p:cNvSpPr/>
          <p:nvPr/>
        </p:nvSpPr>
        <p:spPr bwMode="gray">
          <a:xfrm>
            <a:off x="10225238" y="302158"/>
            <a:ext cx="756000" cy="317381"/>
          </a:xfrm>
          <a:prstGeom prst="rect">
            <a:avLst/>
          </a:prstGeom>
          <a:solidFill>
            <a:schemeClr val="tx2"/>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1" i="0" u="none" strike="noStrike" kern="1200" cap="none" spc="0" normalizeH="0" baseline="0" noProof="0">
                <a:ln>
                  <a:noFill/>
                </a:ln>
                <a:solidFill>
                  <a:schemeClr val="bg1"/>
                </a:solidFill>
                <a:effectLst/>
                <a:uLnTx/>
                <a:uFillTx/>
                <a:latin typeface="+mn-ea"/>
                <a:cs typeface="+mn-cs"/>
              </a:rPr>
              <a:t>住民</a:t>
            </a:r>
          </a:p>
        </p:txBody>
      </p:sp>
      <p:sp>
        <p:nvSpPr>
          <p:cNvPr id="46" name="正方形/長方形 45">
            <a:extLst>
              <a:ext uri="{FF2B5EF4-FFF2-40B4-BE49-F238E27FC236}">
                <a16:creationId xmlns:a16="http://schemas.microsoft.com/office/drawing/2014/main" id="{57AE48E4-84FC-2B44-F027-2DF0CE530F9D}"/>
              </a:ext>
            </a:extLst>
          </p:cNvPr>
          <p:cNvSpPr/>
          <p:nvPr/>
        </p:nvSpPr>
        <p:spPr bwMode="gray">
          <a:xfrm>
            <a:off x="11029615" y="302158"/>
            <a:ext cx="756000" cy="317381"/>
          </a:xfrm>
          <a:prstGeom prst="rect">
            <a:avLst/>
          </a:prstGeom>
          <a:solidFill>
            <a:schemeClr val="bg1">
              <a:lumMod val="95000"/>
            </a:schemeClr>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effectLst/>
                <a:uLnTx/>
                <a:uFillTx/>
                <a:latin typeface="+mn-ea"/>
                <a:cs typeface="+mn-cs"/>
              </a:rPr>
              <a:t>職員</a:t>
            </a:r>
          </a:p>
        </p:txBody>
      </p:sp>
      <p:sp>
        <p:nvSpPr>
          <p:cNvPr id="42" name="スライド番号プレースホルダー 3">
            <a:extLst>
              <a:ext uri="{FF2B5EF4-FFF2-40B4-BE49-F238E27FC236}">
                <a16:creationId xmlns:a16="http://schemas.microsoft.com/office/drawing/2014/main" id="{F06EE713-7AC2-E7ED-C631-37F33B2663E4}"/>
              </a:ext>
            </a:extLst>
          </p:cNvPr>
          <p:cNvSpPr txBox="1">
            <a:spLocks/>
          </p:cNvSpPr>
          <p:nvPr/>
        </p:nvSpPr>
        <p:spPr>
          <a:xfrm>
            <a:off x="9317183" y="63979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b="1" kern="1200">
                <a:solidFill>
                  <a:srgbClr val="01BFA8"/>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7CE1B9D-ECF1-40A6-9741-619C7E3ED3FB}" type="slidenum">
              <a:rPr lang="ja-JP" altLang="en-US" smtClean="0"/>
              <a:pPr/>
              <a:t>22</a:t>
            </a:fld>
            <a:endParaRPr lang="ja-JP" altLang="en-US"/>
          </a:p>
        </p:txBody>
      </p:sp>
    </p:spTree>
    <p:extLst>
      <p:ext uri="{BB962C8B-B14F-4D97-AF65-F5344CB8AC3E}">
        <p14:creationId xmlns:p14="http://schemas.microsoft.com/office/powerpoint/2010/main" val="1428244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0A01C-D03C-8AE4-6EB0-1D006C99137E}"/>
            </a:ext>
          </a:extLst>
        </p:cNvPr>
        <p:cNvGrpSpPr/>
        <p:nvPr/>
      </p:nvGrpSpPr>
      <p:grpSpPr>
        <a:xfrm>
          <a:off x="0" y="0"/>
          <a:ext cx="0" cy="0"/>
          <a:chOff x="0" y="0"/>
          <a:chExt cx="0" cy="0"/>
        </a:xfrm>
      </p:grpSpPr>
      <p:pic>
        <p:nvPicPr>
          <p:cNvPr id="17" name="図 16">
            <a:extLst>
              <a:ext uri="{FF2B5EF4-FFF2-40B4-BE49-F238E27FC236}">
                <a16:creationId xmlns:a16="http://schemas.microsoft.com/office/drawing/2014/main" id="{57035E8C-6BE5-31A2-0EB2-34F0087EC113}"/>
              </a:ext>
            </a:extLst>
          </p:cNvPr>
          <p:cNvPicPr>
            <a:picLocks noChangeAspect="1"/>
          </p:cNvPicPr>
          <p:nvPr/>
        </p:nvPicPr>
        <p:blipFill>
          <a:blip r:embed="rId3"/>
          <a:stretch>
            <a:fillRect/>
          </a:stretch>
        </p:blipFill>
        <p:spPr>
          <a:xfrm>
            <a:off x="467214" y="2517185"/>
            <a:ext cx="2328669" cy="736985"/>
          </a:xfrm>
          <a:prstGeom prst="rect">
            <a:avLst/>
          </a:prstGeom>
        </p:spPr>
      </p:pic>
      <p:sp>
        <p:nvSpPr>
          <p:cNvPr id="2" name="コンテンツ プレースホルダー 1">
            <a:extLst>
              <a:ext uri="{FF2B5EF4-FFF2-40B4-BE49-F238E27FC236}">
                <a16:creationId xmlns:a16="http://schemas.microsoft.com/office/drawing/2014/main" id="{2CB87C34-E4A5-D933-E4F6-7025BA40029B}"/>
              </a:ext>
            </a:extLst>
          </p:cNvPr>
          <p:cNvSpPr>
            <a:spLocks noGrp="1"/>
          </p:cNvSpPr>
          <p:nvPr>
            <p:ph sz="quarter" idx="13"/>
          </p:nvPr>
        </p:nvSpPr>
        <p:spPr/>
        <p:txBody>
          <a:bodyPr vert="horz" lIns="91440" tIns="45720" rIns="91440" bIns="45720" rtlCol="0">
            <a:noAutofit/>
          </a:bodyPr>
          <a:lstStyle/>
          <a:p>
            <a:r>
              <a:rPr lang="en-US" altLang="ja-JP" sz="1800" b="1">
                <a:solidFill>
                  <a:schemeClr val="tx1"/>
                </a:solidFill>
              </a:rPr>
              <a:t>3.</a:t>
            </a:r>
            <a:r>
              <a:rPr lang="ja-JP" altLang="en-US" sz="1800" b="1">
                <a:solidFill>
                  <a:schemeClr val="tx1"/>
                </a:solidFill>
              </a:rPr>
              <a:t>実証結果及び導入により期待される効果</a:t>
            </a:r>
          </a:p>
        </p:txBody>
      </p:sp>
      <p:sp>
        <p:nvSpPr>
          <p:cNvPr id="4" name="スライド番号プレースホルダー 3">
            <a:extLst>
              <a:ext uri="{FF2B5EF4-FFF2-40B4-BE49-F238E27FC236}">
                <a16:creationId xmlns:a16="http://schemas.microsoft.com/office/drawing/2014/main" id="{C77C574F-496E-C502-CA4B-9AB43EACAE7A}"/>
              </a:ext>
            </a:extLst>
          </p:cNvPr>
          <p:cNvSpPr>
            <a:spLocks noGrp="1"/>
          </p:cNvSpPr>
          <p:nvPr>
            <p:ph type="sldNum" sz="quarter" idx="18"/>
          </p:nvPr>
        </p:nvSpPr>
        <p:spPr/>
        <p:txBody>
          <a:bodyPr/>
          <a:lstStyle/>
          <a:p>
            <a:fld id="{47CE1B9D-ECF1-40A6-9741-619C7E3ED3FB}" type="slidenum">
              <a:rPr lang="ja-JP" altLang="en-US" smtClean="0"/>
              <a:pPr/>
              <a:t>23</a:t>
            </a:fld>
            <a:endParaRPr lang="ja-JP" altLang="en-US"/>
          </a:p>
        </p:txBody>
      </p:sp>
      <p:sp>
        <p:nvSpPr>
          <p:cNvPr id="5" name="タイトル 4">
            <a:extLst>
              <a:ext uri="{FF2B5EF4-FFF2-40B4-BE49-F238E27FC236}">
                <a16:creationId xmlns:a16="http://schemas.microsoft.com/office/drawing/2014/main" id="{775EBDEA-E789-C18B-8C01-F7A7ADDE70F8}"/>
              </a:ext>
            </a:extLst>
          </p:cNvPr>
          <p:cNvSpPr>
            <a:spLocks noGrp="1"/>
          </p:cNvSpPr>
          <p:nvPr>
            <p:ph type="title"/>
          </p:nvPr>
        </p:nvSpPr>
        <p:spPr>
          <a:xfrm>
            <a:off x="438828" y="474404"/>
            <a:ext cx="11314344" cy="297216"/>
          </a:xfrm>
        </p:spPr>
        <p:txBody>
          <a:bodyPr vert="horz" lIns="91440" tIns="45720" rIns="91440" bIns="45720" rtlCol="0" anchor="ctr">
            <a:noAutofit/>
          </a:bodyPr>
          <a:lstStyle/>
          <a:p>
            <a:r>
              <a:rPr lang="en-US" altLang="ja-JP" sz="1600"/>
              <a:t>(2) </a:t>
            </a:r>
            <a:r>
              <a:rPr lang="ja-JP" altLang="en-US" sz="1600"/>
              <a:t>導入による効果｜パーソナライズされたプッシュ配信</a:t>
            </a:r>
          </a:p>
        </p:txBody>
      </p:sp>
      <p:sp>
        <p:nvSpPr>
          <p:cNvPr id="30" name="正方形/長方形 29">
            <a:extLst>
              <a:ext uri="{FF2B5EF4-FFF2-40B4-BE49-F238E27FC236}">
                <a16:creationId xmlns:a16="http://schemas.microsoft.com/office/drawing/2014/main" id="{D30AA669-47B8-1526-390B-918B353849B3}"/>
              </a:ext>
            </a:extLst>
          </p:cNvPr>
          <p:cNvSpPr/>
          <p:nvPr/>
        </p:nvSpPr>
        <p:spPr bwMode="gray">
          <a:xfrm>
            <a:off x="467214" y="1709533"/>
            <a:ext cx="5436000" cy="807652"/>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82563" indent="-182563" defTabSz="990564">
              <a:buSzPct val="100000"/>
            </a:pPr>
            <a:r>
              <a:rPr lang="en-US" altLang="ja-JP" sz="1600">
                <a:latin typeface="+mn-ea"/>
                <a:cs typeface="Arial" charset="0"/>
              </a:rPr>
              <a:t>Q.</a:t>
            </a:r>
            <a:r>
              <a:rPr lang="ja-JP" altLang="en-US" sz="1600">
                <a:latin typeface="+mn-ea"/>
                <a:cs typeface="Arial" charset="0"/>
              </a:rPr>
              <a:t>プッシュ配信によって知らなかった情報を知ることができたか。知ることができた場合、お知らせの内容はあなたが必要としている情報だったか（</a:t>
            </a:r>
            <a:r>
              <a:rPr lang="en-US" altLang="ja-JP" sz="1600">
                <a:latin typeface="+mn-ea"/>
                <a:cs typeface="Arial" charset="0"/>
              </a:rPr>
              <a:t>n=35</a:t>
            </a:r>
            <a:r>
              <a:rPr lang="ja-JP" altLang="en-US" sz="1600">
                <a:latin typeface="+mn-ea"/>
                <a:cs typeface="Arial" charset="0"/>
              </a:rPr>
              <a:t>）　</a:t>
            </a:r>
          </a:p>
        </p:txBody>
      </p:sp>
      <p:sp>
        <p:nvSpPr>
          <p:cNvPr id="31" name="正方形/長方形 30">
            <a:extLst>
              <a:ext uri="{FF2B5EF4-FFF2-40B4-BE49-F238E27FC236}">
                <a16:creationId xmlns:a16="http://schemas.microsoft.com/office/drawing/2014/main" id="{1F939D6B-114C-9EC3-FB91-412A6CAEBE24}"/>
              </a:ext>
            </a:extLst>
          </p:cNvPr>
          <p:cNvSpPr/>
          <p:nvPr/>
        </p:nvSpPr>
        <p:spPr bwMode="gray">
          <a:xfrm>
            <a:off x="467214" y="1345649"/>
            <a:ext cx="5436000" cy="332989"/>
          </a:xfrm>
          <a:prstGeom prst="rect">
            <a:avLst/>
          </a:prstGeom>
          <a:solidFill>
            <a:srgbClr val="86BC25">
              <a:lumMod val="20000"/>
              <a:lumOff val="80000"/>
            </a:srgbClr>
          </a:solidFill>
          <a:ln w="12700" algn="ctr">
            <a:solidFill>
              <a:sysClr val="window" lastClr="FFFFFF">
                <a:lumMod val="75000"/>
              </a:sys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1" kern="0">
                <a:latin typeface="+mn-ea"/>
                <a:cs typeface="Arial" charset="0"/>
              </a:rPr>
              <a:t>効果：</a:t>
            </a:r>
            <a:r>
              <a:rPr kumimoji="0" lang="ja-JP" altLang="en-US" sz="1600" b="1" i="0" u="none" strike="noStrike" kern="0" cap="none" spc="0" normalizeH="0" baseline="0" noProof="0">
                <a:ln>
                  <a:noFill/>
                </a:ln>
                <a:effectLst/>
                <a:uLnTx/>
                <a:uFillTx/>
                <a:latin typeface="+mn-ea"/>
                <a:cs typeface="Arial" charset="0"/>
              </a:rPr>
              <a:t>知りそびれ防止</a:t>
            </a:r>
          </a:p>
        </p:txBody>
      </p:sp>
      <p:sp>
        <p:nvSpPr>
          <p:cNvPr id="35" name="正方形/長方形 34">
            <a:extLst>
              <a:ext uri="{FF2B5EF4-FFF2-40B4-BE49-F238E27FC236}">
                <a16:creationId xmlns:a16="http://schemas.microsoft.com/office/drawing/2014/main" id="{111CCFFE-0356-586F-5476-A20B17D5B063}"/>
              </a:ext>
            </a:extLst>
          </p:cNvPr>
          <p:cNvSpPr/>
          <p:nvPr/>
        </p:nvSpPr>
        <p:spPr bwMode="gray">
          <a:xfrm>
            <a:off x="467214" y="4023372"/>
            <a:ext cx="5436000" cy="54000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6213" indent="-176213" defTabSz="990564">
              <a:buSzPct val="100000"/>
            </a:pPr>
            <a:r>
              <a:rPr lang="en-US" altLang="ja-JP" sz="1600">
                <a:latin typeface="+mn-ea"/>
                <a:cs typeface="Arial" charset="0"/>
              </a:rPr>
              <a:t>Q.</a:t>
            </a:r>
            <a:r>
              <a:rPr lang="ja-JP" altLang="en-US" sz="1600">
                <a:latin typeface="+mn-ea"/>
                <a:cs typeface="Arial" charset="0"/>
              </a:rPr>
              <a:t>プッシュ配信が届くことについて、便利だと感じたか（</a:t>
            </a:r>
            <a:r>
              <a:rPr lang="en-US" altLang="ja-JP" sz="1600">
                <a:latin typeface="+mn-ea"/>
                <a:cs typeface="Arial" charset="0"/>
              </a:rPr>
              <a:t>n=217</a:t>
            </a:r>
            <a:r>
              <a:rPr lang="ja-JP" altLang="en-US" sz="1600">
                <a:latin typeface="+mn-ea"/>
                <a:cs typeface="Arial" charset="0"/>
              </a:rPr>
              <a:t>）</a:t>
            </a:r>
          </a:p>
        </p:txBody>
      </p:sp>
      <p:grpSp>
        <p:nvGrpSpPr>
          <p:cNvPr id="38" name="グループ化 37">
            <a:extLst>
              <a:ext uri="{FF2B5EF4-FFF2-40B4-BE49-F238E27FC236}">
                <a16:creationId xmlns:a16="http://schemas.microsoft.com/office/drawing/2014/main" id="{21853F07-08CB-A2E6-6003-71DAE121B2CD}"/>
              </a:ext>
            </a:extLst>
          </p:cNvPr>
          <p:cNvGrpSpPr/>
          <p:nvPr/>
        </p:nvGrpSpPr>
        <p:grpSpPr>
          <a:xfrm>
            <a:off x="467214" y="5806475"/>
            <a:ext cx="5449399" cy="769937"/>
            <a:chOff x="467214" y="5828777"/>
            <a:chExt cx="5449399" cy="769937"/>
          </a:xfrm>
        </p:grpSpPr>
        <p:sp>
          <p:nvSpPr>
            <p:cNvPr id="39" name="四角形: 角を丸くする 38">
              <a:extLst>
                <a:ext uri="{FF2B5EF4-FFF2-40B4-BE49-F238E27FC236}">
                  <a16:creationId xmlns:a16="http://schemas.microsoft.com/office/drawing/2014/main" id="{0E06F688-3999-23F4-A079-E108C3C6D9CB}"/>
                </a:ext>
              </a:extLst>
            </p:cNvPr>
            <p:cNvSpPr/>
            <p:nvPr/>
          </p:nvSpPr>
          <p:spPr bwMode="gray">
            <a:xfrm>
              <a:off x="828523" y="6012282"/>
              <a:ext cx="5088090" cy="567182"/>
            </a:xfrm>
            <a:prstGeom prst="roundRect">
              <a:avLst/>
            </a:prstGeom>
            <a:solidFill>
              <a:srgbClr val="FFFFCC"/>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108000" tIns="36000" rIns="108000" bIns="36000" numCol="1" spcCol="0" rtlCol="0" fromWordArt="0" anchor="ctr" anchorCtr="0" forceAA="0" compatLnSpc="1">
              <a:prstTxWarp prst="textNoShape">
                <a:avLst/>
              </a:prstTxWarp>
              <a:noAutofit/>
            </a:bodyPr>
            <a:lstStyle/>
            <a:p>
              <a:pPr marL="85725" indent="-85725" defTabSz="990564">
                <a:buSzPct val="100000"/>
                <a:buFont typeface="Wingdings" panose="05000000000000000000" pitchFamily="2" charset="2"/>
                <a:buChar char="ü"/>
              </a:pPr>
              <a:r>
                <a:rPr lang="ja-JP" altLang="en-US" sz="1400">
                  <a:latin typeface="+mn-ea"/>
                  <a:cs typeface="Arial" charset="0"/>
                </a:rPr>
                <a:t>知らなかった情報を受け取れて、役に立った</a:t>
              </a:r>
              <a:endParaRPr lang="en-US" altLang="ja-JP" sz="1400">
                <a:latin typeface="+mn-ea"/>
                <a:cs typeface="Arial" charset="0"/>
              </a:endParaRPr>
            </a:p>
            <a:p>
              <a:pPr marL="85725" indent="-85725" defTabSz="990564">
                <a:buSzPct val="100000"/>
                <a:buFont typeface="Wingdings" panose="05000000000000000000" pitchFamily="2" charset="2"/>
                <a:buChar char="ü"/>
              </a:pPr>
              <a:r>
                <a:rPr lang="ja-JP" altLang="en-US" sz="1400">
                  <a:latin typeface="+mn-ea"/>
                  <a:cs typeface="Arial" charset="0"/>
                </a:rPr>
                <a:t>今欲しい情報が電子版母子健康手帳から届いた</a:t>
              </a:r>
            </a:p>
          </p:txBody>
        </p:sp>
        <p:pic>
          <p:nvPicPr>
            <p:cNvPr id="40" name="Picture 2">
              <a:extLst>
                <a:ext uri="{FF2B5EF4-FFF2-40B4-BE49-F238E27FC236}">
                  <a16:creationId xmlns:a16="http://schemas.microsoft.com/office/drawing/2014/main" id="{EC7CC282-8C10-1A40-8321-862ACDDB26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214" y="5828777"/>
              <a:ext cx="529516" cy="769937"/>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5F3EA49D-CFC1-347B-1950-EE5942ADB462}"/>
                </a:ext>
              </a:extLst>
            </p:cNvPr>
            <p:cNvSpPr txBox="1"/>
            <p:nvPr/>
          </p:nvSpPr>
          <p:spPr bwMode="gray">
            <a:xfrm>
              <a:off x="778955" y="5874768"/>
              <a:ext cx="1433479" cy="246221"/>
            </a:xfrm>
            <a:prstGeom prst="rect">
              <a:avLst/>
            </a:prstGeom>
            <a:noFill/>
          </p:spPr>
          <p:txBody>
            <a:bodyPr wrap="square" lIns="0" tIns="0" rIns="0" bIns="0" rtlCol="0">
              <a:spAutoFit/>
            </a:bodyPr>
            <a:lstStyle/>
            <a:p>
              <a:pPr algn="ctr" defTabSz="990564">
                <a:buSzPct val="100000"/>
                <a:buFont typeface="Wingdings" panose="05000000000000000000" pitchFamily="2" charset="2"/>
                <a:buNone/>
              </a:pPr>
              <a:r>
                <a:rPr lang="ja-JP" altLang="en-US" sz="1600" b="1">
                  <a:latin typeface="+mn-ea"/>
                  <a:cs typeface="Arial" charset="0"/>
                </a:rPr>
                <a:t>住民の声</a:t>
              </a:r>
            </a:p>
          </p:txBody>
        </p:sp>
      </p:grpSp>
      <p:sp>
        <p:nvSpPr>
          <p:cNvPr id="42" name="正方形/長方形 41">
            <a:extLst>
              <a:ext uri="{FF2B5EF4-FFF2-40B4-BE49-F238E27FC236}">
                <a16:creationId xmlns:a16="http://schemas.microsoft.com/office/drawing/2014/main" id="{901BF6E3-5D76-B25A-DDD0-56D021051FE2}"/>
              </a:ext>
            </a:extLst>
          </p:cNvPr>
          <p:cNvSpPr/>
          <p:nvPr/>
        </p:nvSpPr>
        <p:spPr bwMode="gray">
          <a:xfrm>
            <a:off x="6308055" y="1345649"/>
            <a:ext cx="5436000" cy="332989"/>
          </a:xfrm>
          <a:prstGeom prst="rect">
            <a:avLst/>
          </a:prstGeom>
          <a:solidFill>
            <a:srgbClr val="86BC25">
              <a:lumMod val="20000"/>
              <a:lumOff val="80000"/>
            </a:srgbClr>
          </a:solidFill>
          <a:ln w="12700" algn="ctr">
            <a:solidFill>
              <a:sysClr val="window" lastClr="FFFFFF">
                <a:lumMod val="75000"/>
              </a:sys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1" i="0" u="none" strike="noStrike" kern="0" cap="none" spc="0" normalizeH="0" baseline="0" noProof="0">
                <a:ln>
                  <a:noFill/>
                </a:ln>
                <a:effectLst/>
                <a:uLnTx/>
                <a:uFillTx/>
                <a:latin typeface="+mn-ea"/>
                <a:cs typeface="Arial" charset="0"/>
              </a:rPr>
              <a:t>効果：手取り時間の増加</a:t>
            </a:r>
          </a:p>
        </p:txBody>
      </p:sp>
      <p:sp>
        <p:nvSpPr>
          <p:cNvPr id="43" name="正方形/長方形 42">
            <a:extLst>
              <a:ext uri="{FF2B5EF4-FFF2-40B4-BE49-F238E27FC236}">
                <a16:creationId xmlns:a16="http://schemas.microsoft.com/office/drawing/2014/main" id="{8888582D-8EB1-8B17-648F-99BD66278A36}"/>
              </a:ext>
            </a:extLst>
          </p:cNvPr>
          <p:cNvSpPr/>
          <p:nvPr/>
        </p:nvSpPr>
        <p:spPr bwMode="gray">
          <a:xfrm>
            <a:off x="6308055" y="1709533"/>
            <a:ext cx="5436000" cy="807652"/>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82563" indent="-182563" defTabSz="990564">
              <a:buSzPct val="100000"/>
            </a:pPr>
            <a:r>
              <a:rPr lang="en-US" altLang="ja-JP" sz="1600">
                <a:latin typeface="+mn-ea"/>
                <a:cs typeface="Arial" charset="0"/>
              </a:rPr>
              <a:t>Q.</a:t>
            </a:r>
            <a:r>
              <a:rPr lang="ja-JP" altLang="en-US" sz="1600">
                <a:latin typeface="+mn-ea"/>
                <a:cs typeface="Arial" charset="0"/>
              </a:rPr>
              <a:t>配信を受け取ったことで、自身で同じ情報を探す場合と比較して、どの程度時間が減ったと感じるか</a:t>
            </a:r>
            <a:br>
              <a:rPr lang="en-US" altLang="ja-JP" sz="1600">
                <a:latin typeface="+mn-ea"/>
                <a:cs typeface="Arial" charset="0"/>
              </a:rPr>
            </a:br>
            <a:r>
              <a:rPr lang="ja-JP" altLang="en-US" sz="1600">
                <a:latin typeface="+mn-ea"/>
                <a:cs typeface="Arial" charset="0"/>
              </a:rPr>
              <a:t>（</a:t>
            </a:r>
            <a:r>
              <a:rPr lang="en-US" altLang="ja-JP" sz="1600">
                <a:latin typeface="+mn-ea"/>
                <a:cs typeface="Arial" charset="0"/>
              </a:rPr>
              <a:t>n=217</a:t>
            </a:r>
            <a:r>
              <a:rPr lang="ja-JP" altLang="en-US" sz="1600">
                <a:latin typeface="+mn-ea"/>
                <a:cs typeface="Arial" charset="0"/>
              </a:rPr>
              <a:t>）　</a:t>
            </a:r>
          </a:p>
        </p:txBody>
      </p:sp>
      <p:grpSp>
        <p:nvGrpSpPr>
          <p:cNvPr id="46" name="グループ化 45">
            <a:extLst>
              <a:ext uri="{FF2B5EF4-FFF2-40B4-BE49-F238E27FC236}">
                <a16:creationId xmlns:a16="http://schemas.microsoft.com/office/drawing/2014/main" id="{E9539B0B-976B-1D36-B8E8-B01EE7AA2D2A}"/>
              </a:ext>
            </a:extLst>
          </p:cNvPr>
          <p:cNvGrpSpPr/>
          <p:nvPr/>
        </p:nvGrpSpPr>
        <p:grpSpPr>
          <a:xfrm>
            <a:off x="6226541" y="5806475"/>
            <a:ext cx="5449399" cy="769937"/>
            <a:chOff x="467214" y="5828777"/>
            <a:chExt cx="5449399" cy="769937"/>
          </a:xfrm>
        </p:grpSpPr>
        <p:sp>
          <p:nvSpPr>
            <p:cNvPr id="47" name="四角形: 角を丸くする 46">
              <a:extLst>
                <a:ext uri="{FF2B5EF4-FFF2-40B4-BE49-F238E27FC236}">
                  <a16:creationId xmlns:a16="http://schemas.microsoft.com/office/drawing/2014/main" id="{557267F6-9AF3-3592-4195-8150E5CF6DB1}"/>
                </a:ext>
              </a:extLst>
            </p:cNvPr>
            <p:cNvSpPr/>
            <p:nvPr/>
          </p:nvSpPr>
          <p:spPr bwMode="gray">
            <a:xfrm>
              <a:off x="828523" y="6012282"/>
              <a:ext cx="5088090" cy="567182"/>
            </a:xfrm>
            <a:prstGeom prst="roundRect">
              <a:avLst/>
            </a:prstGeom>
            <a:solidFill>
              <a:srgbClr val="FFFFCC"/>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108000" tIns="36000" rIns="108000" bIns="36000" numCol="1" spcCol="0" rtlCol="0" fromWordArt="0" anchor="ctr" anchorCtr="0" forceAA="0" compatLnSpc="1">
              <a:prstTxWarp prst="textNoShape">
                <a:avLst/>
              </a:prstTxWarp>
              <a:noAutofit/>
            </a:bodyPr>
            <a:lstStyle/>
            <a:p>
              <a:pPr marL="85725" indent="-85725" defTabSz="990564">
                <a:buSzPct val="100000"/>
                <a:buFont typeface="Wingdings" panose="05000000000000000000" pitchFamily="2" charset="2"/>
                <a:buChar char="ü"/>
              </a:pPr>
              <a:r>
                <a:rPr lang="ja-JP" altLang="en-US" sz="1400">
                  <a:latin typeface="+mn-ea"/>
                  <a:cs typeface="Arial" charset="0"/>
                </a:rPr>
                <a:t>行政からのお知らせが手渡しや郵送だと管理が大変なので、  </a:t>
              </a:r>
              <a:endParaRPr lang="en-US" altLang="ja-JP" sz="1400">
                <a:latin typeface="+mn-ea"/>
                <a:cs typeface="Arial" charset="0"/>
              </a:endParaRPr>
            </a:p>
            <a:p>
              <a:pPr defTabSz="990564">
                <a:buSzPct val="100000"/>
              </a:pPr>
              <a:r>
                <a:rPr lang="en-US" altLang="ja-JP" sz="1400">
                  <a:latin typeface="+mn-ea"/>
                  <a:cs typeface="Arial" charset="0"/>
                </a:rPr>
                <a:t>   </a:t>
              </a:r>
              <a:r>
                <a:rPr lang="ja-JP" altLang="en-US" sz="1400">
                  <a:latin typeface="+mn-ea"/>
                  <a:cs typeface="Arial" charset="0"/>
                </a:rPr>
                <a:t>一元管理できるのはありがたい</a:t>
              </a:r>
              <a:endParaRPr lang="en-US" altLang="ja-JP" sz="1400">
                <a:latin typeface="+mn-ea"/>
                <a:cs typeface="Arial" charset="0"/>
              </a:endParaRPr>
            </a:p>
          </p:txBody>
        </p:sp>
        <p:pic>
          <p:nvPicPr>
            <p:cNvPr id="48" name="Picture 2">
              <a:extLst>
                <a:ext uri="{FF2B5EF4-FFF2-40B4-BE49-F238E27FC236}">
                  <a16:creationId xmlns:a16="http://schemas.microsoft.com/office/drawing/2014/main" id="{3319350A-3EFB-1846-D835-DD862475ED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214" y="5828777"/>
              <a:ext cx="529516" cy="769937"/>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a:extLst>
                <a:ext uri="{FF2B5EF4-FFF2-40B4-BE49-F238E27FC236}">
                  <a16:creationId xmlns:a16="http://schemas.microsoft.com/office/drawing/2014/main" id="{EB2E3FC5-2D84-3EC5-0CE6-81040529154E}"/>
                </a:ext>
              </a:extLst>
            </p:cNvPr>
            <p:cNvSpPr txBox="1"/>
            <p:nvPr/>
          </p:nvSpPr>
          <p:spPr bwMode="gray">
            <a:xfrm>
              <a:off x="778955" y="5874768"/>
              <a:ext cx="1433479" cy="246221"/>
            </a:xfrm>
            <a:prstGeom prst="rect">
              <a:avLst/>
            </a:prstGeom>
            <a:noFill/>
          </p:spPr>
          <p:txBody>
            <a:bodyPr wrap="square" lIns="0" tIns="0" rIns="0" bIns="0" rtlCol="0">
              <a:spAutoFit/>
            </a:bodyPr>
            <a:lstStyle/>
            <a:p>
              <a:pPr algn="ctr" defTabSz="990564">
                <a:buSzPct val="100000"/>
                <a:buFont typeface="Wingdings" panose="05000000000000000000" pitchFamily="2" charset="2"/>
                <a:buNone/>
              </a:pPr>
              <a:r>
                <a:rPr lang="ja-JP" altLang="en-US" sz="1600" b="1">
                  <a:latin typeface="+mn-ea"/>
                  <a:cs typeface="Arial" charset="0"/>
                </a:rPr>
                <a:t>住民の声</a:t>
              </a:r>
            </a:p>
          </p:txBody>
        </p:sp>
      </p:grpSp>
      <p:sp>
        <p:nvSpPr>
          <p:cNvPr id="51" name="吹き出し: 四角形 50">
            <a:extLst>
              <a:ext uri="{FF2B5EF4-FFF2-40B4-BE49-F238E27FC236}">
                <a16:creationId xmlns:a16="http://schemas.microsoft.com/office/drawing/2014/main" id="{219300B5-71B1-E5B5-D485-25398823F5F8}"/>
              </a:ext>
            </a:extLst>
          </p:cNvPr>
          <p:cNvSpPr/>
          <p:nvPr/>
        </p:nvSpPr>
        <p:spPr bwMode="gray">
          <a:xfrm>
            <a:off x="2716971" y="4861025"/>
            <a:ext cx="1447170" cy="885005"/>
          </a:xfrm>
          <a:prstGeom prst="wedgeRectCallout">
            <a:avLst>
              <a:gd name="adj1" fmla="val 64301"/>
              <a:gd name="adj2" fmla="val -11456"/>
            </a:avLst>
          </a:prstGeom>
          <a:no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pPr>
            <a:r>
              <a:rPr lang="ja-JP" altLang="en-US" sz="1400" b="1">
                <a:latin typeface="+mn-ea"/>
                <a:cs typeface="Arial" charset="0"/>
              </a:rPr>
              <a:t>便利だと感じる</a:t>
            </a:r>
            <a:endParaRPr lang="en-US" altLang="ja-JP" sz="1400" b="1">
              <a:latin typeface="+mn-ea"/>
              <a:cs typeface="Arial" charset="0"/>
            </a:endParaRPr>
          </a:p>
          <a:p>
            <a:pPr algn="ctr" defTabSz="990564">
              <a:buSzPct val="100000"/>
            </a:pPr>
            <a:r>
              <a:rPr lang="en-US" altLang="ja-JP" sz="1400" b="1">
                <a:latin typeface="+mn-ea"/>
                <a:cs typeface="Arial" charset="0"/>
              </a:rPr>
              <a:t>89</a:t>
            </a:r>
            <a:r>
              <a:rPr lang="ja-JP" altLang="en-US" sz="1400" b="1">
                <a:latin typeface="+mn-ea"/>
                <a:cs typeface="Arial" charset="0"/>
              </a:rPr>
              <a:t>％</a:t>
            </a:r>
          </a:p>
        </p:txBody>
      </p:sp>
      <p:sp>
        <p:nvSpPr>
          <p:cNvPr id="52" name="吹き出し: 四角形 51">
            <a:extLst>
              <a:ext uri="{FF2B5EF4-FFF2-40B4-BE49-F238E27FC236}">
                <a16:creationId xmlns:a16="http://schemas.microsoft.com/office/drawing/2014/main" id="{0A4175F9-7197-FF17-19A3-A8947E1811F3}"/>
              </a:ext>
            </a:extLst>
          </p:cNvPr>
          <p:cNvSpPr/>
          <p:nvPr/>
        </p:nvSpPr>
        <p:spPr bwMode="gray">
          <a:xfrm>
            <a:off x="7142381" y="3843072"/>
            <a:ext cx="1447170" cy="885005"/>
          </a:xfrm>
          <a:prstGeom prst="wedgeRectCallout">
            <a:avLst>
              <a:gd name="adj1" fmla="val 64301"/>
              <a:gd name="adj2" fmla="val -11456"/>
            </a:avLst>
          </a:prstGeom>
          <a:no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pPr>
            <a:r>
              <a:rPr lang="ja-JP" altLang="en-US" sz="1400" b="1">
                <a:latin typeface="+mn-ea"/>
                <a:cs typeface="Arial" charset="0"/>
              </a:rPr>
              <a:t>探す時間が</a:t>
            </a:r>
            <a:endParaRPr lang="en-US" altLang="ja-JP" sz="1400" b="1">
              <a:latin typeface="+mn-ea"/>
              <a:cs typeface="Arial" charset="0"/>
            </a:endParaRPr>
          </a:p>
          <a:p>
            <a:pPr algn="ctr" defTabSz="990564">
              <a:buSzPct val="100000"/>
            </a:pPr>
            <a:r>
              <a:rPr lang="ja-JP" altLang="en-US" sz="1400" b="1">
                <a:latin typeface="+mn-ea"/>
                <a:cs typeface="Arial" charset="0"/>
              </a:rPr>
              <a:t>減ると感じる</a:t>
            </a:r>
            <a:endParaRPr lang="en-US" altLang="ja-JP" sz="1400" b="1">
              <a:latin typeface="+mn-ea"/>
              <a:cs typeface="Arial" charset="0"/>
            </a:endParaRPr>
          </a:p>
          <a:p>
            <a:pPr algn="ctr" defTabSz="990564">
              <a:buSzPct val="100000"/>
            </a:pPr>
            <a:r>
              <a:rPr lang="en-US" altLang="ja-JP" sz="1400" b="1">
                <a:latin typeface="+mn-ea"/>
                <a:cs typeface="Arial" charset="0"/>
              </a:rPr>
              <a:t>94</a:t>
            </a:r>
            <a:r>
              <a:rPr lang="ja-JP" altLang="en-US" sz="1400" b="1">
                <a:latin typeface="+mn-ea"/>
                <a:cs typeface="Arial" charset="0"/>
              </a:rPr>
              <a:t>％</a:t>
            </a:r>
          </a:p>
        </p:txBody>
      </p:sp>
      <p:sp>
        <p:nvSpPr>
          <p:cNvPr id="10" name="タイトル 5">
            <a:extLst>
              <a:ext uri="{FF2B5EF4-FFF2-40B4-BE49-F238E27FC236}">
                <a16:creationId xmlns:a16="http://schemas.microsoft.com/office/drawing/2014/main" id="{E6D1FCC0-39FE-04EA-8A9E-21CE1CA17C8F}"/>
              </a:ext>
            </a:extLst>
          </p:cNvPr>
          <p:cNvSpPr txBox="1">
            <a:spLocks/>
          </p:cNvSpPr>
          <p:nvPr/>
        </p:nvSpPr>
        <p:spPr>
          <a:xfrm>
            <a:off x="438828" y="771620"/>
            <a:ext cx="11314344"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実証の結果、</a:t>
            </a:r>
            <a:r>
              <a:rPr lang="en-US" altLang="ja-JP">
                <a:solidFill>
                  <a:schemeClr val="tx2"/>
                </a:solidFill>
              </a:rPr>
              <a:t>89</a:t>
            </a:r>
            <a:r>
              <a:rPr lang="ja-JP" altLang="en-US">
                <a:solidFill>
                  <a:schemeClr val="tx2"/>
                </a:solidFill>
              </a:rPr>
              <a:t>％がパーソナライズされたプッシュ配信を便利と感じると回答し、理由として「知らなかった情報・今欲しい情報を知ることができる」点や紙と比較して管理が簡単との意見が多数</a:t>
            </a:r>
          </a:p>
        </p:txBody>
      </p:sp>
      <p:sp>
        <p:nvSpPr>
          <p:cNvPr id="9" name="正方形/長方形 8">
            <a:extLst>
              <a:ext uri="{FF2B5EF4-FFF2-40B4-BE49-F238E27FC236}">
                <a16:creationId xmlns:a16="http://schemas.microsoft.com/office/drawing/2014/main" id="{C0B0A120-E113-9FED-FAFC-ADC745F2836A}"/>
              </a:ext>
            </a:extLst>
          </p:cNvPr>
          <p:cNvSpPr/>
          <p:nvPr/>
        </p:nvSpPr>
        <p:spPr bwMode="gray">
          <a:xfrm>
            <a:off x="10225238" y="302158"/>
            <a:ext cx="756000" cy="317381"/>
          </a:xfrm>
          <a:prstGeom prst="rect">
            <a:avLst/>
          </a:prstGeom>
          <a:solidFill>
            <a:schemeClr val="tx2"/>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1" i="0" u="none" strike="noStrike" kern="1200" cap="none" spc="0" normalizeH="0" baseline="0" noProof="0">
                <a:ln>
                  <a:noFill/>
                </a:ln>
                <a:solidFill>
                  <a:schemeClr val="bg1"/>
                </a:solidFill>
                <a:effectLst/>
                <a:uLnTx/>
                <a:uFillTx/>
                <a:latin typeface="+mn-ea"/>
                <a:cs typeface="+mn-cs"/>
              </a:rPr>
              <a:t>住民</a:t>
            </a:r>
          </a:p>
        </p:txBody>
      </p:sp>
      <p:sp>
        <p:nvSpPr>
          <p:cNvPr id="12" name="正方形/長方形 11">
            <a:extLst>
              <a:ext uri="{FF2B5EF4-FFF2-40B4-BE49-F238E27FC236}">
                <a16:creationId xmlns:a16="http://schemas.microsoft.com/office/drawing/2014/main" id="{C50278B3-66AB-D3B0-95DF-262FFA437D0B}"/>
              </a:ext>
            </a:extLst>
          </p:cNvPr>
          <p:cNvSpPr/>
          <p:nvPr/>
        </p:nvSpPr>
        <p:spPr bwMode="gray">
          <a:xfrm>
            <a:off x="11029615" y="302158"/>
            <a:ext cx="756000" cy="317381"/>
          </a:xfrm>
          <a:prstGeom prst="rect">
            <a:avLst/>
          </a:prstGeom>
          <a:solidFill>
            <a:schemeClr val="bg1">
              <a:lumMod val="95000"/>
            </a:schemeClr>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effectLst/>
                <a:uLnTx/>
                <a:uFillTx/>
                <a:latin typeface="+mn-ea"/>
                <a:cs typeface="+mn-cs"/>
              </a:rPr>
              <a:t>職員</a:t>
            </a:r>
          </a:p>
        </p:txBody>
      </p:sp>
      <p:sp>
        <p:nvSpPr>
          <p:cNvPr id="50" name="吹き出し: 四角形 49">
            <a:extLst>
              <a:ext uri="{FF2B5EF4-FFF2-40B4-BE49-F238E27FC236}">
                <a16:creationId xmlns:a16="http://schemas.microsoft.com/office/drawing/2014/main" id="{9CF3D5B2-335A-8436-F636-E92594532356}"/>
              </a:ext>
            </a:extLst>
          </p:cNvPr>
          <p:cNvSpPr/>
          <p:nvPr/>
        </p:nvSpPr>
        <p:spPr bwMode="gray">
          <a:xfrm>
            <a:off x="2716971" y="2970169"/>
            <a:ext cx="1447200" cy="885600"/>
          </a:xfrm>
          <a:prstGeom prst="wedgeRectCallout">
            <a:avLst>
              <a:gd name="adj1" fmla="val 64301"/>
              <a:gd name="adj2" fmla="val -11456"/>
            </a:avLst>
          </a:prstGeom>
          <a:no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pPr>
            <a:r>
              <a:rPr lang="ja-JP" altLang="en-US" sz="1400" b="1">
                <a:latin typeface="+mn-ea"/>
                <a:cs typeface="Arial" charset="0"/>
              </a:rPr>
              <a:t>知らない情報があった</a:t>
            </a:r>
            <a:endParaRPr lang="en-US" altLang="ja-JP" sz="1400" b="1">
              <a:latin typeface="+mn-ea"/>
              <a:cs typeface="Arial" charset="0"/>
            </a:endParaRPr>
          </a:p>
          <a:p>
            <a:pPr algn="ctr" defTabSz="990564">
              <a:buSzPct val="100000"/>
            </a:pPr>
            <a:r>
              <a:rPr lang="en-US" altLang="ja-JP" sz="1400" b="1">
                <a:latin typeface="+mn-ea"/>
                <a:cs typeface="Arial" charset="0"/>
              </a:rPr>
              <a:t>89</a:t>
            </a:r>
            <a:r>
              <a:rPr lang="ja-JP" altLang="en-US" sz="1400" b="1">
                <a:latin typeface="+mn-ea"/>
                <a:cs typeface="Arial" charset="0"/>
              </a:rPr>
              <a:t>％</a:t>
            </a:r>
          </a:p>
        </p:txBody>
      </p:sp>
      <p:pic>
        <p:nvPicPr>
          <p:cNvPr id="6" name="図 5">
            <a:extLst>
              <a:ext uri="{FF2B5EF4-FFF2-40B4-BE49-F238E27FC236}">
                <a16:creationId xmlns:a16="http://schemas.microsoft.com/office/drawing/2014/main" id="{EC005D26-8548-8C84-A99C-6305DB59537C}"/>
              </a:ext>
            </a:extLst>
          </p:cNvPr>
          <p:cNvPicPr>
            <a:picLocks noChangeAspect="1"/>
          </p:cNvPicPr>
          <p:nvPr/>
        </p:nvPicPr>
        <p:blipFill>
          <a:blip r:embed="rId5"/>
          <a:stretch>
            <a:fillRect/>
          </a:stretch>
        </p:blipFill>
        <p:spPr>
          <a:xfrm>
            <a:off x="467214" y="4563372"/>
            <a:ext cx="1166899" cy="835472"/>
          </a:xfrm>
          <a:prstGeom prst="rect">
            <a:avLst/>
          </a:prstGeom>
        </p:spPr>
      </p:pic>
      <p:pic>
        <p:nvPicPr>
          <p:cNvPr id="11" name="図 10">
            <a:extLst>
              <a:ext uri="{FF2B5EF4-FFF2-40B4-BE49-F238E27FC236}">
                <a16:creationId xmlns:a16="http://schemas.microsoft.com/office/drawing/2014/main" id="{9DE175A3-B0EF-23BE-BF38-F19E6D32993D}"/>
              </a:ext>
            </a:extLst>
          </p:cNvPr>
          <p:cNvPicPr>
            <a:picLocks noChangeAspect="1"/>
          </p:cNvPicPr>
          <p:nvPr/>
        </p:nvPicPr>
        <p:blipFill>
          <a:blip r:embed="rId6"/>
          <a:stretch>
            <a:fillRect/>
          </a:stretch>
        </p:blipFill>
        <p:spPr>
          <a:xfrm>
            <a:off x="4418935" y="2462199"/>
            <a:ext cx="1468770" cy="1432800"/>
          </a:xfrm>
          <a:prstGeom prst="rect">
            <a:avLst/>
          </a:prstGeom>
        </p:spPr>
      </p:pic>
      <p:pic>
        <p:nvPicPr>
          <p:cNvPr id="15" name="図 14">
            <a:extLst>
              <a:ext uri="{FF2B5EF4-FFF2-40B4-BE49-F238E27FC236}">
                <a16:creationId xmlns:a16="http://schemas.microsoft.com/office/drawing/2014/main" id="{6319866F-5F6F-E119-EDDE-BB2B2E6EC8BA}"/>
              </a:ext>
            </a:extLst>
          </p:cNvPr>
          <p:cNvPicPr>
            <a:picLocks noChangeAspect="1"/>
          </p:cNvPicPr>
          <p:nvPr/>
        </p:nvPicPr>
        <p:blipFill>
          <a:blip r:embed="rId7"/>
          <a:stretch>
            <a:fillRect/>
          </a:stretch>
        </p:blipFill>
        <p:spPr>
          <a:xfrm>
            <a:off x="8862329" y="3094761"/>
            <a:ext cx="2467319" cy="2467319"/>
          </a:xfrm>
          <a:prstGeom prst="rect">
            <a:avLst/>
          </a:prstGeom>
        </p:spPr>
      </p:pic>
      <p:pic>
        <p:nvPicPr>
          <p:cNvPr id="21" name="図 20">
            <a:extLst>
              <a:ext uri="{FF2B5EF4-FFF2-40B4-BE49-F238E27FC236}">
                <a16:creationId xmlns:a16="http://schemas.microsoft.com/office/drawing/2014/main" id="{1A89DF51-0F70-3518-99D4-689798795159}"/>
              </a:ext>
            </a:extLst>
          </p:cNvPr>
          <p:cNvPicPr>
            <a:picLocks noChangeAspect="1"/>
          </p:cNvPicPr>
          <p:nvPr/>
        </p:nvPicPr>
        <p:blipFill>
          <a:blip r:embed="rId8"/>
          <a:stretch>
            <a:fillRect/>
          </a:stretch>
        </p:blipFill>
        <p:spPr>
          <a:xfrm>
            <a:off x="6321628" y="2438262"/>
            <a:ext cx="2510351" cy="885005"/>
          </a:xfrm>
          <a:prstGeom prst="rect">
            <a:avLst/>
          </a:prstGeom>
        </p:spPr>
      </p:pic>
      <p:pic>
        <p:nvPicPr>
          <p:cNvPr id="7" name="図 6">
            <a:extLst>
              <a:ext uri="{FF2B5EF4-FFF2-40B4-BE49-F238E27FC236}">
                <a16:creationId xmlns:a16="http://schemas.microsoft.com/office/drawing/2014/main" id="{552FEF90-584E-E993-AB7E-A77BEC7C534A}"/>
              </a:ext>
            </a:extLst>
          </p:cNvPr>
          <p:cNvPicPr>
            <a:picLocks noChangeAspect="1"/>
          </p:cNvPicPr>
          <p:nvPr/>
        </p:nvPicPr>
        <p:blipFill>
          <a:blip r:embed="rId9"/>
          <a:stretch>
            <a:fillRect/>
          </a:stretch>
        </p:blipFill>
        <p:spPr>
          <a:xfrm>
            <a:off x="4473540" y="4368729"/>
            <a:ext cx="1414165" cy="1512000"/>
          </a:xfrm>
          <a:prstGeom prst="rect">
            <a:avLst/>
          </a:prstGeom>
        </p:spPr>
      </p:pic>
    </p:spTree>
    <p:extLst>
      <p:ext uri="{BB962C8B-B14F-4D97-AF65-F5344CB8AC3E}">
        <p14:creationId xmlns:p14="http://schemas.microsoft.com/office/powerpoint/2010/main" val="1833139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2E78174-E6D4-ED5D-D801-8B3C63899AFF}"/>
              </a:ext>
            </a:extLst>
          </p:cNvPr>
          <p:cNvSpPr>
            <a:spLocks noGrp="1"/>
          </p:cNvSpPr>
          <p:nvPr>
            <p:ph sz="quarter" idx="13"/>
          </p:nvPr>
        </p:nvSpPr>
        <p:spPr/>
        <p:txBody>
          <a:bodyPr vert="horz" lIns="91440" tIns="45720" rIns="91440" bIns="45720" rtlCol="0">
            <a:noAutofit/>
          </a:bodyPr>
          <a:lstStyle/>
          <a:p>
            <a:r>
              <a:rPr lang="en-US" altLang="ja-JP" sz="1800" b="1">
                <a:solidFill>
                  <a:schemeClr val="tx1"/>
                </a:solidFill>
              </a:rPr>
              <a:t>3.</a:t>
            </a:r>
            <a:r>
              <a:rPr lang="ja-JP" altLang="en-US" sz="1800" b="1">
                <a:solidFill>
                  <a:schemeClr val="tx1"/>
                </a:solidFill>
              </a:rPr>
              <a:t>実証結果及び導入により期待される効果</a:t>
            </a:r>
          </a:p>
        </p:txBody>
      </p:sp>
      <p:sp>
        <p:nvSpPr>
          <p:cNvPr id="4" name="スライド番号プレースホルダー 3">
            <a:extLst>
              <a:ext uri="{FF2B5EF4-FFF2-40B4-BE49-F238E27FC236}">
                <a16:creationId xmlns:a16="http://schemas.microsoft.com/office/drawing/2014/main" id="{E1CEE415-898F-68BB-EA47-E8F54BD86EEC}"/>
              </a:ext>
            </a:extLst>
          </p:cNvPr>
          <p:cNvSpPr>
            <a:spLocks noGrp="1"/>
          </p:cNvSpPr>
          <p:nvPr>
            <p:ph type="sldNum" sz="quarter" idx="18"/>
          </p:nvPr>
        </p:nvSpPr>
        <p:spPr/>
        <p:txBody>
          <a:bodyPr/>
          <a:lstStyle/>
          <a:p>
            <a:fld id="{47CE1B9D-ECF1-40A6-9741-619C7E3ED3FB}" type="slidenum">
              <a:rPr lang="ja-JP" altLang="en-US" smtClean="0"/>
              <a:pPr/>
              <a:t>24</a:t>
            </a:fld>
            <a:endParaRPr lang="ja-JP" altLang="en-US"/>
          </a:p>
        </p:txBody>
      </p:sp>
      <p:sp>
        <p:nvSpPr>
          <p:cNvPr id="5" name="タイトル 4">
            <a:extLst>
              <a:ext uri="{FF2B5EF4-FFF2-40B4-BE49-F238E27FC236}">
                <a16:creationId xmlns:a16="http://schemas.microsoft.com/office/drawing/2014/main" id="{24E95F5C-D4EC-AD79-A3C5-8AAA8286C072}"/>
              </a:ext>
            </a:extLst>
          </p:cNvPr>
          <p:cNvSpPr>
            <a:spLocks noGrp="1"/>
          </p:cNvSpPr>
          <p:nvPr>
            <p:ph type="title"/>
          </p:nvPr>
        </p:nvSpPr>
        <p:spPr>
          <a:xfrm>
            <a:off x="438828" y="474404"/>
            <a:ext cx="11314344" cy="297216"/>
          </a:xfrm>
        </p:spPr>
        <p:txBody>
          <a:bodyPr vert="horz">
            <a:noAutofit/>
          </a:bodyPr>
          <a:lstStyle/>
          <a:p>
            <a:r>
              <a:rPr lang="en-US" altLang="ja-JP" sz="1600"/>
              <a:t>(2) </a:t>
            </a:r>
            <a:r>
              <a:rPr lang="ja-JP" altLang="en-US" sz="1600"/>
              <a:t>導入による効果｜母子バッグ等の配布物のアーカイブ化</a:t>
            </a:r>
            <a:endParaRPr kumimoji="1" lang="ja-JP" altLang="en-US" sz="1600"/>
          </a:p>
        </p:txBody>
      </p:sp>
      <p:sp>
        <p:nvSpPr>
          <p:cNvPr id="7" name="正方形/長方形 6">
            <a:extLst>
              <a:ext uri="{FF2B5EF4-FFF2-40B4-BE49-F238E27FC236}">
                <a16:creationId xmlns:a16="http://schemas.microsoft.com/office/drawing/2014/main" id="{81CDBAD3-A456-B7B1-DDBF-CB65DC576D0A}"/>
              </a:ext>
            </a:extLst>
          </p:cNvPr>
          <p:cNvSpPr/>
          <p:nvPr/>
        </p:nvSpPr>
        <p:spPr bwMode="gray">
          <a:xfrm>
            <a:off x="2682319" y="2096971"/>
            <a:ext cx="3029563" cy="2008555"/>
          </a:xfrm>
          <a:prstGeom prst="rect">
            <a:avLst/>
          </a:prstGeom>
          <a:solidFill>
            <a:srgbClr val="E3E48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buFont typeface="Wingdings" panose="05000000000000000000" pitchFamily="2" charset="2"/>
              <a:buNone/>
            </a:pPr>
            <a:endParaRPr lang="ja-JP" altLang="en-US" sz="1600">
              <a:solidFill>
                <a:prstClr val="black"/>
              </a:solidFill>
              <a:latin typeface="+mn-ea"/>
              <a:cs typeface="Arial" charset="0"/>
            </a:endParaRPr>
          </a:p>
        </p:txBody>
      </p:sp>
      <p:grpSp>
        <p:nvGrpSpPr>
          <p:cNvPr id="8" name="グループ化 7">
            <a:extLst>
              <a:ext uri="{FF2B5EF4-FFF2-40B4-BE49-F238E27FC236}">
                <a16:creationId xmlns:a16="http://schemas.microsoft.com/office/drawing/2014/main" id="{CE2A209C-1E82-3437-71C9-08BFA5E5C932}"/>
              </a:ext>
            </a:extLst>
          </p:cNvPr>
          <p:cNvGrpSpPr/>
          <p:nvPr/>
        </p:nvGrpSpPr>
        <p:grpSpPr>
          <a:xfrm>
            <a:off x="2886465" y="2503579"/>
            <a:ext cx="892318" cy="939282"/>
            <a:chOff x="2810792" y="2140858"/>
            <a:chExt cx="892318" cy="939282"/>
          </a:xfrm>
        </p:grpSpPr>
        <p:pic>
          <p:nvPicPr>
            <p:cNvPr id="9" name="Picture 4" descr="水道代の請求書のイラスト">
              <a:extLst>
                <a:ext uri="{FF2B5EF4-FFF2-40B4-BE49-F238E27FC236}">
                  <a16:creationId xmlns:a16="http://schemas.microsoft.com/office/drawing/2014/main" id="{0594697C-1B14-B285-7FF5-813DE8202B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0792" y="2140858"/>
              <a:ext cx="892318" cy="939282"/>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5A2BF667-A15E-E872-2975-CFEDD615790F}"/>
                </a:ext>
              </a:extLst>
            </p:cNvPr>
            <p:cNvSpPr/>
            <p:nvPr/>
          </p:nvSpPr>
          <p:spPr bwMode="gray">
            <a:xfrm rot="20601133">
              <a:off x="2901857" y="2289295"/>
              <a:ext cx="540000" cy="252000"/>
            </a:xfrm>
            <a:prstGeom prst="rect">
              <a:avLst/>
            </a:prstGeom>
            <a:solidFill>
              <a:sysClr val="window" lastClr="FFFFFF"/>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050" b="0" i="0" u="none" strike="noStrike" kern="0" cap="none" spc="0" normalizeH="0" baseline="0" noProof="0">
                  <a:ln>
                    <a:noFill/>
                  </a:ln>
                  <a:effectLst/>
                  <a:uLnTx/>
                  <a:uFillTx/>
                  <a:latin typeface="+mn-ea"/>
                  <a:cs typeface="Arial" charset="0"/>
                </a:rPr>
                <a:t>お知らせ</a:t>
              </a:r>
            </a:p>
          </p:txBody>
        </p:sp>
      </p:grpSp>
      <p:grpSp>
        <p:nvGrpSpPr>
          <p:cNvPr id="11" name="グループ化 10">
            <a:extLst>
              <a:ext uri="{FF2B5EF4-FFF2-40B4-BE49-F238E27FC236}">
                <a16:creationId xmlns:a16="http://schemas.microsoft.com/office/drawing/2014/main" id="{CE987B40-0F07-DD86-67AB-D2189924601E}"/>
              </a:ext>
            </a:extLst>
          </p:cNvPr>
          <p:cNvGrpSpPr/>
          <p:nvPr/>
        </p:nvGrpSpPr>
        <p:grpSpPr>
          <a:xfrm>
            <a:off x="3553179" y="2475401"/>
            <a:ext cx="892318" cy="939282"/>
            <a:chOff x="3477506" y="2112680"/>
            <a:chExt cx="892318" cy="939282"/>
          </a:xfrm>
        </p:grpSpPr>
        <p:pic>
          <p:nvPicPr>
            <p:cNvPr id="12" name="Picture 4" descr="水道代の請求書のイラスト">
              <a:extLst>
                <a:ext uri="{FF2B5EF4-FFF2-40B4-BE49-F238E27FC236}">
                  <a16:creationId xmlns:a16="http://schemas.microsoft.com/office/drawing/2014/main" id="{D24FADEF-A5F7-FD2F-2887-A3BC57A1F4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7506" y="2112680"/>
              <a:ext cx="892318" cy="939282"/>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BEB69B35-FC96-3071-3951-63B976BE13BE}"/>
                </a:ext>
              </a:extLst>
            </p:cNvPr>
            <p:cNvSpPr/>
            <p:nvPr/>
          </p:nvSpPr>
          <p:spPr bwMode="gray">
            <a:xfrm rot="20601133">
              <a:off x="3568571" y="2261117"/>
              <a:ext cx="540000" cy="252000"/>
            </a:xfrm>
            <a:prstGeom prst="rect">
              <a:avLst/>
            </a:prstGeom>
            <a:solidFill>
              <a:sysClr val="window" lastClr="FFFFFF"/>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050" b="0" i="0" u="none" strike="noStrike" kern="0" cap="none" spc="0" normalizeH="0" baseline="0" noProof="0">
                  <a:ln>
                    <a:noFill/>
                  </a:ln>
                  <a:effectLst/>
                  <a:uLnTx/>
                  <a:uFillTx/>
                  <a:latin typeface="+mn-ea"/>
                  <a:cs typeface="Arial" charset="0"/>
                </a:rPr>
                <a:t>申請</a:t>
              </a:r>
            </a:p>
          </p:txBody>
        </p:sp>
      </p:grpSp>
      <p:grpSp>
        <p:nvGrpSpPr>
          <p:cNvPr id="14" name="グループ化 13">
            <a:extLst>
              <a:ext uri="{FF2B5EF4-FFF2-40B4-BE49-F238E27FC236}">
                <a16:creationId xmlns:a16="http://schemas.microsoft.com/office/drawing/2014/main" id="{FEF2B672-A1A2-8B89-8CF4-75B5D292F938}"/>
              </a:ext>
            </a:extLst>
          </p:cNvPr>
          <p:cNvGrpSpPr/>
          <p:nvPr/>
        </p:nvGrpSpPr>
        <p:grpSpPr>
          <a:xfrm>
            <a:off x="4241868" y="2475401"/>
            <a:ext cx="892318" cy="939282"/>
            <a:chOff x="4166195" y="2112680"/>
            <a:chExt cx="892318" cy="939282"/>
          </a:xfrm>
        </p:grpSpPr>
        <p:pic>
          <p:nvPicPr>
            <p:cNvPr id="15" name="Picture 4" descr="水道代の請求書のイラスト">
              <a:extLst>
                <a:ext uri="{FF2B5EF4-FFF2-40B4-BE49-F238E27FC236}">
                  <a16:creationId xmlns:a16="http://schemas.microsoft.com/office/drawing/2014/main" id="{EC99A47A-5852-0901-00A4-814A431546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6195" y="2112680"/>
              <a:ext cx="892318" cy="939282"/>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a:extLst>
                <a:ext uri="{FF2B5EF4-FFF2-40B4-BE49-F238E27FC236}">
                  <a16:creationId xmlns:a16="http://schemas.microsoft.com/office/drawing/2014/main" id="{3B30A595-C1DC-14B7-8E04-E912CBFAD7CF}"/>
                </a:ext>
              </a:extLst>
            </p:cNvPr>
            <p:cNvSpPr/>
            <p:nvPr/>
          </p:nvSpPr>
          <p:spPr bwMode="gray">
            <a:xfrm rot="20601133">
              <a:off x="4257260" y="2261117"/>
              <a:ext cx="540000" cy="252000"/>
            </a:xfrm>
            <a:prstGeom prst="rect">
              <a:avLst/>
            </a:prstGeom>
            <a:solidFill>
              <a:sysClr val="window" lastClr="FFFFFF"/>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050" b="0" i="0" u="none" strike="noStrike" kern="0" cap="none" spc="0" normalizeH="0" baseline="0" noProof="0">
                  <a:ln>
                    <a:noFill/>
                  </a:ln>
                  <a:effectLst/>
                  <a:uLnTx/>
                  <a:uFillTx/>
                  <a:latin typeface="+mn-ea"/>
                  <a:cs typeface="Arial" charset="0"/>
                </a:rPr>
                <a:t>教室案内</a:t>
              </a:r>
            </a:p>
          </p:txBody>
        </p:sp>
      </p:grpSp>
      <p:grpSp>
        <p:nvGrpSpPr>
          <p:cNvPr id="17" name="グループ化 16">
            <a:extLst>
              <a:ext uri="{FF2B5EF4-FFF2-40B4-BE49-F238E27FC236}">
                <a16:creationId xmlns:a16="http://schemas.microsoft.com/office/drawing/2014/main" id="{3148F6F7-2F69-7E6F-D9C9-6FA25292F29C}"/>
              </a:ext>
            </a:extLst>
          </p:cNvPr>
          <p:cNvGrpSpPr/>
          <p:nvPr/>
        </p:nvGrpSpPr>
        <p:grpSpPr>
          <a:xfrm>
            <a:off x="396541" y="2475401"/>
            <a:ext cx="2010513" cy="1187183"/>
            <a:chOff x="681331" y="2577001"/>
            <a:chExt cx="2010513" cy="1187183"/>
          </a:xfrm>
        </p:grpSpPr>
        <p:pic>
          <p:nvPicPr>
            <p:cNvPr id="18" name="図 17">
              <a:extLst>
                <a:ext uri="{FF2B5EF4-FFF2-40B4-BE49-F238E27FC236}">
                  <a16:creationId xmlns:a16="http://schemas.microsoft.com/office/drawing/2014/main" id="{91506371-967B-C957-FA12-64BDF30FDDBB}"/>
                </a:ext>
              </a:extLst>
            </p:cNvPr>
            <p:cNvPicPr>
              <a:picLocks noChangeAspect="1"/>
            </p:cNvPicPr>
            <p:nvPr/>
          </p:nvPicPr>
          <p:blipFill>
            <a:blip r:embed="rId4"/>
            <a:srcRect t="7744"/>
            <a:stretch>
              <a:fillRect/>
            </a:stretch>
          </p:blipFill>
          <p:spPr>
            <a:xfrm>
              <a:off x="910146" y="2577001"/>
              <a:ext cx="1645960" cy="867386"/>
            </a:xfrm>
            <a:prstGeom prst="roundRect">
              <a:avLst>
                <a:gd name="adj" fmla="val 6537"/>
              </a:avLst>
            </a:prstGeom>
            <a:ln>
              <a:noFill/>
            </a:ln>
          </p:spPr>
        </p:pic>
        <p:sp>
          <p:nvSpPr>
            <p:cNvPr id="19" name="正方形/長方形 18">
              <a:extLst>
                <a:ext uri="{FF2B5EF4-FFF2-40B4-BE49-F238E27FC236}">
                  <a16:creationId xmlns:a16="http://schemas.microsoft.com/office/drawing/2014/main" id="{0A1F3D22-B5DA-AD04-598B-EB4F6EF006E9}"/>
                </a:ext>
              </a:extLst>
            </p:cNvPr>
            <p:cNvSpPr/>
            <p:nvPr/>
          </p:nvSpPr>
          <p:spPr bwMode="gray">
            <a:xfrm>
              <a:off x="681331" y="3477857"/>
              <a:ext cx="2010513" cy="286327"/>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effectLst/>
                  <a:uLnTx/>
                  <a:uFillTx/>
                  <a:latin typeface="+mn-ea"/>
                  <a:cs typeface="Arial" charset="0"/>
                </a:rPr>
                <a:t>母と子の保健バッグ</a:t>
              </a:r>
            </a:p>
          </p:txBody>
        </p:sp>
      </p:grpSp>
      <p:pic>
        <p:nvPicPr>
          <p:cNvPr id="20" name="Picture 2">
            <a:extLst>
              <a:ext uri="{FF2B5EF4-FFF2-40B4-BE49-F238E27FC236}">
                <a16:creationId xmlns:a16="http://schemas.microsoft.com/office/drawing/2014/main" id="{720EFF55-FB29-6976-BBBE-361A6DD016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0320" y="3550938"/>
            <a:ext cx="822987" cy="1127238"/>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a:extLst>
              <a:ext uri="{FF2B5EF4-FFF2-40B4-BE49-F238E27FC236}">
                <a16:creationId xmlns:a16="http://schemas.microsoft.com/office/drawing/2014/main" id="{D5086C6D-8CF5-879D-781A-8FDFC8FC7412}"/>
              </a:ext>
            </a:extLst>
          </p:cNvPr>
          <p:cNvSpPr/>
          <p:nvPr/>
        </p:nvSpPr>
        <p:spPr bwMode="gray">
          <a:xfrm>
            <a:off x="7780468" y="3185780"/>
            <a:ext cx="443346" cy="258937"/>
          </a:xfrm>
          <a:prstGeom prst="rect">
            <a:avLst/>
          </a:prstGeom>
          <a:solidFill>
            <a:sysClr val="window" lastClr="FFFFFF"/>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0" lang="ja-JP" altLang="en-US" sz="1600" b="0" i="0" u="none" strike="noStrike" kern="0" cap="none" spc="0" normalizeH="0" baseline="0" noProof="0">
              <a:ln>
                <a:noFill/>
              </a:ln>
              <a:solidFill>
                <a:prstClr val="black"/>
              </a:solidFill>
              <a:effectLst/>
              <a:uLnTx/>
              <a:uFillTx/>
              <a:latin typeface="+mn-ea"/>
              <a:cs typeface="Arial" charset="0"/>
            </a:endParaRPr>
          </a:p>
        </p:txBody>
      </p:sp>
      <p:pic>
        <p:nvPicPr>
          <p:cNvPr id="22" name="図 21">
            <a:extLst>
              <a:ext uri="{FF2B5EF4-FFF2-40B4-BE49-F238E27FC236}">
                <a16:creationId xmlns:a16="http://schemas.microsoft.com/office/drawing/2014/main" id="{7575DAB6-B184-B055-2674-5E8E5FC56814}"/>
              </a:ext>
            </a:extLst>
          </p:cNvPr>
          <p:cNvPicPr>
            <a:picLocks noChangeAspect="1"/>
          </p:cNvPicPr>
          <p:nvPr/>
        </p:nvPicPr>
        <p:blipFill>
          <a:blip r:embed="rId6"/>
          <a:stretch>
            <a:fillRect/>
          </a:stretch>
        </p:blipFill>
        <p:spPr>
          <a:xfrm>
            <a:off x="8223814" y="1990244"/>
            <a:ext cx="1694066" cy="2767795"/>
          </a:xfrm>
          <a:prstGeom prst="rect">
            <a:avLst/>
          </a:prstGeom>
        </p:spPr>
      </p:pic>
      <p:sp>
        <p:nvSpPr>
          <p:cNvPr id="23" name="正方形/長方形 22">
            <a:extLst>
              <a:ext uri="{FF2B5EF4-FFF2-40B4-BE49-F238E27FC236}">
                <a16:creationId xmlns:a16="http://schemas.microsoft.com/office/drawing/2014/main" id="{6633C73B-4979-1A90-63A7-7E0AE23BB1A4}"/>
              </a:ext>
            </a:extLst>
          </p:cNvPr>
          <p:cNvSpPr/>
          <p:nvPr/>
        </p:nvSpPr>
        <p:spPr bwMode="gray">
          <a:xfrm>
            <a:off x="8417329" y="2363989"/>
            <a:ext cx="1296000" cy="233464"/>
          </a:xfrm>
          <a:prstGeom prst="rect">
            <a:avLst/>
          </a:prstGeom>
          <a:solidFill>
            <a:srgbClr val="FFC000"/>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4625" indent="-174625" defTabSz="990564">
              <a:buSzPct val="100000"/>
              <a:buFont typeface="Arial" panose="020B0604020202020204" pitchFamily="34" charset="0"/>
              <a:buChar char="•"/>
            </a:pPr>
            <a:r>
              <a:rPr lang="ja-JP" altLang="en-US" sz="1400">
                <a:latin typeface="+mn-ea"/>
                <a:cs typeface="Arial" charset="0"/>
              </a:rPr>
              <a:t>病院救急</a:t>
            </a:r>
          </a:p>
        </p:txBody>
      </p:sp>
      <p:sp>
        <p:nvSpPr>
          <p:cNvPr id="24" name="正方形/長方形 23">
            <a:extLst>
              <a:ext uri="{FF2B5EF4-FFF2-40B4-BE49-F238E27FC236}">
                <a16:creationId xmlns:a16="http://schemas.microsoft.com/office/drawing/2014/main" id="{18A1089B-3CE6-287C-5C66-B7302E88F3B4}"/>
              </a:ext>
            </a:extLst>
          </p:cNvPr>
          <p:cNvSpPr/>
          <p:nvPr/>
        </p:nvSpPr>
        <p:spPr bwMode="gray">
          <a:xfrm>
            <a:off x="8413263" y="2640046"/>
            <a:ext cx="1368000" cy="233464"/>
          </a:xfrm>
          <a:prstGeom prst="rect">
            <a:avLst/>
          </a:prstGeom>
          <a:solidFill>
            <a:sysClr val="window" lastClr="FFFFFF"/>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effectLst/>
                <a:uLnTx/>
                <a:uFillTx/>
                <a:latin typeface="+mn-ea"/>
                <a:cs typeface="Arial" charset="0"/>
              </a:rPr>
              <a:t>緊急の時は</a:t>
            </a:r>
          </a:p>
        </p:txBody>
      </p:sp>
      <p:sp>
        <p:nvSpPr>
          <p:cNvPr id="25" name="正方形/長方形 24">
            <a:extLst>
              <a:ext uri="{FF2B5EF4-FFF2-40B4-BE49-F238E27FC236}">
                <a16:creationId xmlns:a16="http://schemas.microsoft.com/office/drawing/2014/main" id="{35D07BC5-9FE0-4CC5-0C18-DF89AA98ABD6}"/>
              </a:ext>
            </a:extLst>
          </p:cNvPr>
          <p:cNvSpPr/>
          <p:nvPr/>
        </p:nvSpPr>
        <p:spPr bwMode="gray">
          <a:xfrm>
            <a:off x="8417329" y="2996917"/>
            <a:ext cx="1296000" cy="233464"/>
          </a:xfrm>
          <a:prstGeom prst="rect">
            <a:avLst/>
          </a:prstGeom>
          <a:solidFill>
            <a:srgbClr val="FFC000"/>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4625" indent="-174625" defTabSz="990564">
              <a:buSzPct val="100000"/>
              <a:buFont typeface="Arial" panose="020B0604020202020204" pitchFamily="34" charset="0"/>
              <a:buChar char="•"/>
            </a:pPr>
            <a:r>
              <a:rPr lang="ja-JP" altLang="en-US" sz="1400">
                <a:latin typeface="+mn-ea"/>
                <a:cs typeface="Arial" charset="0"/>
              </a:rPr>
              <a:t>予防接種</a:t>
            </a:r>
          </a:p>
        </p:txBody>
      </p:sp>
      <p:sp>
        <p:nvSpPr>
          <p:cNvPr id="26" name="正方形/長方形 25">
            <a:extLst>
              <a:ext uri="{FF2B5EF4-FFF2-40B4-BE49-F238E27FC236}">
                <a16:creationId xmlns:a16="http://schemas.microsoft.com/office/drawing/2014/main" id="{32B4C1C3-A50E-153D-6C2F-E61C4ACA30B2}"/>
              </a:ext>
            </a:extLst>
          </p:cNvPr>
          <p:cNvSpPr/>
          <p:nvPr/>
        </p:nvSpPr>
        <p:spPr bwMode="gray">
          <a:xfrm>
            <a:off x="8413263" y="3263650"/>
            <a:ext cx="1368000" cy="233464"/>
          </a:xfrm>
          <a:prstGeom prst="rect">
            <a:avLst/>
          </a:prstGeom>
          <a:solidFill>
            <a:sysClr val="window" lastClr="FFFFFF"/>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effectLst/>
                <a:uLnTx/>
                <a:uFillTx/>
                <a:latin typeface="+mn-ea"/>
                <a:cs typeface="Arial" charset="0"/>
              </a:rPr>
              <a:t>予防接種案内</a:t>
            </a:r>
          </a:p>
        </p:txBody>
      </p:sp>
      <p:sp>
        <p:nvSpPr>
          <p:cNvPr id="27" name="正方形/長方形 26">
            <a:extLst>
              <a:ext uri="{FF2B5EF4-FFF2-40B4-BE49-F238E27FC236}">
                <a16:creationId xmlns:a16="http://schemas.microsoft.com/office/drawing/2014/main" id="{A5F8127E-7C66-DBF5-56D5-E90985FA8F09}"/>
              </a:ext>
            </a:extLst>
          </p:cNvPr>
          <p:cNvSpPr/>
          <p:nvPr/>
        </p:nvSpPr>
        <p:spPr bwMode="gray">
          <a:xfrm>
            <a:off x="8413263" y="3563194"/>
            <a:ext cx="1368000" cy="233464"/>
          </a:xfrm>
          <a:prstGeom prst="rect">
            <a:avLst/>
          </a:prstGeom>
          <a:solidFill>
            <a:sysClr val="window" lastClr="FFFFFF"/>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effectLst/>
                <a:uLnTx/>
                <a:uFillTx/>
                <a:latin typeface="+mn-ea"/>
                <a:cs typeface="Arial" charset="0"/>
              </a:rPr>
              <a:t>スケジュール</a:t>
            </a:r>
          </a:p>
        </p:txBody>
      </p:sp>
      <p:sp>
        <p:nvSpPr>
          <p:cNvPr id="28" name="二等辺三角形 27">
            <a:extLst>
              <a:ext uri="{FF2B5EF4-FFF2-40B4-BE49-F238E27FC236}">
                <a16:creationId xmlns:a16="http://schemas.microsoft.com/office/drawing/2014/main" id="{729E4DEA-1635-C92F-2325-DEE42868F49F}"/>
              </a:ext>
            </a:extLst>
          </p:cNvPr>
          <p:cNvSpPr/>
          <p:nvPr/>
        </p:nvSpPr>
        <p:spPr bwMode="gray">
          <a:xfrm flipV="1">
            <a:off x="9505905" y="3342787"/>
            <a:ext cx="189332" cy="108000"/>
          </a:xfrm>
          <a:prstGeom prst="triangle">
            <a:avLst/>
          </a:prstGeom>
          <a:solidFill>
            <a:schemeClr val="tx1">
              <a:lumMod val="60000"/>
              <a:lumOff val="4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0" lang="ja-JP" altLang="en-US" sz="1600" b="0" i="0" u="none" strike="noStrike" kern="0" cap="none" spc="0" normalizeH="0" baseline="0" noProof="0">
              <a:ln>
                <a:noFill/>
              </a:ln>
              <a:solidFill>
                <a:prstClr val="black"/>
              </a:solidFill>
              <a:effectLst/>
              <a:uLnTx/>
              <a:uFillTx/>
              <a:latin typeface="+mn-ea"/>
              <a:cs typeface="Arial" charset="0"/>
            </a:endParaRPr>
          </a:p>
        </p:txBody>
      </p:sp>
      <p:sp>
        <p:nvSpPr>
          <p:cNvPr id="29" name="二等辺三角形 28">
            <a:extLst>
              <a:ext uri="{FF2B5EF4-FFF2-40B4-BE49-F238E27FC236}">
                <a16:creationId xmlns:a16="http://schemas.microsoft.com/office/drawing/2014/main" id="{56E5E924-2410-DD8B-1A87-79E8CADFF0A0}"/>
              </a:ext>
            </a:extLst>
          </p:cNvPr>
          <p:cNvSpPr/>
          <p:nvPr/>
        </p:nvSpPr>
        <p:spPr bwMode="gray">
          <a:xfrm>
            <a:off x="9505905" y="3635294"/>
            <a:ext cx="189332" cy="108000"/>
          </a:xfrm>
          <a:prstGeom prst="triangle">
            <a:avLst/>
          </a:prstGeom>
          <a:solidFill>
            <a:schemeClr val="tx1">
              <a:lumMod val="60000"/>
              <a:lumOff val="4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0" lang="ja-JP" altLang="en-US" sz="1600" b="0" i="0" u="none" strike="noStrike" kern="0" cap="none" spc="0" normalizeH="0" baseline="0" noProof="0">
              <a:ln>
                <a:noFill/>
              </a:ln>
              <a:solidFill>
                <a:prstClr val="black"/>
              </a:solidFill>
              <a:effectLst/>
              <a:uLnTx/>
              <a:uFillTx/>
              <a:latin typeface="+mn-ea"/>
              <a:cs typeface="Arial" charset="0"/>
            </a:endParaRPr>
          </a:p>
        </p:txBody>
      </p:sp>
      <p:sp>
        <p:nvSpPr>
          <p:cNvPr id="30" name="二等辺三角形 29">
            <a:extLst>
              <a:ext uri="{FF2B5EF4-FFF2-40B4-BE49-F238E27FC236}">
                <a16:creationId xmlns:a16="http://schemas.microsoft.com/office/drawing/2014/main" id="{21C79B05-E0B7-4CA7-0361-D7E3A1BC2E84}"/>
              </a:ext>
            </a:extLst>
          </p:cNvPr>
          <p:cNvSpPr/>
          <p:nvPr/>
        </p:nvSpPr>
        <p:spPr bwMode="gray">
          <a:xfrm flipV="1">
            <a:off x="9505905" y="2726700"/>
            <a:ext cx="189332" cy="108000"/>
          </a:xfrm>
          <a:prstGeom prst="triangle">
            <a:avLst/>
          </a:prstGeom>
          <a:solidFill>
            <a:schemeClr val="tx1">
              <a:lumMod val="60000"/>
              <a:lumOff val="4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0" lang="ja-JP" altLang="en-US" sz="1600" b="0" i="0" u="none" strike="noStrike" kern="0" cap="none" spc="0" normalizeH="0" baseline="0" noProof="0">
              <a:ln>
                <a:noFill/>
              </a:ln>
              <a:solidFill>
                <a:prstClr val="black"/>
              </a:solidFill>
              <a:effectLst/>
              <a:uLnTx/>
              <a:uFillTx/>
              <a:latin typeface="+mn-ea"/>
              <a:cs typeface="Arial" charset="0"/>
            </a:endParaRPr>
          </a:p>
        </p:txBody>
      </p:sp>
      <p:sp>
        <p:nvSpPr>
          <p:cNvPr id="31" name="正方形/長方形 30">
            <a:extLst>
              <a:ext uri="{FF2B5EF4-FFF2-40B4-BE49-F238E27FC236}">
                <a16:creationId xmlns:a16="http://schemas.microsoft.com/office/drawing/2014/main" id="{8DA3CFCD-9851-F3A4-4904-B12F18666D88}"/>
              </a:ext>
            </a:extLst>
          </p:cNvPr>
          <p:cNvSpPr/>
          <p:nvPr/>
        </p:nvSpPr>
        <p:spPr bwMode="gray">
          <a:xfrm>
            <a:off x="8413263" y="3886740"/>
            <a:ext cx="1368000" cy="651847"/>
          </a:xfrm>
          <a:prstGeom prst="rect">
            <a:avLst/>
          </a:prstGeom>
          <a:noFill/>
          <a:ln w="12700" algn="ctr">
            <a:solidFill>
              <a:srgbClr val="BBBCBC"/>
            </a:solid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90564">
              <a:buSzPct val="100000"/>
              <a:buFont typeface="Wingdings" panose="05000000000000000000" pitchFamily="2" charset="2"/>
              <a:buNone/>
            </a:pPr>
            <a:r>
              <a:rPr lang="ja-JP" altLang="en-US" sz="1000">
                <a:latin typeface="+mn-ea"/>
                <a:cs typeface="Arial" charset="0"/>
              </a:rPr>
              <a:t>スケジュール</a:t>
            </a:r>
            <a:endParaRPr lang="en-US" altLang="ja-JP" sz="1000">
              <a:latin typeface="+mn-ea"/>
              <a:cs typeface="Arial" charset="0"/>
            </a:endParaRPr>
          </a:p>
          <a:p>
            <a:pPr defTabSz="990564">
              <a:buSzPct val="100000"/>
              <a:buFont typeface="Wingdings" panose="05000000000000000000" pitchFamily="2" charset="2"/>
              <a:buNone/>
            </a:pPr>
            <a:r>
              <a:rPr lang="en-US" altLang="ja-JP" sz="1000">
                <a:latin typeface="+mn-ea"/>
                <a:cs typeface="Arial" charset="0"/>
              </a:rPr>
              <a:t>1</a:t>
            </a:r>
            <a:r>
              <a:rPr lang="ja-JP" altLang="en-US" sz="1000">
                <a:latin typeface="+mn-ea"/>
                <a:cs typeface="Arial" charset="0"/>
              </a:rPr>
              <a:t>歳児健診について</a:t>
            </a:r>
            <a:r>
              <a:rPr lang="en-US" altLang="ja-JP" sz="1000">
                <a:latin typeface="+mn-ea"/>
                <a:cs typeface="Arial" charset="0"/>
              </a:rPr>
              <a:t>…</a:t>
            </a:r>
            <a:endParaRPr lang="ja-JP" altLang="en-US" sz="1000">
              <a:latin typeface="+mn-ea"/>
              <a:cs typeface="Arial" charset="0"/>
            </a:endParaRPr>
          </a:p>
        </p:txBody>
      </p:sp>
      <p:sp>
        <p:nvSpPr>
          <p:cNvPr id="32" name="正方形/長方形 31">
            <a:extLst>
              <a:ext uri="{FF2B5EF4-FFF2-40B4-BE49-F238E27FC236}">
                <a16:creationId xmlns:a16="http://schemas.microsoft.com/office/drawing/2014/main" id="{35D89319-2CFF-ECB2-4E29-4FD687A0E002}"/>
              </a:ext>
            </a:extLst>
          </p:cNvPr>
          <p:cNvSpPr/>
          <p:nvPr/>
        </p:nvSpPr>
        <p:spPr bwMode="gray">
          <a:xfrm>
            <a:off x="428531" y="5305130"/>
            <a:ext cx="5472643" cy="1282864"/>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a:rPr>
              <a:t>申請が必要なものや単なるお知らせ等、多くの</a:t>
            </a:r>
            <a:r>
              <a:rPr lang="ja-JP" altLang="en-US" sz="1400"/>
              <a:t>配布物</a:t>
            </a:r>
            <a:r>
              <a:rPr lang="ja-JP" altLang="en-US" sz="1400">
                <a:latin typeface="+mn-ea"/>
                <a:cs typeface="Arial"/>
              </a:rPr>
              <a:t>が母と子の保健バッグの中に入っており、必要な情報を探し出すのに時間がかかる</a:t>
            </a:r>
            <a:endParaRPr lang="en-US" altLang="ja-JP" sz="1400">
              <a:latin typeface="+mn-ea"/>
              <a:cs typeface="Arial"/>
            </a:endParaRPr>
          </a:p>
          <a:p>
            <a:pPr marL="85725" indent="-85725" defTabSz="990564">
              <a:buSzPct val="100000"/>
              <a:buFont typeface="Arial" panose="020B0604020202020204" pitchFamily="34" charset="0"/>
              <a:buChar char="•"/>
            </a:pPr>
            <a:r>
              <a:rPr lang="ja-JP" altLang="en-US" sz="1400">
                <a:latin typeface="+mn-ea"/>
                <a:cs typeface="Arial" charset="0"/>
              </a:rPr>
              <a:t>母と子の保健バッグをなくしてしまうリスクがある</a:t>
            </a:r>
            <a:endParaRPr lang="en-US" altLang="ja-JP" sz="1400">
              <a:latin typeface="+mn-ea"/>
              <a:cs typeface="Arial" charset="0"/>
            </a:endParaRPr>
          </a:p>
          <a:p>
            <a:pPr marL="85725" indent="-85725" defTabSz="990564">
              <a:buSzPct val="100000"/>
              <a:buFont typeface="Arial" panose="020B0604020202020204" pitchFamily="34" charset="0"/>
              <a:buChar char="•"/>
            </a:pPr>
            <a:r>
              <a:rPr lang="ja-JP" altLang="en-US" sz="1400">
                <a:latin typeface="+mn-ea"/>
                <a:cs typeface="Arial" charset="0"/>
              </a:rPr>
              <a:t>母と子の保健バッグを持ち歩かないため、外出先では配布物を見られない</a:t>
            </a:r>
          </a:p>
        </p:txBody>
      </p:sp>
      <p:sp>
        <p:nvSpPr>
          <p:cNvPr id="33" name="正方形/長方形 32">
            <a:extLst>
              <a:ext uri="{FF2B5EF4-FFF2-40B4-BE49-F238E27FC236}">
                <a16:creationId xmlns:a16="http://schemas.microsoft.com/office/drawing/2014/main" id="{4E70FFBB-60E4-0167-B9CA-BA163E3123C2}"/>
              </a:ext>
            </a:extLst>
          </p:cNvPr>
          <p:cNvSpPr/>
          <p:nvPr/>
        </p:nvSpPr>
        <p:spPr bwMode="gray">
          <a:xfrm>
            <a:off x="6317173" y="5273792"/>
            <a:ext cx="964800" cy="1296000"/>
          </a:xfrm>
          <a:prstGeom prst="rect">
            <a:avLst/>
          </a:prstGeom>
          <a:solidFill>
            <a:srgbClr val="86BC25">
              <a:lumMod val="20000"/>
              <a:lumOff val="80000"/>
            </a:srgbClr>
          </a:solidFill>
          <a:ln w="12700" algn="ctr">
            <a:solidFill>
              <a:sysClr val="window" lastClr="FFFFFF">
                <a:lumMod val="75000"/>
              </a:sys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effectLst/>
                <a:uLnTx/>
                <a:uFillTx/>
                <a:latin typeface="+mn-ea"/>
                <a:cs typeface="Arial" charset="0"/>
              </a:rPr>
              <a:t>手取り   時間増加</a:t>
            </a:r>
          </a:p>
        </p:txBody>
      </p:sp>
      <p:sp>
        <p:nvSpPr>
          <p:cNvPr id="34" name="正方形/長方形 33">
            <a:extLst>
              <a:ext uri="{FF2B5EF4-FFF2-40B4-BE49-F238E27FC236}">
                <a16:creationId xmlns:a16="http://schemas.microsoft.com/office/drawing/2014/main" id="{94002DCC-9994-954A-D8FD-F9146577DEC2}"/>
              </a:ext>
            </a:extLst>
          </p:cNvPr>
          <p:cNvSpPr/>
          <p:nvPr/>
        </p:nvSpPr>
        <p:spPr bwMode="gray">
          <a:xfrm>
            <a:off x="7389973" y="5273792"/>
            <a:ext cx="4363200" cy="1296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母と子の保健バッグ等の情報が電子化し、カテゴライズされているため必要な情報を簡単に検索可能</a:t>
            </a:r>
            <a:endParaRPr lang="en-US" altLang="ja-JP" sz="1400">
              <a:latin typeface="+mn-ea"/>
              <a:cs typeface="Arial" charset="0"/>
            </a:endParaRPr>
          </a:p>
          <a:p>
            <a:pPr marL="85725" indent="-85725" defTabSz="990564">
              <a:buSzPct val="100000"/>
              <a:buFont typeface="Arial" panose="020B0604020202020204" pitchFamily="34" charset="0"/>
              <a:buChar char="•"/>
            </a:pPr>
            <a:r>
              <a:rPr lang="ja-JP" altLang="en-US" sz="1400">
                <a:latin typeface="+mn-ea"/>
                <a:cs typeface="Arial" charset="0"/>
              </a:rPr>
              <a:t>スマートフォン上で閲覧できるため、紙の管理が不要</a:t>
            </a:r>
            <a:endParaRPr lang="en-US" altLang="ja-JP" sz="1400">
              <a:latin typeface="+mn-ea"/>
              <a:cs typeface="Arial" charset="0"/>
            </a:endParaRPr>
          </a:p>
          <a:p>
            <a:pPr marL="85725" indent="-85725" defTabSz="990564">
              <a:buSzPct val="100000"/>
              <a:buFont typeface="Arial" panose="020B0604020202020204" pitchFamily="34" charset="0"/>
              <a:buChar char="•"/>
            </a:pPr>
            <a:r>
              <a:rPr lang="ja-JP" altLang="en-US" sz="1400">
                <a:latin typeface="+mn-ea"/>
                <a:cs typeface="Arial"/>
              </a:rPr>
              <a:t>スマートフォン上で</a:t>
            </a:r>
            <a:r>
              <a:rPr lang="ja-JP" altLang="en-US" sz="1400"/>
              <a:t>母と子の保健バッグ等の配布物をいつでもどこでも</a:t>
            </a:r>
            <a:r>
              <a:rPr lang="ja-JP" altLang="en-US" sz="1400">
                <a:latin typeface="+mn-ea"/>
                <a:cs typeface="Arial"/>
              </a:rPr>
              <a:t>閲覧可能</a:t>
            </a:r>
            <a:endParaRPr lang="en-US" altLang="ja-JP" sz="1400">
              <a:latin typeface="+mn-ea"/>
              <a:cs typeface="Arial"/>
            </a:endParaRPr>
          </a:p>
        </p:txBody>
      </p:sp>
      <p:cxnSp>
        <p:nvCxnSpPr>
          <p:cNvPr id="35" name="直線コネクタ 34">
            <a:extLst>
              <a:ext uri="{FF2B5EF4-FFF2-40B4-BE49-F238E27FC236}">
                <a16:creationId xmlns:a16="http://schemas.microsoft.com/office/drawing/2014/main" id="{C776E9E8-5C6A-CD9B-CDB0-96C434B4D0CA}"/>
              </a:ext>
            </a:extLst>
          </p:cNvPr>
          <p:cNvCxnSpPr>
            <a:cxnSpLocks/>
          </p:cNvCxnSpPr>
          <p:nvPr/>
        </p:nvCxnSpPr>
        <p:spPr bwMode="gray">
          <a:xfrm>
            <a:off x="6277204" y="5108351"/>
            <a:ext cx="5435371" cy="0"/>
          </a:xfrm>
          <a:prstGeom prst="line">
            <a:avLst/>
          </a:prstGeom>
          <a:noFill/>
          <a:ln w="19050" cap="flat" cmpd="sng" algn="ctr">
            <a:solidFill>
              <a:srgbClr val="53565A"/>
            </a:solidFill>
            <a:prstDash val="solid"/>
            <a:headEnd type="oval" w="med" len="med"/>
            <a:tailEnd type="oval" w="med" len="med"/>
          </a:ln>
          <a:effectLst/>
        </p:spPr>
      </p:cxnSp>
      <p:sp>
        <p:nvSpPr>
          <p:cNvPr id="36" name="正方形/長方形 35">
            <a:extLst>
              <a:ext uri="{FF2B5EF4-FFF2-40B4-BE49-F238E27FC236}">
                <a16:creationId xmlns:a16="http://schemas.microsoft.com/office/drawing/2014/main" id="{31E3A959-36E3-55C6-91EE-32E16CD0D0B8}"/>
              </a:ext>
            </a:extLst>
          </p:cNvPr>
          <p:cNvSpPr/>
          <p:nvPr/>
        </p:nvSpPr>
        <p:spPr bwMode="gray">
          <a:xfrm>
            <a:off x="8217679" y="4961066"/>
            <a:ext cx="1554420" cy="265225"/>
          </a:xfrm>
          <a:prstGeom prst="rect">
            <a:avLst/>
          </a:prstGeom>
          <a:solidFill>
            <a:sysClr val="window" lastClr="FFFFFF"/>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kern="0">
                <a:latin typeface="+mn-ea"/>
                <a:cs typeface="Arial" charset="0"/>
              </a:rPr>
              <a:t>期待</a:t>
            </a:r>
            <a:r>
              <a:rPr kumimoji="0" lang="ja-JP" altLang="en-US" sz="1600" b="0" i="0" u="none" strike="noStrike" kern="0" cap="none" spc="0" normalizeH="0" baseline="0" noProof="0">
                <a:ln>
                  <a:noFill/>
                </a:ln>
                <a:effectLst/>
                <a:uLnTx/>
                <a:uFillTx/>
                <a:latin typeface="+mn-ea"/>
                <a:cs typeface="Arial" charset="0"/>
              </a:rPr>
              <a:t>される効果</a:t>
            </a:r>
          </a:p>
        </p:txBody>
      </p:sp>
      <p:cxnSp>
        <p:nvCxnSpPr>
          <p:cNvPr id="37" name="直線コネクタ 36">
            <a:extLst>
              <a:ext uri="{FF2B5EF4-FFF2-40B4-BE49-F238E27FC236}">
                <a16:creationId xmlns:a16="http://schemas.microsoft.com/office/drawing/2014/main" id="{89100A00-6307-2D37-216F-CF70125FC138}"/>
              </a:ext>
            </a:extLst>
          </p:cNvPr>
          <p:cNvCxnSpPr>
            <a:cxnSpLocks/>
          </p:cNvCxnSpPr>
          <p:nvPr/>
        </p:nvCxnSpPr>
        <p:spPr bwMode="gray">
          <a:xfrm>
            <a:off x="475471" y="5108351"/>
            <a:ext cx="5435371" cy="0"/>
          </a:xfrm>
          <a:prstGeom prst="line">
            <a:avLst/>
          </a:prstGeom>
          <a:noFill/>
          <a:ln w="19050" cap="flat" cmpd="sng" algn="ctr">
            <a:solidFill>
              <a:srgbClr val="53565A"/>
            </a:solidFill>
            <a:prstDash val="solid"/>
            <a:headEnd type="oval" w="med" len="med"/>
            <a:tailEnd type="oval" w="med" len="med"/>
          </a:ln>
          <a:effectLst/>
        </p:spPr>
      </p:cxnSp>
      <p:sp>
        <p:nvSpPr>
          <p:cNvPr id="38" name="正方形/長方形 37">
            <a:extLst>
              <a:ext uri="{FF2B5EF4-FFF2-40B4-BE49-F238E27FC236}">
                <a16:creationId xmlns:a16="http://schemas.microsoft.com/office/drawing/2014/main" id="{4B60795B-3678-7A7D-3913-1A1B2E41E65A}"/>
              </a:ext>
            </a:extLst>
          </p:cNvPr>
          <p:cNvSpPr/>
          <p:nvPr/>
        </p:nvSpPr>
        <p:spPr bwMode="gray">
          <a:xfrm>
            <a:off x="2887157" y="4975738"/>
            <a:ext cx="612000" cy="265225"/>
          </a:xfrm>
          <a:prstGeom prst="rect">
            <a:avLst/>
          </a:prstGeom>
          <a:solidFill>
            <a:sysClr val="window" lastClr="FFFFFF"/>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effectLst/>
                <a:uLnTx/>
                <a:uFillTx/>
                <a:latin typeface="+mn-ea"/>
                <a:cs typeface="Arial" charset="0"/>
              </a:rPr>
              <a:t>課題</a:t>
            </a:r>
          </a:p>
        </p:txBody>
      </p:sp>
      <p:sp>
        <p:nvSpPr>
          <p:cNvPr id="39" name="正方形/長方形 38">
            <a:extLst>
              <a:ext uri="{FF2B5EF4-FFF2-40B4-BE49-F238E27FC236}">
                <a16:creationId xmlns:a16="http://schemas.microsoft.com/office/drawing/2014/main" id="{31C262CF-D39C-3DBE-FBA8-F2DD4A3E30DE}"/>
              </a:ext>
            </a:extLst>
          </p:cNvPr>
          <p:cNvSpPr/>
          <p:nvPr/>
        </p:nvSpPr>
        <p:spPr bwMode="gray">
          <a:xfrm>
            <a:off x="438828" y="1345726"/>
            <a:ext cx="5436000" cy="334800"/>
          </a:xfrm>
          <a:prstGeom prst="rect">
            <a:avLst/>
          </a:prstGeom>
          <a:solidFill>
            <a:sysClr val="windowText" lastClr="000000">
              <a:lumMod val="65000"/>
              <a:lumOff val="35000"/>
            </a:sysClr>
          </a:solidFill>
          <a:ln w="12700" algn="ctr">
            <a:solidFill>
              <a:sysClr val="window" lastClr="FFFFFF">
                <a:lumMod val="75000"/>
              </a:sys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1" i="0" u="none" strike="noStrike" kern="0" cap="none" spc="0" normalizeH="0" baseline="0" noProof="0">
                <a:ln>
                  <a:noFill/>
                </a:ln>
                <a:solidFill>
                  <a:prstClr val="white"/>
                </a:solidFill>
                <a:effectLst/>
                <a:uLnTx/>
                <a:uFillTx/>
                <a:latin typeface="+mn-ea"/>
                <a:cs typeface="Arial" charset="0"/>
              </a:rPr>
              <a:t>現状</a:t>
            </a:r>
          </a:p>
        </p:txBody>
      </p:sp>
      <p:sp>
        <p:nvSpPr>
          <p:cNvPr id="40" name="正方形/長方形 39">
            <a:extLst>
              <a:ext uri="{FF2B5EF4-FFF2-40B4-BE49-F238E27FC236}">
                <a16:creationId xmlns:a16="http://schemas.microsoft.com/office/drawing/2014/main" id="{4E634D60-FE1D-9026-5B06-06FA95862979}"/>
              </a:ext>
            </a:extLst>
          </p:cNvPr>
          <p:cNvSpPr/>
          <p:nvPr/>
        </p:nvSpPr>
        <p:spPr bwMode="gray">
          <a:xfrm>
            <a:off x="6317173" y="1345726"/>
            <a:ext cx="5436000" cy="334800"/>
          </a:xfrm>
          <a:prstGeom prst="rect">
            <a:avLst/>
          </a:prstGeom>
          <a:solidFill>
            <a:srgbClr val="046A38"/>
          </a:solidFill>
          <a:ln w="12700" algn="ctr">
            <a:solidFill>
              <a:sysClr val="window" lastClr="FFFFFF">
                <a:lumMod val="75000"/>
              </a:sys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90564">
              <a:buSzPct val="100000"/>
              <a:defRPr/>
            </a:pPr>
            <a:r>
              <a:rPr kumimoji="0" lang="ja-JP" altLang="en-US" sz="1600" b="1" kern="0">
                <a:solidFill>
                  <a:prstClr val="white"/>
                </a:solidFill>
                <a:latin typeface="+mn-ea"/>
                <a:cs typeface="Arial" charset="0"/>
              </a:rPr>
              <a:t>電子版母子健康手帳導入後</a:t>
            </a:r>
          </a:p>
        </p:txBody>
      </p:sp>
      <p:sp>
        <p:nvSpPr>
          <p:cNvPr id="41" name="二等辺三角形 40">
            <a:extLst>
              <a:ext uri="{FF2B5EF4-FFF2-40B4-BE49-F238E27FC236}">
                <a16:creationId xmlns:a16="http://schemas.microsoft.com/office/drawing/2014/main" id="{CB3703B7-8978-30B2-0DE0-AF0720921AD8}"/>
              </a:ext>
            </a:extLst>
          </p:cNvPr>
          <p:cNvSpPr/>
          <p:nvPr/>
        </p:nvSpPr>
        <p:spPr bwMode="gray">
          <a:xfrm rot="5400000">
            <a:off x="5947072" y="1429949"/>
            <a:ext cx="334800" cy="166356"/>
          </a:xfrm>
          <a:prstGeom prst="triangle">
            <a:avLst/>
          </a:prstGeom>
          <a:solidFill>
            <a:srgbClr val="26890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0" lang="ja-JP" altLang="en-US" sz="1600" b="0" i="0" u="none" strike="noStrike" kern="0" cap="none" spc="0" normalizeH="0" baseline="0" noProof="0">
              <a:ln>
                <a:noFill/>
              </a:ln>
              <a:solidFill>
                <a:prstClr val="black"/>
              </a:solidFill>
              <a:effectLst/>
              <a:uLnTx/>
              <a:uFillTx/>
              <a:latin typeface="+mn-ea"/>
              <a:cs typeface="Arial" charset="0"/>
            </a:endParaRPr>
          </a:p>
        </p:txBody>
      </p:sp>
      <p:sp>
        <p:nvSpPr>
          <p:cNvPr id="42" name="二等辺三角形 41">
            <a:extLst>
              <a:ext uri="{FF2B5EF4-FFF2-40B4-BE49-F238E27FC236}">
                <a16:creationId xmlns:a16="http://schemas.microsoft.com/office/drawing/2014/main" id="{EC74CEC5-1B5F-4A05-71CB-0BABA2E6A974}"/>
              </a:ext>
            </a:extLst>
          </p:cNvPr>
          <p:cNvSpPr/>
          <p:nvPr/>
        </p:nvSpPr>
        <p:spPr bwMode="gray">
          <a:xfrm rot="16200000">
            <a:off x="2008928" y="2359361"/>
            <a:ext cx="945307" cy="420528"/>
          </a:xfrm>
          <a:prstGeom prst="triangle">
            <a:avLst>
              <a:gd name="adj" fmla="val 21762"/>
            </a:avLst>
          </a:prstGeom>
          <a:solidFill>
            <a:srgbClr val="E3E48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buFont typeface="Wingdings" panose="05000000000000000000" pitchFamily="2" charset="2"/>
              <a:buNone/>
            </a:pPr>
            <a:endParaRPr lang="ja-JP" altLang="en-US" sz="1600">
              <a:solidFill>
                <a:prstClr val="black"/>
              </a:solidFill>
              <a:latin typeface="+mn-ea"/>
              <a:cs typeface="Arial" charset="0"/>
            </a:endParaRPr>
          </a:p>
        </p:txBody>
      </p:sp>
      <p:sp>
        <p:nvSpPr>
          <p:cNvPr id="43" name="正方形/長方形 42">
            <a:extLst>
              <a:ext uri="{FF2B5EF4-FFF2-40B4-BE49-F238E27FC236}">
                <a16:creationId xmlns:a16="http://schemas.microsoft.com/office/drawing/2014/main" id="{1CB84BF4-5C7B-90F0-A009-6612A8F34ABC}"/>
              </a:ext>
            </a:extLst>
          </p:cNvPr>
          <p:cNvSpPr/>
          <p:nvPr/>
        </p:nvSpPr>
        <p:spPr bwMode="gray">
          <a:xfrm>
            <a:off x="3123673" y="3681639"/>
            <a:ext cx="2010513" cy="286327"/>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buFont typeface="Wingdings" panose="05000000000000000000" pitchFamily="2" charset="2"/>
              <a:buNone/>
            </a:pPr>
            <a:r>
              <a:rPr lang="ja-JP" altLang="en-US" sz="1400">
                <a:latin typeface="+mn-ea"/>
                <a:cs typeface="Arial" charset="0"/>
              </a:rPr>
              <a:t>多種多様な配布物</a:t>
            </a:r>
          </a:p>
        </p:txBody>
      </p:sp>
      <p:sp>
        <p:nvSpPr>
          <p:cNvPr id="44" name="正方形/長方形 43">
            <a:extLst>
              <a:ext uri="{FF2B5EF4-FFF2-40B4-BE49-F238E27FC236}">
                <a16:creationId xmlns:a16="http://schemas.microsoft.com/office/drawing/2014/main" id="{FE37E321-9499-188C-DF73-0CD6A353AF6F}"/>
              </a:ext>
            </a:extLst>
          </p:cNvPr>
          <p:cNvSpPr/>
          <p:nvPr/>
        </p:nvSpPr>
        <p:spPr bwMode="gray">
          <a:xfrm>
            <a:off x="4906438" y="2777811"/>
            <a:ext cx="775140" cy="286327"/>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buFont typeface="Wingdings" panose="05000000000000000000" pitchFamily="2" charset="2"/>
              <a:buNone/>
            </a:pPr>
            <a:r>
              <a:rPr lang="ja-JP" altLang="en-US" sz="1600">
                <a:solidFill>
                  <a:prstClr val="black"/>
                </a:solidFill>
                <a:latin typeface="+mn-ea"/>
                <a:cs typeface="Arial" charset="0"/>
              </a:rPr>
              <a:t>・・・</a:t>
            </a:r>
          </a:p>
        </p:txBody>
      </p:sp>
      <p:sp>
        <p:nvSpPr>
          <p:cNvPr id="45" name="二等辺三角形 44">
            <a:extLst>
              <a:ext uri="{FF2B5EF4-FFF2-40B4-BE49-F238E27FC236}">
                <a16:creationId xmlns:a16="http://schemas.microsoft.com/office/drawing/2014/main" id="{12B5E6A3-9785-DF66-EE96-C43AF2B29817}"/>
              </a:ext>
            </a:extLst>
          </p:cNvPr>
          <p:cNvSpPr/>
          <p:nvPr/>
        </p:nvSpPr>
        <p:spPr bwMode="gray">
          <a:xfrm rot="16200000">
            <a:off x="6887325" y="3312414"/>
            <a:ext cx="2240182" cy="420528"/>
          </a:xfrm>
          <a:prstGeom prst="triangle">
            <a:avLst>
              <a:gd name="adj" fmla="val 21762"/>
            </a:avLst>
          </a:prstGeom>
          <a:solidFill>
            <a:srgbClr val="E3E48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buFont typeface="Wingdings" panose="05000000000000000000" pitchFamily="2" charset="2"/>
              <a:buNone/>
            </a:pPr>
            <a:endParaRPr lang="ja-JP" altLang="en-US" sz="1600">
              <a:solidFill>
                <a:prstClr val="black"/>
              </a:solidFill>
              <a:latin typeface="+mn-ea"/>
              <a:cs typeface="Arial" charset="0"/>
            </a:endParaRPr>
          </a:p>
        </p:txBody>
      </p:sp>
      <p:sp>
        <p:nvSpPr>
          <p:cNvPr id="48" name="タイトル 5">
            <a:extLst>
              <a:ext uri="{FF2B5EF4-FFF2-40B4-BE49-F238E27FC236}">
                <a16:creationId xmlns:a16="http://schemas.microsoft.com/office/drawing/2014/main" id="{F6812EE4-62AE-767F-7FC4-C340BE931100}"/>
              </a:ext>
            </a:extLst>
          </p:cNvPr>
          <p:cNvSpPr txBox="1">
            <a:spLocks/>
          </p:cNvSpPr>
          <p:nvPr/>
        </p:nvSpPr>
        <p:spPr>
          <a:xfrm>
            <a:off x="438828" y="771620"/>
            <a:ext cx="11314344"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現状、母と子の保健バッグの中に入っている多種多様な配布物の管理が必要だが、電子版母子健康手帳に掲載することで、スマートフォン上で一元管理でき、紙の管理にかかる時間の削減が可能</a:t>
            </a:r>
          </a:p>
        </p:txBody>
      </p:sp>
      <p:sp>
        <p:nvSpPr>
          <p:cNvPr id="49" name="正方形/長方形 48">
            <a:extLst>
              <a:ext uri="{FF2B5EF4-FFF2-40B4-BE49-F238E27FC236}">
                <a16:creationId xmlns:a16="http://schemas.microsoft.com/office/drawing/2014/main" id="{6C8AA0B4-DDE8-09E2-9783-8FBD213D9E94}"/>
              </a:ext>
            </a:extLst>
          </p:cNvPr>
          <p:cNvSpPr/>
          <p:nvPr/>
        </p:nvSpPr>
        <p:spPr bwMode="gray">
          <a:xfrm>
            <a:off x="10225238" y="302158"/>
            <a:ext cx="756000" cy="317381"/>
          </a:xfrm>
          <a:prstGeom prst="rect">
            <a:avLst/>
          </a:prstGeom>
          <a:solidFill>
            <a:schemeClr val="tx2"/>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1" i="0" u="none" strike="noStrike" kern="1200" cap="none" spc="0" normalizeH="0" baseline="0" noProof="0">
                <a:ln>
                  <a:noFill/>
                </a:ln>
                <a:solidFill>
                  <a:schemeClr val="bg1"/>
                </a:solidFill>
                <a:effectLst/>
                <a:uLnTx/>
                <a:uFillTx/>
                <a:latin typeface="+mn-ea"/>
                <a:cs typeface="+mn-cs"/>
              </a:rPr>
              <a:t>住民</a:t>
            </a:r>
          </a:p>
        </p:txBody>
      </p:sp>
      <p:sp>
        <p:nvSpPr>
          <p:cNvPr id="50" name="正方形/長方形 49">
            <a:extLst>
              <a:ext uri="{FF2B5EF4-FFF2-40B4-BE49-F238E27FC236}">
                <a16:creationId xmlns:a16="http://schemas.microsoft.com/office/drawing/2014/main" id="{485D8CED-649E-4224-9A08-C00272D7D016}"/>
              </a:ext>
            </a:extLst>
          </p:cNvPr>
          <p:cNvSpPr/>
          <p:nvPr/>
        </p:nvSpPr>
        <p:spPr bwMode="gray">
          <a:xfrm>
            <a:off x="11029615" y="302158"/>
            <a:ext cx="756000" cy="317381"/>
          </a:xfrm>
          <a:prstGeom prst="rect">
            <a:avLst/>
          </a:prstGeom>
          <a:solidFill>
            <a:schemeClr val="bg1">
              <a:lumMod val="95000"/>
            </a:schemeClr>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effectLst/>
                <a:uLnTx/>
                <a:uFillTx/>
                <a:latin typeface="+mn-ea"/>
                <a:cs typeface="+mn-cs"/>
              </a:rPr>
              <a:t>職員</a:t>
            </a:r>
          </a:p>
        </p:txBody>
      </p:sp>
    </p:spTree>
    <p:extLst>
      <p:ext uri="{BB962C8B-B14F-4D97-AF65-F5344CB8AC3E}">
        <p14:creationId xmlns:p14="http://schemas.microsoft.com/office/powerpoint/2010/main" val="996222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D18EE-6741-52DD-A4E0-66BEEF565A44}"/>
            </a:ext>
          </a:extLst>
        </p:cNvPr>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CA69FA34-2B03-698F-B0D2-CDAD06B203D9}"/>
              </a:ext>
            </a:extLst>
          </p:cNvPr>
          <p:cNvGraphicFramePr>
            <a:graphicFrameLocks noChangeAspect="1"/>
          </p:cNvGraphicFramePr>
          <p:nvPr>
            <p:custDataLst>
              <p:tags r:id="rId1"/>
            </p:custDataLst>
            <p:extLst>
              <p:ext uri="{D42A27DB-BD31-4B8C-83A1-F6EECF244321}">
                <p14:modId xmlns:p14="http://schemas.microsoft.com/office/powerpoint/2010/main" val="3532786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18" name="think-cell data - do not delete" hidden="1">
                        <a:extLst>
                          <a:ext uri="{FF2B5EF4-FFF2-40B4-BE49-F238E27FC236}">
                            <a16:creationId xmlns:a16="http://schemas.microsoft.com/office/drawing/2014/main" id="{CA69FA34-2B03-698F-B0D2-CDAD06B203D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図 15">
            <a:extLst>
              <a:ext uri="{FF2B5EF4-FFF2-40B4-BE49-F238E27FC236}">
                <a16:creationId xmlns:a16="http://schemas.microsoft.com/office/drawing/2014/main" id="{F17E74BE-F41D-07A4-B438-C950075C8430}"/>
              </a:ext>
            </a:extLst>
          </p:cNvPr>
          <p:cNvPicPr>
            <a:picLocks noChangeAspect="1"/>
          </p:cNvPicPr>
          <p:nvPr/>
        </p:nvPicPr>
        <p:blipFill>
          <a:blip r:embed="rId5"/>
          <a:stretch>
            <a:fillRect/>
          </a:stretch>
        </p:blipFill>
        <p:spPr>
          <a:xfrm>
            <a:off x="556210" y="2678179"/>
            <a:ext cx="3518582" cy="2783689"/>
          </a:xfrm>
          <a:prstGeom prst="rect">
            <a:avLst/>
          </a:prstGeom>
        </p:spPr>
      </p:pic>
      <p:sp>
        <p:nvSpPr>
          <p:cNvPr id="2" name="コンテンツ プレースホルダー 1">
            <a:extLst>
              <a:ext uri="{FF2B5EF4-FFF2-40B4-BE49-F238E27FC236}">
                <a16:creationId xmlns:a16="http://schemas.microsoft.com/office/drawing/2014/main" id="{D59DC02C-225C-4B6C-D513-4729AD09BD46}"/>
              </a:ext>
            </a:extLst>
          </p:cNvPr>
          <p:cNvSpPr>
            <a:spLocks noGrp="1"/>
          </p:cNvSpPr>
          <p:nvPr>
            <p:ph sz="quarter" idx="13"/>
          </p:nvPr>
        </p:nvSpPr>
        <p:spPr/>
        <p:txBody>
          <a:bodyPr vert="horz" lIns="91440" tIns="45720" rIns="91440" bIns="45720" rtlCol="0">
            <a:noAutofit/>
          </a:bodyPr>
          <a:lstStyle/>
          <a:p>
            <a:r>
              <a:rPr lang="en-US" altLang="ja-JP" sz="1800" b="1">
                <a:solidFill>
                  <a:schemeClr val="tx1"/>
                </a:solidFill>
              </a:rPr>
              <a:t>3.</a:t>
            </a:r>
            <a:r>
              <a:rPr lang="ja-JP" altLang="en-US" sz="1800" b="1">
                <a:solidFill>
                  <a:schemeClr val="tx1"/>
                </a:solidFill>
              </a:rPr>
              <a:t>実証結果及び導入により期待される効果</a:t>
            </a:r>
          </a:p>
        </p:txBody>
      </p:sp>
      <p:sp>
        <p:nvSpPr>
          <p:cNvPr id="4" name="スライド番号プレースホルダー 3">
            <a:extLst>
              <a:ext uri="{FF2B5EF4-FFF2-40B4-BE49-F238E27FC236}">
                <a16:creationId xmlns:a16="http://schemas.microsoft.com/office/drawing/2014/main" id="{186E35A9-C033-59E6-4BF9-849D0180FF8E}"/>
              </a:ext>
            </a:extLst>
          </p:cNvPr>
          <p:cNvSpPr>
            <a:spLocks noGrp="1"/>
          </p:cNvSpPr>
          <p:nvPr>
            <p:ph type="sldNum" sz="quarter" idx="18"/>
          </p:nvPr>
        </p:nvSpPr>
        <p:spPr/>
        <p:txBody>
          <a:bodyPr/>
          <a:lstStyle/>
          <a:p>
            <a:fld id="{47CE1B9D-ECF1-40A6-9741-619C7E3ED3FB}" type="slidenum">
              <a:rPr lang="ja-JP" altLang="en-US" smtClean="0"/>
              <a:pPr/>
              <a:t>25</a:t>
            </a:fld>
            <a:endParaRPr lang="ja-JP" altLang="en-US"/>
          </a:p>
        </p:txBody>
      </p:sp>
      <p:sp>
        <p:nvSpPr>
          <p:cNvPr id="5" name="タイトル 4">
            <a:extLst>
              <a:ext uri="{FF2B5EF4-FFF2-40B4-BE49-F238E27FC236}">
                <a16:creationId xmlns:a16="http://schemas.microsoft.com/office/drawing/2014/main" id="{80CA6A7E-0719-0B59-273D-D6779FBB2147}"/>
              </a:ext>
            </a:extLst>
          </p:cNvPr>
          <p:cNvSpPr>
            <a:spLocks noGrp="1"/>
          </p:cNvSpPr>
          <p:nvPr>
            <p:ph type="title"/>
          </p:nvPr>
        </p:nvSpPr>
        <p:spPr>
          <a:xfrm>
            <a:off x="438828" y="474404"/>
            <a:ext cx="11314344" cy="297216"/>
          </a:xfrm>
        </p:spPr>
        <p:txBody>
          <a:bodyPr vert="horz">
            <a:noAutofit/>
          </a:bodyPr>
          <a:lstStyle/>
          <a:p>
            <a:r>
              <a:rPr lang="en-US" altLang="ja-JP" sz="1600"/>
              <a:t>(2) </a:t>
            </a:r>
            <a:r>
              <a:rPr lang="ja-JP" altLang="en-US" sz="1600"/>
              <a:t>導入による効果｜母子バッグ等の配布物のアーカイブ化</a:t>
            </a:r>
            <a:endParaRPr kumimoji="1" lang="ja-JP" altLang="en-US" sz="1600"/>
          </a:p>
        </p:txBody>
      </p:sp>
      <p:sp>
        <p:nvSpPr>
          <p:cNvPr id="25" name="正方形/長方形 24">
            <a:extLst>
              <a:ext uri="{FF2B5EF4-FFF2-40B4-BE49-F238E27FC236}">
                <a16:creationId xmlns:a16="http://schemas.microsoft.com/office/drawing/2014/main" id="{3BAD72A9-55D0-6DC5-677A-FA7D88D271BA}"/>
              </a:ext>
            </a:extLst>
          </p:cNvPr>
          <p:cNvSpPr/>
          <p:nvPr/>
        </p:nvSpPr>
        <p:spPr bwMode="gray">
          <a:xfrm>
            <a:off x="479425" y="1706180"/>
            <a:ext cx="3704513" cy="971999"/>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80975" indent="-180975" defTabSz="990564">
              <a:buSzPct val="100000"/>
              <a:buFont typeface="Wingdings" panose="05000000000000000000" pitchFamily="2" charset="2"/>
              <a:buNone/>
            </a:pPr>
            <a:r>
              <a:rPr lang="en-US" altLang="ja-JP" sz="1600">
                <a:latin typeface="+mn-ea"/>
                <a:cs typeface="Arial" charset="0"/>
              </a:rPr>
              <a:t>Q.</a:t>
            </a:r>
            <a:r>
              <a:rPr lang="ja-JP" altLang="en-US" sz="1600">
                <a:latin typeface="+mn-ea"/>
                <a:cs typeface="Arial" charset="0"/>
              </a:rPr>
              <a:t>母と子の保健バッグ内の配布物について感じたことのうち当てはまるものを選択（</a:t>
            </a:r>
            <a:r>
              <a:rPr lang="en-US" altLang="ja-JP" sz="1600">
                <a:latin typeface="+mn-ea"/>
                <a:cs typeface="Arial" charset="0"/>
              </a:rPr>
              <a:t>n=256</a:t>
            </a:r>
            <a:r>
              <a:rPr lang="ja-JP" altLang="en-US" sz="1600">
                <a:latin typeface="+mn-ea"/>
                <a:cs typeface="Arial" charset="0"/>
              </a:rPr>
              <a:t> 複数回答可）</a:t>
            </a:r>
          </a:p>
        </p:txBody>
      </p:sp>
      <p:sp>
        <p:nvSpPr>
          <p:cNvPr id="28" name="正方形/長方形 27">
            <a:extLst>
              <a:ext uri="{FF2B5EF4-FFF2-40B4-BE49-F238E27FC236}">
                <a16:creationId xmlns:a16="http://schemas.microsoft.com/office/drawing/2014/main" id="{A19C3168-1B7F-274C-7B66-4324153FE1B9}"/>
              </a:ext>
            </a:extLst>
          </p:cNvPr>
          <p:cNvSpPr/>
          <p:nvPr/>
        </p:nvSpPr>
        <p:spPr bwMode="gray">
          <a:xfrm>
            <a:off x="4316695" y="1345649"/>
            <a:ext cx="7428758" cy="332989"/>
          </a:xfrm>
          <a:prstGeom prst="rect">
            <a:avLst/>
          </a:prstGeom>
          <a:solidFill>
            <a:srgbClr val="86BC25">
              <a:lumMod val="20000"/>
              <a:lumOff val="80000"/>
            </a:srgbClr>
          </a:solidFill>
          <a:ln w="12700" algn="ctr">
            <a:solidFill>
              <a:sysClr val="window" lastClr="FFFFFF">
                <a:lumMod val="75000"/>
              </a:sys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1" i="0" u="none" strike="noStrike" kern="0" cap="none" spc="0" normalizeH="0" baseline="0" noProof="0">
                <a:ln>
                  <a:noFill/>
                </a:ln>
                <a:effectLst/>
                <a:uLnTx/>
                <a:uFillTx/>
                <a:latin typeface="+mn-ea"/>
                <a:cs typeface="Arial" charset="0"/>
              </a:rPr>
              <a:t>効果：手取り時間の増加</a:t>
            </a:r>
          </a:p>
        </p:txBody>
      </p:sp>
      <p:sp>
        <p:nvSpPr>
          <p:cNvPr id="30" name="正方形/長方形 29">
            <a:extLst>
              <a:ext uri="{FF2B5EF4-FFF2-40B4-BE49-F238E27FC236}">
                <a16:creationId xmlns:a16="http://schemas.microsoft.com/office/drawing/2014/main" id="{D9404792-346A-C2CB-A1DC-D0865876D3F0}"/>
              </a:ext>
            </a:extLst>
          </p:cNvPr>
          <p:cNvSpPr/>
          <p:nvPr/>
        </p:nvSpPr>
        <p:spPr bwMode="gray">
          <a:xfrm>
            <a:off x="4283242" y="1706180"/>
            <a:ext cx="3561347" cy="1235812"/>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80975" indent="-180975" defTabSz="990564">
              <a:buSzPct val="100000"/>
            </a:pPr>
            <a:r>
              <a:rPr lang="en-US" altLang="ja-JP" sz="1600">
                <a:latin typeface="+mn-ea"/>
                <a:cs typeface="Arial" charset="0"/>
              </a:rPr>
              <a:t>Q.</a:t>
            </a:r>
            <a:r>
              <a:rPr lang="ja-JP" altLang="en-US" sz="1600"/>
              <a:t>母と子の保健バッグ等の配布物</a:t>
            </a:r>
            <a:r>
              <a:rPr lang="ja-JP" altLang="en-US" sz="1600">
                <a:latin typeface="+mn-ea"/>
                <a:cs typeface="Arial" charset="0"/>
              </a:rPr>
              <a:t>が電子版母子健康手帳上で閲覧できることで、自身で探す場合と比較してどの程度時間が減ったと感じるか</a:t>
            </a:r>
            <a:br>
              <a:rPr lang="en-US" altLang="ja-JP" sz="1600">
                <a:latin typeface="+mn-ea"/>
                <a:cs typeface="Arial" charset="0"/>
              </a:rPr>
            </a:br>
            <a:r>
              <a:rPr lang="ja-JP" altLang="en-US" sz="1600">
                <a:latin typeface="+mn-ea"/>
                <a:cs typeface="Arial" charset="0"/>
              </a:rPr>
              <a:t>（</a:t>
            </a:r>
            <a:r>
              <a:rPr lang="en-US" altLang="ja-JP" sz="1600">
                <a:latin typeface="+mn-ea"/>
                <a:cs typeface="Arial" charset="0"/>
              </a:rPr>
              <a:t>n=230</a:t>
            </a:r>
            <a:r>
              <a:rPr lang="ja-JP" altLang="en-US" sz="1600">
                <a:latin typeface="+mn-ea"/>
                <a:cs typeface="Arial" charset="0"/>
              </a:rPr>
              <a:t>）</a:t>
            </a:r>
          </a:p>
        </p:txBody>
      </p:sp>
      <p:sp>
        <p:nvSpPr>
          <p:cNvPr id="33" name="正方形/長方形 32">
            <a:extLst>
              <a:ext uri="{FF2B5EF4-FFF2-40B4-BE49-F238E27FC236}">
                <a16:creationId xmlns:a16="http://schemas.microsoft.com/office/drawing/2014/main" id="{1C9049AD-BA08-7E0F-DB18-7C04C2E5FB8F}"/>
              </a:ext>
            </a:extLst>
          </p:cNvPr>
          <p:cNvSpPr/>
          <p:nvPr/>
        </p:nvSpPr>
        <p:spPr bwMode="gray">
          <a:xfrm>
            <a:off x="7964103" y="1706179"/>
            <a:ext cx="3781351" cy="97200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80975" indent="-180975" defTabSz="990564">
              <a:buSzPct val="100000"/>
            </a:pPr>
            <a:r>
              <a:rPr lang="en-US" altLang="ja-JP" sz="1600">
                <a:latin typeface="+mn-ea"/>
                <a:cs typeface="Arial" charset="0"/>
              </a:rPr>
              <a:t>Q.</a:t>
            </a:r>
            <a:r>
              <a:rPr lang="ja-JP" altLang="en-US" sz="1600">
                <a:latin typeface="+mn-ea"/>
                <a:cs typeface="Arial" charset="0"/>
              </a:rPr>
              <a:t>貰った配布物を管理するにあたり、電子版母子健康手帳上で閲覧・管理できることについて、便利だと感じるか</a:t>
            </a:r>
            <a:br>
              <a:rPr lang="en-US" altLang="ja-JP" sz="1600">
                <a:latin typeface="+mn-ea"/>
                <a:cs typeface="Arial" charset="0"/>
              </a:rPr>
            </a:br>
            <a:r>
              <a:rPr lang="ja-JP" altLang="en-US" sz="1600">
                <a:latin typeface="+mn-ea"/>
                <a:cs typeface="Arial" charset="0"/>
              </a:rPr>
              <a:t>（</a:t>
            </a:r>
            <a:r>
              <a:rPr lang="en-US" altLang="ja-JP" sz="1600">
                <a:latin typeface="+mn-ea"/>
                <a:cs typeface="Arial" charset="0"/>
              </a:rPr>
              <a:t>n=230</a:t>
            </a:r>
            <a:r>
              <a:rPr lang="ja-JP" altLang="en-US" sz="1600">
                <a:latin typeface="+mn-ea"/>
                <a:cs typeface="Arial" charset="0"/>
              </a:rPr>
              <a:t>）</a:t>
            </a:r>
          </a:p>
        </p:txBody>
      </p:sp>
      <p:grpSp>
        <p:nvGrpSpPr>
          <p:cNvPr id="36" name="グループ化 35">
            <a:extLst>
              <a:ext uri="{FF2B5EF4-FFF2-40B4-BE49-F238E27FC236}">
                <a16:creationId xmlns:a16="http://schemas.microsoft.com/office/drawing/2014/main" id="{C6C503CD-19C1-09DC-8BDE-E0254771EE52}"/>
              </a:ext>
            </a:extLst>
          </p:cNvPr>
          <p:cNvGrpSpPr/>
          <p:nvPr/>
        </p:nvGrpSpPr>
        <p:grpSpPr>
          <a:xfrm>
            <a:off x="467214" y="5592583"/>
            <a:ext cx="11257571" cy="983829"/>
            <a:chOff x="467214" y="5614885"/>
            <a:chExt cx="11257571" cy="983829"/>
          </a:xfrm>
        </p:grpSpPr>
        <p:sp>
          <p:nvSpPr>
            <p:cNvPr id="37" name="四角形: 角を丸くする 36">
              <a:extLst>
                <a:ext uri="{FF2B5EF4-FFF2-40B4-BE49-F238E27FC236}">
                  <a16:creationId xmlns:a16="http://schemas.microsoft.com/office/drawing/2014/main" id="{04135531-067B-7133-3921-A06A374977E6}"/>
                </a:ext>
              </a:extLst>
            </p:cNvPr>
            <p:cNvSpPr/>
            <p:nvPr/>
          </p:nvSpPr>
          <p:spPr bwMode="gray">
            <a:xfrm>
              <a:off x="828522" y="5747983"/>
              <a:ext cx="10896263" cy="831481"/>
            </a:xfrm>
            <a:prstGeom prst="roundRect">
              <a:avLst/>
            </a:prstGeom>
            <a:solidFill>
              <a:srgbClr val="FFFFCC"/>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108000" tIns="36000" rIns="108000" bIns="36000" numCol="1" spcCol="0" rtlCol="0" fromWordArt="0" anchor="ctr" anchorCtr="0" forceAA="0" compatLnSpc="1">
              <a:prstTxWarp prst="textNoShape">
                <a:avLst/>
              </a:prstTxWarp>
              <a:noAutofit/>
            </a:bodyPr>
            <a:lstStyle/>
            <a:p>
              <a:pPr marL="85725" lvl="1" indent="-85725" defTabSz="990564">
                <a:buSzPct val="100000"/>
                <a:buFont typeface="Wingdings" panose="05000000000000000000" pitchFamily="2" charset="2"/>
                <a:buChar char="ü"/>
              </a:pPr>
              <a:r>
                <a:rPr lang="ja-JP" altLang="en-US" sz="1400">
                  <a:latin typeface="+mn-ea"/>
                  <a:cs typeface="Arial" charset="0"/>
                </a:rPr>
                <a:t>外出先等、手元に資料がないときに便利​</a:t>
              </a:r>
            </a:p>
            <a:p>
              <a:pPr marL="85725" lvl="1" indent="-85725" defTabSz="990564">
                <a:buSzPct val="100000"/>
                <a:buFont typeface="Wingdings" panose="05000000000000000000" pitchFamily="2" charset="2"/>
                <a:buChar char="ü"/>
              </a:pPr>
              <a:r>
                <a:rPr lang="ja-JP" altLang="en-US" sz="1400">
                  <a:latin typeface="+mn-ea"/>
                  <a:cs typeface="Arial" charset="0"/>
                </a:rPr>
                <a:t>紙だとジャンルが分からないが、電子版母子健康手帳だと何に関する資料か、カテゴライズされていて良い​</a:t>
              </a:r>
            </a:p>
          </p:txBody>
        </p:sp>
        <p:pic>
          <p:nvPicPr>
            <p:cNvPr id="38" name="Picture 2">
              <a:extLst>
                <a:ext uri="{FF2B5EF4-FFF2-40B4-BE49-F238E27FC236}">
                  <a16:creationId xmlns:a16="http://schemas.microsoft.com/office/drawing/2014/main" id="{095D43AE-4495-7168-1C7B-EC9009FAC07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214" y="5828777"/>
              <a:ext cx="529516" cy="769937"/>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a:extLst>
                <a:ext uri="{FF2B5EF4-FFF2-40B4-BE49-F238E27FC236}">
                  <a16:creationId xmlns:a16="http://schemas.microsoft.com/office/drawing/2014/main" id="{26552C48-F7D5-1A47-BBC0-1240C391AFCF}"/>
                </a:ext>
              </a:extLst>
            </p:cNvPr>
            <p:cNvSpPr txBox="1"/>
            <p:nvPr/>
          </p:nvSpPr>
          <p:spPr bwMode="gray">
            <a:xfrm>
              <a:off x="778955" y="5614885"/>
              <a:ext cx="1433479" cy="246221"/>
            </a:xfrm>
            <a:prstGeom prst="rect">
              <a:avLst/>
            </a:prstGeom>
            <a:noFill/>
          </p:spPr>
          <p:txBody>
            <a:bodyPr wrap="square" lIns="0" tIns="0" rIns="0" bIns="0" rtlCol="0">
              <a:spAutoFit/>
            </a:bodyPr>
            <a:lstStyle/>
            <a:p>
              <a:pPr algn="ctr" defTabSz="990564">
                <a:buSzPct val="100000"/>
                <a:buFont typeface="Wingdings" panose="05000000000000000000" pitchFamily="2" charset="2"/>
                <a:buNone/>
              </a:pPr>
              <a:r>
                <a:rPr lang="ja-JP" altLang="en-US" sz="1600" b="1">
                  <a:latin typeface="+mn-ea"/>
                  <a:cs typeface="Arial" charset="0"/>
                </a:rPr>
                <a:t>住民の声</a:t>
              </a:r>
            </a:p>
          </p:txBody>
        </p:sp>
      </p:grpSp>
      <p:sp>
        <p:nvSpPr>
          <p:cNvPr id="40" name="正方形/長方形 39">
            <a:extLst>
              <a:ext uri="{FF2B5EF4-FFF2-40B4-BE49-F238E27FC236}">
                <a16:creationId xmlns:a16="http://schemas.microsoft.com/office/drawing/2014/main" id="{1F19D291-D76B-0C58-B885-C60EB3FC0805}"/>
              </a:ext>
            </a:extLst>
          </p:cNvPr>
          <p:cNvSpPr/>
          <p:nvPr/>
        </p:nvSpPr>
        <p:spPr bwMode="gray">
          <a:xfrm>
            <a:off x="457123" y="1345649"/>
            <a:ext cx="3726815" cy="332988"/>
          </a:xfrm>
          <a:prstGeom prst="rect">
            <a:avLst/>
          </a:prstGeom>
          <a:solidFill>
            <a:srgbClr val="53565A">
              <a:lumMod val="20000"/>
              <a:lumOff val="80000"/>
            </a:srgbClr>
          </a:solidFill>
          <a:ln w="12700" algn="ctr">
            <a:solidFill>
              <a:sysClr val="window" lastClr="FFFFFF">
                <a:lumMod val="75000"/>
              </a:sys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effectLst/>
                <a:uLnTx/>
                <a:uFillTx/>
                <a:latin typeface="+mn-ea"/>
                <a:cs typeface="Arial" charset="0"/>
              </a:rPr>
              <a:t>現状把握</a:t>
            </a:r>
          </a:p>
        </p:txBody>
      </p:sp>
      <p:sp>
        <p:nvSpPr>
          <p:cNvPr id="41" name="吹き出し: 四角形 40">
            <a:extLst>
              <a:ext uri="{FF2B5EF4-FFF2-40B4-BE49-F238E27FC236}">
                <a16:creationId xmlns:a16="http://schemas.microsoft.com/office/drawing/2014/main" id="{2EA2AD5F-B575-0B75-D0A2-655D04F15460}"/>
              </a:ext>
            </a:extLst>
          </p:cNvPr>
          <p:cNvSpPr/>
          <p:nvPr/>
        </p:nvSpPr>
        <p:spPr bwMode="gray">
          <a:xfrm>
            <a:off x="4485373" y="3779773"/>
            <a:ext cx="1447170" cy="885005"/>
          </a:xfrm>
          <a:prstGeom prst="wedgeRectCallout">
            <a:avLst>
              <a:gd name="adj1" fmla="val 64301"/>
              <a:gd name="adj2" fmla="val -11456"/>
            </a:avLst>
          </a:prstGeom>
          <a:no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pPr>
            <a:r>
              <a:rPr lang="ja-JP" altLang="en-US" sz="1400" b="1">
                <a:latin typeface="+mn-ea"/>
                <a:cs typeface="Arial" charset="0"/>
              </a:rPr>
              <a:t>探す時間が</a:t>
            </a:r>
            <a:endParaRPr lang="en-US" altLang="ja-JP" sz="1400" b="1">
              <a:latin typeface="+mn-ea"/>
              <a:cs typeface="Arial" charset="0"/>
            </a:endParaRPr>
          </a:p>
          <a:p>
            <a:pPr algn="ctr" defTabSz="990564">
              <a:buSzPct val="100000"/>
            </a:pPr>
            <a:r>
              <a:rPr lang="ja-JP" altLang="en-US" sz="1400" b="1">
                <a:latin typeface="+mn-ea"/>
                <a:cs typeface="Arial" charset="0"/>
              </a:rPr>
              <a:t>減ると感じる</a:t>
            </a:r>
            <a:endParaRPr lang="en-US" altLang="ja-JP" sz="1400" b="1">
              <a:latin typeface="+mn-ea"/>
              <a:cs typeface="Arial" charset="0"/>
            </a:endParaRPr>
          </a:p>
          <a:p>
            <a:pPr algn="ctr" defTabSz="990564">
              <a:buSzPct val="100000"/>
            </a:pPr>
            <a:r>
              <a:rPr lang="en-US" altLang="ja-JP" sz="1400" b="1">
                <a:latin typeface="+mn-ea"/>
                <a:cs typeface="Arial" charset="0"/>
              </a:rPr>
              <a:t>92</a:t>
            </a:r>
            <a:r>
              <a:rPr lang="ja-JP" altLang="en-US" sz="1400" b="1">
                <a:latin typeface="+mn-ea"/>
                <a:cs typeface="Arial" charset="0"/>
              </a:rPr>
              <a:t>％</a:t>
            </a:r>
          </a:p>
        </p:txBody>
      </p:sp>
      <p:sp>
        <p:nvSpPr>
          <p:cNvPr id="42" name="吹き出し: 四角形 41">
            <a:extLst>
              <a:ext uri="{FF2B5EF4-FFF2-40B4-BE49-F238E27FC236}">
                <a16:creationId xmlns:a16="http://schemas.microsoft.com/office/drawing/2014/main" id="{2A9CEC10-B38B-6713-DAE8-1F823F916BAE}"/>
              </a:ext>
            </a:extLst>
          </p:cNvPr>
          <p:cNvSpPr/>
          <p:nvPr/>
        </p:nvSpPr>
        <p:spPr bwMode="gray">
          <a:xfrm>
            <a:off x="8243236" y="3745392"/>
            <a:ext cx="1447170" cy="885005"/>
          </a:xfrm>
          <a:prstGeom prst="wedgeRectCallout">
            <a:avLst>
              <a:gd name="adj1" fmla="val 64301"/>
              <a:gd name="adj2" fmla="val -11456"/>
            </a:avLst>
          </a:prstGeom>
          <a:no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pPr>
            <a:r>
              <a:rPr lang="ja-JP" altLang="en-US" sz="1400" b="1">
                <a:latin typeface="+mn-ea"/>
                <a:cs typeface="Arial" charset="0"/>
              </a:rPr>
              <a:t>便利だと感じる</a:t>
            </a:r>
            <a:r>
              <a:rPr lang="en-US" altLang="ja-JP" sz="1400" b="1">
                <a:latin typeface="+mn-ea"/>
                <a:cs typeface="Arial" charset="0"/>
              </a:rPr>
              <a:t>88</a:t>
            </a:r>
            <a:r>
              <a:rPr lang="ja-JP" altLang="en-US" sz="1400" b="1">
                <a:latin typeface="+mn-ea"/>
                <a:cs typeface="Arial" charset="0"/>
              </a:rPr>
              <a:t>％</a:t>
            </a:r>
          </a:p>
        </p:txBody>
      </p:sp>
      <p:sp>
        <p:nvSpPr>
          <p:cNvPr id="9" name="タイトル 5">
            <a:extLst>
              <a:ext uri="{FF2B5EF4-FFF2-40B4-BE49-F238E27FC236}">
                <a16:creationId xmlns:a16="http://schemas.microsoft.com/office/drawing/2014/main" id="{7367ECCF-C09C-6EB9-0EDD-710AAC8D4765}"/>
              </a:ext>
            </a:extLst>
          </p:cNvPr>
          <p:cNvSpPr txBox="1">
            <a:spLocks/>
          </p:cNvSpPr>
          <p:nvPr/>
        </p:nvSpPr>
        <p:spPr>
          <a:xfrm>
            <a:off x="438828" y="771620"/>
            <a:ext cx="11314344"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実証の結果、母と子の保健バッグ内の配布物は量が多い・管理が不便という意見が多数あったが、同じ配布物を探す場合、</a:t>
            </a:r>
            <a:r>
              <a:rPr lang="en-US" altLang="ja-JP">
                <a:solidFill>
                  <a:schemeClr val="tx2"/>
                </a:solidFill>
              </a:rPr>
              <a:t>92</a:t>
            </a:r>
            <a:r>
              <a:rPr lang="ja-JP" altLang="en-US">
                <a:solidFill>
                  <a:schemeClr val="tx2"/>
                </a:solidFill>
              </a:rPr>
              <a:t>％が紙で探すのにかかる時間よりも、電子版母子健康手帳上で探す時間のほうが短い・便利だと感じると回答</a:t>
            </a:r>
          </a:p>
        </p:txBody>
      </p:sp>
      <p:sp>
        <p:nvSpPr>
          <p:cNvPr id="10" name="正方形/長方形 9">
            <a:extLst>
              <a:ext uri="{FF2B5EF4-FFF2-40B4-BE49-F238E27FC236}">
                <a16:creationId xmlns:a16="http://schemas.microsoft.com/office/drawing/2014/main" id="{C35ACDEB-332B-37E8-1699-34A2943BFA5E}"/>
              </a:ext>
            </a:extLst>
          </p:cNvPr>
          <p:cNvSpPr/>
          <p:nvPr/>
        </p:nvSpPr>
        <p:spPr bwMode="gray">
          <a:xfrm>
            <a:off x="10225238" y="302158"/>
            <a:ext cx="756000" cy="317381"/>
          </a:xfrm>
          <a:prstGeom prst="rect">
            <a:avLst/>
          </a:prstGeom>
          <a:solidFill>
            <a:schemeClr val="tx2"/>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1" i="0" u="none" strike="noStrike" kern="1200" cap="none" spc="0" normalizeH="0" baseline="0" noProof="0">
                <a:ln>
                  <a:noFill/>
                </a:ln>
                <a:solidFill>
                  <a:schemeClr val="bg1"/>
                </a:solidFill>
                <a:effectLst/>
                <a:uLnTx/>
                <a:uFillTx/>
                <a:latin typeface="+mn-ea"/>
                <a:cs typeface="+mn-cs"/>
              </a:rPr>
              <a:t>住民</a:t>
            </a:r>
          </a:p>
        </p:txBody>
      </p:sp>
      <p:sp>
        <p:nvSpPr>
          <p:cNvPr id="12" name="正方形/長方形 11">
            <a:extLst>
              <a:ext uri="{FF2B5EF4-FFF2-40B4-BE49-F238E27FC236}">
                <a16:creationId xmlns:a16="http://schemas.microsoft.com/office/drawing/2014/main" id="{A6946697-27BC-ADD0-0570-048B17E5DA45}"/>
              </a:ext>
            </a:extLst>
          </p:cNvPr>
          <p:cNvSpPr/>
          <p:nvPr/>
        </p:nvSpPr>
        <p:spPr bwMode="gray">
          <a:xfrm>
            <a:off x="11029615" y="302158"/>
            <a:ext cx="756000" cy="317381"/>
          </a:xfrm>
          <a:prstGeom prst="rect">
            <a:avLst/>
          </a:prstGeom>
          <a:solidFill>
            <a:schemeClr val="bg1">
              <a:lumMod val="95000"/>
            </a:schemeClr>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effectLst/>
                <a:uLnTx/>
                <a:uFillTx/>
                <a:latin typeface="+mn-ea"/>
                <a:cs typeface="+mn-cs"/>
              </a:rPr>
              <a:t>職員</a:t>
            </a:r>
          </a:p>
        </p:txBody>
      </p:sp>
      <p:sp>
        <p:nvSpPr>
          <p:cNvPr id="3" name="正方形/長方形 2">
            <a:extLst>
              <a:ext uri="{FF2B5EF4-FFF2-40B4-BE49-F238E27FC236}">
                <a16:creationId xmlns:a16="http://schemas.microsoft.com/office/drawing/2014/main" id="{7C36F452-B17F-3E1D-38FC-F0EC0CD55D4F}"/>
              </a:ext>
            </a:extLst>
          </p:cNvPr>
          <p:cNvSpPr/>
          <p:nvPr/>
        </p:nvSpPr>
        <p:spPr bwMode="gray">
          <a:xfrm>
            <a:off x="556210" y="2715419"/>
            <a:ext cx="3556219" cy="824429"/>
          </a:xfrm>
          <a:prstGeom prst="rect">
            <a:avLst/>
          </a:prstGeom>
          <a:noFill/>
          <a:ln w="38100" algn="ctr">
            <a:solidFill>
              <a:srgbClr val="C00000"/>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defTabSz="990564" fontAlgn="auto">
              <a:spcBef>
                <a:spcPts val="0"/>
              </a:spcBef>
              <a:spcAft>
                <a:spcPts val="0"/>
              </a:spcAft>
              <a:buSzPct val="100000"/>
            </a:pPr>
            <a:endParaRPr kumimoji="1" lang="ja-JP" altLang="en-US" sz="1200">
              <a:solidFill>
                <a:prstClr val="black"/>
              </a:solidFill>
              <a:latin typeface="+mn-ea"/>
              <a:cs typeface="+mn-cs"/>
            </a:endParaRPr>
          </a:p>
        </p:txBody>
      </p:sp>
      <p:pic>
        <p:nvPicPr>
          <p:cNvPr id="15" name="図 14">
            <a:extLst>
              <a:ext uri="{FF2B5EF4-FFF2-40B4-BE49-F238E27FC236}">
                <a16:creationId xmlns:a16="http://schemas.microsoft.com/office/drawing/2014/main" id="{10A55145-0AF8-A43D-2240-C92F6731734C}"/>
              </a:ext>
            </a:extLst>
          </p:cNvPr>
          <p:cNvPicPr>
            <a:picLocks noChangeAspect="1"/>
          </p:cNvPicPr>
          <p:nvPr/>
        </p:nvPicPr>
        <p:blipFill>
          <a:blip r:embed="rId7"/>
          <a:stretch>
            <a:fillRect/>
          </a:stretch>
        </p:blipFill>
        <p:spPr>
          <a:xfrm>
            <a:off x="8031074" y="2678179"/>
            <a:ext cx="956134" cy="684569"/>
          </a:xfrm>
          <a:prstGeom prst="rect">
            <a:avLst/>
          </a:prstGeom>
        </p:spPr>
      </p:pic>
      <p:pic>
        <p:nvPicPr>
          <p:cNvPr id="11" name="図 10">
            <a:extLst>
              <a:ext uri="{FF2B5EF4-FFF2-40B4-BE49-F238E27FC236}">
                <a16:creationId xmlns:a16="http://schemas.microsoft.com/office/drawing/2014/main" id="{1A8FD187-FCBB-D792-8BAE-E467648D2C58}"/>
              </a:ext>
            </a:extLst>
          </p:cNvPr>
          <p:cNvPicPr>
            <a:picLocks noChangeAspect="1"/>
          </p:cNvPicPr>
          <p:nvPr/>
        </p:nvPicPr>
        <p:blipFill>
          <a:blip r:embed="rId8"/>
          <a:stretch>
            <a:fillRect/>
          </a:stretch>
        </p:blipFill>
        <p:spPr>
          <a:xfrm>
            <a:off x="9942912" y="3311113"/>
            <a:ext cx="1802542" cy="1958400"/>
          </a:xfrm>
          <a:prstGeom prst="rect">
            <a:avLst/>
          </a:prstGeom>
        </p:spPr>
      </p:pic>
      <p:pic>
        <p:nvPicPr>
          <p:cNvPr id="22" name="図 21">
            <a:extLst>
              <a:ext uri="{FF2B5EF4-FFF2-40B4-BE49-F238E27FC236}">
                <a16:creationId xmlns:a16="http://schemas.microsoft.com/office/drawing/2014/main" id="{5A0C2B12-7E0A-3BCA-CE1F-1A3F337ED04C}"/>
              </a:ext>
            </a:extLst>
          </p:cNvPr>
          <p:cNvPicPr>
            <a:picLocks noChangeAspect="1"/>
          </p:cNvPicPr>
          <p:nvPr/>
        </p:nvPicPr>
        <p:blipFill>
          <a:blip r:embed="rId9"/>
          <a:stretch>
            <a:fillRect/>
          </a:stretch>
        </p:blipFill>
        <p:spPr>
          <a:xfrm>
            <a:off x="4473438" y="2951145"/>
            <a:ext cx="1669879" cy="588703"/>
          </a:xfrm>
          <a:prstGeom prst="rect">
            <a:avLst/>
          </a:prstGeom>
        </p:spPr>
      </p:pic>
      <p:pic>
        <p:nvPicPr>
          <p:cNvPr id="24" name="図 23">
            <a:extLst>
              <a:ext uri="{FF2B5EF4-FFF2-40B4-BE49-F238E27FC236}">
                <a16:creationId xmlns:a16="http://schemas.microsoft.com/office/drawing/2014/main" id="{CEB7102C-2457-843E-F1B2-66D6D6905EF8}"/>
              </a:ext>
            </a:extLst>
          </p:cNvPr>
          <p:cNvPicPr>
            <a:picLocks noChangeAspect="1"/>
          </p:cNvPicPr>
          <p:nvPr/>
        </p:nvPicPr>
        <p:blipFill>
          <a:blip r:embed="rId10"/>
          <a:stretch>
            <a:fillRect/>
          </a:stretch>
        </p:blipFill>
        <p:spPr>
          <a:xfrm>
            <a:off x="6198782" y="3483913"/>
            <a:ext cx="1657778" cy="1612800"/>
          </a:xfrm>
          <a:prstGeom prst="rect">
            <a:avLst/>
          </a:prstGeom>
        </p:spPr>
      </p:pic>
    </p:spTree>
    <p:extLst>
      <p:ext uri="{BB962C8B-B14F-4D97-AF65-F5344CB8AC3E}">
        <p14:creationId xmlns:p14="http://schemas.microsoft.com/office/powerpoint/2010/main" val="2950716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E3344D5-8A10-A80D-3729-210DCD0BA8C6}"/>
              </a:ext>
            </a:extLst>
          </p:cNvPr>
          <p:cNvSpPr>
            <a:spLocks noGrp="1"/>
          </p:cNvSpPr>
          <p:nvPr>
            <p:ph sz="quarter" idx="13"/>
          </p:nvPr>
        </p:nvSpPr>
        <p:spPr/>
        <p:txBody>
          <a:bodyPr vert="horz" lIns="91440" tIns="45720" rIns="91440" bIns="45720" rtlCol="0">
            <a:noAutofit/>
          </a:bodyPr>
          <a:lstStyle/>
          <a:p>
            <a:r>
              <a:rPr lang="en-US" altLang="ja-JP" sz="1800" b="1">
                <a:solidFill>
                  <a:schemeClr val="tx1"/>
                </a:solidFill>
              </a:rPr>
              <a:t>3.</a:t>
            </a:r>
            <a:r>
              <a:rPr lang="ja-JP" altLang="en-US" sz="1800" b="1">
                <a:solidFill>
                  <a:schemeClr val="tx1"/>
                </a:solidFill>
              </a:rPr>
              <a:t>実証結果及び導入により期待される効果</a:t>
            </a:r>
          </a:p>
        </p:txBody>
      </p:sp>
      <p:sp>
        <p:nvSpPr>
          <p:cNvPr id="4" name="スライド番号プレースホルダー 3">
            <a:extLst>
              <a:ext uri="{FF2B5EF4-FFF2-40B4-BE49-F238E27FC236}">
                <a16:creationId xmlns:a16="http://schemas.microsoft.com/office/drawing/2014/main" id="{DEFB0752-7E04-0892-0EB6-2A1A342C6205}"/>
              </a:ext>
            </a:extLst>
          </p:cNvPr>
          <p:cNvSpPr>
            <a:spLocks noGrp="1"/>
          </p:cNvSpPr>
          <p:nvPr>
            <p:ph type="sldNum" sz="quarter" idx="18"/>
          </p:nvPr>
        </p:nvSpPr>
        <p:spPr/>
        <p:txBody>
          <a:bodyPr/>
          <a:lstStyle/>
          <a:p>
            <a:fld id="{47CE1B9D-ECF1-40A6-9741-619C7E3ED3FB}" type="slidenum">
              <a:rPr lang="ja-JP" altLang="en-US" smtClean="0"/>
              <a:pPr/>
              <a:t>26</a:t>
            </a:fld>
            <a:endParaRPr lang="ja-JP" altLang="en-US"/>
          </a:p>
        </p:txBody>
      </p:sp>
      <p:sp>
        <p:nvSpPr>
          <p:cNvPr id="5" name="タイトル 4">
            <a:extLst>
              <a:ext uri="{FF2B5EF4-FFF2-40B4-BE49-F238E27FC236}">
                <a16:creationId xmlns:a16="http://schemas.microsoft.com/office/drawing/2014/main" id="{7F59A8A8-2EB5-E2E6-1358-54CF0FBBDAA5}"/>
              </a:ext>
            </a:extLst>
          </p:cNvPr>
          <p:cNvSpPr>
            <a:spLocks noGrp="1"/>
          </p:cNvSpPr>
          <p:nvPr>
            <p:ph type="title"/>
          </p:nvPr>
        </p:nvSpPr>
        <p:spPr>
          <a:xfrm>
            <a:off x="438828" y="474404"/>
            <a:ext cx="11314344" cy="297216"/>
          </a:xfrm>
        </p:spPr>
        <p:txBody>
          <a:bodyPr vert="horz">
            <a:noAutofit/>
          </a:bodyPr>
          <a:lstStyle/>
          <a:p>
            <a:r>
              <a:rPr lang="en-US" altLang="ja-JP" sz="1600"/>
              <a:t>(2) </a:t>
            </a:r>
            <a:r>
              <a:rPr lang="ja-JP" altLang="en-US" sz="1600"/>
              <a:t>導入による効果｜マイナポータルを介した健診記録や接種記録等の取得</a:t>
            </a:r>
            <a:endParaRPr kumimoji="1" lang="ja-JP" altLang="en-US" sz="1600"/>
          </a:p>
        </p:txBody>
      </p:sp>
      <p:grpSp>
        <p:nvGrpSpPr>
          <p:cNvPr id="7" name="グループ化 6">
            <a:extLst>
              <a:ext uri="{FF2B5EF4-FFF2-40B4-BE49-F238E27FC236}">
                <a16:creationId xmlns:a16="http://schemas.microsoft.com/office/drawing/2014/main" id="{C58DE042-77A9-D589-CD3D-B24079734DA0}"/>
              </a:ext>
            </a:extLst>
          </p:cNvPr>
          <p:cNvGrpSpPr/>
          <p:nvPr/>
        </p:nvGrpSpPr>
        <p:grpSpPr>
          <a:xfrm>
            <a:off x="1637556" y="2169862"/>
            <a:ext cx="3111831" cy="1938338"/>
            <a:chOff x="1602711" y="2093662"/>
            <a:chExt cx="3111831" cy="1938338"/>
          </a:xfrm>
        </p:grpSpPr>
        <p:pic>
          <p:nvPicPr>
            <p:cNvPr id="8" name="Picture 2" descr="保健室の先生のイラスト（男性）">
              <a:extLst>
                <a:ext uri="{FF2B5EF4-FFF2-40B4-BE49-F238E27FC236}">
                  <a16:creationId xmlns:a16="http://schemas.microsoft.com/office/drawing/2014/main" id="{51EC2031-5AED-3733-B81E-EE2CEFA84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417" y="2093662"/>
              <a:ext cx="2143125" cy="19383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母子健康手帳のイラスト">
              <a:extLst>
                <a:ext uri="{FF2B5EF4-FFF2-40B4-BE49-F238E27FC236}">
                  <a16:creationId xmlns:a16="http://schemas.microsoft.com/office/drawing/2014/main" id="{467418E5-F5CA-50A6-A21F-08D85AA5F4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2711" y="2745931"/>
              <a:ext cx="968706" cy="104161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正方形/長方形 9">
            <a:extLst>
              <a:ext uri="{FF2B5EF4-FFF2-40B4-BE49-F238E27FC236}">
                <a16:creationId xmlns:a16="http://schemas.microsoft.com/office/drawing/2014/main" id="{ED984E08-2795-7DB4-698C-4FD8D09422AE}"/>
              </a:ext>
            </a:extLst>
          </p:cNvPr>
          <p:cNvSpPr/>
          <p:nvPr/>
        </p:nvSpPr>
        <p:spPr bwMode="gray">
          <a:xfrm>
            <a:off x="805331" y="4296427"/>
            <a:ext cx="4776281" cy="244450"/>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buFont typeface="Wingdings" panose="05000000000000000000" pitchFamily="2" charset="2"/>
              <a:buNone/>
            </a:pPr>
            <a:r>
              <a:rPr lang="ja-JP" altLang="en-US" sz="1600">
                <a:latin typeface="+mn-ea"/>
                <a:cs typeface="Arial" charset="0"/>
              </a:rPr>
              <a:t>医療機関で母子健康手帳に</a:t>
            </a:r>
            <a:endParaRPr lang="en-US" altLang="ja-JP" sz="1600">
              <a:latin typeface="+mn-ea"/>
              <a:cs typeface="Arial" charset="0"/>
            </a:endParaRPr>
          </a:p>
          <a:p>
            <a:pPr algn="ctr" defTabSz="990564">
              <a:buSzPct val="100000"/>
              <a:buFont typeface="Wingdings" panose="05000000000000000000" pitchFamily="2" charset="2"/>
              <a:buNone/>
            </a:pPr>
            <a:r>
              <a:rPr lang="ja-JP" altLang="en-US" sz="1600">
                <a:latin typeface="+mn-ea"/>
                <a:cs typeface="Arial" charset="0"/>
              </a:rPr>
              <a:t>健診・予防接種の結果を記入してもらう</a:t>
            </a:r>
          </a:p>
        </p:txBody>
      </p:sp>
      <p:pic>
        <p:nvPicPr>
          <p:cNvPr id="11" name="図 10">
            <a:extLst>
              <a:ext uri="{FF2B5EF4-FFF2-40B4-BE49-F238E27FC236}">
                <a16:creationId xmlns:a16="http://schemas.microsoft.com/office/drawing/2014/main" id="{157332DC-080E-DAF4-584A-DBC3DEEBD8E8}"/>
              </a:ext>
            </a:extLst>
          </p:cNvPr>
          <p:cNvPicPr>
            <a:picLocks noChangeAspect="1"/>
          </p:cNvPicPr>
          <p:nvPr/>
        </p:nvPicPr>
        <p:blipFill>
          <a:blip r:embed="rId5"/>
          <a:stretch>
            <a:fillRect/>
          </a:stretch>
        </p:blipFill>
        <p:spPr>
          <a:xfrm>
            <a:off x="8953390" y="1977545"/>
            <a:ext cx="1694066" cy="2574380"/>
          </a:xfrm>
          <a:prstGeom prst="rect">
            <a:avLst/>
          </a:prstGeom>
        </p:spPr>
      </p:pic>
      <p:sp>
        <p:nvSpPr>
          <p:cNvPr id="12" name="正方形/長方形 11">
            <a:extLst>
              <a:ext uri="{FF2B5EF4-FFF2-40B4-BE49-F238E27FC236}">
                <a16:creationId xmlns:a16="http://schemas.microsoft.com/office/drawing/2014/main" id="{162C97B9-E2BF-1599-26E1-E98B9723EFA3}"/>
              </a:ext>
            </a:extLst>
          </p:cNvPr>
          <p:cNvSpPr/>
          <p:nvPr/>
        </p:nvSpPr>
        <p:spPr bwMode="gray">
          <a:xfrm>
            <a:off x="8511704" y="3192130"/>
            <a:ext cx="321012" cy="331309"/>
          </a:xfrm>
          <a:prstGeom prst="rect">
            <a:avLst/>
          </a:prstGeom>
          <a:solidFill>
            <a:sysClr val="window" lastClr="FFFFFF"/>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0" lang="ja-JP" altLang="en-US" sz="1600" b="0" i="0" u="none" strike="noStrike" kern="0" cap="none" spc="0" normalizeH="0" baseline="0" noProof="0">
              <a:ln>
                <a:noFill/>
              </a:ln>
              <a:solidFill>
                <a:prstClr val="black"/>
              </a:solidFill>
              <a:effectLst/>
              <a:uLnTx/>
              <a:uFillTx/>
              <a:latin typeface="+mn-ea"/>
              <a:cs typeface="Arial" charset="0"/>
            </a:endParaRPr>
          </a:p>
        </p:txBody>
      </p:sp>
      <p:sp>
        <p:nvSpPr>
          <p:cNvPr id="13" name="正方形/長方形 12">
            <a:extLst>
              <a:ext uri="{FF2B5EF4-FFF2-40B4-BE49-F238E27FC236}">
                <a16:creationId xmlns:a16="http://schemas.microsoft.com/office/drawing/2014/main" id="{DDAFA8FF-66EA-0748-2E86-4ACAA51A2AD2}"/>
              </a:ext>
            </a:extLst>
          </p:cNvPr>
          <p:cNvSpPr/>
          <p:nvPr/>
        </p:nvSpPr>
        <p:spPr bwMode="gray">
          <a:xfrm>
            <a:off x="9115485" y="2296814"/>
            <a:ext cx="1404025" cy="223736"/>
          </a:xfrm>
          <a:prstGeom prst="rect">
            <a:avLst/>
          </a:prstGeom>
          <a:solidFill>
            <a:srgbClr val="FFCD00"/>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buFont typeface="Wingdings" panose="05000000000000000000" pitchFamily="2" charset="2"/>
              <a:buNone/>
            </a:pPr>
            <a:r>
              <a:rPr lang="en-US" altLang="ja-JP" sz="1200">
                <a:latin typeface="+mn-ea"/>
                <a:cs typeface="Arial" charset="0"/>
              </a:rPr>
              <a:t>3</a:t>
            </a:r>
            <a:r>
              <a:rPr lang="ja-JP" altLang="en-US" sz="1200">
                <a:latin typeface="+mn-ea"/>
                <a:cs typeface="Arial" charset="0"/>
              </a:rPr>
              <a:t>・</a:t>
            </a:r>
            <a:r>
              <a:rPr lang="en-US" altLang="ja-JP" sz="1200">
                <a:latin typeface="+mn-ea"/>
                <a:cs typeface="Arial" charset="0"/>
              </a:rPr>
              <a:t>4</a:t>
            </a:r>
            <a:r>
              <a:rPr lang="ja-JP" altLang="en-US" sz="1200">
                <a:latin typeface="+mn-ea"/>
                <a:cs typeface="Arial" charset="0"/>
              </a:rPr>
              <a:t>か月健診結果</a:t>
            </a:r>
          </a:p>
        </p:txBody>
      </p:sp>
      <p:sp>
        <p:nvSpPr>
          <p:cNvPr id="14" name="正方形/長方形 13">
            <a:extLst>
              <a:ext uri="{FF2B5EF4-FFF2-40B4-BE49-F238E27FC236}">
                <a16:creationId xmlns:a16="http://schemas.microsoft.com/office/drawing/2014/main" id="{7AFF7259-9400-5BB3-326F-6032801E6BA4}"/>
              </a:ext>
            </a:extLst>
          </p:cNvPr>
          <p:cNvSpPr/>
          <p:nvPr/>
        </p:nvSpPr>
        <p:spPr bwMode="gray">
          <a:xfrm>
            <a:off x="9115485" y="2650681"/>
            <a:ext cx="1404025" cy="1496270"/>
          </a:xfrm>
          <a:prstGeom prst="rect">
            <a:avLst/>
          </a:prstGeom>
          <a:no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buFont typeface="Wingdings" panose="05000000000000000000" pitchFamily="2" charset="2"/>
              <a:buNone/>
            </a:pPr>
            <a:r>
              <a:rPr lang="ja-JP" altLang="en-US" sz="1200">
                <a:latin typeface="+mn-ea"/>
                <a:cs typeface="Arial" charset="0"/>
              </a:rPr>
              <a:t>身長：</a:t>
            </a:r>
            <a:r>
              <a:rPr lang="en-US" altLang="ja-JP" sz="1200">
                <a:latin typeface="+mn-ea"/>
                <a:cs typeface="Arial" charset="0"/>
              </a:rPr>
              <a:t>60cm</a:t>
            </a:r>
          </a:p>
          <a:p>
            <a:pPr algn="ctr" defTabSz="990564">
              <a:buSzPct val="100000"/>
              <a:buFont typeface="Wingdings" panose="05000000000000000000" pitchFamily="2" charset="2"/>
              <a:buNone/>
            </a:pPr>
            <a:r>
              <a:rPr lang="ja-JP" altLang="en-US" sz="1200">
                <a:latin typeface="+mn-ea"/>
                <a:cs typeface="Arial" charset="0"/>
              </a:rPr>
              <a:t>体重：</a:t>
            </a:r>
            <a:r>
              <a:rPr lang="en-US" altLang="ja-JP" sz="1200">
                <a:latin typeface="+mn-ea"/>
                <a:cs typeface="Arial" charset="0"/>
              </a:rPr>
              <a:t>6,300g</a:t>
            </a:r>
          </a:p>
          <a:p>
            <a:pPr algn="ctr" defTabSz="990564">
              <a:buSzPct val="100000"/>
              <a:buFont typeface="Wingdings" panose="05000000000000000000" pitchFamily="2" charset="2"/>
              <a:buNone/>
            </a:pPr>
            <a:r>
              <a:rPr lang="ja-JP" altLang="en-US" sz="1200">
                <a:latin typeface="+mn-ea"/>
                <a:cs typeface="Arial" charset="0"/>
              </a:rPr>
              <a:t>頭囲：</a:t>
            </a:r>
            <a:r>
              <a:rPr lang="en-US" altLang="ja-JP" sz="1200">
                <a:latin typeface="+mn-ea"/>
                <a:cs typeface="Arial" charset="0"/>
              </a:rPr>
              <a:t>40cm</a:t>
            </a:r>
          </a:p>
          <a:p>
            <a:pPr algn="ctr" defTabSz="990564">
              <a:buSzPct val="100000"/>
              <a:buFont typeface="Wingdings" panose="05000000000000000000" pitchFamily="2" charset="2"/>
              <a:buNone/>
            </a:pPr>
            <a:r>
              <a:rPr lang="ja-JP" altLang="en-US" sz="1200">
                <a:latin typeface="+mn-ea"/>
                <a:cs typeface="Arial" charset="0"/>
              </a:rPr>
              <a:t>・・・・</a:t>
            </a:r>
          </a:p>
        </p:txBody>
      </p:sp>
      <p:sp>
        <p:nvSpPr>
          <p:cNvPr id="15" name="正方形/長方形 14">
            <a:extLst>
              <a:ext uri="{FF2B5EF4-FFF2-40B4-BE49-F238E27FC236}">
                <a16:creationId xmlns:a16="http://schemas.microsoft.com/office/drawing/2014/main" id="{D8DAB4ED-9608-20E1-C46C-115B4EE598E9}"/>
              </a:ext>
            </a:extLst>
          </p:cNvPr>
          <p:cNvSpPr/>
          <p:nvPr/>
        </p:nvSpPr>
        <p:spPr bwMode="gray">
          <a:xfrm>
            <a:off x="6424166" y="2567572"/>
            <a:ext cx="2291209" cy="300220"/>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buFont typeface="Wingdings" panose="05000000000000000000" pitchFamily="2" charset="2"/>
              <a:buNone/>
            </a:pPr>
            <a:r>
              <a:rPr lang="ja-JP" altLang="en-US" sz="1600">
                <a:latin typeface="+mn-ea"/>
                <a:cs typeface="Arial" charset="0"/>
              </a:rPr>
              <a:t>マイナンバーカードを　使うことで正しい</a:t>
            </a:r>
            <a:endParaRPr lang="en-US" altLang="ja-JP" sz="1600">
              <a:latin typeface="+mn-ea"/>
              <a:cs typeface="Arial" charset="0"/>
            </a:endParaRPr>
          </a:p>
          <a:p>
            <a:pPr algn="ctr" defTabSz="990564">
              <a:buSzPct val="100000"/>
              <a:buFont typeface="Wingdings" panose="05000000000000000000" pitchFamily="2" charset="2"/>
              <a:buNone/>
            </a:pPr>
            <a:r>
              <a:rPr lang="ja-JP" altLang="en-US" sz="1600">
                <a:latin typeface="+mn-ea"/>
                <a:cs typeface="Arial" charset="0"/>
              </a:rPr>
              <a:t>健診結果を取得</a:t>
            </a:r>
          </a:p>
        </p:txBody>
      </p:sp>
      <p:sp>
        <p:nvSpPr>
          <p:cNvPr id="16" name="正方形/長方形 15">
            <a:extLst>
              <a:ext uri="{FF2B5EF4-FFF2-40B4-BE49-F238E27FC236}">
                <a16:creationId xmlns:a16="http://schemas.microsoft.com/office/drawing/2014/main" id="{98126CBF-C090-0301-9886-B102C44AF654}"/>
              </a:ext>
            </a:extLst>
          </p:cNvPr>
          <p:cNvSpPr/>
          <p:nvPr/>
        </p:nvSpPr>
        <p:spPr bwMode="gray">
          <a:xfrm>
            <a:off x="475471" y="5305130"/>
            <a:ext cx="5436000" cy="1282864"/>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600">
                <a:latin typeface="+mn-ea"/>
                <a:cs typeface="Arial" charset="0"/>
              </a:rPr>
              <a:t>外出先で母子健康手帳がない場合に健診結果が確認できない</a:t>
            </a:r>
            <a:endParaRPr lang="en-US" altLang="ja-JP" sz="1600">
              <a:latin typeface="+mn-ea"/>
              <a:cs typeface="Arial" charset="0"/>
            </a:endParaRPr>
          </a:p>
          <a:p>
            <a:pPr marL="85725" indent="-85725" defTabSz="990564">
              <a:buSzPct val="100000"/>
              <a:buFont typeface="Arial" panose="020B0604020202020204" pitchFamily="34" charset="0"/>
              <a:buChar char="•"/>
            </a:pPr>
            <a:r>
              <a:rPr lang="ja-JP" altLang="en-US" sz="1600">
                <a:latin typeface="+mn-ea"/>
                <a:cs typeface="Arial" charset="0"/>
              </a:rPr>
              <a:t>子育てアプリ等に転記する場合、手入力のため誤記入の　可能性がある</a:t>
            </a:r>
            <a:endParaRPr lang="en-US" altLang="ja-JP" sz="1600">
              <a:latin typeface="+mn-ea"/>
              <a:cs typeface="Arial" charset="0"/>
            </a:endParaRPr>
          </a:p>
        </p:txBody>
      </p:sp>
      <p:sp>
        <p:nvSpPr>
          <p:cNvPr id="17" name="正方形/長方形 16">
            <a:extLst>
              <a:ext uri="{FF2B5EF4-FFF2-40B4-BE49-F238E27FC236}">
                <a16:creationId xmlns:a16="http://schemas.microsoft.com/office/drawing/2014/main" id="{4137D142-B467-616E-8ACC-526610FF3595}"/>
              </a:ext>
            </a:extLst>
          </p:cNvPr>
          <p:cNvSpPr/>
          <p:nvPr/>
        </p:nvSpPr>
        <p:spPr bwMode="gray">
          <a:xfrm>
            <a:off x="6309870" y="5297825"/>
            <a:ext cx="964800" cy="1256400"/>
          </a:xfrm>
          <a:prstGeom prst="rect">
            <a:avLst/>
          </a:prstGeom>
          <a:solidFill>
            <a:srgbClr val="86BC25">
              <a:lumMod val="20000"/>
              <a:lumOff val="80000"/>
            </a:srgbClr>
          </a:solidFill>
          <a:ln w="12700" algn="ctr">
            <a:solidFill>
              <a:sysClr val="window" lastClr="FFFFFF">
                <a:lumMod val="75000"/>
              </a:sys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defRPr/>
            </a:pPr>
            <a:r>
              <a:rPr kumimoji="0" lang="ja-JP" altLang="en-US" sz="1600" b="0" i="0" u="none" strike="noStrike" kern="0" cap="none" spc="0" normalizeH="0" baseline="0" noProof="0">
                <a:ln>
                  <a:noFill/>
                </a:ln>
                <a:effectLst/>
                <a:uLnTx/>
                <a:uFillTx/>
                <a:latin typeface="+mn-ea"/>
                <a:cs typeface="Arial"/>
              </a:rPr>
              <a:t>手取り</a:t>
            </a:r>
            <a:r>
              <a:rPr kumimoji="0" lang="ja-JP" altLang="en-US" sz="1600" kern="0">
                <a:latin typeface="+mn-ea"/>
                <a:cs typeface="Arial"/>
              </a:rPr>
              <a:t>　</a:t>
            </a:r>
            <a:r>
              <a:rPr kumimoji="0" lang="ja-JP" altLang="en-US" sz="1600" b="0" i="0" u="none" strike="noStrike" kern="0" cap="none" spc="0" normalizeH="0" baseline="0" noProof="0">
                <a:ln>
                  <a:noFill/>
                </a:ln>
                <a:effectLst/>
                <a:uLnTx/>
                <a:uFillTx/>
                <a:latin typeface="+mn-ea"/>
                <a:cs typeface="Arial"/>
              </a:rPr>
              <a:t>時間増加</a:t>
            </a:r>
          </a:p>
        </p:txBody>
      </p:sp>
      <p:sp>
        <p:nvSpPr>
          <p:cNvPr id="18" name="正方形/長方形 17">
            <a:extLst>
              <a:ext uri="{FF2B5EF4-FFF2-40B4-BE49-F238E27FC236}">
                <a16:creationId xmlns:a16="http://schemas.microsoft.com/office/drawing/2014/main" id="{A59CC82C-BE08-4BEC-02BD-FEED9522EB62}"/>
              </a:ext>
            </a:extLst>
          </p:cNvPr>
          <p:cNvSpPr/>
          <p:nvPr/>
        </p:nvSpPr>
        <p:spPr bwMode="gray">
          <a:xfrm>
            <a:off x="7382671" y="5297825"/>
            <a:ext cx="4363200" cy="12564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600">
                <a:latin typeface="+mn-ea"/>
                <a:cs typeface="Arial" charset="0"/>
              </a:rPr>
              <a:t>スマートフォン上でいつでもどこでも健診　結果が確認可能</a:t>
            </a:r>
            <a:endParaRPr lang="en-US" altLang="ja-JP" sz="1600">
              <a:latin typeface="+mn-ea"/>
              <a:cs typeface="Arial" charset="0"/>
            </a:endParaRPr>
          </a:p>
          <a:p>
            <a:pPr marL="85725" indent="-85725" defTabSz="990564">
              <a:buSzPct val="100000"/>
              <a:buFont typeface="Arial" panose="020B0604020202020204" pitchFamily="34" charset="0"/>
              <a:buChar char="•"/>
            </a:pPr>
            <a:r>
              <a:rPr lang="ja-JP" altLang="en-US" sz="1600">
                <a:latin typeface="+mn-ea"/>
                <a:cs typeface="Arial" charset="0"/>
              </a:rPr>
              <a:t>マイナポータルと自動連携されるため、正しい結果を取得可能</a:t>
            </a:r>
          </a:p>
        </p:txBody>
      </p:sp>
      <p:cxnSp>
        <p:nvCxnSpPr>
          <p:cNvPr id="19" name="直線コネクタ 18">
            <a:extLst>
              <a:ext uri="{FF2B5EF4-FFF2-40B4-BE49-F238E27FC236}">
                <a16:creationId xmlns:a16="http://schemas.microsoft.com/office/drawing/2014/main" id="{2FA367D1-0906-8B88-9E02-6BD0DB546BFD}"/>
              </a:ext>
            </a:extLst>
          </p:cNvPr>
          <p:cNvCxnSpPr>
            <a:cxnSpLocks/>
          </p:cNvCxnSpPr>
          <p:nvPr/>
        </p:nvCxnSpPr>
        <p:spPr bwMode="gray">
          <a:xfrm>
            <a:off x="6277204" y="5108351"/>
            <a:ext cx="5435371" cy="0"/>
          </a:xfrm>
          <a:prstGeom prst="line">
            <a:avLst/>
          </a:prstGeom>
          <a:noFill/>
          <a:ln w="19050" cap="flat" cmpd="sng" algn="ctr">
            <a:solidFill>
              <a:srgbClr val="53565A"/>
            </a:solidFill>
            <a:prstDash val="solid"/>
            <a:headEnd type="oval" w="med" len="med"/>
            <a:tailEnd type="oval" w="med" len="med"/>
          </a:ln>
          <a:effectLst/>
        </p:spPr>
      </p:cxnSp>
      <p:sp>
        <p:nvSpPr>
          <p:cNvPr id="20" name="正方形/長方形 19">
            <a:extLst>
              <a:ext uri="{FF2B5EF4-FFF2-40B4-BE49-F238E27FC236}">
                <a16:creationId xmlns:a16="http://schemas.microsoft.com/office/drawing/2014/main" id="{3B383D34-BDC6-DBEF-108A-06BF88F796FE}"/>
              </a:ext>
            </a:extLst>
          </p:cNvPr>
          <p:cNvSpPr/>
          <p:nvPr/>
        </p:nvSpPr>
        <p:spPr bwMode="gray">
          <a:xfrm>
            <a:off x="8217679" y="4975739"/>
            <a:ext cx="1554420" cy="265225"/>
          </a:xfrm>
          <a:prstGeom prst="rect">
            <a:avLst/>
          </a:prstGeom>
          <a:solidFill>
            <a:sysClr val="window" lastClr="FFFFFF"/>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kern="0">
                <a:latin typeface="+mn-ea"/>
                <a:cs typeface="Arial" charset="0"/>
              </a:rPr>
              <a:t>期待</a:t>
            </a:r>
            <a:r>
              <a:rPr kumimoji="0" lang="ja-JP" altLang="en-US" sz="1600" b="0" i="0" u="none" strike="noStrike" kern="0" cap="none" spc="0" normalizeH="0" baseline="0" noProof="0">
                <a:ln>
                  <a:noFill/>
                </a:ln>
                <a:effectLst/>
                <a:uLnTx/>
                <a:uFillTx/>
                <a:latin typeface="+mn-ea"/>
                <a:cs typeface="Arial" charset="0"/>
              </a:rPr>
              <a:t>される効果</a:t>
            </a:r>
          </a:p>
        </p:txBody>
      </p:sp>
      <p:cxnSp>
        <p:nvCxnSpPr>
          <p:cNvPr id="21" name="直線コネクタ 20">
            <a:extLst>
              <a:ext uri="{FF2B5EF4-FFF2-40B4-BE49-F238E27FC236}">
                <a16:creationId xmlns:a16="http://schemas.microsoft.com/office/drawing/2014/main" id="{11225ABD-5853-81B3-5A31-16FB9268C7F1}"/>
              </a:ext>
            </a:extLst>
          </p:cNvPr>
          <p:cNvCxnSpPr>
            <a:cxnSpLocks/>
          </p:cNvCxnSpPr>
          <p:nvPr/>
        </p:nvCxnSpPr>
        <p:spPr bwMode="gray">
          <a:xfrm>
            <a:off x="475471" y="5108351"/>
            <a:ext cx="5435371" cy="0"/>
          </a:xfrm>
          <a:prstGeom prst="line">
            <a:avLst/>
          </a:prstGeom>
          <a:noFill/>
          <a:ln w="19050" cap="flat" cmpd="sng" algn="ctr">
            <a:solidFill>
              <a:srgbClr val="53565A"/>
            </a:solidFill>
            <a:prstDash val="solid"/>
            <a:headEnd type="oval" w="med" len="med"/>
            <a:tailEnd type="oval" w="med" len="med"/>
          </a:ln>
          <a:effectLst/>
        </p:spPr>
      </p:cxnSp>
      <p:sp>
        <p:nvSpPr>
          <p:cNvPr id="22" name="正方形/長方形 21">
            <a:extLst>
              <a:ext uri="{FF2B5EF4-FFF2-40B4-BE49-F238E27FC236}">
                <a16:creationId xmlns:a16="http://schemas.microsoft.com/office/drawing/2014/main" id="{E4175AEE-B6F2-9CF9-5FD3-53B23540B8A4}"/>
              </a:ext>
            </a:extLst>
          </p:cNvPr>
          <p:cNvSpPr/>
          <p:nvPr/>
        </p:nvSpPr>
        <p:spPr bwMode="gray">
          <a:xfrm>
            <a:off x="2887157" y="4975739"/>
            <a:ext cx="612000" cy="265225"/>
          </a:xfrm>
          <a:prstGeom prst="rect">
            <a:avLst/>
          </a:prstGeom>
          <a:solidFill>
            <a:sysClr val="window" lastClr="FFFFFF"/>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effectLst/>
                <a:uLnTx/>
                <a:uFillTx/>
                <a:latin typeface="+mn-ea"/>
                <a:cs typeface="Arial" charset="0"/>
              </a:rPr>
              <a:t>課題</a:t>
            </a:r>
          </a:p>
        </p:txBody>
      </p:sp>
      <p:sp>
        <p:nvSpPr>
          <p:cNvPr id="23" name="正方形/長方形 22">
            <a:extLst>
              <a:ext uri="{FF2B5EF4-FFF2-40B4-BE49-F238E27FC236}">
                <a16:creationId xmlns:a16="http://schemas.microsoft.com/office/drawing/2014/main" id="{FF7F4EB6-486A-8001-6232-0986C3CFD8DC}"/>
              </a:ext>
            </a:extLst>
          </p:cNvPr>
          <p:cNvSpPr/>
          <p:nvPr/>
        </p:nvSpPr>
        <p:spPr bwMode="gray">
          <a:xfrm>
            <a:off x="464713" y="1348164"/>
            <a:ext cx="5436000" cy="334800"/>
          </a:xfrm>
          <a:prstGeom prst="rect">
            <a:avLst/>
          </a:prstGeom>
          <a:solidFill>
            <a:sysClr val="windowText" lastClr="000000">
              <a:lumMod val="65000"/>
              <a:lumOff val="35000"/>
            </a:sysClr>
          </a:solidFill>
          <a:ln w="12700" algn="ctr">
            <a:solidFill>
              <a:sysClr val="window" lastClr="FFFFFF">
                <a:lumMod val="75000"/>
              </a:sys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1" i="0" u="none" strike="noStrike" kern="0" cap="none" spc="0" normalizeH="0" baseline="0" noProof="0">
                <a:ln>
                  <a:noFill/>
                </a:ln>
                <a:solidFill>
                  <a:prstClr val="white"/>
                </a:solidFill>
                <a:effectLst/>
                <a:uLnTx/>
                <a:uFillTx/>
                <a:latin typeface="+mn-ea"/>
                <a:cs typeface="Arial" charset="0"/>
              </a:rPr>
              <a:t>現状</a:t>
            </a:r>
          </a:p>
        </p:txBody>
      </p:sp>
      <p:sp>
        <p:nvSpPr>
          <p:cNvPr id="24" name="正方形/長方形 23">
            <a:extLst>
              <a:ext uri="{FF2B5EF4-FFF2-40B4-BE49-F238E27FC236}">
                <a16:creationId xmlns:a16="http://schemas.microsoft.com/office/drawing/2014/main" id="{4931A320-480E-A395-18E4-7CC1F8DD40CB}"/>
              </a:ext>
            </a:extLst>
          </p:cNvPr>
          <p:cNvSpPr/>
          <p:nvPr/>
        </p:nvSpPr>
        <p:spPr bwMode="gray">
          <a:xfrm>
            <a:off x="6309870" y="1348165"/>
            <a:ext cx="5436000" cy="334800"/>
          </a:xfrm>
          <a:prstGeom prst="rect">
            <a:avLst/>
          </a:prstGeom>
          <a:solidFill>
            <a:srgbClr val="046A38"/>
          </a:solidFill>
          <a:ln w="12700" algn="ctr">
            <a:solidFill>
              <a:sysClr val="window" lastClr="FFFFFF">
                <a:lumMod val="75000"/>
              </a:sys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90564">
              <a:buSzPct val="100000"/>
              <a:defRPr/>
            </a:pPr>
            <a:r>
              <a:rPr kumimoji="0" lang="ja-JP" altLang="en-US" sz="1600" b="1" kern="0">
                <a:solidFill>
                  <a:prstClr val="white"/>
                </a:solidFill>
                <a:latin typeface="+mn-ea"/>
                <a:cs typeface="Arial" charset="0"/>
              </a:rPr>
              <a:t>電子版母子健康手帳導入後</a:t>
            </a:r>
          </a:p>
        </p:txBody>
      </p:sp>
      <p:sp>
        <p:nvSpPr>
          <p:cNvPr id="25" name="二等辺三角形 24">
            <a:extLst>
              <a:ext uri="{FF2B5EF4-FFF2-40B4-BE49-F238E27FC236}">
                <a16:creationId xmlns:a16="http://schemas.microsoft.com/office/drawing/2014/main" id="{D5C0CD7F-5636-62C4-41C6-2EE7D2F2A4AE}"/>
              </a:ext>
            </a:extLst>
          </p:cNvPr>
          <p:cNvSpPr/>
          <p:nvPr/>
        </p:nvSpPr>
        <p:spPr bwMode="gray">
          <a:xfrm rot="5400000">
            <a:off x="5937892" y="1432388"/>
            <a:ext cx="334800" cy="166356"/>
          </a:xfrm>
          <a:prstGeom prst="triangle">
            <a:avLst/>
          </a:prstGeom>
          <a:solidFill>
            <a:srgbClr val="26890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0" lang="ja-JP" altLang="en-US" sz="1600" b="0" i="0" u="none" strike="noStrike" kern="0" cap="none" spc="0" normalizeH="0" baseline="0" noProof="0">
              <a:ln>
                <a:noFill/>
              </a:ln>
              <a:solidFill>
                <a:prstClr val="black"/>
              </a:solidFill>
              <a:effectLst/>
              <a:uLnTx/>
              <a:uFillTx/>
              <a:latin typeface="+mn-ea"/>
              <a:cs typeface="Arial" charset="0"/>
            </a:endParaRPr>
          </a:p>
        </p:txBody>
      </p:sp>
      <p:pic>
        <p:nvPicPr>
          <p:cNvPr id="26" name="Picture 2">
            <a:extLst>
              <a:ext uri="{FF2B5EF4-FFF2-40B4-BE49-F238E27FC236}">
                <a16:creationId xmlns:a16="http://schemas.microsoft.com/office/drawing/2014/main" id="{5FA10A1B-1D18-3F6F-A38C-5BE0BB742A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4872" y="3340648"/>
            <a:ext cx="822987" cy="1127238"/>
          </a:xfrm>
          <a:prstGeom prst="rect">
            <a:avLst/>
          </a:prstGeom>
          <a:noFill/>
          <a:extLst>
            <a:ext uri="{909E8E84-426E-40DD-AFC4-6F175D3DCCD1}">
              <a14:hiddenFill xmlns:a14="http://schemas.microsoft.com/office/drawing/2010/main">
                <a:solidFill>
                  <a:srgbClr val="FFFFFF"/>
                </a:solidFill>
              </a14:hiddenFill>
            </a:ext>
          </a:extLst>
        </p:spPr>
      </p:pic>
      <p:sp>
        <p:nvSpPr>
          <p:cNvPr id="27" name="二等辺三角形 26">
            <a:extLst>
              <a:ext uri="{FF2B5EF4-FFF2-40B4-BE49-F238E27FC236}">
                <a16:creationId xmlns:a16="http://schemas.microsoft.com/office/drawing/2014/main" id="{FF8D606A-F93D-4AAC-8CA3-64FA626FAD4A}"/>
              </a:ext>
            </a:extLst>
          </p:cNvPr>
          <p:cNvSpPr/>
          <p:nvPr/>
        </p:nvSpPr>
        <p:spPr bwMode="gray">
          <a:xfrm rot="16200000">
            <a:off x="7601877" y="3102124"/>
            <a:ext cx="2240182" cy="420528"/>
          </a:xfrm>
          <a:prstGeom prst="triangle">
            <a:avLst>
              <a:gd name="adj" fmla="val 21762"/>
            </a:avLst>
          </a:prstGeom>
          <a:solidFill>
            <a:srgbClr val="E3E48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buFont typeface="Wingdings" panose="05000000000000000000" pitchFamily="2" charset="2"/>
              <a:buNone/>
            </a:pPr>
            <a:endParaRPr lang="ja-JP" altLang="en-US" sz="1600">
              <a:solidFill>
                <a:prstClr val="black"/>
              </a:solidFill>
              <a:latin typeface="+mn-ea"/>
              <a:cs typeface="Arial" charset="0"/>
            </a:endParaRPr>
          </a:p>
        </p:txBody>
      </p:sp>
      <p:sp>
        <p:nvSpPr>
          <p:cNvPr id="30" name="タイトル 5">
            <a:extLst>
              <a:ext uri="{FF2B5EF4-FFF2-40B4-BE49-F238E27FC236}">
                <a16:creationId xmlns:a16="http://schemas.microsoft.com/office/drawing/2014/main" id="{3FF64166-0F37-8516-185E-2E958D24E1AF}"/>
              </a:ext>
            </a:extLst>
          </p:cNvPr>
          <p:cNvSpPr txBox="1">
            <a:spLocks/>
          </p:cNvSpPr>
          <p:nvPr/>
        </p:nvSpPr>
        <p:spPr>
          <a:xfrm>
            <a:off x="469720" y="771620"/>
            <a:ext cx="11314344"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現状、医療機関で母子健康手帳に記入される健診・予防接種の結果を、電子版母子健康手帳がマイナポータルと連携することで、     スマートフォン上でいつでもどこでも結果を確認でき、情報の管理にかかる時間の削減が可能</a:t>
            </a:r>
          </a:p>
        </p:txBody>
      </p:sp>
      <p:sp>
        <p:nvSpPr>
          <p:cNvPr id="31" name="正方形/長方形 30">
            <a:extLst>
              <a:ext uri="{FF2B5EF4-FFF2-40B4-BE49-F238E27FC236}">
                <a16:creationId xmlns:a16="http://schemas.microsoft.com/office/drawing/2014/main" id="{E99A1C8F-AA8F-FF9E-3F2B-E01960D5DAA7}"/>
              </a:ext>
            </a:extLst>
          </p:cNvPr>
          <p:cNvSpPr/>
          <p:nvPr/>
        </p:nvSpPr>
        <p:spPr bwMode="gray">
          <a:xfrm>
            <a:off x="10225238" y="302158"/>
            <a:ext cx="756000" cy="317381"/>
          </a:xfrm>
          <a:prstGeom prst="rect">
            <a:avLst/>
          </a:prstGeom>
          <a:solidFill>
            <a:schemeClr val="tx2"/>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1" i="0" u="none" strike="noStrike" kern="1200" cap="none" spc="0" normalizeH="0" baseline="0" noProof="0">
                <a:ln>
                  <a:noFill/>
                </a:ln>
                <a:solidFill>
                  <a:schemeClr val="bg1"/>
                </a:solidFill>
                <a:effectLst/>
                <a:uLnTx/>
                <a:uFillTx/>
                <a:latin typeface="+mn-ea"/>
                <a:cs typeface="+mn-cs"/>
              </a:rPr>
              <a:t>住民</a:t>
            </a:r>
          </a:p>
        </p:txBody>
      </p:sp>
      <p:sp>
        <p:nvSpPr>
          <p:cNvPr id="32" name="正方形/長方形 31">
            <a:extLst>
              <a:ext uri="{FF2B5EF4-FFF2-40B4-BE49-F238E27FC236}">
                <a16:creationId xmlns:a16="http://schemas.microsoft.com/office/drawing/2014/main" id="{6C105667-3310-1B04-5C1B-F87E8B868BEF}"/>
              </a:ext>
            </a:extLst>
          </p:cNvPr>
          <p:cNvSpPr/>
          <p:nvPr/>
        </p:nvSpPr>
        <p:spPr bwMode="gray">
          <a:xfrm>
            <a:off x="11029615" y="302158"/>
            <a:ext cx="756000" cy="317381"/>
          </a:xfrm>
          <a:prstGeom prst="rect">
            <a:avLst/>
          </a:prstGeom>
          <a:solidFill>
            <a:schemeClr val="bg1">
              <a:lumMod val="95000"/>
            </a:schemeClr>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effectLst/>
                <a:uLnTx/>
                <a:uFillTx/>
                <a:latin typeface="+mn-ea"/>
                <a:cs typeface="+mn-cs"/>
              </a:rPr>
              <a:t>職員</a:t>
            </a:r>
          </a:p>
        </p:txBody>
      </p:sp>
    </p:spTree>
    <p:extLst>
      <p:ext uri="{BB962C8B-B14F-4D97-AF65-F5344CB8AC3E}">
        <p14:creationId xmlns:p14="http://schemas.microsoft.com/office/powerpoint/2010/main" val="3929709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477CD-60B2-1CC0-13E0-363034C9262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B646A13-5740-EE67-DFF1-D172A204CE03}"/>
              </a:ext>
            </a:extLst>
          </p:cNvPr>
          <p:cNvSpPr>
            <a:spLocks noGrp="1"/>
          </p:cNvSpPr>
          <p:nvPr>
            <p:ph sz="quarter" idx="13"/>
          </p:nvPr>
        </p:nvSpPr>
        <p:spPr/>
        <p:txBody>
          <a:bodyPr vert="horz" lIns="91440" tIns="45720" rIns="91440" bIns="45720" rtlCol="0">
            <a:noAutofit/>
          </a:bodyPr>
          <a:lstStyle/>
          <a:p>
            <a:r>
              <a:rPr lang="en-US" altLang="ja-JP" sz="1800" b="1">
                <a:solidFill>
                  <a:schemeClr val="tx1"/>
                </a:solidFill>
              </a:rPr>
              <a:t>3.</a:t>
            </a:r>
            <a:r>
              <a:rPr lang="ja-JP" altLang="en-US" sz="1800" b="1">
                <a:solidFill>
                  <a:schemeClr val="tx1"/>
                </a:solidFill>
              </a:rPr>
              <a:t>実証結果及び導入により期待される効果</a:t>
            </a:r>
          </a:p>
        </p:txBody>
      </p:sp>
      <p:sp>
        <p:nvSpPr>
          <p:cNvPr id="4" name="スライド番号プレースホルダー 3">
            <a:extLst>
              <a:ext uri="{FF2B5EF4-FFF2-40B4-BE49-F238E27FC236}">
                <a16:creationId xmlns:a16="http://schemas.microsoft.com/office/drawing/2014/main" id="{1B4ABECA-4FAB-DC33-F786-A150DCDC8AF3}"/>
              </a:ext>
            </a:extLst>
          </p:cNvPr>
          <p:cNvSpPr>
            <a:spLocks noGrp="1"/>
          </p:cNvSpPr>
          <p:nvPr>
            <p:ph type="sldNum" sz="quarter" idx="18"/>
          </p:nvPr>
        </p:nvSpPr>
        <p:spPr/>
        <p:txBody>
          <a:bodyPr/>
          <a:lstStyle/>
          <a:p>
            <a:fld id="{47CE1B9D-ECF1-40A6-9741-619C7E3ED3FB}" type="slidenum">
              <a:rPr lang="ja-JP" altLang="en-US" smtClean="0"/>
              <a:pPr/>
              <a:t>27</a:t>
            </a:fld>
            <a:endParaRPr lang="ja-JP" altLang="en-US"/>
          </a:p>
        </p:txBody>
      </p:sp>
      <p:sp>
        <p:nvSpPr>
          <p:cNvPr id="5" name="タイトル 4">
            <a:extLst>
              <a:ext uri="{FF2B5EF4-FFF2-40B4-BE49-F238E27FC236}">
                <a16:creationId xmlns:a16="http://schemas.microsoft.com/office/drawing/2014/main" id="{FDC24767-9974-C201-DE9F-5A66BDE26372}"/>
              </a:ext>
            </a:extLst>
          </p:cNvPr>
          <p:cNvSpPr>
            <a:spLocks noGrp="1"/>
          </p:cNvSpPr>
          <p:nvPr>
            <p:ph type="title"/>
          </p:nvPr>
        </p:nvSpPr>
        <p:spPr>
          <a:xfrm>
            <a:off x="438828" y="474404"/>
            <a:ext cx="11314344" cy="297216"/>
          </a:xfrm>
        </p:spPr>
        <p:txBody>
          <a:bodyPr vert="horz">
            <a:noAutofit/>
          </a:bodyPr>
          <a:lstStyle/>
          <a:p>
            <a:r>
              <a:rPr lang="en-US" altLang="ja-JP" sz="1600"/>
              <a:t>(2) </a:t>
            </a:r>
            <a:r>
              <a:rPr lang="ja-JP" altLang="en-US" sz="1600"/>
              <a:t>導入による効果｜マイナポータルを介した健診記録や接種記録等の取得</a:t>
            </a:r>
            <a:endParaRPr kumimoji="1" lang="ja-JP" altLang="en-US" sz="1600"/>
          </a:p>
        </p:txBody>
      </p:sp>
      <p:sp>
        <p:nvSpPr>
          <p:cNvPr id="9" name="正方形/長方形 8">
            <a:extLst>
              <a:ext uri="{FF2B5EF4-FFF2-40B4-BE49-F238E27FC236}">
                <a16:creationId xmlns:a16="http://schemas.microsoft.com/office/drawing/2014/main" id="{86630A9C-EEA0-9DB4-1CEB-36CE5975A610}"/>
              </a:ext>
            </a:extLst>
          </p:cNvPr>
          <p:cNvSpPr/>
          <p:nvPr/>
        </p:nvSpPr>
        <p:spPr bwMode="gray">
          <a:xfrm>
            <a:off x="457909" y="1345649"/>
            <a:ext cx="11266876" cy="332989"/>
          </a:xfrm>
          <a:prstGeom prst="rect">
            <a:avLst/>
          </a:prstGeom>
          <a:solidFill>
            <a:srgbClr val="86BC25">
              <a:lumMod val="20000"/>
              <a:lumOff val="80000"/>
            </a:srgbClr>
          </a:solidFill>
          <a:ln w="12700" algn="ctr">
            <a:solidFill>
              <a:sysClr val="window" lastClr="FFFFFF">
                <a:lumMod val="75000"/>
              </a:sys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1" i="0" u="none" strike="noStrike" kern="0" cap="none" spc="0" normalizeH="0" baseline="0" noProof="0">
                <a:ln>
                  <a:noFill/>
                </a:ln>
                <a:effectLst/>
                <a:uLnTx/>
                <a:uFillTx/>
                <a:latin typeface="+mn-ea"/>
                <a:cs typeface="Arial" charset="0"/>
              </a:rPr>
              <a:t>効果：手取り時間の増加</a:t>
            </a:r>
          </a:p>
        </p:txBody>
      </p:sp>
      <p:sp>
        <p:nvSpPr>
          <p:cNvPr id="13" name="正方形/長方形 12">
            <a:extLst>
              <a:ext uri="{FF2B5EF4-FFF2-40B4-BE49-F238E27FC236}">
                <a16:creationId xmlns:a16="http://schemas.microsoft.com/office/drawing/2014/main" id="{F3B03783-6D45-524A-D670-3E213D38ACEE}"/>
              </a:ext>
            </a:extLst>
          </p:cNvPr>
          <p:cNvSpPr/>
          <p:nvPr/>
        </p:nvSpPr>
        <p:spPr bwMode="gray">
          <a:xfrm>
            <a:off x="5178392" y="1704212"/>
            <a:ext cx="6533608" cy="526029"/>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80975" indent="-180975" defTabSz="990564">
              <a:buSzPct val="100000"/>
            </a:pPr>
            <a:r>
              <a:rPr lang="en-US" altLang="ja-JP" sz="1600">
                <a:latin typeface="+mn-ea"/>
                <a:cs typeface="Arial" charset="0"/>
              </a:rPr>
              <a:t>Q.</a:t>
            </a:r>
            <a:r>
              <a:rPr lang="ja-JP" altLang="en-US" sz="1600">
                <a:latin typeface="+mn-ea"/>
                <a:cs typeface="Arial" charset="0"/>
              </a:rPr>
              <a:t>マイナポータルから健診・予防接種の記録を取得する機能について、 便利だと感じるか（</a:t>
            </a:r>
            <a:r>
              <a:rPr lang="en-US" altLang="ja-JP" sz="1600">
                <a:latin typeface="+mn-ea"/>
                <a:cs typeface="Arial" charset="0"/>
              </a:rPr>
              <a:t>n=191</a:t>
            </a:r>
            <a:r>
              <a:rPr lang="ja-JP" altLang="en-US" sz="1600">
                <a:latin typeface="+mn-ea"/>
                <a:cs typeface="Arial" charset="0"/>
              </a:rPr>
              <a:t>）</a:t>
            </a:r>
          </a:p>
        </p:txBody>
      </p:sp>
      <p:grpSp>
        <p:nvGrpSpPr>
          <p:cNvPr id="17" name="グループ化 16">
            <a:extLst>
              <a:ext uri="{FF2B5EF4-FFF2-40B4-BE49-F238E27FC236}">
                <a16:creationId xmlns:a16="http://schemas.microsoft.com/office/drawing/2014/main" id="{1BB0F6AA-EB39-FA42-0484-BC42311B1ECF}"/>
              </a:ext>
            </a:extLst>
          </p:cNvPr>
          <p:cNvGrpSpPr/>
          <p:nvPr/>
        </p:nvGrpSpPr>
        <p:grpSpPr>
          <a:xfrm>
            <a:off x="467214" y="5371200"/>
            <a:ext cx="11257571" cy="1205211"/>
            <a:chOff x="467214" y="5393503"/>
            <a:chExt cx="11257571" cy="1205211"/>
          </a:xfrm>
        </p:grpSpPr>
        <p:sp>
          <p:nvSpPr>
            <p:cNvPr id="18" name="四角形: 角を丸くする 17">
              <a:extLst>
                <a:ext uri="{FF2B5EF4-FFF2-40B4-BE49-F238E27FC236}">
                  <a16:creationId xmlns:a16="http://schemas.microsoft.com/office/drawing/2014/main" id="{2497770B-088A-E9B5-4EE8-4642A02E4B84}"/>
                </a:ext>
              </a:extLst>
            </p:cNvPr>
            <p:cNvSpPr/>
            <p:nvPr/>
          </p:nvSpPr>
          <p:spPr bwMode="gray">
            <a:xfrm>
              <a:off x="828522" y="5511162"/>
              <a:ext cx="10896263" cy="1068303"/>
            </a:xfrm>
            <a:prstGeom prst="roundRect">
              <a:avLst/>
            </a:prstGeom>
            <a:solidFill>
              <a:srgbClr val="FFFFCC"/>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108000" tIns="36000" rIns="108000" bIns="36000" numCol="1" spcCol="0" rtlCol="0" fromWordArt="0" anchor="ctr" anchorCtr="0" forceAA="0" compatLnSpc="1">
              <a:prstTxWarp prst="textNoShape">
                <a:avLst/>
              </a:prstTxWarp>
              <a:noAutofit/>
            </a:bodyPr>
            <a:lstStyle/>
            <a:p>
              <a:pPr marL="139700" lvl="1" indent="-139700" defTabSz="990564">
                <a:buSzPct val="100000"/>
                <a:buFont typeface="Wingdings" panose="05000000000000000000" pitchFamily="2" charset="2"/>
                <a:buChar char="ü"/>
              </a:pPr>
              <a:r>
                <a:rPr lang="ja-JP" altLang="en-US" sz="1400">
                  <a:latin typeface="+mn-ea"/>
                  <a:cs typeface="Arial" charset="0"/>
                </a:rPr>
                <a:t>入園／入学時の書類で予防接種歴等を記載する際、スマートフォンがあれば、母子健康手帳を探して該当ページを参照しながら　書かなくて良いのが便利</a:t>
              </a:r>
            </a:p>
            <a:p>
              <a:pPr marL="85725" lvl="1" indent="-85725" defTabSz="990564">
                <a:buSzPct val="100000"/>
                <a:buFont typeface="Wingdings" panose="05000000000000000000" pitchFamily="2" charset="2"/>
                <a:buChar char="ü"/>
              </a:pPr>
              <a:r>
                <a:rPr lang="ja-JP" altLang="en-US" sz="1400">
                  <a:latin typeface="+mn-ea"/>
                  <a:cs typeface="Arial" charset="0"/>
                </a:rPr>
                <a:t>母子健康手帳を持ち歩く必要がなくなるため、紛失リスクもなく便利</a:t>
              </a:r>
            </a:p>
            <a:p>
              <a:pPr marL="85725" lvl="1" indent="-85725" defTabSz="990564">
                <a:buSzPct val="100000"/>
                <a:buFont typeface="Wingdings" panose="05000000000000000000" pitchFamily="2" charset="2"/>
                <a:buChar char="ü"/>
              </a:pPr>
              <a:r>
                <a:rPr lang="ja-JP" altLang="en-US" sz="1400">
                  <a:latin typeface="+mn-ea"/>
                  <a:cs typeface="Arial" charset="0"/>
                </a:rPr>
                <a:t>健診結果や予防接種履歴を正確に取得できる。また、夫婦等で共有可能</a:t>
              </a:r>
            </a:p>
          </p:txBody>
        </p:sp>
        <p:pic>
          <p:nvPicPr>
            <p:cNvPr id="19" name="Picture 2">
              <a:extLst>
                <a:ext uri="{FF2B5EF4-FFF2-40B4-BE49-F238E27FC236}">
                  <a16:creationId xmlns:a16="http://schemas.microsoft.com/office/drawing/2014/main" id="{3834221C-AB0C-D1A4-66D2-EC1A86104A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214" y="5828777"/>
              <a:ext cx="529516" cy="769937"/>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9C482BE7-172A-E194-602D-A5E0BD92C807}"/>
                </a:ext>
              </a:extLst>
            </p:cNvPr>
            <p:cNvSpPr txBox="1"/>
            <p:nvPr/>
          </p:nvSpPr>
          <p:spPr bwMode="gray">
            <a:xfrm>
              <a:off x="778955" y="5393503"/>
              <a:ext cx="1433479" cy="246221"/>
            </a:xfrm>
            <a:prstGeom prst="rect">
              <a:avLst/>
            </a:prstGeom>
            <a:noFill/>
          </p:spPr>
          <p:txBody>
            <a:bodyPr wrap="square" lIns="0" tIns="0" rIns="0" bIns="0" rtlCol="0">
              <a:spAutoFit/>
            </a:bodyPr>
            <a:lstStyle/>
            <a:p>
              <a:pPr algn="ctr" defTabSz="990564">
                <a:buSzPct val="100000"/>
                <a:buFont typeface="Wingdings" panose="05000000000000000000" pitchFamily="2" charset="2"/>
                <a:buNone/>
              </a:pPr>
              <a:r>
                <a:rPr lang="ja-JP" altLang="en-US" sz="1600" b="1">
                  <a:latin typeface="+mn-ea"/>
                  <a:cs typeface="Arial" charset="0"/>
                </a:rPr>
                <a:t>住民の声</a:t>
              </a:r>
            </a:p>
          </p:txBody>
        </p:sp>
      </p:grpSp>
      <p:sp>
        <p:nvSpPr>
          <p:cNvPr id="23" name="タイトル 5">
            <a:extLst>
              <a:ext uri="{FF2B5EF4-FFF2-40B4-BE49-F238E27FC236}">
                <a16:creationId xmlns:a16="http://schemas.microsoft.com/office/drawing/2014/main" id="{06777619-84E6-CA09-9B9C-C10715A61FC3}"/>
              </a:ext>
            </a:extLst>
          </p:cNvPr>
          <p:cNvSpPr txBox="1">
            <a:spLocks/>
          </p:cNvSpPr>
          <p:nvPr/>
        </p:nvSpPr>
        <p:spPr>
          <a:xfrm>
            <a:off x="438828" y="771620"/>
            <a:ext cx="11314344"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solidFill>
                  <a:schemeClr val="tx2"/>
                </a:solidFill>
                <a:latin typeface="+mj-lt"/>
                <a:ea typeface="+mj-ea"/>
                <a:cs typeface="+mj-cs"/>
              </a:defRPr>
            </a:lvl1pPr>
          </a:lstStyle>
          <a:p>
            <a:r>
              <a:rPr lang="ja-JP" altLang="en-US"/>
              <a:t>実証の結果、マイナポータルを介した健診結果取得を使うと誤入力なく健診結果を入力できることが明らかとなった上に、母子健康手帳を持ち歩かなくても健診結果が確認できる点が便利という声が多数</a:t>
            </a:r>
          </a:p>
        </p:txBody>
      </p:sp>
      <p:sp>
        <p:nvSpPr>
          <p:cNvPr id="14" name="正方形/長方形 13">
            <a:extLst>
              <a:ext uri="{FF2B5EF4-FFF2-40B4-BE49-F238E27FC236}">
                <a16:creationId xmlns:a16="http://schemas.microsoft.com/office/drawing/2014/main" id="{0C579809-F532-D257-67B1-784B101AEF12}"/>
              </a:ext>
            </a:extLst>
          </p:cNvPr>
          <p:cNvSpPr/>
          <p:nvPr/>
        </p:nvSpPr>
        <p:spPr bwMode="gray">
          <a:xfrm>
            <a:off x="10225238" y="302158"/>
            <a:ext cx="756000" cy="317381"/>
          </a:xfrm>
          <a:prstGeom prst="rect">
            <a:avLst/>
          </a:prstGeom>
          <a:solidFill>
            <a:schemeClr val="tx2"/>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1" i="0" u="none" strike="noStrike" kern="1200" cap="none" spc="0" normalizeH="0" baseline="0" noProof="0">
                <a:ln>
                  <a:noFill/>
                </a:ln>
                <a:solidFill>
                  <a:schemeClr val="bg1"/>
                </a:solidFill>
                <a:effectLst/>
                <a:uLnTx/>
                <a:uFillTx/>
                <a:latin typeface="+mn-ea"/>
                <a:cs typeface="+mn-cs"/>
              </a:rPr>
              <a:t>住民</a:t>
            </a:r>
          </a:p>
        </p:txBody>
      </p:sp>
      <p:sp>
        <p:nvSpPr>
          <p:cNvPr id="15" name="正方形/長方形 14">
            <a:extLst>
              <a:ext uri="{FF2B5EF4-FFF2-40B4-BE49-F238E27FC236}">
                <a16:creationId xmlns:a16="http://schemas.microsoft.com/office/drawing/2014/main" id="{8624C90C-034B-110B-50B1-19D708D2468A}"/>
              </a:ext>
            </a:extLst>
          </p:cNvPr>
          <p:cNvSpPr/>
          <p:nvPr/>
        </p:nvSpPr>
        <p:spPr bwMode="gray">
          <a:xfrm>
            <a:off x="11029615" y="302158"/>
            <a:ext cx="756000" cy="317381"/>
          </a:xfrm>
          <a:prstGeom prst="rect">
            <a:avLst/>
          </a:prstGeom>
          <a:solidFill>
            <a:schemeClr val="bg1">
              <a:lumMod val="95000"/>
            </a:schemeClr>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effectLst/>
                <a:uLnTx/>
                <a:uFillTx/>
                <a:latin typeface="+mn-ea"/>
                <a:cs typeface="+mn-cs"/>
              </a:rPr>
              <a:t>職員</a:t>
            </a:r>
          </a:p>
        </p:txBody>
      </p:sp>
      <p:sp>
        <p:nvSpPr>
          <p:cNvPr id="3" name="吹き出し: 四角形 2">
            <a:extLst>
              <a:ext uri="{FF2B5EF4-FFF2-40B4-BE49-F238E27FC236}">
                <a16:creationId xmlns:a16="http://schemas.microsoft.com/office/drawing/2014/main" id="{106F3D07-34BB-D862-346C-047B4A6A1DA6}"/>
              </a:ext>
            </a:extLst>
          </p:cNvPr>
          <p:cNvSpPr/>
          <p:nvPr/>
        </p:nvSpPr>
        <p:spPr bwMode="gray">
          <a:xfrm>
            <a:off x="6276653" y="3453096"/>
            <a:ext cx="1447170" cy="885005"/>
          </a:xfrm>
          <a:prstGeom prst="wedgeRectCallout">
            <a:avLst>
              <a:gd name="adj1" fmla="val 64301"/>
              <a:gd name="adj2" fmla="val -11456"/>
            </a:avLst>
          </a:prstGeom>
          <a:no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pPr>
            <a:r>
              <a:rPr lang="ja-JP" altLang="en-US" sz="1400" b="1">
                <a:latin typeface="+mn-ea"/>
                <a:cs typeface="Arial" charset="0"/>
              </a:rPr>
              <a:t>便利だと感じる</a:t>
            </a:r>
            <a:r>
              <a:rPr lang="en-US" altLang="ja-JP" sz="1400" b="1">
                <a:latin typeface="+mn-ea"/>
                <a:cs typeface="Arial" charset="0"/>
              </a:rPr>
              <a:t>92</a:t>
            </a:r>
            <a:r>
              <a:rPr lang="ja-JP" altLang="en-US" sz="1400" b="1">
                <a:latin typeface="+mn-ea"/>
                <a:cs typeface="Arial" charset="0"/>
              </a:rPr>
              <a:t>％</a:t>
            </a:r>
          </a:p>
        </p:txBody>
      </p:sp>
      <p:sp>
        <p:nvSpPr>
          <p:cNvPr id="6" name="正方形/長方形 5">
            <a:extLst>
              <a:ext uri="{FF2B5EF4-FFF2-40B4-BE49-F238E27FC236}">
                <a16:creationId xmlns:a16="http://schemas.microsoft.com/office/drawing/2014/main" id="{0F7E8524-7342-C216-7A5D-F75636E52269}"/>
              </a:ext>
            </a:extLst>
          </p:cNvPr>
          <p:cNvSpPr/>
          <p:nvPr/>
        </p:nvSpPr>
        <p:spPr bwMode="gray">
          <a:xfrm>
            <a:off x="457908" y="1704212"/>
            <a:ext cx="4886194" cy="28800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600">
                <a:latin typeface="+mn-ea"/>
                <a:cs typeface="+mn-cs"/>
              </a:rPr>
              <a:t>実測：</a:t>
            </a:r>
            <a:r>
              <a:rPr lang="ja-JP" altLang="en-US" sz="1600">
                <a:latin typeface="+mn-ea"/>
              </a:rPr>
              <a:t>健診</a:t>
            </a:r>
            <a:r>
              <a:rPr kumimoji="1" lang="ja-JP" altLang="en-US" sz="1600">
                <a:latin typeface="+mn-ea"/>
                <a:cs typeface="+mn-cs"/>
              </a:rPr>
              <a:t>結果を正しく記入できたか</a:t>
            </a:r>
            <a:r>
              <a:rPr kumimoji="1" lang="ja-JP" altLang="en-US" sz="1600" b="0" i="0" u="none" strike="noStrike" kern="1200" cap="none" spc="0" normalizeH="0" baseline="0" noProof="0">
                <a:ln>
                  <a:noFill/>
                </a:ln>
                <a:effectLst/>
                <a:uLnTx/>
                <a:uFillTx/>
                <a:latin typeface="+mn-ea"/>
                <a:cs typeface="+mn-cs"/>
              </a:rPr>
              <a:t>（</a:t>
            </a:r>
            <a:r>
              <a:rPr lang="en-US" altLang="ja-JP" sz="1600">
                <a:latin typeface="+mn-ea"/>
              </a:rPr>
              <a:t>n=182</a:t>
            </a:r>
            <a:r>
              <a:rPr kumimoji="1" lang="ja-JP" altLang="en-US" sz="1600" b="0" i="0" u="none" strike="noStrike" kern="1200" cap="none" spc="0" normalizeH="0" baseline="0" noProof="0">
                <a:ln>
                  <a:noFill/>
                </a:ln>
                <a:effectLst/>
                <a:uLnTx/>
                <a:uFillTx/>
                <a:latin typeface="+mn-ea"/>
                <a:cs typeface="+mn-cs"/>
              </a:rPr>
              <a:t>）</a:t>
            </a:r>
          </a:p>
        </p:txBody>
      </p:sp>
      <p:sp>
        <p:nvSpPr>
          <p:cNvPr id="27" name="吹き出し: 四角形 26">
            <a:extLst>
              <a:ext uri="{FF2B5EF4-FFF2-40B4-BE49-F238E27FC236}">
                <a16:creationId xmlns:a16="http://schemas.microsoft.com/office/drawing/2014/main" id="{442C8A51-A934-C763-9EF9-ED8506EE4A3E}"/>
              </a:ext>
            </a:extLst>
          </p:cNvPr>
          <p:cNvSpPr/>
          <p:nvPr/>
        </p:nvSpPr>
        <p:spPr bwMode="gray">
          <a:xfrm>
            <a:off x="653143" y="3415062"/>
            <a:ext cx="1447200" cy="885600"/>
          </a:xfrm>
          <a:prstGeom prst="wedgeRectCallout">
            <a:avLst>
              <a:gd name="adj1" fmla="val 64623"/>
              <a:gd name="adj2" fmla="val 11931"/>
            </a:avLst>
          </a:prstGeom>
          <a:no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pPr>
            <a:r>
              <a:rPr lang="en-US" altLang="ja-JP" sz="1400" b="1">
                <a:latin typeface="+mn-ea"/>
                <a:cs typeface="Arial" charset="0"/>
              </a:rPr>
              <a:t>27</a:t>
            </a:r>
            <a:r>
              <a:rPr lang="ja-JP" altLang="en-US" sz="1400" b="1">
                <a:latin typeface="+mn-ea"/>
                <a:cs typeface="Arial" charset="0"/>
              </a:rPr>
              <a:t>％が誤記入</a:t>
            </a:r>
            <a:endParaRPr lang="en-US" altLang="ja-JP" sz="1400" b="1">
              <a:latin typeface="+mn-ea"/>
              <a:cs typeface="Arial" charset="0"/>
            </a:endParaRPr>
          </a:p>
          <a:p>
            <a:pPr algn="ctr" defTabSz="990564">
              <a:buSzPct val="100000"/>
            </a:pPr>
            <a:r>
              <a:rPr lang="ja-JP" altLang="en-US" sz="1100" b="1">
                <a:latin typeface="+mn-ea"/>
                <a:cs typeface="Arial" charset="0"/>
              </a:rPr>
              <a:t>（特に実施日・身長・頭位の誤記入が多い）</a:t>
            </a:r>
          </a:p>
        </p:txBody>
      </p:sp>
      <p:pic>
        <p:nvPicPr>
          <p:cNvPr id="12" name="図 11">
            <a:extLst>
              <a:ext uri="{FF2B5EF4-FFF2-40B4-BE49-F238E27FC236}">
                <a16:creationId xmlns:a16="http://schemas.microsoft.com/office/drawing/2014/main" id="{3E99C19F-DF61-F0FC-1C3F-E4349BC35C66}"/>
              </a:ext>
            </a:extLst>
          </p:cNvPr>
          <p:cNvPicPr>
            <a:picLocks noChangeAspect="1"/>
          </p:cNvPicPr>
          <p:nvPr/>
        </p:nvPicPr>
        <p:blipFill>
          <a:blip r:embed="rId3"/>
          <a:stretch>
            <a:fillRect/>
          </a:stretch>
        </p:blipFill>
        <p:spPr>
          <a:xfrm>
            <a:off x="5178392" y="2230241"/>
            <a:ext cx="1311113" cy="938725"/>
          </a:xfrm>
          <a:prstGeom prst="rect">
            <a:avLst/>
          </a:prstGeom>
        </p:spPr>
      </p:pic>
      <p:pic>
        <p:nvPicPr>
          <p:cNvPr id="16" name="図 15">
            <a:extLst>
              <a:ext uri="{FF2B5EF4-FFF2-40B4-BE49-F238E27FC236}">
                <a16:creationId xmlns:a16="http://schemas.microsoft.com/office/drawing/2014/main" id="{40B86CD4-F7D8-B3B9-C608-4B9E1DEF876F}"/>
              </a:ext>
            </a:extLst>
          </p:cNvPr>
          <p:cNvPicPr>
            <a:picLocks noChangeAspect="1"/>
          </p:cNvPicPr>
          <p:nvPr/>
        </p:nvPicPr>
        <p:blipFill>
          <a:blip r:embed="rId4"/>
          <a:stretch>
            <a:fillRect/>
          </a:stretch>
        </p:blipFill>
        <p:spPr>
          <a:xfrm>
            <a:off x="2410330" y="2709609"/>
            <a:ext cx="2316255" cy="2268000"/>
          </a:xfrm>
          <a:prstGeom prst="rect">
            <a:avLst/>
          </a:prstGeom>
        </p:spPr>
      </p:pic>
      <p:pic>
        <p:nvPicPr>
          <p:cNvPr id="28" name="図 27">
            <a:extLst>
              <a:ext uri="{FF2B5EF4-FFF2-40B4-BE49-F238E27FC236}">
                <a16:creationId xmlns:a16="http://schemas.microsoft.com/office/drawing/2014/main" id="{2292FB42-2BE7-3A65-91BE-55CDBC2E0540}"/>
              </a:ext>
            </a:extLst>
          </p:cNvPr>
          <p:cNvPicPr>
            <a:picLocks noChangeAspect="1"/>
          </p:cNvPicPr>
          <p:nvPr/>
        </p:nvPicPr>
        <p:blipFill>
          <a:blip r:embed="rId5"/>
          <a:stretch>
            <a:fillRect/>
          </a:stretch>
        </p:blipFill>
        <p:spPr>
          <a:xfrm>
            <a:off x="438828" y="1992212"/>
            <a:ext cx="1240139" cy="448885"/>
          </a:xfrm>
          <a:prstGeom prst="rect">
            <a:avLst/>
          </a:prstGeom>
        </p:spPr>
      </p:pic>
      <p:pic>
        <p:nvPicPr>
          <p:cNvPr id="8" name="図 7">
            <a:extLst>
              <a:ext uri="{FF2B5EF4-FFF2-40B4-BE49-F238E27FC236}">
                <a16:creationId xmlns:a16="http://schemas.microsoft.com/office/drawing/2014/main" id="{0BDE8178-22EC-CD62-8912-80839094A4EC}"/>
              </a:ext>
            </a:extLst>
          </p:cNvPr>
          <p:cNvPicPr>
            <a:picLocks noChangeAspect="1"/>
          </p:cNvPicPr>
          <p:nvPr/>
        </p:nvPicPr>
        <p:blipFill>
          <a:blip r:embed="rId6"/>
          <a:stretch>
            <a:fillRect/>
          </a:stretch>
        </p:blipFill>
        <p:spPr>
          <a:xfrm>
            <a:off x="8069098" y="2527030"/>
            <a:ext cx="2241046" cy="2458800"/>
          </a:xfrm>
          <a:prstGeom prst="rect">
            <a:avLst/>
          </a:prstGeom>
        </p:spPr>
      </p:pic>
    </p:spTree>
    <p:extLst>
      <p:ext uri="{BB962C8B-B14F-4D97-AF65-F5344CB8AC3E}">
        <p14:creationId xmlns:p14="http://schemas.microsoft.com/office/powerpoint/2010/main" val="3171312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13253-F50B-22DF-B615-B6667F0FA6CD}"/>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86A2B70-5154-9DF2-89BC-F12D4F10B6F1}"/>
              </a:ext>
            </a:extLst>
          </p:cNvPr>
          <p:cNvSpPr>
            <a:spLocks noGrp="1"/>
          </p:cNvSpPr>
          <p:nvPr>
            <p:ph sz="quarter" idx="13"/>
          </p:nvPr>
        </p:nvSpPr>
        <p:spPr/>
        <p:txBody>
          <a:bodyPr vert="horz" lIns="91440" tIns="45720" rIns="91440" bIns="45720" rtlCol="0">
            <a:noAutofit/>
          </a:bodyPr>
          <a:lstStyle/>
          <a:p>
            <a:r>
              <a:rPr lang="en-US" altLang="ja-JP" sz="1800" b="1">
                <a:solidFill>
                  <a:schemeClr val="tx1"/>
                </a:solidFill>
              </a:rPr>
              <a:t>3.</a:t>
            </a:r>
            <a:r>
              <a:rPr lang="ja-JP" altLang="en-US" sz="1800" b="1">
                <a:solidFill>
                  <a:schemeClr val="tx1"/>
                </a:solidFill>
              </a:rPr>
              <a:t>実証結果及び導入により期待される効果</a:t>
            </a:r>
          </a:p>
        </p:txBody>
      </p:sp>
      <p:sp>
        <p:nvSpPr>
          <p:cNvPr id="4" name="スライド番号プレースホルダー 3">
            <a:extLst>
              <a:ext uri="{FF2B5EF4-FFF2-40B4-BE49-F238E27FC236}">
                <a16:creationId xmlns:a16="http://schemas.microsoft.com/office/drawing/2014/main" id="{805F77E6-C90A-1442-3C7A-1FA106BAE5DE}"/>
              </a:ext>
            </a:extLst>
          </p:cNvPr>
          <p:cNvSpPr>
            <a:spLocks noGrp="1"/>
          </p:cNvSpPr>
          <p:nvPr>
            <p:ph type="sldNum" sz="quarter" idx="18"/>
          </p:nvPr>
        </p:nvSpPr>
        <p:spPr/>
        <p:txBody>
          <a:bodyPr/>
          <a:lstStyle/>
          <a:p>
            <a:fld id="{47CE1B9D-ECF1-40A6-9741-619C7E3ED3FB}" type="slidenum">
              <a:rPr lang="ja-JP" altLang="en-US" smtClean="0"/>
              <a:pPr/>
              <a:t>28</a:t>
            </a:fld>
            <a:endParaRPr lang="ja-JP" altLang="en-US"/>
          </a:p>
        </p:txBody>
      </p:sp>
      <p:sp>
        <p:nvSpPr>
          <p:cNvPr id="5" name="タイトル 4">
            <a:extLst>
              <a:ext uri="{FF2B5EF4-FFF2-40B4-BE49-F238E27FC236}">
                <a16:creationId xmlns:a16="http://schemas.microsoft.com/office/drawing/2014/main" id="{EB0C6BAA-8864-B283-FFE0-D6472809A818}"/>
              </a:ext>
            </a:extLst>
          </p:cNvPr>
          <p:cNvSpPr>
            <a:spLocks noGrp="1"/>
          </p:cNvSpPr>
          <p:nvPr>
            <p:ph type="title"/>
          </p:nvPr>
        </p:nvSpPr>
        <p:spPr>
          <a:xfrm>
            <a:off x="438828" y="474404"/>
            <a:ext cx="11314344" cy="297216"/>
          </a:xfrm>
        </p:spPr>
        <p:txBody>
          <a:bodyPr vert="horz">
            <a:noAutofit/>
          </a:bodyPr>
          <a:lstStyle/>
          <a:p>
            <a:r>
              <a:rPr lang="en-US" altLang="ja-JP" sz="1600"/>
              <a:t>(2) </a:t>
            </a:r>
            <a:r>
              <a:rPr lang="ja-JP" altLang="en-US" sz="1600"/>
              <a:t>導入による効果｜職員業務の軽減・費用の削減</a:t>
            </a:r>
            <a:endParaRPr kumimoji="1" lang="ja-JP" altLang="en-US" sz="1600"/>
          </a:p>
        </p:txBody>
      </p:sp>
      <p:sp>
        <p:nvSpPr>
          <p:cNvPr id="22" name="正方形/長方形 21">
            <a:extLst>
              <a:ext uri="{FF2B5EF4-FFF2-40B4-BE49-F238E27FC236}">
                <a16:creationId xmlns:a16="http://schemas.microsoft.com/office/drawing/2014/main" id="{0C55BFD7-72E5-217C-485C-792E4D51298B}"/>
              </a:ext>
            </a:extLst>
          </p:cNvPr>
          <p:cNvSpPr/>
          <p:nvPr/>
        </p:nvSpPr>
        <p:spPr bwMode="gray">
          <a:xfrm>
            <a:off x="3086100" y="1355417"/>
            <a:ext cx="8662987" cy="288000"/>
          </a:xfrm>
          <a:prstGeom prst="rect">
            <a:avLst/>
          </a:prstGeom>
          <a:solidFill>
            <a:sysClr val="windowText" lastClr="000000">
              <a:lumMod val="65000"/>
              <a:lumOff val="35000"/>
            </a:sys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kern="0">
                <a:solidFill>
                  <a:prstClr val="white"/>
                </a:solidFill>
                <a:latin typeface="+mn-ea"/>
                <a:cs typeface="Arial" charset="0"/>
              </a:rPr>
              <a:t>実証参加職員の声</a:t>
            </a:r>
            <a:r>
              <a:rPr kumimoji="0" lang="en-US" altLang="ja-JP" sz="1600" kern="0" baseline="30000">
                <a:solidFill>
                  <a:prstClr val="white"/>
                </a:solidFill>
                <a:latin typeface="+mn-ea"/>
                <a:cs typeface="Arial" charset="0"/>
              </a:rPr>
              <a:t>*</a:t>
            </a:r>
            <a:endParaRPr kumimoji="0" lang="ja-JP" altLang="en-US" sz="1600" b="0" i="0" u="none" strike="noStrike" kern="0" cap="none" spc="0" normalizeH="0" baseline="30000" noProof="0">
              <a:ln>
                <a:noFill/>
              </a:ln>
              <a:solidFill>
                <a:prstClr val="white"/>
              </a:solidFill>
              <a:effectLst/>
              <a:uLnTx/>
              <a:uFillTx/>
              <a:latin typeface="+mn-ea"/>
              <a:cs typeface="Arial" charset="0"/>
            </a:endParaRPr>
          </a:p>
        </p:txBody>
      </p:sp>
      <p:sp>
        <p:nvSpPr>
          <p:cNvPr id="23" name="正方形/長方形 22">
            <a:extLst>
              <a:ext uri="{FF2B5EF4-FFF2-40B4-BE49-F238E27FC236}">
                <a16:creationId xmlns:a16="http://schemas.microsoft.com/office/drawing/2014/main" id="{3D5E6AAA-8C82-1E9C-1441-D6BE554F8268}"/>
              </a:ext>
            </a:extLst>
          </p:cNvPr>
          <p:cNvSpPr/>
          <p:nvPr/>
        </p:nvSpPr>
        <p:spPr bwMode="gray">
          <a:xfrm>
            <a:off x="467649" y="1717277"/>
            <a:ext cx="1240944" cy="1891911"/>
          </a:xfrm>
          <a:prstGeom prst="rect">
            <a:avLst/>
          </a:prstGeom>
          <a:solidFill>
            <a:srgbClr val="046A38"/>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i="0" u="none" strike="noStrike" kern="0" cap="none" spc="0" normalizeH="0" baseline="0" noProof="0">
                <a:ln>
                  <a:noFill/>
                </a:ln>
                <a:solidFill>
                  <a:prstClr val="white"/>
                </a:solidFill>
                <a:effectLst/>
                <a:uLnTx/>
                <a:uFillTx/>
                <a:latin typeface="+mn-ea"/>
                <a:cs typeface="Arial" charset="0"/>
              </a:rPr>
              <a:t>パーソナライズされたプッシュ配信</a:t>
            </a:r>
          </a:p>
        </p:txBody>
      </p:sp>
      <p:sp>
        <p:nvSpPr>
          <p:cNvPr id="25" name="正方形/長方形 24">
            <a:extLst>
              <a:ext uri="{FF2B5EF4-FFF2-40B4-BE49-F238E27FC236}">
                <a16:creationId xmlns:a16="http://schemas.microsoft.com/office/drawing/2014/main" id="{8F15C8CB-3950-EBB3-C9E9-9E133801AE02}"/>
              </a:ext>
            </a:extLst>
          </p:cNvPr>
          <p:cNvSpPr/>
          <p:nvPr/>
        </p:nvSpPr>
        <p:spPr bwMode="gray">
          <a:xfrm>
            <a:off x="3086100" y="1727449"/>
            <a:ext cx="8662987" cy="1008000"/>
          </a:xfrm>
          <a:prstGeom prst="rect">
            <a:avLst/>
          </a:prstGeom>
          <a:no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600">
                <a:latin typeface="+mn-ea"/>
                <a:cs typeface="Arial" charset="0"/>
              </a:rPr>
              <a:t>健診や予防接種のリマインドのための電話・はがき郵送等の作業時間が削減</a:t>
            </a:r>
            <a:endParaRPr lang="en-US" altLang="ja-JP" sz="1600">
              <a:latin typeface="+mn-ea"/>
              <a:cs typeface="Arial" charset="0"/>
            </a:endParaRPr>
          </a:p>
          <a:p>
            <a:pPr marL="85725" indent="-85725" defTabSz="990564">
              <a:buSzPct val="100000"/>
              <a:buFont typeface="Arial" panose="020B0604020202020204" pitchFamily="34" charset="0"/>
              <a:buChar char="•"/>
            </a:pPr>
            <a:r>
              <a:rPr lang="ja-JP" altLang="en-US" sz="1600">
                <a:latin typeface="+mn-ea"/>
                <a:cs typeface="Arial" charset="0"/>
              </a:rPr>
              <a:t>イベントの周知に関する作業時間が削減</a:t>
            </a:r>
            <a:endParaRPr lang="en-US" altLang="ja-JP" sz="1600">
              <a:latin typeface="+mn-ea"/>
              <a:cs typeface="Arial" charset="0"/>
            </a:endParaRPr>
          </a:p>
        </p:txBody>
      </p:sp>
      <p:sp>
        <p:nvSpPr>
          <p:cNvPr id="26" name="正方形/長方形 25">
            <a:extLst>
              <a:ext uri="{FF2B5EF4-FFF2-40B4-BE49-F238E27FC236}">
                <a16:creationId xmlns:a16="http://schemas.microsoft.com/office/drawing/2014/main" id="{6EE28869-8E12-A492-FFF6-9BDBC84DE1DC}"/>
              </a:ext>
            </a:extLst>
          </p:cNvPr>
          <p:cNvSpPr/>
          <p:nvPr/>
        </p:nvSpPr>
        <p:spPr bwMode="gray">
          <a:xfrm>
            <a:off x="467649" y="3701098"/>
            <a:ext cx="1240944" cy="1442111"/>
          </a:xfrm>
          <a:prstGeom prst="rect">
            <a:avLst/>
          </a:prstGeom>
          <a:solidFill>
            <a:srgbClr val="046A38"/>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90564">
              <a:buSzPct val="100000"/>
              <a:defRPr/>
            </a:pPr>
            <a:r>
              <a:rPr lang="ja-JP" altLang="en-US" sz="1400" b="1">
                <a:solidFill>
                  <a:schemeClr val="bg1"/>
                </a:solidFill>
              </a:rPr>
              <a:t>母子バッグ等の配布物のアーカイブ化</a:t>
            </a:r>
            <a:endParaRPr kumimoji="0" lang="ja-JP" altLang="en-US" sz="1400" b="1" i="0" u="none" strike="noStrike" kern="0" cap="none" spc="0" normalizeH="0" baseline="0" noProof="0">
              <a:ln>
                <a:noFill/>
              </a:ln>
              <a:solidFill>
                <a:schemeClr val="bg1"/>
              </a:solidFill>
              <a:effectLst/>
              <a:uLnTx/>
              <a:uFillTx/>
              <a:latin typeface="+mn-ea"/>
              <a:cs typeface="Arial" charset="0"/>
            </a:endParaRPr>
          </a:p>
        </p:txBody>
      </p:sp>
      <p:sp>
        <p:nvSpPr>
          <p:cNvPr id="27" name="正方形/長方形 26">
            <a:extLst>
              <a:ext uri="{FF2B5EF4-FFF2-40B4-BE49-F238E27FC236}">
                <a16:creationId xmlns:a16="http://schemas.microsoft.com/office/drawing/2014/main" id="{8A7DFB63-137E-0EB6-3B23-78450033392C}"/>
              </a:ext>
            </a:extLst>
          </p:cNvPr>
          <p:cNvSpPr/>
          <p:nvPr/>
        </p:nvSpPr>
        <p:spPr bwMode="gray">
          <a:xfrm>
            <a:off x="3086100" y="3697285"/>
            <a:ext cx="8662987" cy="684000"/>
          </a:xfrm>
          <a:prstGeom prst="rect">
            <a:avLst/>
          </a:prstGeom>
          <a:no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600">
                <a:latin typeface="+mn-ea"/>
                <a:cs typeface="Arial" charset="0"/>
              </a:rPr>
              <a:t>母と子の保健バッグ作成や配布物差替え等の作業時間が削減</a:t>
            </a:r>
            <a:endParaRPr lang="en-US" altLang="ja-JP" sz="1600">
              <a:latin typeface="+mn-ea"/>
              <a:cs typeface="Arial" charset="0"/>
            </a:endParaRPr>
          </a:p>
        </p:txBody>
      </p:sp>
      <p:sp>
        <p:nvSpPr>
          <p:cNvPr id="28" name="正方形/長方形 27">
            <a:extLst>
              <a:ext uri="{FF2B5EF4-FFF2-40B4-BE49-F238E27FC236}">
                <a16:creationId xmlns:a16="http://schemas.microsoft.com/office/drawing/2014/main" id="{4AABB166-8579-7244-15C2-F09737BA20B7}"/>
              </a:ext>
            </a:extLst>
          </p:cNvPr>
          <p:cNvSpPr/>
          <p:nvPr/>
        </p:nvSpPr>
        <p:spPr bwMode="gray">
          <a:xfrm>
            <a:off x="467649" y="5235120"/>
            <a:ext cx="1240944" cy="864000"/>
          </a:xfrm>
          <a:prstGeom prst="rect">
            <a:avLst/>
          </a:prstGeom>
          <a:solidFill>
            <a:srgbClr val="046A38"/>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kern="0">
                <a:solidFill>
                  <a:prstClr val="white"/>
                </a:solidFill>
                <a:latin typeface="+mn-ea"/>
                <a:cs typeface="Arial" charset="0"/>
              </a:rPr>
              <a:t>マイナポータルを介した情報取得</a:t>
            </a:r>
            <a:endParaRPr kumimoji="0" lang="ja-JP" altLang="en-US" sz="1400" b="1" i="0" u="none" strike="noStrike" kern="0" cap="none" spc="0" normalizeH="0" baseline="0" noProof="0">
              <a:ln>
                <a:noFill/>
              </a:ln>
              <a:solidFill>
                <a:prstClr val="white"/>
              </a:solidFill>
              <a:effectLst/>
              <a:uLnTx/>
              <a:uFillTx/>
              <a:latin typeface="+mn-ea"/>
              <a:cs typeface="Arial" charset="0"/>
            </a:endParaRPr>
          </a:p>
        </p:txBody>
      </p:sp>
      <p:sp>
        <p:nvSpPr>
          <p:cNvPr id="29" name="正方形/長方形 28">
            <a:extLst>
              <a:ext uri="{FF2B5EF4-FFF2-40B4-BE49-F238E27FC236}">
                <a16:creationId xmlns:a16="http://schemas.microsoft.com/office/drawing/2014/main" id="{F24D8FC6-C22D-B81D-BDD8-DF863485F03D}"/>
              </a:ext>
            </a:extLst>
          </p:cNvPr>
          <p:cNvSpPr/>
          <p:nvPr/>
        </p:nvSpPr>
        <p:spPr bwMode="gray">
          <a:xfrm>
            <a:off x="1782450" y="5235120"/>
            <a:ext cx="9974590" cy="864000"/>
          </a:xfrm>
          <a:prstGeom prst="rect">
            <a:avLst/>
          </a:prstGeom>
          <a:no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90564">
              <a:buSzPct val="100000"/>
              <a:buFont typeface="Wingdings" panose="05000000000000000000" pitchFamily="2" charset="2"/>
              <a:buNone/>
            </a:pPr>
            <a:r>
              <a:rPr lang="ja-JP" altLang="en-US" sz="1600">
                <a:latin typeface="+mn-ea"/>
                <a:cs typeface="Arial" charset="0"/>
              </a:rPr>
              <a:t>ー（住民向け機能のため省略）</a:t>
            </a:r>
          </a:p>
        </p:txBody>
      </p:sp>
      <p:sp>
        <p:nvSpPr>
          <p:cNvPr id="33" name="正方形/長方形 32">
            <a:extLst>
              <a:ext uri="{FF2B5EF4-FFF2-40B4-BE49-F238E27FC236}">
                <a16:creationId xmlns:a16="http://schemas.microsoft.com/office/drawing/2014/main" id="{367389F8-10C8-5E5D-39C3-7F3671D87317}"/>
              </a:ext>
            </a:extLst>
          </p:cNvPr>
          <p:cNvSpPr/>
          <p:nvPr/>
        </p:nvSpPr>
        <p:spPr bwMode="gray">
          <a:xfrm>
            <a:off x="3086100" y="2820367"/>
            <a:ext cx="8662987" cy="792000"/>
          </a:xfrm>
          <a:prstGeom prst="rect">
            <a:avLst/>
          </a:prstGeom>
          <a:no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600">
                <a:latin typeface="+mn-ea"/>
                <a:cs typeface="Arial" charset="0"/>
              </a:rPr>
              <a:t>健診や予防接種のリマインドのための人件費・郵送費・印刷代が削減</a:t>
            </a:r>
            <a:endParaRPr lang="en-US" altLang="ja-JP" sz="1600">
              <a:latin typeface="+mn-ea"/>
              <a:cs typeface="Arial" charset="0"/>
            </a:endParaRPr>
          </a:p>
          <a:p>
            <a:pPr marL="85725" indent="-85725" defTabSz="990564">
              <a:buSzPct val="100000"/>
              <a:buFont typeface="Arial" panose="020B0604020202020204" pitchFamily="34" charset="0"/>
              <a:buChar char="•"/>
            </a:pPr>
            <a:r>
              <a:rPr lang="ja-JP" altLang="en-US" sz="1600">
                <a:latin typeface="+mn-ea"/>
                <a:cs typeface="Arial" charset="0"/>
              </a:rPr>
              <a:t>イベントの案内チラシ代が削減</a:t>
            </a:r>
            <a:endParaRPr lang="en-US" altLang="ja-JP" sz="1600">
              <a:latin typeface="+mn-ea"/>
              <a:cs typeface="Arial" charset="0"/>
            </a:endParaRPr>
          </a:p>
        </p:txBody>
      </p:sp>
      <p:sp>
        <p:nvSpPr>
          <p:cNvPr id="34" name="正方形/長方形 33">
            <a:extLst>
              <a:ext uri="{FF2B5EF4-FFF2-40B4-BE49-F238E27FC236}">
                <a16:creationId xmlns:a16="http://schemas.microsoft.com/office/drawing/2014/main" id="{08B6508F-D922-575C-4DC0-183298AC4DEF}"/>
              </a:ext>
            </a:extLst>
          </p:cNvPr>
          <p:cNvSpPr/>
          <p:nvPr/>
        </p:nvSpPr>
        <p:spPr bwMode="gray">
          <a:xfrm>
            <a:off x="3086100" y="4466203"/>
            <a:ext cx="8662987" cy="684000"/>
          </a:xfrm>
          <a:prstGeom prst="rect">
            <a:avLst/>
          </a:prstGeom>
          <a:no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600">
                <a:latin typeface="+mn-ea"/>
                <a:cs typeface="Arial" charset="0"/>
              </a:rPr>
              <a:t>母と子の保健バッグ内の配布物の印刷費用が削減</a:t>
            </a:r>
            <a:endParaRPr lang="en-US" altLang="ja-JP" sz="1600">
              <a:latin typeface="+mn-ea"/>
              <a:cs typeface="Arial" charset="0"/>
            </a:endParaRPr>
          </a:p>
        </p:txBody>
      </p:sp>
      <p:sp>
        <p:nvSpPr>
          <p:cNvPr id="7" name="正方形/長方形 6">
            <a:extLst>
              <a:ext uri="{FF2B5EF4-FFF2-40B4-BE49-F238E27FC236}">
                <a16:creationId xmlns:a16="http://schemas.microsoft.com/office/drawing/2014/main" id="{F9948E84-644C-EF72-A058-EC6F5A5FA2A9}"/>
              </a:ext>
            </a:extLst>
          </p:cNvPr>
          <p:cNvSpPr/>
          <p:nvPr/>
        </p:nvSpPr>
        <p:spPr bwMode="gray">
          <a:xfrm>
            <a:off x="1776874" y="1727449"/>
            <a:ext cx="1240944" cy="1008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i="0" u="none" strike="noStrike" kern="0" cap="none" spc="0" normalizeH="0" baseline="0" noProof="0">
                <a:ln>
                  <a:noFill/>
                </a:ln>
                <a:effectLst/>
                <a:uLnTx/>
                <a:uFillTx/>
                <a:latin typeface="+mn-ea"/>
                <a:cs typeface="Arial" charset="0"/>
              </a:rPr>
              <a:t>手取り時間</a:t>
            </a:r>
            <a:endParaRPr kumimoji="0" lang="en-US" altLang="ja-JP" sz="1400" b="1" i="0" u="none" strike="noStrike" kern="0" cap="none" spc="0" normalizeH="0" baseline="0" noProof="0">
              <a:ln>
                <a:noFill/>
              </a:ln>
              <a:effectLst/>
              <a:uLnTx/>
              <a:uFillTx/>
              <a:latin typeface="+mn-ea"/>
              <a:cs typeface="Arial" charset="0"/>
            </a:endParaRPr>
          </a:p>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i="0" u="none" strike="noStrike" kern="0" cap="none" spc="0" normalizeH="0" baseline="0" noProof="0">
                <a:ln>
                  <a:noFill/>
                </a:ln>
                <a:effectLst/>
                <a:uLnTx/>
                <a:uFillTx/>
                <a:latin typeface="+mn-ea"/>
                <a:cs typeface="Arial" charset="0"/>
              </a:rPr>
              <a:t>増加</a:t>
            </a:r>
            <a:endParaRPr kumimoji="0" lang="en-US" altLang="ja-JP" sz="1400" b="1" i="0" u="none" strike="noStrike" kern="0" cap="none" spc="0" normalizeH="0" baseline="0" noProof="0">
              <a:ln>
                <a:noFill/>
              </a:ln>
              <a:effectLst/>
              <a:uLnTx/>
              <a:uFillTx/>
              <a:latin typeface="+mn-ea"/>
              <a:cs typeface="Arial" charset="0"/>
            </a:endParaRPr>
          </a:p>
        </p:txBody>
      </p:sp>
      <p:sp>
        <p:nvSpPr>
          <p:cNvPr id="8" name="正方形/長方形 7">
            <a:extLst>
              <a:ext uri="{FF2B5EF4-FFF2-40B4-BE49-F238E27FC236}">
                <a16:creationId xmlns:a16="http://schemas.microsoft.com/office/drawing/2014/main" id="{2C0D0283-9579-9ECD-21E6-8FB3CE027810}"/>
              </a:ext>
            </a:extLst>
          </p:cNvPr>
          <p:cNvSpPr/>
          <p:nvPr/>
        </p:nvSpPr>
        <p:spPr bwMode="gray">
          <a:xfrm>
            <a:off x="1776874" y="2820367"/>
            <a:ext cx="1240944" cy="79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kern="0">
                <a:latin typeface="+mn-ea"/>
                <a:cs typeface="Arial" charset="0"/>
              </a:rPr>
              <a:t>行政サービスの効率化</a:t>
            </a:r>
            <a:endParaRPr kumimoji="0" lang="en-US" altLang="ja-JP" sz="1400" b="1" i="0" u="none" strike="noStrike" kern="0" cap="none" spc="0" normalizeH="0" baseline="0" noProof="0">
              <a:ln>
                <a:noFill/>
              </a:ln>
              <a:effectLst/>
              <a:uLnTx/>
              <a:uFillTx/>
              <a:latin typeface="+mn-ea"/>
              <a:cs typeface="Arial" charset="0"/>
            </a:endParaRPr>
          </a:p>
        </p:txBody>
      </p:sp>
      <p:sp>
        <p:nvSpPr>
          <p:cNvPr id="9" name="正方形/長方形 8">
            <a:extLst>
              <a:ext uri="{FF2B5EF4-FFF2-40B4-BE49-F238E27FC236}">
                <a16:creationId xmlns:a16="http://schemas.microsoft.com/office/drawing/2014/main" id="{099F00B1-6F16-F0CB-A006-1288883EA4FB}"/>
              </a:ext>
            </a:extLst>
          </p:cNvPr>
          <p:cNvSpPr/>
          <p:nvPr/>
        </p:nvSpPr>
        <p:spPr bwMode="gray">
          <a:xfrm>
            <a:off x="1776874" y="3697285"/>
            <a:ext cx="1240944" cy="684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i="0" u="none" strike="noStrike" kern="0" cap="none" spc="0" normalizeH="0" baseline="0" noProof="0">
                <a:ln>
                  <a:noFill/>
                </a:ln>
                <a:effectLst/>
                <a:uLnTx/>
                <a:uFillTx/>
                <a:latin typeface="+mn-ea"/>
                <a:cs typeface="Arial" charset="0"/>
              </a:rPr>
              <a:t>手取り時間</a:t>
            </a:r>
            <a:endParaRPr kumimoji="0" lang="en-US" altLang="ja-JP" sz="1400" b="1" i="0" u="none" strike="noStrike" kern="0" cap="none" spc="0" normalizeH="0" baseline="0" noProof="0">
              <a:ln>
                <a:noFill/>
              </a:ln>
              <a:effectLst/>
              <a:uLnTx/>
              <a:uFillTx/>
              <a:latin typeface="+mn-ea"/>
              <a:cs typeface="Arial" charset="0"/>
            </a:endParaRPr>
          </a:p>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i="0" u="none" strike="noStrike" kern="0" cap="none" spc="0" normalizeH="0" baseline="0" noProof="0">
                <a:ln>
                  <a:noFill/>
                </a:ln>
                <a:effectLst/>
                <a:uLnTx/>
                <a:uFillTx/>
                <a:latin typeface="+mn-ea"/>
                <a:cs typeface="Arial" charset="0"/>
              </a:rPr>
              <a:t>増加</a:t>
            </a:r>
            <a:endParaRPr kumimoji="0" lang="en-US" altLang="ja-JP" sz="1400" b="1" i="0" u="none" strike="noStrike" kern="0" cap="none" spc="0" normalizeH="0" baseline="0" noProof="0">
              <a:ln>
                <a:noFill/>
              </a:ln>
              <a:effectLst/>
              <a:uLnTx/>
              <a:uFillTx/>
              <a:latin typeface="+mn-ea"/>
              <a:cs typeface="Arial" charset="0"/>
            </a:endParaRPr>
          </a:p>
        </p:txBody>
      </p:sp>
      <p:sp>
        <p:nvSpPr>
          <p:cNvPr id="10" name="正方形/長方形 9">
            <a:extLst>
              <a:ext uri="{FF2B5EF4-FFF2-40B4-BE49-F238E27FC236}">
                <a16:creationId xmlns:a16="http://schemas.microsoft.com/office/drawing/2014/main" id="{0D8CE98A-BEDE-5B46-DDCE-76C2831C3291}"/>
              </a:ext>
            </a:extLst>
          </p:cNvPr>
          <p:cNvSpPr/>
          <p:nvPr/>
        </p:nvSpPr>
        <p:spPr bwMode="gray">
          <a:xfrm>
            <a:off x="1776874" y="4466203"/>
            <a:ext cx="1240944" cy="684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kern="0">
                <a:latin typeface="+mn-ea"/>
                <a:cs typeface="Arial" charset="0"/>
              </a:rPr>
              <a:t>行政サービスの効率化</a:t>
            </a:r>
            <a:endParaRPr kumimoji="0" lang="en-US" altLang="ja-JP" sz="1400" b="1" i="0" u="none" strike="noStrike" kern="0" cap="none" spc="0" normalizeH="0" baseline="0" noProof="0">
              <a:ln>
                <a:noFill/>
              </a:ln>
              <a:effectLst/>
              <a:uLnTx/>
              <a:uFillTx/>
              <a:latin typeface="+mn-ea"/>
              <a:cs typeface="Arial" charset="0"/>
            </a:endParaRPr>
          </a:p>
        </p:txBody>
      </p:sp>
      <p:sp>
        <p:nvSpPr>
          <p:cNvPr id="11" name="正方形/長方形 10">
            <a:extLst>
              <a:ext uri="{FF2B5EF4-FFF2-40B4-BE49-F238E27FC236}">
                <a16:creationId xmlns:a16="http://schemas.microsoft.com/office/drawing/2014/main" id="{0AADE0E4-0519-9F1A-6DF4-4C837BB58E64}"/>
              </a:ext>
            </a:extLst>
          </p:cNvPr>
          <p:cNvSpPr/>
          <p:nvPr/>
        </p:nvSpPr>
        <p:spPr bwMode="gray">
          <a:xfrm>
            <a:off x="1776874" y="1355417"/>
            <a:ext cx="1240944" cy="288000"/>
          </a:xfrm>
          <a:prstGeom prst="rect">
            <a:avLst/>
          </a:prstGeom>
          <a:solidFill>
            <a:sysClr val="windowText" lastClr="000000">
              <a:lumMod val="65000"/>
              <a:lumOff val="35000"/>
            </a:sys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solidFill>
                  <a:prstClr val="white"/>
                </a:solidFill>
                <a:effectLst/>
                <a:uLnTx/>
                <a:uFillTx/>
                <a:latin typeface="+mn-ea"/>
                <a:cs typeface="Arial" charset="0"/>
              </a:rPr>
              <a:t>効果</a:t>
            </a:r>
          </a:p>
        </p:txBody>
      </p:sp>
      <p:sp>
        <p:nvSpPr>
          <p:cNvPr id="12" name="正方形/長方形 11">
            <a:extLst>
              <a:ext uri="{FF2B5EF4-FFF2-40B4-BE49-F238E27FC236}">
                <a16:creationId xmlns:a16="http://schemas.microsoft.com/office/drawing/2014/main" id="{15685487-769C-826C-A929-5FE20BDCAFAE}"/>
              </a:ext>
            </a:extLst>
          </p:cNvPr>
          <p:cNvSpPr/>
          <p:nvPr/>
        </p:nvSpPr>
        <p:spPr bwMode="gray">
          <a:xfrm>
            <a:off x="442912" y="6133799"/>
            <a:ext cx="11310259" cy="288000"/>
          </a:xfrm>
          <a:prstGeom prst="rect">
            <a:avLst/>
          </a:prstGeom>
          <a:noFill/>
          <a:ln w="12700" algn="ctr">
            <a:no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7313" indent="-87313" defTabSz="990564">
              <a:buSzPct val="100000"/>
              <a:buFont typeface="游ゴシック" panose="020B0400000000000000" pitchFamily="50" charset="-128"/>
              <a:buChar char="*"/>
            </a:pPr>
            <a:r>
              <a:rPr lang="ja-JP" altLang="en-US" sz="1100">
                <a:latin typeface="+mn-ea"/>
                <a:cs typeface="Arial" charset="0"/>
              </a:rPr>
              <a:t>ヒアリング及びアンケートにて、「今後全員が電子版母子健康手帳を利用した場合」という前提で効果が見込めるかを確認</a:t>
            </a:r>
          </a:p>
        </p:txBody>
      </p:sp>
      <p:sp>
        <p:nvSpPr>
          <p:cNvPr id="14" name="タイトル 5">
            <a:extLst>
              <a:ext uri="{FF2B5EF4-FFF2-40B4-BE49-F238E27FC236}">
                <a16:creationId xmlns:a16="http://schemas.microsoft.com/office/drawing/2014/main" id="{66851258-FD48-92AA-9624-C2ACD30B18B1}"/>
              </a:ext>
            </a:extLst>
          </p:cNvPr>
          <p:cNvSpPr txBox="1">
            <a:spLocks/>
          </p:cNvSpPr>
          <p:nvPr/>
        </p:nvSpPr>
        <p:spPr>
          <a:xfrm>
            <a:off x="438828" y="771620"/>
            <a:ext cx="11314344"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実証に参加した職員から、今後電子版母子健康手帳が原則化されたら、「保健師の業務時間が削減できる」「費用が削減できる」等の効果が期待できるとの声が複数</a:t>
            </a:r>
          </a:p>
        </p:txBody>
      </p:sp>
      <p:sp>
        <p:nvSpPr>
          <p:cNvPr id="6" name="正方形/長方形 5">
            <a:extLst>
              <a:ext uri="{FF2B5EF4-FFF2-40B4-BE49-F238E27FC236}">
                <a16:creationId xmlns:a16="http://schemas.microsoft.com/office/drawing/2014/main" id="{753DB3FF-5640-475D-5B7B-DED0FD3EF4D4}"/>
              </a:ext>
            </a:extLst>
          </p:cNvPr>
          <p:cNvSpPr/>
          <p:nvPr/>
        </p:nvSpPr>
        <p:spPr bwMode="gray">
          <a:xfrm>
            <a:off x="10225238" y="302158"/>
            <a:ext cx="756000" cy="317381"/>
          </a:xfrm>
          <a:prstGeom prst="rect">
            <a:avLst/>
          </a:prstGeom>
          <a:solidFill>
            <a:schemeClr val="bg1">
              <a:lumMod val="95000"/>
            </a:schemeClr>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pPr>
            <a:r>
              <a:rPr lang="ja-JP" altLang="en-US" sz="1400">
                <a:latin typeface="+mn-ea"/>
              </a:rPr>
              <a:t>住民</a:t>
            </a:r>
          </a:p>
        </p:txBody>
      </p:sp>
      <p:sp>
        <p:nvSpPr>
          <p:cNvPr id="13" name="正方形/長方形 12">
            <a:extLst>
              <a:ext uri="{FF2B5EF4-FFF2-40B4-BE49-F238E27FC236}">
                <a16:creationId xmlns:a16="http://schemas.microsoft.com/office/drawing/2014/main" id="{319D3CD4-2A30-BC10-139E-4C5C138BB392}"/>
              </a:ext>
            </a:extLst>
          </p:cNvPr>
          <p:cNvSpPr/>
          <p:nvPr/>
        </p:nvSpPr>
        <p:spPr bwMode="gray">
          <a:xfrm>
            <a:off x="11029615" y="302158"/>
            <a:ext cx="756000" cy="317381"/>
          </a:xfrm>
          <a:prstGeom prst="rect">
            <a:avLst/>
          </a:prstGeom>
          <a:solidFill>
            <a:schemeClr val="tx2"/>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pPr>
            <a:r>
              <a:rPr lang="ja-JP" altLang="en-US" sz="1400" b="1">
                <a:solidFill>
                  <a:schemeClr val="bg1"/>
                </a:solidFill>
                <a:latin typeface="+mn-ea"/>
              </a:rPr>
              <a:t>職員</a:t>
            </a:r>
          </a:p>
        </p:txBody>
      </p:sp>
    </p:spTree>
    <p:extLst>
      <p:ext uri="{BB962C8B-B14F-4D97-AF65-F5344CB8AC3E}">
        <p14:creationId xmlns:p14="http://schemas.microsoft.com/office/powerpoint/2010/main" val="3198951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73116EA-5D38-5111-4A45-E3E1FE7C9F7C}"/>
              </a:ext>
            </a:extLst>
          </p:cNvPr>
          <p:cNvSpPr>
            <a:spLocks noGrp="1"/>
          </p:cNvSpPr>
          <p:nvPr>
            <p:ph sz="quarter" idx="13"/>
          </p:nvPr>
        </p:nvSpPr>
        <p:spPr/>
        <p:txBody>
          <a:bodyPr vert="horz" lIns="91440" tIns="45720" rIns="91440" bIns="45720" rtlCol="0">
            <a:noAutofit/>
          </a:bodyPr>
          <a:lstStyle/>
          <a:p>
            <a:r>
              <a:rPr lang="en-US" altLang="ja-JP" sz="1800" b="1">
                <a:solidFill>
                  <a:schemeClr val="tx1"/>
                </a:solidFill>
              </a:rPr>
              <a:t>3.</a:t>
            </a:r>
            <a:r>
              <a:rPr lang="ja-JP" altLang="en-US" sz="1800" b="1">
                <a:solidFill>
                  <a:schemeClr val="tx1"/>
                </a:solidFill>
              </a:rPr>
              <a:t>実証結果及び導入により期待される効果</a:t>
            </a:r>
          </a:p>
        </p:txBody>
      </p:sp>
      <p:sp>
        <p:nvSpPr>
          <p:cNvPr id="4" name="スライド番号プレースホルダー 3">
            <a:extLst>
              <a:ext uri="{FF2B5EF4-FFF2-40B4-BE49-F238E27FC236}">
                <a16:creationId xmlns:a16="http://schemas.microsoft.com/office/drawing/2014/main" id="{6CA454D5-83F0-09CC-2FAF-EF995CE4351F}"/>
              </a:ext>
            </a:extLst>
          </p:cNvPr>
          <p:cNvSpPr>
            <a:spLocks noGrp="1"/>
          </p:cNvSpPr>
          <p:nvPr>
            <p:ph type="sldNum" sz="quarter" idx="18"/>
          </p:nvPr>
        </p:nvSpPr>
        <p:spPr/>
        <p:txBody>
          <a:bodyPr/>
          <a:lstStyle/>
          <a:p>
            <a:fld id="{47CE1B9D-ECF1-40A6-9741-619C7E3ED3FB}" type="slidenum">
              <a:rPr lang="ja-JP" altLang="en-US" smtClean="0"/>
              <a:pPr/>
              <a:t>29</a:t>
            </a:fld>
            <a:endParaRPr lang="ja-JP" altLang="en-US"/>
          </a:p>
        </p:txBody>
      </p:sp>
      <p:sp>
        <p:nvSpPr>
          <p:cNvPr id="5" name="タイトル 4">
            <a:extLst>
              <a:ext uri="{FF2B5EF4-FFF2-40B4-BE49-F238E27FC236}">
                <a16:creationId xmlns:a16="http://schemas.microsoft.com/office/drawing/2014/main" id="{B6BFCF65-D781-F205-BE18-DDE025FCF1B3}"/>
              </a:ext>
            </a:extLst>
          </p:cNvPr>
          <p:cNvSpPr>
            <a:spLocks noGrp="1"/>
          </p:cNvSpPr>
          <p:nvPr>
            <p:ph type="title"/>
          </p:nvPr>
        </p:nvSpPr>
        <p:spPr>
          <a:xfrm>
            <a:off x="438828" y="474404"/>
            <a:ext cx="11314344" cy="297216"/>
          </a:xfrm>
        </p:spPr>
        <p:txBody>
          <a:bodyPr vert="horz">
            <a:noAutofit/>
          </a:bodyPr>
          <a:lstStyle/>
          <a:p>
            <a:r>
              <a:rPr lang="en-US" altLang="ja-JP" sz="1600"/>
              <a:t>(2) </a:t>
            </a:r>
            <a:r>
              <a:rPr lang="ja-JP" altLang="en-US" sz="1600"/>
              <a:t>導入による効果｜パーソナライズされたプッシュ配信（乳幼児健診の勧奨業務の場合）</a:t>
            </a:r>
            <a:endParaRPr kumimoji="1" lang="ja-JP" altLang="en-US" sz="1600"/>
          </a:p>
        </p:txBody>
      </p:sp>
      <p:sp>
        <p:nvSpPr>
          <p:cNvPr id="9" name="矢印: 五方向 8">
            <a:extLst>
              <a:ext uri="{FF2B5EF4-FFF2-40B4-BE49-F238E27FC236}">
                <a16:creationId xmlns:a16="http://schemas.microsoft.com/office/drawing/2014/main" id="{B26B6BE8-D75E-9833-773C-6E7BDDFF952C}"/>
              </a:ext>
            </a:extLst>
          </p:cNvPr>
          <p:cNvSpPr/>
          <p:nvPr/>
        </p:nvSpPr>
        <p:spPr bwMode="gray">
          <a:xfrm>
            <a:off x="993058" y="1725715"/>
            <a:ext cx="2052000" cy="432000"/>
          </a:xfrm>
          <a:prstGeom prst="homePlate">
            <a:avLst/>
          </a:prstGeom>
          <a:solidFill>
            <a:sysClr val="window" lastClr="FFFFFF">
              <a:lumMod val="9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effectLst/>
                <a:uLnTx/>
                <a:uFillTx/>
                <a:latin typeface="+mn-ea"/>
                <a:cs typeface="Arial" charset="0"/>
              </a:rPr>
              <a:t>対象者の選定</a:t>
            </a:r>
          </a:p>
        </p:txBody>
      </p:sp>
      <p:sp>
        <p:nvSpPr>
          <p:cNvPr id="10" name="矢印: 五方向 9">
            <a:extLst>
              <a:ext uri="{FF2B5EF4-FFF2-40B4-BE49-F238E27FC236}">
                <a16:creationId xmlns:a16="http://schemas.microsoft.com/office/drawing/2014/main" id="{DCDAB6C9-EF7D-B84A-13DC-D250AAD690AE}"/>
              </a:ext>
            </a:extLst>
          </p:cNvPr>
          <p:cNvSpPr/>
          <p:nvPr/>
        </p:nvSpPr>
        <p:spPr bwMode="gray">
          <a:xfrm>
            <a:off x="3160664" y="1725715"/>
            <a:ext cx="2052000" cy="432000"/>
          </a:xfrm>
          <a:prstGeom prst="homePlate">
            <a:avLst/>
          </a:prstGeom>
          <a:solidFill>
            <a:sysClr val="window" lastClr="FFFFFF">
              <a:lumMod val="9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effectLst/>
                <a:uLnTx/>
                <a:uFillTx/>
                <a:latin typeface="+mn-ea"/>
                <a:cs typeface="Arial" charset="0"/>
              </a:rPr>
              <a:t>健診案内の準備</a:t>
            </a:r>
          </a:p>
        </p:txBody>
      </p:sp>
      <p:sp>
        <p:nvSpPr>
          <p:cNvPr id="11" name="矢印: 五方向 10">
            <a:extLst>
              <a:ext uri="{FF2B5EF4-FFF2-40B4-BE49-F238E27FC236}">
                <a16:creationId xmlns:a16="http://schemas.microsoft.com/office/drawing/2014/main" id="{B59DBE17-ADA8-0BB7-29EF-878C5A4BE7BB}"/>
              </a:ext>
            </a:extLst>
          </p:cNvPr>
          <p:cNvSpPr/>
          <p:nvPr/>
        </p:nvSpPr>
        <p:spPr bwMode="gray">
          <a:xfrm>
            <a:off x="5328270" y="1725715"/>
            <a:ext cx="2052000" cy="432000"/>
          </a:xfrm>
          <a:prstGeom prst="homePlate">
            <a:avLst/>
          </a:prstGeom>
          <a:solidFill>
            <a:sysClr val="window" lastClr="FFFFFF">
              <a:lumMod val="9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effectLst/>
                <a:uLnTx/>
                <a:uFillTx/>
                <a:latin typeface="+mn-ea"/>
                <a:cs typeface="Arial" charset="0"/>
              </a:rPr>
              <a:t>勧奨はがき送付</a:t>
            </a:r>
          </a:p>
        </p:txBody>
      </p:sp>
      <p:sp>
        <p:nvSpPr>
          <p:cNvPr id="12" name="矢印: 五方向 11">
            <a:extLst>
              <a:ext uri="{FF2B5EF4-FFF2-40B4-BE49-F238E27FC236}">
                <a16:creationId xmlns:a16="http://schemas.microsoft.com/office/drawing/2014/main" id="{E1F1AD55-12B7-A906-DA72-A88686CA90F9}"/>
              </a:ext>
            </a:extLst>
          </p:cNvPr>
          <p:cNvSpPr/>
          <p:nvPr/>
        </p:nvSpPr>
        <p:spPr bwMode="gray">
          <a:xfrm>
            <a:off x="7495876" y="1725715"/>
            <a:ext cx="2052000" cy="432000"/>
          </a:xfrm>
          <a:prstGeom prst="homePlate">
            <a:avLst/>
          </a:prstGeom>
          <a:solidFill>
            <a:sysClr val="window" lastClr="FFFFFF">
              <a:lumMod val="9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effectLst/>
                <a:uLnTx/>
                <a:uFillTx/>
                <a:latin typeface="+mn-ea"/>
                <a:cs typeface="Arial" charset="0"/>
              </a:rPr>
              <a:t>電話</a:t>
            </a:r>
          </a:p>
        </p:txBody>
      </p:sp>
      <p:sp>
        <p:nvSpPr>
          <p:cNvPr id="13" name="矢印: 五方向 12">
            <a:extLst>
              <a:ext uri="{FF2B5EF4-FFF2-40B4-BE49-F238E27FC236}">
                <a16:creationId xmlns:a16="http://schemas.microsoft.com/office/drawing/2014/main" id="{A66CA0D9-D8DC-63F1-DA94-0547B1CB5474}"/>
              </a:ext>
            </a:extLst>
          </p:cNvPr>
          <p:cNvSpPr/>
          <p:nvPr/>
        </p:nvSpPr>
        <p:spPr bwMode="gray">
          <a:xfrm>
            <a:off x="9663481" y="1725714"/>
            <a:ext cx="2052000" cy="432000"/>
          </a:xfrm>
          <a:prstGeom prst="homePlate">
            <a:avLst/>
          </a:prstGeom>
          <a:solidFill>
            <a:sysClr val="window" lastClr="FFFFFF">
              <a:lumMod val="9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effectLst/>
                <a:uLnTx/>
                <a:uFillTx/>
                <a:latin typeface="+mn-ea"/>
                <a:cs typeface="Arial" charset="0"/>
              </a:rPr>
              <a:t>訪問</a:t>
            </a:r>
          </a:p>
        </p:txBody>
      </p:sp>
      <p:sp>
        <p:nvSpPr>
          <p:cNvPr id="14" name="矢印: 五方向 13">
            <a:extLst>
              <a:ext uri="{FF2B5EF4-FFF2-40B4-BE49-F238E27FC236}">
                <a16:creationId xmlns:a16="http://schemas.microsoft.com/office/drawing/2014/main" id="{B6B418CE-E439-94FC-86C1-6A15433505AD}"/>
              </a:ext>
            </a:extLst>
          </p:cNvPr>
          <p:cNvSpPr/>
          <p:nvPr/>
        </p:nvSpPr>
        <p:spPr bwMode="gray">
          <a:xfrm>
            <a:off x="993058" y="3995469"/>
            <a:ext cx="2052000" cy="432000"/>
          </a:xfrm>
          <a:prstGeom prst="homePlate">
            <a:avLst/>
          </a:prstGeom>
          <a:solidFill>
            <a:sysClr val="window" lastClr="FFFFFF">
              <a:lumMod val="9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effectLst/>
                <a:uLnTx/>
                <a:uFillTx/>
                <a:latin typeface="+mn-ea"/>
                <a:cs typeface="Arial" charset="0"/>
              </a:rPr>
              <a:t>対象者の選定</a:t>
            </a:r>
          </a:p>
        </p:txBody>
      </p:sp>
      <p:sp>
        <p:nvSpPr>
          <p:cNvPr id="15" name="矢印: 五方向 14">
            <a:extLst>
              <a:ext uri="{FF2B5EF4-FFF2-40B4-BE49-F238E27FC236}">
                <a16:creationId xmlns:a16="http://schemas.microsoft.com/office/drawing/2014/main" id="{4449D931-CA0F-56B7-A370-EFF17B9A882A}"/>
              </a:ext>
            </a:extLst>
          </p:cNvPr>
          <p:cNvSpPr/>
          <p:nvPr/>
        </p:nvSpPr>
        <p:spPr bwMode="gray">
          <a:xfrm>
            <a:off x="3160664" y="3995469"/>
            <a:ext cx="2052000" cy="432000"/>
          </a:xfrm>
          <a:prstGeom prst="homePlate">
            <a:avLst/>
          </a:prstGeom>
          <a:solidFill>
            <a:srgbClr val="43B02A"/>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i="0" u="none" strike="noStrike" kern="0" cap="none" spc="0" normalizeH="0" baseline="0" noProof="0">
                <a:ln>
                  <a:noFill/>
                </a:ln>
                <a:solidFill>
                  <a:prstClr val="white"/>
                </a:solidFill>
                <a:effectLst/>
                <a:uLnTx/>
                <a:uFillTx/>
                <a:latin typeface="+mn-ea"/>
                <a:cs typeface="Arial" charset="0"/>
              </a:rPr>
              <a:t>プッシュ配信</a:t>
            </a:r>
          </a:p>
        </p:txBody>
      </p:sp>
      <p:sp>
        <p:nvSpPr>
          <p:cNvPr id="16" name="矢印: 五方向 15">
            <a:extLst>
              <a:ext uri="{FF2B5EF4-FFF2-40B4-BE49-F238E27FC236}">
                <a16:creationId xmlns:a16="http://schemas.microsoft.com/office/drawing/2014/main" id="{EE2BC394-5EDE-BB8E-46C2-41869146726F}"/>
              </a:ext>
            </a:extLst>
          </p:cNvPr>
          <p:cNvSpPr/>
          <p:nvPr/>
        </p:nvSpPr>
        <p:spPr bwMode="gray">
          <a:xfrm>
            <a:off x="5328269" y="3995469"/>
            <a:ext cx="2052000" cy="432000"/>
          </a:xfrm>
          <a:prstGeom prst="homePlate">
            <a:avLst/>
          </a:prstGeom>
          <a:solidFill>
            <a:srgbClr val="43B02A"/>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90564">
              <a:buSzPct val="100000"/>
              <a:defRPr/>
            </a:pPr>
            <a:r>
              <a:rPr kumimoji="0" lang="ja-JP" altLang="en-US" sz="1400" b="1" kern="0">
                <a:solidFill>
                  <a:prstClr val="white"/>
                </a:solidFill>
                <a:latin typeface="+mn-ea"/>
                <a:cs typeface="Arial" charset="0"/>
              </a:rPr>
              <a:t>プッシュ配信</a:t>
            </a:r>
          </a:p>
        </p:txBody>
      </p:sp>
      <p:sp>
        <p:nvSpPr>
          <p:cNvPr id="17" name="矢印: 五方向 16">
            <a:extLst>
              <a:ext uri="{FF2B5EF4-FFF2-40B4-BE49-F238E27FC236}">
                <a16:creationId xmlns:a16="http://schemas.microsoft.com/office/drawing/2014/main" id="{593421C5-AAED-EE84-7841-1D7C9F59F1AE}"/>
              </a:ext>
            </a:extLst>
          </p:cNvPr>
          <p:cNvSpPr/>
          <p:nvPr/>
        </p:nvSpPr>
        <p:spPr bwMode="gray">
          <a:xfrm>
            <a:off x="9663481" y="3995469"/>
            <a:ext cx="2052000" cy="432000"/>
          </a:xfrm>
          <a:prstGeom prst="homePlate">
            <a:avLst/>
          </a:prstGeom>
          <a:solidFill>
            <a:sysClr val="window" lastClr="FFFFFF">
              <a:lumMod val="9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effectLst/>
                <a:uLnTx/>
                <a:uFillTx/>
                <a:latin typeface="+mn-ea"/>
                <a:cs typeface="Arial" charset="0"/>
              </a:rPr>
              <a:t>訪問</a:t>
            </a:r>
          </a:p>
        </p:txBody>
      </p:sp>
      <p:sp>
        <p:nvSpPr>
          <p:cNvPr id="18" name="矢印: 五方向 17">
            <a:extLst>
              <a:ext uri="{FF2B5EF4-FFF2-40B4-BE49-F238E27FC236}">
                <a16:creationId xmlns:a16="http://schemas.microsoft.com/office/drawing/2014/main" id="{07378A8A-D347-2CA3-E0E1-F5098949DD1C}"/>
              </a:ext>
            </a:extLst>
          </p:cNvPr>
          <p:cNvSpPr/>
          <p:nvPr/>
        </p:nvSpPr>
        <p:spPr bwMode="gray">
          <a:xfrm>
            <a:off x="993057" y="1354433"/>
            <a:ext cx="4219606" cy="288000"/>
          </a:xfrm>
          <a:prstGeom prst="homePlate">
            <a:avLst/>
          </a:prstGeom>
          <a:solidFill>
            <a:sysClr val="windowText" lastClr="000000">
              <a:lumMod val="75000"/>
              <a:lumOff val="25000"/>
            </a:sys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solidFill>
                  <a:prstClr val="white"/>
                </a:solidFill>
                <a:effectLst/>
                <a:uLnTx/>
                <a:uFillTx/>
                <a:latin typeface="+mn-ea"/>
                <a:cs typeface="Arial" charset="0"/>
              </a:rPr>
              <a:t>初回のお知らせ業務</a:t>
            </a:r>
          </a:p>
        </p:txBody>
      </p:sp>
      <p:sp>
        <p:nvSpPr>
          <p:cNvPr id="19" name="正方形/長方形 18">
            <a:extLst>
              <a:ext uri="{FF2B5EF4-FFF2-40B4-BE49-F238E27FC236}">
                <a16:creationId xmlns:a16="http://schemas.microsoft.com/office/drawing/2014/main" id="{DEC06282-E21D-D951-E475-E236877E2A46}"/>
              </a:ext>
            </a:extLst>
          </p:cNvPr>
          <p:cNvSpPr/>
          <p:nvPr/>
        </p:nvSpPr>
        <p:spPr bwMode="gray">
          <a:xfrm>
            <a:off x="993058" y="2157715"/>
            <a:ext cx="2052000" cy="1738348"/>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乳幼児の誕生日をもとに今回の健診の対象者を選定</a:t>
            </a:r>
            <a:endParaRPr lang="en-US" altLang="ja-JP" sz="1400">
              <a:latin typeface="+mn-ea"/>
              <a:cs typeface="Arial" charset="0"/>
            </a:endParaRPr>
          </a:p>
        </p:txBody>
      </p:sp>
      <p:sp>
        <p:nvSpPr>
          <p:cNvPr id="20" name="正方形/長方形 19">
            <a:extLst>
              <a:ext uri="{FF2B5EF4-FFF2-40B4-BE49-F238E27FC236}">
                <a16:creationId xmlns:a16="http://schemas.microsoft.com/office/drawing/2014/main" id="{F3C81822-E4CC-5560-BB89-A23DF7D696B3}"/>
              </a:ext>
            </a:extLst>
          </p:cNvPr>
          <p:cNvSpPr/>
          <p:nvPr/>
        </p:nvSpPr>
        <p:spPr bwMode="gray">
          <a:xfrm>
            <a:off x="3160664" y="2157715"/>
            <a:ext cx="2052000" cy="1738195"/>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健診の通知書と都合が悪い場合の返送用アンケートを封入し、対象者に送付</a:t>
            </a:r>
            <a:endParaRPr lang="en-US" altLang="ja-JP" sz="1400">
              <a:latin typeface="+mn-ea"/>
              <a:cs typeface="Arial" charset="0"/>
            </a:endParaRPr>
          </a:p>
        </p:txBody>
      </p:sp>
      <p:sp>
        <p:nvSpPr>
          <p:cNvPr id="21" name="正方形/長方形 20">
            <a:extLst>
              <a:ext uri="{FF2B5EF4-FFF2-40B4-BE49-F238E27FC236}">
                <a16:creationId xmlns:a16="http://schemas.microsoft.com/office/drawing/2014/main" id="{13D316A7-F0B2-2413-7760-A7CB934BA3AC}"/>
              </a:ext>
            </a:extLst>
          </p:cNvPr>
          <p:cNvSpPr/>
          <p:nvPr/>
        </p:nvSpPr>
        <p:spPr bwMode="gray">
          <a:xfrm>
            <a:off x="993058" y="4427469"/>
            <a:ext cx="2052000" cy="173880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現行業務同様</a:t>
            </a:r>
            <a:endParaRPr lang="en-US" altLang="ja-JP" sz="1400">
              <a:latin typeface="+mn-ea"/>
              <a:cs typeface="Arial" charset="0"/>
            </a:endParaRPr>
          </a:p>
        </p:txBody>
      </p:sp>
      <p:sp>
        <p:nvSpPr>
          <p:cNvPr id="22" name="正方形/長方形 21">
            <a:extLst>
              <a:ext uri="{FF2B5EF4-FFF2-40B4-BE49-F238E27FC236}">
                <a16:creationId xmlns:a16="http://schemas.microsoft.com/office/drawing/2014/main" id="{07EDC807-E7D2-27E3-1F61-CB4609512B13}"/>
              </a:ext>
            </a:extLst>
          </p:cNvPr>
          <p:cNvSpPr/>
          <p:nvPr/>
        </p:nvSpPr>
        <p:spPr bwMode="gray">
          <a:xfrm>
            <a:off x="3160663" y="4427469"/>
            <a:ext cx="2052000" cy="1346407"/>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対象者に配信する文章をシステム上に登録</a:t>
            </a:r>
            <a:endParaRPr lang="en-US" altLang="ja-JP" sz="1400">
              <a:latin typeface="+mn-ea"/>
              <a:cs typeface="Arial" charset="0"/>
            </a:endParaRPr>
          </a:p>
          <a:p>
            <a:pPr marL="85725" indent="-85725" defTabSz="990564">
              <a:buSzPct val="100000"/>
              <a:buFont typeface="Arial" panose="020B0604020202020204" pitchFamily="34" charset="0"/>
              <a:buChar char="•"/>
            </a:pPr>
            <a:r>
              <a:rPr lang="ja-JP" altLang="en-US" sz="1400">
                <a:latin typeface="+mn-ea"/>
                <a:cs typeface="Arial" charset="0"/>
              </a:rPr>
              <a:t>管理画面で対象者を　抽出し、送信</a:t>
            </a:r>
            <a:endParaRPr lang="en-US" altLang="ja-JP" sz="1400">
              <a:latin typeface="+mn-ea"/>
              <a:cs typeface="Arial" charset="0"/>
            </a:endParaRPr>
          </a:p>
        </p:txBody>
      </p:sp>
      <p:sp>
        <p:nvSpPr>
          <p:cNvPr id="23" name="正方形/長方形 22">
            <a:extLst>
              <a:ext uri="{FF2B5EF4-FFF2-40B4-BE49-F238E27FC236}">
                <a16:creationId xmlns:a16="http://schemas.microsoft.com/office/drawing/2014/main" id="{744D5340-E712-7E99-CEFE-7661C4B3ADDA}"/>
              </a:ext>
            </a:extLst>
          </p:cNvPr>
          <p:cNvSpPr/>
          <p:nvPr/>
        </p:nvSpPr>
        <p:spPr bwMode="gray">
          <a:xfrm>
            <a:off x="5328271" y="2157715"/>
            <a:ext cx="2052000" cy="1738195"/>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a:rPr>
              <a:t>健康管理システムで　未受診者を抽出</a:t>
            </a:r>
            <a:endParaRPr lang="en-US" altLang="ja-JP" sz="1400">
              <a:latin typeface="+mn-ea"/>
              <a:cs typeface="Arial"/>
            </a:endParaRPr>
          </a:p>
          <a:p>
            <a:pPr marL="85725" indent="-85725" defTabSz="990564">
              <a:buSzPct val="100000"/>
              <a:buFont typeface="Arial" panose="020B0604020202020204" pitchFamily="34" charset="0"/>
              <a:buChar char="•"/>
            </a:pPr>
            <a:r>
              <a:rPr lang="ja-JP" altLang="en-US" sz="1400">
                <a:latin typeface="+mn-ea"/>
                <a:cs typeface="Arial" charset="0"/>
              </a:rPr>
              <a:t>勧奨はがきを作成し、送付</a:t>
            </a:r>
            <a:endParaRPr lang="en-US" altLang="ja-JP" sz="1400">
              <a:latin typeface="+mn-ea"/>
              <a:cs typeface="Arial" charset="0"/>
            </a:endParaRPr>
          </a:p>
        </p:txBody>
      </p:sp>
      <p:sp>
        <p:nvSpPr>
          <p:cNvPr id="24" name="正方形/長方形 23">
            <a:extLst>
              <a:ext uri="{FF2B5EF4-FFF2-40B4-BE49-F238E27FC236}">
                <a16:creationId xmlns:a16="http://schemas.microsoft.com/office/drawing/2014/main" id="{F5A6A494-7B8C-B1F1-4C1B-0136A647401B}"/>
              </a:ext>
            </a:extLst>
          </p:cNvPr>
          <p:cNvSpPr/>
          <p:nvPr/>
        </p:nvSpPr>
        <p:spPr bwMode="gray">
          <a:xfrm>
            <a:off x="7495876" y="2157715"/>
            <a:ext cx="2052000" cy="1738195"/>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勧奨はがき送付後も　未受診の場合は架電</a:t>
            </a:r>
            <a:endParaRPr lang="en-US" altLang="ja-JP" sz="1400">
              <a:latin typeface="+mn-ea"/>
              <a:cs typeface="Arial" charset="0"/>
            </a:endParaRPr>
          </a:p>
        </p:txBody>
      </p:sp>
      <p:sp>
        <p:nvSpPr>
          <p:cNvPr id="25" name="正方形/長方形 24">
            <a:extLst>
              <a:ext uri="{FF2B5EF4-FFF2-40B4-BE49-F238E27FC236}">
                <a16:creationId xmlns:a16="http://schemas.microsoft.com/office/drawing/2014/main" id="{E5FB8523-402B-E4DF-E355-D50CD04455E1}"/>
              </a:ext>
            </a:extLst>
          </p:cNvPr>
          <p:cNvSpPr/>
          <p:nvPr/>
        </p:nvSpPr>
        <p:spPr bwMode="gray">
          <a:xfrm>
            <a:off x="9663481" y="2157714"/>
            <a:ext cx="2052000" cy="1738195"/>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未受診／電話に出ない場合は自宅に訪問し、子どもの様子を確認</a:t>
            </a:r>
            <a:endParaRPr lang="en-US" altLang="ja-JP" sz="1400">
              <a:latin typeface="+mn-ea"/>
              <a:cs typeface="Arial" charset="0"/>
            </a:endParaRPr>
          </a:p>
        </p:txBody>
      </p:sp>
      <p:sp>
        <p:nvSpPr>
          <p:cNvPr id="26" name="正方形/長方形 25">
            <a:extLst>
              <a:ext uri="{FF2B5EF4-FFF2-40B4-BE49-F238E27FC236}">
                <a16:creationId xmlns:a16="http://schemas.microsoft.com/office/drawing/2014/main" id="{23EB1EAC-808C-223B-3872-BFCD2068F346}"/>
              </a:ext>
            </a:extLst>
          </p:cNvPr>
          <p:cNvSpPr/>
          <p:nvPr/>
        </p:nvSpPr>
        <p:spPr bwMode="gray">
          <a:xfrm>
            <a:off x="5328269" y="4427469"/>
            <a:ext cx="2052000" cy="173880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a:rPr>
              <a:t>健康管理システムで　未受診者を抽出</a:t>
            </a:r>
            <a:endParaRPr lang="en-US" altLang="ja-JP" sz="1400">
              <a:latin typeface="+mn-ea"/>
              <a:cs typeface="Arial"/>
            </a:endParaRPr>
          </a:p>
          <a:p>
            <a:pPr marL="85725" indent="-85725" defTabSz="990564">
              <a:buSzPct val="100000"/>
              <a:buFont typeface="Arial" panose="020B0604020202020204" pitchFamily="34" charset="0"/>
              <a:buChar char="•"/>
            </a:pPr>
            <a:r>
              <a:rPr lang="ja-JP" altLang="en-US" sz="1400">
                <a:latin typeface="+mn-ea"/>
                <a:cs typeface="Arial"/>
              </a:rPr>
              <a:t>文案の登録・対象者　の抽出を行い、送信</a:t>
            </a:r>
            <a:endParaRPr lang="en-US" altLang="ja-JP" sz="1400">
              <a:latin typeface="+mn-ea"/>
              <a:cs typeface="Arial"/>
            </a:endParaRPr>
          </a:p>
        </p:txBody>
      </p:sp>
      <p:sp>
        <p:nvSpPr>
          <p:cNvPr id="27" name="正方形/長方形 26">
            <a:extLst>
              <a:ext uri="{FF2B5EF4-FFF2-40B4-BE49-F238E27FC236}">
                <a16:creationId xmlns:a16="http://schemas.microsoft.com/office/drawing/2014/main" id="{B0505FFD-0BA7-30E9-28E6-36D4964E9F84}"/>
              </a:ext>
            </a:extLst>
          </p:cNvPr>
          <p:cNvSpPr/>
          <p:nvPr/>
        </p:nvSpPr>
        <p:spPr bwMode="gray">
          <a:xfrm>
            <a:off x="9663479" y="4427469"/>
            <a:ext cx="2052000" cy="1738195"/>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現行業務同様</a:t>
            </a:r>
            <a:endParaRPr lang="en-US" altLang="ja-JP" sz="1400">
              <a:latin typeface="+mn-ea"/>
              <a:cs typeface="Arial" charset="0"/>
            </a:endParaRPr>
          </a:p>
        </p:txBody>
      </p:sp>
      <p:sp>
        <p:nvSpPr>
          <p:cNvPr id="28" name="矢印: 五方向 27">
            <a:extLst>
              <a:ext uri="{FF2B5EF4-FFF2-40B4-BE49-F238E27FC236}">
                <a16:creationId xmlns:a16="http://schemas.microsoft.com/office/drawing/2014/main" id="{54112BCE-A3E7-CE87-596E-842BB22CEED6}"/>
              </a:ext>
            </a:extLst>
          </p:cNvPr>
          <p:cNvSpPr/>
          <p:nvPr/>
        </p:nvSpPr>
        <p:spPr bwMode="gray">
          <a:xfrm>
            <a:off x="5328270" y="1354433"/>
            <a:ext cx="6387211" cy="288000"/>
          </a:xfrm>
          <a:prstGeom prst="homePlate">
            <a:avLst/>
          </a:prstGeom>
          <a:solidFill>
            <a:sysClr val="windowText" lastClr="000000">
              <a:lumMod val="75000"/>
              <a:lumOff val="25000"/>
            </a:sys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solidFill>
                  <a:prstClr val="white"/>
                </a:solidFill>
                <a:effectLst/>
                <a:uLnTx/>
                <a:uFillTx/>
                <a:latin typeface="+mn-ea"/>
                <a:cs typeface="Arial" charset="0"/>
              </a:rPr>
              <a:t>未受診者がいた場合の業務</a:t>
            </a:r>
          </a:p>
        </p:txBody>
      </p:sp>
      <p:sp>
        <p:nvSpPr>
          <p:cNvPr id="30" name="矢印: 五方向 29">
            <a:extLst>
              <a:ext uri="{FF2B5EF4-FFF2-40B4-BE49-F238E27FC236}">
                <a16:creationId xmlns:a16="http://schemas.microsoft.com/office/drawing/2014/main" id="{0456CA57-8F78-F1FF-777A-D8794055F30C}"/>
              </a:ext>
            </a:extLst>
          </p:cNvPr>
          <p:cNvSpPr/>
          <p:nvPr/>
        </p:nvSpPr>
        <p:spPr bwMode="gray">
          <a:xfrm>
            <a:off x="7495878" y="3995469"/>
            <a:ext cx="2052000" cy="432000"/>
          </a:xfrm>
          <a:prstGeom prst="homePlate">
            <a:avLst/>
          </a:prstGeom>
          <a:solidFill>
            <a:sysClr val="window" lastClr="FFFFFF">
              <a:lumMod val="9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kern="0">
                <a:latin typeface="+mn-ea"/>
                <a:cs typeface="Arial" charset="0"/>
              </a:rPr>
              <a:t>電話</a:t>
            </a:r>
            <a:endParaRPr kumimoji="0" lang="ja-JP" altLang="en-US" sz="1400" b="0" i="0" u="none" strike="noStrike" kern="0" cap="none" spc="0" normalizeH="0" baseline="0" noProof="0">
              <a:ln>
                <a:noFill/>
              </a:ln>
              <a:effectLst/>
              <a:uLnTx/>
              <a:uFillTx/>
              <a:latin typeface="+mn-ea"/>
              <a:cs typeface="Arial" charset="0"/>
            </a:endParaRPr>
          </a:p>
        </p:txBody>
      </p:sp>
      <p:sp>
        <p:nvSpPr>
          <p:cNvPr id="31" name="正方形/長方形 30">
            <a:extLst>
              <a:ext uri="{FF2B5EF4-FFF2-40B4-BE49-F238E27FC236}">
                <a16:creationId xmlns:a16="http://schemas.microsoft.com/office/drawing/2014/main" id="{DDCE0985-B92E-9518-08E8-30056A12C787}"/>
              </a:ext>
            </a:extLst>
          </p:cNvPr>
          <p:cNvSpPr/>
          <p:nvPr/>
        </p:nvSpPr>
        <p:spPr bwMode="gray">
          <a:xfrm>
            <a:off x="7495876" y="4427469"/>
            <a:ext cx="2052000" cy="1738195"/>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現行業務同様</a:t>
            </a:r>
            <a:endParaRPr lang="en-US" altLang="ja-JP" sz="1400">
              <a:latin typeface="+mn-ea"/>
              <a:cs typeface="Arial" charset="0"/>
            </a:endParaRPr>
          </a:p>
        </p:txBody>
      </p:sp>
      <p:grpSp>
        <p:nvGrpSpPr>
          <p:cNvPr id="32" name="グループ化 31">
            <a:extLst>
              <a:ext uri="{FF2B5EF4-FFF2-40B4-BE49-F238E27FC236}">
                <a16:creationId xmlns:a16="http://schemas.microsoft.com/office/drawing/2014/main" id="{A143DA49-9641-5D84-2986-2CCB4CAB8423}"/>
              </a:ext>
            </a:extLst>
          </p:cNvPr>
          <p:cNvGrpSpPr/>
          <p:nvPr/>
        </p:nvGrpSpPr>
        <p:grpSpPr>
          <a:xfrm>
            <a:off x="910904" y="2996720"/>
            <a:ext cx="10743049" cy="846817"/>
            <a:chOff x="877451" y="3220672"/>
            <a:chExt cx="10743049" cy="846817"/>
          </a:xfrm>
        </p:grpSpPr>
        <p:sp>
          <p:nvSpPr>
            <p:cNvPr id="33" name="四角形: 角を丸くする 32">
              <a:extLst>
                <a:ext uri="{FF2B5EF4-FFF2-40B4-BE49-F238E27FC236}">
                  <a16:creationId xmlns:a16="http://schemas.microsoft.com/office/drawing/2014/main" id="{C66330BA-C14F-E925-795C-455F189A9830}"/>
                </a:ext>
              </a:extLst>
            </p:cNvPr>
            <p:cNvSpPr/>
            <p:nvPr/>
          </p:nvSpPr>
          <p:spPr bwMode="gray">
            <a:xfrm>
              <a:off x="1400175" y="3276600"/>
              <a:ext cx="10220325" cy="776594"/>
            </a:xfrm>
            <a:prstGeom prst="roundRect">
              <a:avLst/>
            </a:prstGeom>
            <a:solidFill>
              <a:srgbClr val="FFFFCC"/>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108000" tIns="36000" rIns="108000" bIns="36000" numCol="1" spcCol="0" rtlCol="0" fromWordArt="0" anchor="ctr" anchorCtr="0" forceAA="0" compatLnSpc="1">
              <a:prstTxWarp prst="textNoShape">
                <a:avLst/>
              </a:prstTxWarp>
              <a:noAutofit/>
            </a:bodyPr>
            <a:lstStyle/>
            <a:p>
              <a:pPr marL="85725" indent="-85725" defTabSz="990564">
                <a:buSzPct val="100000"/>
                <a:buFont typeface="Wingdings" panose="05000000000000000000" pitchFamily="2" charset="2"/>
                <a:buChar char="ü"/>
              </a:pPr>
              <a:r>
                <a:rPr lang="ja-JP" altLang="en-US" sz="1400">
                  <a:latin typeface="+mn-ea"/>
                  <a:cs typeface="Arial" charset="0"/>
                </a:rPr>
                <a:t>健診案内や未受診者の勧奨はがきの送付作業は、職員（保健師）が都度手作業で行っているため、時間を要する</a:t>
              </a:r>
              <a:endParaRPr lang="en-US" altLang="ja-JP" sz="1400">
                <a:latin typeface="+mn-ea"/>
                <a:cs typeface="Arial" charset="0"/>
              </a:endParaRPr>
            </a:p>
          </p:txBody>
        </p:sp>
        <p:pic>
          <p:nvPicPr>
            <p:cNvPr id="34" name="図 33" descr="帽子をかぶったクマの絵&#10;&#10;AI 生成コンテンツは誤りを含む可能性があります。">
              <a:extLst>
                <a:ext uri="{FF2B5EF4-FFF2-40B4-BE49-F238E27FC236}">
                  <a16:creationId xmlns:a16="http://schemas.microsoft.com/office/drawing/2014/main" id="{D74C1FFB-BE7C-81FF-AE45-DB9FCED56CB8}"/>
                </a:ext>
              </a:extLst>
            </p:cNvPr>
            <p:cNvPicPr>
              <a:picLocks noChangeAspect="1"/>
            </p:cNvPicPr>
            <p:nvPr/>
          </p:nvPicPr>
          <p:blipFill>
            <a:blip r:embed="rId3"/>
            <a:stretch>
              <a:fillRect/>
            </a:stretch>
          </p:blipFill>
          <p:spPr>
            <a:xfrm>
              <a:off x="877451" y="3332071"/>
              <a:ext cx="734127" cy="735418"/>
            </a:xfrm>
            <a:prstGeom prst="rect">
              <a:avLst/>
            </a:prstGeom>
          </p:spPr>
        </p:pic>
        <p:sp>
          <p:nvSpPr>
            <p:cNvPr id="35" name="テキスト ボックス 34">
              <a:extLst>
                <a:ext uri="{FF2B5EF4-FFF2-40B4-BE49-F238E27FC236}">
                  <a16:creationId xmlns:a16="http://schemas.microsoft.com/office/drawing/2014/main" id="{8657708B-DEAC-E3DA-F6C4-992690903CB7}"/>
                </a:ext>
              </a:extLst>
            </p:cNvPr>
            <p:cNvSpPr txBox="1"/>
            <p:nvPr/>
          </p:nvSpPr>
          <p:spPr bwMode="gray">
            <a:xfrm>
              <a:off x="1210645" y="3220672"/>
              <a:ext cx="1433479" cy="246221"/>
            </a:xfrm>
            <a:prstGeom prst="rect">
              <a:avLst/>
            </a:prstGeom>
            <a:noFill/>
          </p:spPr>
          <p:txBody>
            <a:bodyPr wrap="square" lIns="0" tIns="0" rIns="0" bIns="0" rtlCol="0">
              <a:spAutoFit/>
            </a:bodyPr>
            <a:lstStyle/>
            <a:p>
              <a:pPr algn="ctr" defTabSz="990564">
                <a:buSzPct val="100000"/>
                <a:buFont typeface="Wingdings" panose="05000000000000000000" pitchFamily="2" charset="2"/>
                <a:buNone/>
              </a:pPr>
              <a:r>
                <a:rPr lang="ja-JP" altLang="en-US" sz="1600" b="1">
                  <a:latin typeface="+mn-ea"/>
                  <a:cs typeface="Arial" charset="0"/>
                </a:rPr>
                <a:t>職員の声</a:t>
              </a:r>
            </a:p>
          </p:txBody>
        </p:sp>
      </p:grpSp>
      <p:grpSp>
        <p:nvGrpSpPr>
          <p:cNvPr id="36" name="グループ化 35">
            <a:extLst>
              <a:ext uri="{FF2B5EF4-FFF2-40B4-BE49-F238E27FC236}">
                <a16:creationId xmlns:a16="http://schemas.microsoft.com/office/drawing/2014/main" id="{ED23CC42-ECB5-4732-9CA8-3C64DCA06B93}"/>
              </a:ext>
            </a:extLst>
          </p:cNvPr>
          <p:cNvGrpSpPr/>
          <p:nvPr/>
        </p:nvGrpSpPr>
        <p:grpSpPr>
          <a:xfrm>
            <a:off x="910904" y="5200650"/>
            <a:ext cx="10743049" cy="1176976"/>
            <a:chOff x="877451" y="2995894"/>
            <a:chExt cx="10743049" cy="1176976"/>
          </a:xfrm>
        </p:grpSpPr>
        <p:sp>
          <p:nvSpPr>
            <p:cNvPr id="37" name="四角形: 角を丸くする 36">
              <a:extLst>
                <a:ext uri="{FF2B5EF4-FFF2-40B4-BE49-F238E27FC236}">
                  <a16:creationId xmlns:a16="http://schemas.microsoft.com/office/drawing/2014/main" id="{0AEE2D16-E21B-1293-7269-9DAC076F13CF}"/>
                </a:ext>
              </a:extLst>
            </p:cNvPr>
            <p:cNvSpPr/>
            <p:nvPr/>
          </p:nvSpPr>
          <p:spPr bwMode="gray">
            <a:xfrm>
              <a:off x="1400175" y="3156925"/>
              <a:ext cx="10220325" cy="1015945"/>
            </a:xfrm>
            <a:prstGeom prst="roundRect">
              <a:avLst/>
            </a:prstGeom>
            <a:solidFill>
              <a:srgbClr val="FFFFCC"/>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108000" tIns="36000" rIns="108000" bIns="36000" numCol="1" spcCol="0" rtlCol="0" fromWordArt="0" anchor="ctr" anchorCtr="0" forceAA="0" compatLnSpc="1">
              <a:prstTxWarp prst="textNoShape">
                <a:avLst/>
              </a:prstTxWarp>
              <a:noAutofit/>
            </a:bodyPr>
            <a:lstStyle/>
            <a:p>
              <a:pPr marL="139700" indent="-139700" defTabSz="990564">
                <a:buSzPct val="100000"/>
                <a:buFont typeface="Wingdings" panose="05000000000000000000" pitchFamily="2" charset="2"/>
                <a:buChar char="ü"/>
              </a:pPr>
              <a:r>
                <a:rPr lang="ja-JP" altLang="en-US" sz="1400">
                  <a:latin typeface="+mn-ea"/>
                  <a:cs typeface="Arial" charset="0"/>
                </a:rPr>
                <a:t>健診案内や勧奨はがきには封筒代、郵送費、印刷費等がかかっており、将来的にプッシュ配信がメインとなればこれらの費用を削減できる</a:t>
              </a:r>
              <a:endParaRPr lang="en-US" altLang="ja-JP" sz="1400">
                <a:latin typeface="+mn-ea"/>
                <a:cs typeface="Arial" charset="0"/>
              </a:endParaRPr>
            </a:p>
            <a:p>
              <a:pPr marL="139700" indent="-139700" defTabSz="990564">
                <a:buSzPct val="100000"/>
                <a:buFont typeface="Wingdings" panose="05000000000000000000" pitchFamily="2" charset="2"/>
                <a:buChar char="ü"/>
              </a:pPr>
              <a:r>
                <a:rPr lang="ja-JP" altLang="en-US" sz="1400">
                  <a:latin typeface="+mn-ea"/>
                  <a:cs typeface="Arial" charset="0"/>
                </a:rPr>
                <a:t>今回の実証の機能では、登録作業に時間がかかる等の課題はあったが、改善されれば作業自体にかかる時間も削減され、保健師が本来時間を使いたいフィールドワーク等に割ける時間も増えるのではないか</a:t>
              </a:r>
              <a:endParaRPr lang="en-US" altLang="ja-JP" sz="1400">
                <a:latin typeface="+mn-ea"/>
                <a:cs typeface="Arial" charset="0"/>
              </a:endParaRPr>
            </a:p>
          </p:txBody>
        </p:sp>
        <p:pic>
          <p:nvPicPr>
            <p:cNvPr id="38" name="図 37" descr="帽子をかぶったクマの絵&#10;&#10;AI 生成コンテンツは誤りを含む可能性があります。">
              <a:extLst>
                <a:ext uri="{FF2B5EF4-FFF2-40B4-BE49-F238E27FC236}">
                  <a16:creationId xmlns:a16="http://schemas.microsoft.com/office/drawing/2014/main" id="{086FAFAA-BD79-5C02-C8FB-47E2F08AC85F}"/>
                </a:ext>
              </a:extLst>
            </p:cNvPr>
            <p:cNvPicPr>
              <a:picLocks noChangeAspect="1"/>
            </p:cNvPicPr>
            <p:nvPr/>
          </p:nvPicPr>
          <p:blipFill>
            <a:blip r:embed="rId3"/>
            <a:stretch>
              <a:fillRect/>
            </a:stretch>
          </p:blipFill>
          <p:spPr>
            <a:xfrm>
              <a:off x="877451" y="3332071"/>
              <a:ext cx="734127" cy="735418"/>
            </a:xfrm>
            <a:prstGeom prst="rect">
              <a:avLst/>
            </a:prstGeom>
          </p:spPr>
        </p:pic>
        <p:sp>
          <p:nvSpPr>
            <p:cNvPr id="39" name="テキスト ボックス 38">
              <a:extLst>
                <a:ext uri="{FF2B5EF4-FFF2-40B4-BE49-F238E27FC236}">
                  <a16:creationId xmlns:a16="http://schemas.microsoft.com/office/drawing/2014/main" id="{A8139E01-A502-EDDA-C8E7-A7B2CA361BC6}"/>
                </a:ext>
              </a:extLst>
            </p:cNvPr>
            <p:cNvSpPr txBox="1"/>
            <p:nvPr/>
          </p:nvSpPr>
          <p:spPr bwMode="gray">
            <a:xfrm>
              <a:off x="1210645" y="2995894"/>
              <a:ext cx="1433479" cy="246221"/>
            </a:xfrm>
            <a:prstGeom prst="rect">
              <a:avLst/>
            </a:prstGeom>
            <a:noFill/>
          </p:spPr>
          <p:txBody>
            <a:bodyPr wrap="square" lIns="0" tIns="0" rIns="0" bIns="0" rtlCol="0">
              <a:spAutoFit/>
            </a:bodyPr>
            <a:lstStyle/>
            <a:p>
              <a:pPr algn="ctr" defTabSz="990564">
                <a:buSzPct val="100000"/>
                <a:buFont typeface="Wingdings" panose="05000000000000000000" pitchFamily="2" charset="2"/>
                <a:buNone/>
              </a:pPr>
              <a:r>
                <a:rPr lang="ja-JP" altLang="en-US" sz="1600" b="1">
                  <a:latin typeface="+mn-ea"/>
                  <a:cs typeface="Arial" charset="0"/>
                </a:rPr>
                <a:t>職員の声</a:t>
              </a:r>
            </a:p>
          </p:txBody>
        </p:sp>
      </p:grpSp>
      <p:sp>
        <p:nvSpPr>
          <p:cNvPr id="3" name="タイトル 5">
            <a:extLst>
              <a:ext uri="{FF2B5EF4-FFF2-40B4-BE49-F238E27FC236}">
                <a16:creationId xmlns:a16="http://schemas.microsoft.com/office/drawing/2014/main" id="{9BFB72DD-DD30-98D9-5F9A-409D9D44F8AF}"/>
              </a:ext>
            </a:extLst>
          </p:cNvPr>
          <p:cNvSpPr txBox="1">
            <a:spLocks/>
          </p:cNvSpPr>
          <p:nvPr/>
        </p:nvSpPr>
        <p:spPr>
          <a:xfrm>
            <a:off x="438828" y="771620"/>
            <a:ext cx="11314344"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健診・予防接種の勧奨業務は郵送による通知が多いため、パーソナライズされたプッシュ配信により、郵送費等の費用や職員の作業  時間の削減が可能</a:t>
            </a:r>
          </a:p>
        </p:txBody>
      </p:sp>
      <p:sp>
        <p:nvSpPr>
          <p:cNvPr id="40" name="正方形/長方形 39">
            <a:extLst>
              <a:ext uri="{FF2B5EF4-FFF2-40B4-BE49-F238E27FC236}">
                <a16:creationId xmlns:a16="http://schemas.microsoft.com/office/drawing/2014/main" id="{A6DDCD2C-2B2F-1DAE-DBF5-ED1EF2A2B079}"/>
              </a:ext>
            </a:extLst>
          </p:cNvPr>
          <p:cNvSpPr/>
          <p:nvPr/>
        </p:nvSpPr>
        <p:spPr bwMode="gray">
          <a:xfrm>
            <a:off x="10225238" y="302158"/>
            <a:ext cx="756000" cy="317381"/>
          </a:xfrm>
          <a:prstGeom prst="rect">
            <a:avLst/>
          </a:prstGeom>
          <a:solidFill>
            <a:schemeClr val="bg1">
              <a:lumMod val="95000"/>
            </a:schemeClr>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pPr>
            <a:r>
              <a:rPr lang="ja-JP" altLang="en-US" sz="1400">
                <a:latin typeface="+mn-ea"/>
              </a:rPr>
              <a:t>住民</a:t>
            </a:r>
          </a:p>
        </p:txBody>
      </p:sp>
      <p:sp>
        <p:nvSpPr>
          <p:cNvPr id="41" name="正方形/長方形 40">
            <a:extLst>
              <a:ext uri="{FF2B5EF4-FFF2-40B4-BE49-F238E27FC236}">
                <a16:creationId xmlns:a16="http://schemas.microsoft.com/office/drawing/2014/main" id="{760A9F63-B6A6-E900-3794-701C6CCA3879}"/>
              </a:ext>
            </a:extLst>
          </p:cNvPr>
          <p:cNvSpPr/>
          <p:nvPr/>
        </p:nvSpPr>
        <p:spPr bwMode="gray">
          <a:xfrm>
            <a:off x="11029615" y="302158"/>
            <a:ext cx="756000" cy="317381"/>
          </a:xfrm>
          <a:prstGeom prst="rect">
            <a:avLst/>
          </a:prstGeom>
          <a:solidFill>
            <a:schemeClr val="tx2"/>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pPr>
            <a:r>
              <a:rPr lang="ja-JP" altLang="en-US" sz="1400" b="1">
                <a:solidFill>
                  <a:schemeClr val="bg1"/>
                </a:solidFill>
                <a:latin typeface="+mn-ea"/>
              </a:rPr>
              <a:t>職員</a:t>
            </a:r>
          </a:p>
        </p:txBody>
      </p:sp>
      <p:sp>
        <p:nvSpPr>
          <p:cNvPr id="44" name="正方形/長方形 43">
            <a:extLst>
              <a:ext uri="{FF2B5EF4-FFF2-40B4-BE49-F238E27FC236}">
                <a16:creationId xmlns:a16="http://schemas.microsoft.com/office/drawing/2014/main" id="{A851301B-6BF0-9D20-784B-823BF490989F}"/>
              </a:ext>
            </a:extLst>
          </p:cNvPr>
          <p:cNvSpPr/>
          <p:nvPr/>
        </p:nvSpPr>
        <p:spPr bwMode="gray">
          <a:xfrm>
            <a:off x="457909" y="1344430"/>
            <a:ext cx="367598" cy="2451421"/>
          </a:xfrm>
          <a:prstGeom prst="rect">
            <a:avLst/>
          </a:prstGeom>
          <a:solidFill>
            <a:sysClr val="windowText" lastClr="000000">
              <a:lumMod val="65000"/>
              <a:lumOff val="35000"/>
            </a:sysClr>
          </a:solidFill>
          <a:ln w="12700" algn="ctr">
            <a:solidFill>
              <a:sysClr val="window" lastClr="FFFFFF">
                <a:lumMod val="75000"/>
              </a:sysClr>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600" b="1" i="0" u="none" strike="noStrike" kern="0" cap="none" spc="0" normalizeH="0" baseline="0" noProof="0">
                <a:ln>
                  <a:noFill/>
                </a:ln>
                <a:solidFill>
                  <a:prstClr val="white"/>
                </a:solidFill>
                <a:effectLst/>
                <a:uLnTx/>
                <a:uFillTx/>
                <a:latin typeface="+mn-ea"/>
                <a:cs typeface="Arial" charset="0"/>
              </a:rPr>
              <a:t>現行業務</a:t>
            </a:r>
            <a:r>
              <a:rPr kumimoji="0" lang="ja-JP" altLang="en-US" sz="1050" b="1" i="0" u="none" strike="noStrike" kern="0" cap="none" spc="0" normalizeH="0" baseline="0" noProof="0">
                <a:ln>
                  <a:noFill/>
                </a:ln>
                <a:solidFill>
                  <a:prstClr val="white"/>
                </a:solidFill>
                <a:effectLst/>
                <a:uLnTx/>
                <a:uFillTx/>
                <a:latin typeface="游ゴシック"/>
                <a:ea typeface="游ゴシック"/>
                <a:cs typeface="Arial" charset="0"/>
              </a:rPr>
              <a:t>（実証自治体での例）</a:t>
            </a:r>
            <a:endParaRPr kumimoji="0" lang="ja-JP" altLang="en-US" sz="1600" b="1" i="0" u="none" strike="noStrike" kern="0" cap="none" spc="0" normalizeH="0" baseline="0" noProof="0">
              <a:ln>
                <a:noFill/>
              </a:ln>
              <a:solidFill>
                <a:prstClr val="white"/>
              </a:solidFill>
              <a:effectLst/>
              <a:uLnTx/>
              <a:uFillTx/>
              <a:latin typeface="+mn-ea"/>
              <a:cs typeface="Arial" charset="0"/>
            </a:endParaRPr>
          </a:p>
        </p:txBody>
      </p:sp>
      <p:sp>
        <p:nvSpPr>
          <p:cNvPr id="45" name="正方形/長方形 44">
            <a:extLst>
              <a:ext uri="{FF2B5EF4-FFF2-40B4-BE49-F238E27FC236}">
                <a16:creationId xmlns:a16="http://schemas.microsoft.com/office/drawing/2014/main" id="{82C154FE-5E39-4957-AB8A-445FF3675F23}"/>
              </a:ext>
            </a:extLst>
          </p:cNvPr>
          <p:cNvSpPr/>
          <p:nvPr/>
        </p:nvSpPr>
        <p:spPr bwMode="gray">
          <a:xfrm>
            <a:off x="457909" y="3995469"/>
            <a:ext cx="367598" cy="2400232"/>
          </a:xfrm>
          <a:prstGeom prst="rect">
            <a:avLst/>
          </a:prstGeom>
          <a:solidFill>
            <a:srgbClr val="046A38"/>
          </a:solidFill>
          <a:ln w="12700" algn="ctr">
            <a:solidFill>
              <a:sysClr val="window" lastClr="FFFFFF">
                <a:lumMod val="75000"/>
              </a:sysClr>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600" b="1" i="0" u="none" strike="noStrike" kern="0" cap="none" spc="0" normalizeH="0" baseline="0" noProof="0">
                <a:ln>
                  <a:noFill/>
                </a:ln>
                <a:solidFill>
                  <a:prstClr val="white"/>
                </a:solidFill>
                <a:effectLst/>
                <a:uLnTx/>
                <a:uFillTx/>
                <a:latin typeface="+mn-ea"/>
                <a:cs typeface="Arial" charset="0"/>
              </a:rPr>
              <a:t>電子版母子健康手帳業務</a:t>
            </a:r>
          </a:p>
        </p:txBody>
      </p:sp>
      <p:cxnSp>
        <p:nvCxnSpPr>
          <p:cNvPr id="7" name="直線コネクタ 6">
            <a:extLst>
              <a:ext uri="{FF2B5EF4-FFF2-40B4-BE49-F238E27FC236}">
                <a16:creationId xmlns:a16="http://schemas.microsoft.com/office/drawing/2014/main" id="{D5A3F937-A728-A8A1-5661-060165536187}"/>
              </a:ext>
            </a:extLst>
          </p:cNvPr>
          <p:cNvCxnSpPr>
            <a:cxnSpLocks/>
          </p:cNvCxnSpPr>
          <p:nvPr/>
        </p:nvCxnSpPr>
        <p:spPr bwMode="gray">
          <a:xfrm>
            <a:off x="501722" y="3892025"/>
            <a:ext cx="11196000" cy="0"/>
          </a:xfrm>
          <a:prstGeom prst="line">
            <a:avLst/>
          </a:prstGeom>
          <a:noFill/>
          <a:ln w="12700" cap="flat" cmpd="sng" algn="ctr">
            <a:solidFill>
              <a:srgbClr val="53565A"/>
            </a:solidFill>
            <a:prstDash val="dash"/>
          </a:ln>
          <a:effectLst/>
        </p:spPr>
      </p:cxnSp>
    </p:spTree>
    <p:extLst>
      <p:ext uri="{BB962C8B-B14F-4D97-AF65-F5344CB8AC3E}">
        <p14:creationId xmlns:p14="http://schemas.microsoft.com/office/powerpoint/2010/main" val="221133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F1CD6C78-81DF-7FE7-4CAB-CBA67B782F1D}"/>
              </a:ext>
            </a:extLst>
          </p:cNvPr>
          <p:cNvSpPr>
            <a:spLocks noGrp="1"/>
          </p:cNvSpPr>
          <p:nvPr>
            <p:ph type="body" sz="quarter" idx="13"/>
          </p:nvPr>
        </p:nvSpPr>
        <p:spPr>
          <a:xfrm>
            <a:off x="4258553" y="667312"/>
            <a:ext cx="6846594" cy="5374761"/>
          </a:xfrm>
        </p:spPr>
        <p:txBody>
          <a:bodyPr/>
          <a:lstStyle/>
          <a:p>
            <a:r>
              <a:rPr lang="ja-JP" altLang="en-US">
                <a:solidFill>
                  <a:schemeClr val="tx1"/>
                </a:solidFill>
              </a:rPr>
              <a:t>本資料の位置づけ</a:t>
            </a:r>
            <a:endParaRPr lang="en-US" altLang="ja-JP">
              <a:solidFill>
                <a:schemeClr val="tx1"/>
              </a:solidFill>
            </a:endParaRPr>
          </a:p>
          <a:p>
            <a:r>
              <a:rPr lang="ja-JP" altLang="en-US">
                <a:solidFill>
                  <a:schemeClr val="tx1"/>
                </a:solidFill>
              </a:rPr>
              <a:t>実証の概要</a:t>
            </a:r>
            <a:endParaRPr lang="en-US" altLang="ja-JP">
              <a:solidFill>
                <a:schemeClr val="tx1"/>
              </a:solidFill>
            </a:endParaRPr>
          </a:p>
          <a:p>
            <a:r>
              <a:rPr lang="ja-JP" altLang="en-US">
                <a:solidFill>
                  <a:schemeClr val="tx1"/>
                </a:solidFill>
              </a:rPr>
              <a:t>実証結果及び導入により期待される効果</a:t>
            </a:r>
            <a:endParaRPr lang="en-US" altLang="ja-JP">
              <a:solidFill>
                <a:schemeClr val="tx1"/>
              </a:solidFill>
            </a:endParaRPr>
          </a:p>
          <a:p>
            <a:r>
              <a:rPr lang="ja-JP" altLang="en-US">
                <a:solidFill>
                  <a:schemeClr val="tx1"/>
                </a:solidFill>
              </a:rPr>
              <a:t>運用上の課題と対応方針</a:t>
            </a:r>
            <a:endParaRPr lang="en-US" altLang="ja-JP">
              <a:solidFill>
                <a:schemeClr val="tx1"/>
              </a:solidFill>
            </a:endParaRPr>
          </a:p>
          <a:p>
            <a:r>
              <a:rPr lang="ja-JP" altLang="en-US">
                <a:solidFill>
                  <a:schemeClr val="tx1"/>
                </a:solidFill>
              </a:rPr>
              <a:t>今後の展開</a:t>
            </a:r>
          </a:p>
        </p:txBody>
      </p:sp>
    </p:spTree>
    <p:extLst>
      <p:ext uri="{BB962C8B-B14F-4D97-AF65-F5344CB8AC3E}">
        <p14:creationId xmlns:p14="http://schemas.microsoft.com/office/powerpoint/2010/main" val="1404260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4F21BFB-5B29-08C3-F3D2-060AD8EDE4F9}"/>
              </a:ext>
            </a:extLst>
          </p:cNvPr>
          <p:cNvSpPr>
            <a:spLocks noGrp="1"/>
          </p:cNvSpPr>
          <p:nvPr>
            <p:ph sz="quarter" idx="13"/>
          </p:nvPr>
        </p:nvSpPr>
        <p:spPr/>
        <p:txBody>
          <a:bodyPr vert="horz" lIns="91440" tIns="45720" rIns="91440" bIns="45720" rtlCol="0">
            <a:noAutofit/>
          </a:bodyPr>
          <a:lstStyle/>
          <a:p>
            <a:r>
              <a:rPr lang="en-US" altLang="ja-JP" sz="1800" b="1">
                <a:solidFill>
                  <a:schemeClr val="tx1"/>
                </a:solidFill>
              </a:rPr>
              <a:t>3.</a:t>
            </a:r>
            <a:r>
              <a:rPr lang="ja-JP" altLang="en-US" sz="1800" b="1">
                <a:solidFill>
                  <a:schemeClr val="tx1"/>
                </a:solidFill>
              </a:rPr>
              <a:t>実証結果及び導入により期待される効果</a:t>
            </a:r>
          </a:p>
        </p:txBody>
      </p:sp>
      <p:sp>
        <p:nvSpPr>
          <p:cNvPr id="4" name="スライド番号プレースホルダー 3">
            <a:extLst>
              <a:ext uri="{FF2B5EF4-FFF2-40B4-BE49-F238E27FC236}">
                <a16:creationId xmlns:a16="http://schemas.microsoft.com/office/drawing/2014/main" id="{A91B5ECD-6D70-5C20-A8A2-B3475FEDD382}"/>
              </a:ext>
            </a:extLst>
          </p:cNvPr>
          <p:cNvSpPr>
            <a:spLocks noGrp="1"/>
          </p:cNvSpPr>
          <p:nvPr>
            <p:ph type="sldNum" sz="quarter" idx="18"/>
          </p:nvPr>
        </p:nvSpPr>
        <p:spPr/>
        <p:txBody>
          <a:bodyPr/>
          <a:lstStyle/>
          <a:p>
            <a:fld id="{47CE1B9D-ECF1-40A6-9741-619C7E3ED3FB}" type="slidenum">
              <a:rPr lang="ja-JP" altLang="en-US" smtClean="0"/>
              <a:pPr/>
              <a:t>30</a:t>
            </a:fld>
            <a:endParaRPr lang="ja-JP" altLang="en-US"/>
          </a:p>
        </p:txBody>
      </p:sp>
      <p:sp>
        <p:nvSpPr>
          <p:cNvPr id="5" name="タイトル 4">
            <a:extLst>
              <a:ext uri="{FF2B5EF4-FFF2-40B4-BE49-F238E27FC236}">
                <a16:creationId xmlns:a16="http://schemas.microsoft.com/office/drawing/2014/main" id="{ED4B101E-32F6-CDD0-B1A7-07DD2A048906}"/>
              </a:ext>
            </a:extLst>
          </p:cNvPr>
          <p:cNvSpPr>
            <a:spLocks noGrp="1"/>
          </p:cNvSpPr>
          <p:nvPr>
            <p:ph type="title"/>
          </p:nvPr>
        </p:nvSpPr>
        <p:spPr>
          <a:xfrm>
            <a:off x="438828" y="474404"/>
            <a:ext cx="11314344" cy="297216"/>
          </a:xfrm>
        </p:spPr>
        <p:txBody>
          <a:bodyPr vert="horz">
            <a:noAutofit/>
          </a:bodyPr>
          <a:lstStyle/>
          <a:p>
            <a:r>
              <a:rPr lang="en-US" altLang="ja-JP" sz="1600"/>
              <a:t>(2) </a:t>
            </a:r>
            <a:r>
              <a:rPr lang="ja-JP" altLang="en-US" sz="1600"/>
              <a:t>導入による効果｜パーソナライズされたプッシュ配信（イベント案内業務の場合）</a:t>
            </a:r>
            <a:endParaRPr kumimoji="1" lang="ja-JP" altLang="en-US" sz="1600"/>
          </a:p>
        </p:txBody>
      </p:sp>
      <p:sp>
        <p:nvSpPr>
          <p:cNvPr id="7" name="正方形/長方形 6">
            <a:extLst>
              <a:ext uri="{FF2B5EF4-FFF2-40B4-BE49-F238E27FC236}">
                <a16:creationId xmlns:a16="http://schemas.microsoft.com/office/drawing/2014/main" id="{87781251-850D-41B6-1B19-3FB579C9CCFD}"/>
              </a:ext>
            </a:extLst>
          </p:cNvPr>
          <p:cNvSpPr/>
          <p:nvPr/>
        </p:nvSpPr>
        <p:spPr bwMode="gray">
          <a:xfrm>
            <a:off x="457909" y="1344430"/>
            <a:ext cx="367598" cy="2451421"/>
          </a:xfrm>
          <a:prstGeom prst="rect">
            <a:avLst/>
          </a:prstGeom>
          <a:solidFill>
            <a:sysClr val="windowText" lastClr="000000">
              <a:lumMod val="65000"/>
              <a:lumOff val="35000"/>
            </a:sysClr>
          </a:solidFill>
          <a:ln w="12700" algn="ctr">
            <a:solidFill>
              <a:sysClr val="window" lastClr="FFFFFF">
                <a:lumMod val="75000"/>
              </a:sysClr>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600" b="1" i="0" u="none" strike="noStrike" kern="0" cap="none" spc="0" normalizeH="0" baseline="0" noProof="0">
                <a:ln>
                  <a:noFill/>
                </a:ln>
                <a:solidFill>
                  <a:prstClr val="white"/>
                </a:solidFill>
                <a:effectLst/>
                <a:uLnTx/>
                <a:uFillTx/>
                <a:latin typeface="+mn-ea"/>
                <a:cs typeface="Arial" charset="0"/>
              </a:rPr>
              <a:t>現行業務</a:t>
            </a:r>
            <a:r>
              <a:rPr kumimoji="0" lang="ja-JP" altLang="en-US" sz="1050" b="1" i="0" u="none" strike="noStrike" kern="0" cap="none" spc="0" normalizeH="0" baseline="0" noProof="0">
                <a:ln>
                  <a:noFill/>
                </a:ln>
                <a:solidFill>
                  <a:prstClr val="white"/>
                </a:solidFill>
                <a:effectLst/>
                <a:uLnTx/>
                <a:uFillTx/>
                <a:latin typeface="游ゴシック"/>
                <a:ea typeface="游ゴシック"/>
                <a:cs typeface="Arial" charset="0"/>
              </a:rPr>
              <a:t>（実証自治体での例）</a:t>
            </a:r>
            <a:endParaRPr kumimoji="0" lang="ja-JP" altLang="en-US" sz="1600" b="1" i="0" u="none" strike="noStrike" kern="0" cap="none" spc="0" normalizeH="0" baseline="0" noProof="0">
              <a:ln>
                <a:noFill/>
              </a:ln>
              <a:solidFill>
                <a:prstClr val="white"/>
              </a:solidFill>
              <a:effectLst/>
              <a:uLnTx/>
              <a:uFillTx/>
              <a:latin typeface="+mn-ea"/>
              <a:cs typeface="Arial" charset="0"/>
            </a:endParaRPr>
          </a:p>
        </p:txBody>
      </p:sp>
      <p:sp>
        <p:nvSpPr>
          <p:cNvPr id="8" name="正方形/長方形 7">
            <a:extLst>
              <a:ext uri="{FF2B5EF4-FFF2-40B4-BE49-F238E27FC236}">
                <a16:creationId xmlns:a16="http://schemas.microsoft.com/office/drawing/2014/main" id="{471A7DE0-889D-2CDD-00CD-A9C2DAE2D49C}"/>
              </a:ext>
            </a:extLst>
          </p:cNvPr>
          <p:cNvSpPr/>
          <p:nvPr/>
        </p:nvSpPr>
        <p:spPr bwMode="gray">
          <a:xfrm>
            <a:off x="457909" y="3995469"/>
            <a:ext cx="367598" cy="2400232"/>
          </a:xfrm>
          <a:prstGeom prst="rect">
            <a:avLst/>
          </a:prstGeom>
          <a:solidFill>
            <a:srgbClr val="046A38"/>
          </a:solidFill>
          <a:ln w="12700" algn="ctr">
            <a:solidFill>
              <a:sysClr val="window" lastClr="FFFFFF">
                <a:lumMod val="75000"/>
              </a:sysClr>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600" b="1" i="0" u="none" strike="noStrike" kern="0" cap="none" spc="0" normalizeH="0" baseline="0" noProof="0">
                <a:ln>
                  <a:noFill/>
                </a:ln>
                <a:solidFill>
                  <a:prstClr val="white"/>
                </a:solidFill>
                <a:effectLst/>
                <a:uLnTx/>
                <a:uFillTx/>
                <a:latin typeface="+mn-ea"/>
                <a:cs typeface="Arial" charset="0"/>
              </a:rPr>
              <a:t>電子版母子健康手帳業務</a:t>
            </a:r>
          </a:p>
        </p:txBody>
      </p:sp>
      <p:sp>
        <p:nvSpPr>
          <p:cNvPr id="9" name="矢印: 五方向 8">
            <a:extLst>
              <a:ext uri="{FF2B5EF4-FFF2-40B4-BE49-F238E27FC236}">
                <a16:creationId xmlns:a16="http://schemas.microsoft.com/office/drawing/2014/main" id="{55BA96C6-4219-FDAE-080B-2FDED46C2C2D}"/>
              </a:ext>
            </a:extLst>
          </p:cNvPr>
          <p:cNvSpPr/>
          <p:nvPr/>
        </p:nvSpPr>
        <p:spPr bwMode="gray">
          <a:xfrm>
            <a:off x="993058" y="1344430"/>
            <a:ext cx="1764000" cy="432000"/>
          </a:xfrm>
          <a:prstGeom prst="homePlate">
            <a:avLst/>
          </a:prstGeom>
          <a:solidFill>
            <a:sysClr val="window" lastClr="FFFFFF">
              <a:lumMod val="9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effectLst/>
                <a:uLnTx/>
                <a:uFillTx/>
                <a:latin typeface="+mn-ea"/>
                <a:cs typeface="Arial" charset="0"/>
              </a:rPr>
              <a:t>イベント企画</a:t>
            </a:r>
          </a:p>
        </p:txBody>
      </p:sp>
      <p:sp>
        <p:nvSpPr>
          <p:cNvPr id="10" name="矢印: 五方向 9">
            <a:extLst>
              <a:ext uri="{FF2B5EF4-FFF2-40B4-BE49-F238E27FC236}">
                <a16:creationId xmlns:a16="http://schemas.microsoft.com/office/drawing/2014/main" id="{30538DCA-6796-8084-A801-62770845B39B}"/>
              </a:ext>
            </a:extLst>
          </p:cNvPr>
          <p:cNvSpPr/>
          <p:nvPr/>
        </p:nvSpPr>
        <p:spPr bwMode="gray">
          <a:xfrm>
            <a:off x="993058" y="3995469"/>
            <a:ext cx="1764000" cy="432000"/>
          </a:xfrm>
          <a:prstGeom prst="homePlate">
            <a:avLst/>
          </a:prstGeom>
          <a:solidFill>
            <a:sysClr val="window" lastClr="FFFFFF">
              <a:lumMod val="9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effectLst/>
                <a:uLnTx/>
                <a:uFillTx/>
                <a:latin typeface="+mn-ea"/>
                <a:cs typeface="Arial" charset="0"/>
              </a:rPr>
              <a:t>イベント企画</a:t>
            </a:r>
          </a:p>
        </p:txBody>
      </p:sp>
      <p:sp>
        <p:nvSpPr>
          <p:cNvPr id="11" name="正方形/長方形 10">
            <a:extLst>
              <a:ext uri="{FF2B5EF4-FFF2-40B4-BE49-F238E27FC236}">
                <a16:creationId xmlns:a16="http://schemas.microsoft.com/office/drawing/2014/main" id="{4FA7D29A-4C88-08CE-9B42-ADEE702DBB97}"/>
              </a:ext>
            </a:extLst>
          </p:cNvPr>
          <p:cNvSpPr/>
          <p:nvPr/>
        </p:nvSpPr>
        <p:spPr bwMode="gray">
          <a:xfrm>
            <a:off x="993058" y="1776430"/>
            <a:ext cx="1764000" cy="187200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イベント実施の３か月ほど前からイベント内容を企画</a:t>
            </a:r>
            <a:endParaRPr lang="en-US" altLang="ja-JP" sz="1400">
              <a:latin typeface="+mn-ea"/>
              <a:cs typeface="Arial" charset="0"/>
            </a:endParaRPr>
          </a:p>
        </p:txBody>
      </p:sp>
      <p:sp>
        <p:nvSpPr>
          <p:cNvPr id="12" name="正方形/長方形 11">
            <a:extLst>
              <a:ext uri="{FF2B5EF4-FFF2-40B4-BE49-F238E27FC236}">
                <a16:creationId xmlns:a16="http://schemas.microsoft.com/office/drawing/2014/main" id="{FA6EAF4E-EA8C-67D5-1310-14B5CDA708C3}"/>
              </a:ext>
            </a:extLst>
          </p:cNvPr>
          <p:cNvSpPr/>
          <p:nvPr/>
        </p:nvSpPr>
        <p:spPr bwMode="gray">
          <a:xfrm>
            <a:off x="993058" y="4448896"/>
            <a:ext cx="1764000" cy="187200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現行業務同様</a:t>
            </a:r>
            <a:endParaRPr lang="en-US" altLang="ja-JP" sz="1400">
              <a:latin typeface="+mn-ea"/>
              <a:cs typeface="Arial" charset="0"/>
            </a:endParaRPr>
          </a:p>
        </p:txBody>
      </p:sp>
      <p:sp>
        <p:nvSpPr>
          <p:cNvPr id="13" name="矢印: 五方向 12">
            <a:extLst>
              <a:ext uri="{FF2B5EF4-FFF2-40B4-BE49-F238E27FC236}">
                <a16:creationId xmlns:a16="http://schemas.microsoft.com/office/drawing/2014/main" id="{C2837D3E-D28B-6F68-C5A4-CB5F286E243E}"/>
              </a:ext>
            </a:extLst>
          </p:cNvPr>
          <p:cNvSpPr/>
          <p:nvPr/>
        </p:nvSpPr>
        <p:spPr bwMode="gray">
          <a:xfrm>
            <a:off x="2781621" y="1344430"/>
            <a:ext cx="1764000" cy="432000"/>
          </a:xfrm>
          <a:prstGeom prst="homePlate">
            <a:avLst/>
          </a:prstGeom>
          <a:solidFill>
            <a:sysClr val="window" lastClr="FFFFFF">
              <a:lumMod val="9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effectLst/>
                <a:uLnTx/>
                <a:uFillTx/>
                <a:latin typeface="+mn-ea"/>
                <a:cs typeface="Arial" charset="0"/>
              </a:rPr>
              <a:t>広報紙等の原稿作成</a:t>
            </a:r>
          </a:p>
        </p:txBody>
      </p:sp>
      <p:sp>
        <p:nvSpPr>
          <p:cNvPr id="14" name="正方形/長方形 13">
            <a:extLst>
              <a:ext uri="{FF2B5EF4-FFF2-40B4-BE49-F238E27FC236}">
                <a16:creationId xmlns:a16="http://schemas.microsoft.com/office/drawing/2014/main" id="{9A7B1300-3F98-3A14-106C-ADCC91EFCB5C}"/>
              </a:ext>
            </a:extLst>
          </p:cNvPr>
          <p:cNvSpPr/>
          <p:nvPr/>
        </p:nvSpPr>
        <p:spPr bwMode="gray">
          <a:xfrm>
            <a:off x="2781621" y="1776430"/>
            <a:ext cx="1764000" cy="187200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掲載する内容を決定</a:t>
            </a:r>
            <a:endParaRPr lang="en-US" altLang="ja-JP" sz="1400">
              <a:latin typeface="+mn-ea"/>
              <a:cs typeface="Arial" charset="0"/>
            </a:endParaRPr>
          </a:p>
          <a:p>
            <a:pPr marL="85725" indent="-85725" defTabSz="990564">
              <a:buSzPct val="100000"/>
              <a:buFont typeface="Arial" panose="020B0604020202020204" pitchFamily="34" charset="0"/>
              <a:buChar char="•"/>
            </a:pPr>
            <a:r>
              <a:rPr lang="ja-JP" altLang="en-US" sz="1400">
                <a:latin typeface="+mn-ea"/>
                <a:cs typeface="Arial" charset="0"/>
              </a:rPr>
              <a:t>原稿を作成</a:t>
            </a:r>
            <a:endParaRPr lang="en-US" altLang="ja-JP" sz="1400">
              <a:latin typeface="+mn-ea"/>
              <a:cs typeface="Arial" charset="0"/>
            </a:endParaRPr>
          </a:p>
        </p:txBody>
      </p:sp>
      <p:sp>
        <p:nvSpPr>
          <p:cNvPr id="15" name="矢印: 五方向 14">
            <a:extLst>
              <a:ext uri="{FF2B5EF4-FFF2-40B4-BE49-F238E27FC236}">
                <a16:creationId xmlns:a16="http://schemas.microsoft.com/office/drawing/2014/main" id="{50BE2920-E93D-7EBD-0E28-47F5F1A5BFBB}"/>
              </a:ext>
            </a:extLst>
          </p:cNvPr>
          <p:cNvSpPr/>
          <p:nvPr/>
        </p:nvSpPr>
        <p:spPr bwMode="gray">
          <a:xfrm>
            <a:off x="6358747" y="1345333"/>
            <a:ext cx="1764000" cy="432000"/>
          </a:xfrm>
          <a:prstGeom prst="homePlate">
            <a:avLst/>
          </a:prstGeom>
          <a:solidFill>
            <a:sysClr val="window" lastClr="FFFFFF">
              <a:lumMod val="9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effectLst/>
                <a:uLnTx/>
                <a:uFillTx/>
                <a:latin typeface="+mn-ea"/>
                <a:cs typeface="Arial" charset="0"/>
              </a:rPr>
              <a:t>チラシ作成</a:t>
            </a:r>
          </a:p>
        </p:txBody>
      </p:sp>
      <p:sp>
        <p:nvSpPr>
          <p:cNvPr id="16" name="正方形/長方形 15">
            <a:extLst>
              <a:ext uri="{FF2B5EF4-FFF2-40B4-BE49-F238E27FC236}">
                <a16:creationId xmlns:a16="http://schemas.microsoft.com/office/drawing/2014/main" id="{2FC4C645-6655-99DA-67F3-92DC5575FF7B}"/>
              </a:ext>
            </a:extLst>
          </p:cNvPr>
          <p:cNvSpPr/>
          <p:nvPr/>
        </p:nvSpPr>
        <p:spPr bwMode="gray">
          <a:xfrm>
            <a:off x="6358747" y="1777333"/>
            <a:ext cx="1764000" cy="187200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イベントのチラシ</a:t>
            </a:r>
            <a:endParaRPr lang="en-US" altLang="ja-JP" sz="1400">
              <a:latin typeface="+mn-ea"/>
              <a:cs typeface="Arial" charset="0"/>
            </a:endParaRPr>
          </a:p>
          <a:p>
            <a:pPr defTabSz="990564">
              <a:buSzPct val="100000"/>
            </a:pPr>
            <a:r>
              <a:rPr lang="ja-JP" altLang="en-US" sz="1400">
                <a:latin typeface="+mn-ea"/>
                <a:cs typeface="Arial" charset="0"/>
              </a:rPr>
              <a:t>  を作成</a:t>
            </a:r>
            <a:endParaRPr lang="en-US" altLang="ja-JP" sz="1400">
              <a:latin typeface="+mn-ea"/>
              <a:cs typeface="Arial" charset="0"/>
            </a:endParaRPr>
          </a:p>
          <a:p>
            <a:pPr marL="85725" indent="-85725" defTabSz="990564">
              <a:buSzPct val="100000"/>
              <a:buFont typeface="Arial" panose="020B0604020202020204" pitchFamily="34" charset="0"/>
              <a:buChar char="•"/>
            </a:pPr>
            <a:endParaRPr lang="en-US" altLang="ja-JP" sz="1400">
              <a:latin typeface="+mn-ea"/>
              <a:cs typeface="Arial" charset="0"/>
            </a:endParaRPr>
          </a:p>
        </p:txBody>
      </p:sp>
      <p:sp>
        <p:nvSpPr>
          <p:cNvPr id="17" name="矢印: 五方向 16">
            <a:extLst>
              <a:ext uri="{FF2B5EF4-FFF2-40B4-BE49-F238E27FC236}">
                <a16:creationId xmlns:a16="http://schemas.microsoft.com/office/drawing/2014/main" id="{E791AADD-B8AF-2CB5-1649-1AA55ADF9E5F}"/>
              </a:ext>
            </a:extLst>
          </p:cNvPr>
          <p:cNvSpPr/>
          <p:nvPr/>
        </p:nvSpPr>
        <p:spPr bwMode="gray">
          <a:xfrm>
            <a:off x="8147310" y="1345333"/>
            <a:ext cx="1764000" cy="432000"/>
          </a:xfrm>
          <a:prstGeom prst="homePlate">
            <a:avLst/>
          </a:prstGeom>
          <a:solidFill>
            <a:sysClr val="window" lastClr="FFFFFF">
              <a:lumMod val="9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effectLst/>
                <a:uLnTx/>
                <a:uFillTx/>
                <a:latin typeface="+mn-ea"/>
                <a:cs typeface="Arial" charset="0"/>
              </a:rPr>
              <a:t>チラシ配布</a:t>
            </a:r>
          </a:p>
        </p:txBody>
      </p:sp>
      <p:sp>
        <p:nvSpPr>
          <p:cNvPr id="18" name="正方形/長方形 17">
            <a:extLst>
              <a:ext uri="{FF2B5EF4-FFF2-40B4-BE49-F238E27FC236}">
                <a16:creationId xmlns:a16="http://schemas.microsoft.com/office/drawing/2014/main" id="{B446510A-7328-DEE8-341C-AB0832DAC3F2}"/>
              </a:ext>
            </a:extLst>
          </p:cNvPr>
          <p:cNvSpPr/>
          <p:nvPr/>
        </p:nvSpPr>
        <p:spPr bwMode="gray">
          <a:xfrm>
            <a:off x="8147310" y="1777333"/>
            <a:ext cx="1764000" cy="187200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他イベント・健診時に保健師自らチラシを配布しイベントを広報</a:t>
            </a:r>
            <a:endParaRPr lang="en-US" altLang="ja-JP" sz="1400">
              <a:latin typeface="+mn-ea"/>
              <a:cs typeface="Arial" charset="0"/>
            </a:endParaRPr>
          </a:p>
        </p:txBody>
      </p:sp>
      <p:sp>
        <p:nvSpPr>
          <p:cNvPr id="19" name="矢印: 五方向 18">
            <a:extLst>
              <a:ext uri="{FF2B5EF4-FFF2-40B4-BE49-F238E27FC236}">
                <a16:creationId xmlns:a16="http://schemas.microsoft.com/office/drawing/2014/main" id="{1DE80434-C996-36D1-45F9-CE6D6A0CF013}"/>
              </a:ext>
            </a:extLst>
          </p:cNvPr>
          <p:cNvSpPr/>
          <p:nvPr/>
        </p:nvSpPr>
        <p:spPr bwMode="gray">
          <a:xfrm>
            <a:off x="9935875" y="1345333"/>
            <a:ext cx="1764000" cy="432000"/>
          </a:xfrm>
          <a:prstGeom prst="homePlate">
            <a:avLst/>
          </a:prstGeom>
          <a:solidFill>
            <a:sysClr val="window" lastClr="FFFFFF">
              <a:lumMod val="9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en-US" altLang="ja-JP" sz="1400" b="0" i="0" u="none" strike="noStrike" kern="0" cap="none" spc="0" normalizeH="0" baseline="0" noProof="0">
                <a:ln>
                  <a:noFill/>
                </a:ln>
                <a:effectLst/>
                <a:uLnTx/>
                <a:uFillTx/>
                <a:latin typeface="+mn-ea"/>
                <a:cs typeface="Arial" charset="0"/>
              </a:rPr>
              <a:t>HP</a:t>
            </a:r>
            <a:r>
              <a:rPr kumimoji="0" lang="ja-JP" altLang="en-US" sz="1400" b="0" i="0" u="none" strike="noStrike" kern="0" cap="none" spc="0" normalizeH="0" baseline="0" noProof="0">
                <a:ln>
                  <a:noFill/>
                </a:ln>
                <a:effectLst/>
                <a:uLnTx/>
                <a:uFillTx/>
                <a:latin typeface="+mn-ea"/>
                <a:cs typeface="Arial" charset="0"/>
              </a:rPr>
              <a:t>掲載</a:t>
            </a:r>
          </a:p>
        </p:txBody>
      </p:sp>
      <p:sp>
        <p:nvSpPr>
          <p:cNvPr id="20" name="正方形/長方形 19">
            <a:extLst>
              <a:ext uri="{FF2B5EF4-FFF2-40B4-BE49-F238E27FC236}">
                <a16:creationId xmlns:a16="http://schemas.microsoft.com/office/drawing/2014/main" id="{8E51DFF1-F3AE-C0F6-385D-1DDF1265266D}"/>
              </a:ext>
            </a:extLst>
          </p:cNvPr>
          <p:cNvSpPr/>
          <p:nvPr/>
        </p:nvSpPr>
        <p:spPr bwMode="gray">
          <a:xfrm>
            <a:off x="9935875" y="1777333"/>
            <a:ext cx="1764000" cy="187200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必要な場合は、</a:t>
            </a:r>
            <a:r>
              <a:rPr lang="en-US" altLang="ja-JP" sz="1400">
                <a:latin typeface="+mn-ea"/>
                <a:cs typeface="Arial" charset="0"/>
              </a:rPr>
              <a:t>HP</a:t>
            </a:r>
            <a:r>
              <a:rPr lang="ja-JP" altLang="en-US" sz="1400">
                <a:latin typeface="+mn-ea"/>
                <a:cs typeface="Arial" charset="0"/>
              </a:rPr>
              <a:t>のバナー掲載等</a:t>
            </a:r>
            <a:endParaRPr lang="en-US" altLang="ja-JP" sz="1400">
              <a:latin typeface="+mn-ea"/>
              <a:cs typeface="Arial" charset="0"/>
            </a:endParaRPr>
          </a:p>
        </p:txBody>
      </p:sp>
      <p:sp>
        <p:nvSpPr>
          <p:cNvPr id="21" name="矢印: 五方向 20">
            <a:extLst>
              <a:ext uri="{FF2B5EF4-FFF2-40B4-BE49-F238E27FC236}">
                <a16:creationId xmlns:a16="http://schemas.microsoft.com/office/drawing/2014/main" id="{CD54445C-999A-051C-C1AE-E4E399EDC9A4}"/>
              </a:ext>
            </a:extLst>
          </p:cNvPr>
          <p:cNvSpPr/>
          <p:nvPr/>
        </p:nvSpPr>
        <p:spPr bwMode="gray">
          <a:xfrm>
            <a:off x="4570184" y="1345333"/>
            <a:ext cx="1764000" cy="432000"/>
          </a:xfrm>
          <a:prstGeom prst="homePlate">
            <a:avLst/>
          </a:prstGeom>
          <a:solidFill>
            <a:sysClr val="window" lastClr="FFFFFF">
              <a:lumMod val="9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effectLst/>
                <a:uLnTx/>
                <a:uFillTx/>
                <a:latin typeface="+mn-ea"/>
                <a:cs typeface="Arial" charset="0"/>
              </a:rPr>
              <a:t>広報紙等の原稿確認</a:t>
            </a:r>
          </a:p>
        </p:txBody>
      </p:sp>
      <p:sp>
        <p:nvSpPr>
          <p:cNvPr id="22" name="正方形/長方形 21">
            <a:extLst>
              <a:ext uri="{FF2B5EF4-FFF2-40B4-BE49-F238E27FC236}">
                <a16:creationId xmlns:a16="http://schemas.microsoft.com/office/drawing/2014/main" id="{E82990FB-EDAF-2F90-9F34-108CF5F00648}"/>
              </a:ext>
            </a:extLst>
          </p:cNvPr>
          <p:cNvSpPr/>
          <p:nvPr/>
        </p:nvSpPr>
        <p:spPr bwMode="gray">
          <a:xfrm>
            <a:off x="4573302" y="1777333"/>
            <a:ext cx="1764000" cy="187200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原稿を確認</a:t>
            </a:r>
            <a:endParaRPr lang="en-US" altLang="ja-JP" sz="1400">
              <a:latin typeface="+mn-ea"/>
              <a:cs typeface="Arial" charset="0"/>
            </a:endParaRPr>
          </a:p>
        </p:txBody>
      </p:sp>
      <p:sp>
        <p:nvSpPr>
          <p:cNvPr id="23" name="矢印: 五方向 22">
            <a:extLst>
              <a:ext uri="{FF2B5EF4-FFF2-40B4-BE49-F238E27FC236}">
                <a16:creationId xmlns:a16="http://schemas.microsoft.com/office/drawing/2014/main" id="{1DA3093C-0781-CC01-709B-DD66129B9DFD}"/>
              </a:ext>
            </a:extLst>
          </p:cNvPr>
          <p:cNvSpPr/>
          <p:nvPr/>
        </p:nvSpPr>
        <p:spPr bwMode="gray">
          <a:xfrm>
            <a:off x="2781621" y="3995469"/>
            <a:ext cx="8918253" cy="432000"/>
          </a:xfrm>
          <a:prstGeom prst="homePlate">
            <a:avLst/>
          </a:prstGeom>
          <a:solidFill>
            <a:srgbClr val="43B02A"/>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schemeClr val="bg1"/>
                </a:solidFill>
                <a:effectLst/>
                <a:uLnTx/>
                <a:uFillTx/>
                <a:latin typeface="+mn-ea"/>
                <a:cs typeface="Arial" charset="0"/>
              </a:rPr>
              <a:t>文案作成・配信</a:t>
            </a:r>
          </a:p>
        </p:txBody>
      </p:sp>
      <p:sp>
        <p:nvSpPr>
          <p:cNvPr id="24" name="正方形/長方形 23">
            <a:extLst>
              <a:ext uri="{FF2B5EF4-FFF2-40B4-BE49-F238E27FC236}">
                <a16:creationId xmlns:a16="http://schemas.microsoft.com/office/drawing/2014/main" id="{E5CB173D-E1F4-F08F-401F-9C376BAAE6B0}"/>
              </a:ext>
            </a:extLst>
          </p:cNvPr>
          <p:cNvSpPr/>
          <p:nvPr/>
        </p:nvSpPr>
        <p:spPr bwMode="gray">
          <a:xfrm>
            <a:off x="2781620" y="4447274"/>
            <a:ext cx="8918253" cy="187200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月別配信の文案を作成し、システム上に登録</a:t>
            </a:r>
            <a:endParaRPr lang="en-US" altLang="ja-JP" sz="1400">
              <a:latin typeface="+mn-ea"/>
              <a:cs typeface="Arial" charset="0"/>
            </a:endParaRPr>
          </a:p>
          <a:p>
            <a:pPr marL="85725" indent="-85725" defTabSz="990564">
              <a:buSzPct val="100000"/>
              <a:buFont typeface="Arial" panose="020B0604020202020204" pitchFamily="34" charset="0"/>
              <a:buChar char="•"/>
            </a:pPr>
            <a:r>
              <a:rPr lang="ja-JP" altLang="en-US" sz="1400">
                <a:latin typeface="+mn-ea"/>
                <a:cs typeface="Arial" charset="0"/>
              </a:rPr>
              <a:t>管理画面で対象者を抽出し、送信</a:t>
            </a:r>
            <a:endParaRPr lang="en-US" altLang="ja-JP" sz="1400">
              <a:latin typeface="+mn-ea"/>
              <a:cs typeface="Arial" charset="0"/>
            </a:endParaRPr>
          </a:p>
        </p:txBody>
      </p:sp>
      <p:cxnSp>
        <p:nvCxnSpPr>
          <p:cNvPr id="25" name="直線コネクタ 24">
            <a:extLst>
              <a:ext uri="{FF2B5EF4-FFF2-40B4-BE49-F238E27FC236}">
                <a16:creationId xmlns:a16="http://schemas.microsoft.com/office/drawing/2014/main" id="{83968294-429A-97E1-780A-F6CD6F1E85EF}"/>
              </a:ext>
            </a:extLst>
          </p:cNvPr>
          <p:cNvCxnSpPr>
            <a:cxnSpLocks/>
          </p:cNvCxnSpPr>
          <p:nvPr/>
        </p:nvCxnSpPr>
        <p:spPr bwMode="gray">
          <a:xfrm>
            <a:off x="501722" y="3892025"/>
            <a:ext cx="11196000" cy="0"/>
          </a:xfrm>
          <a:prstGeom prst="line">
            <a:avLst/>
          </a:prstGeom>
          <a:noFill/>
          <a:ln w="12700" cap="flat" cmpd="sng" algn="ctr">
            <a:solidFill>
              <a:srgbClr val="53565A"/>
            </a:solidFill>
            <a:prstDash val="dash"/>
          </a:ln>
          <a:effectLst/>
        </p:spPr>
      </p:cxnSp>
      <p:grpSp>
        <p:nvGrpSpPr>
          <p:cNvPr id="26" name="グループ化 25">
            <a:extLst>
              <a:ext uri="{FF2B5EF4-FFF2-40B4-BE49-F238E27FC236}">
                <a16:creationId xmlns:a16="http://schemas.microsoft.com/office/drawing/2014/main" id="{404610BF-6981-7F86-5678-C3A2AEB3C525}"/>
              </a:ext>
            </a:extLst>
          </p:cNvPr>
          <p:cNvGrpSpPr/>
          <p:nvPr/>
        </p:nvGrpSpPr>
        <p:grpSpPr>
          <a:xfrm>
            <a:off x="877451" y="2878382"/>
            <a:ext cx="10743049" cy="965155"/>
            <a:chOff x="877451" y="3102334"/>
            <a:chExt cx="10743049" cy="965155"/>
          </a:xfrm>
        </p:grpSpPr>
        <p:sp>
          <p:nvSpPr>
            <p:cNvPr id="27" name="四角形: 角を丸くする 26">
              <a:extLst>
                <a:ext uri="{FF2B5EF4-FFF2-40B4-BE49-F238E27FC236}">
                  <a16:creationId xmlns:a16="http://schemas.microsoft.com/office/drawing/2014/main" id="{21B293AD-0950-BCF2-837C-31F00308CBAB}"/>
                </a:ext>
              </a:extLst>
            </p:cNvPr>
            <p:cNvSpPr/>
            <p:nvPr/>
          </p:nvSpPr>
          <p:spPr bwMode="gray">
            <a:xfrm>
              <a:off x="1400175" y="3276600"/>
              <a:ext cx="10220325" cy="776594"/>
            </a:xfrm>
            <a:prstGeom prst="roundRect">
              <a:avLst/>
            </a:prstGeom>
            <a:solidFill>
              <a:srgbClr val="FFFFCC"/>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108000" tIns="36000" rIns="108000" bIns="36000" numCol="1" spcCol="0" rtlCol="0" fromWordArt="0" anchor="ctr" anchorCtr="0" forceAA="0" compatLnSpc="1">
              <a:prstTxWarp prst="textNoShape">
                <a:avLst/>
              </a:prstTxWarp>
              <a:noAutofit/>
            </a:bodyPr>
            <a:lstStyle/>
            <a:p>
              <a:pPr marL="85725" indent="-85725" defTabSz="990564">
                <a:buSzPct val="100000"/>
                <a:buFont typeface="Wingdings" panose="05000000000000000000" pitchFamily="2" charset="2"/>
                <a:buChar char="ü"/>
              </a:pPr>
              <a:r>
                <a:rPr lang="ja-JP" altLang="en-US" sz="1400">
                  <a:latin typeface="+mn-ea"/>
                  <a:cs typeface="Arial"/>
                </a:rPr>
                <a:t>イベント周知のため、市報掲載から</a:t>
              </a:r>
              <a:r>
                <a:rPr lang="en-US" altLang="ja-JP" sz="1400">
                  <a:latin typeface="+mn-ea"/>
                  <a:cs typeface="Arial"/>
                </a:rPr>
                <a:t>HP</a:t>
              </a:r>
              <a:r>
                <a:rPr lang="ja-JP" altLang="en-US" sz="1400">
                  <a:latin typeface="+mn-ea"/>
                  <a:cs typeface="Arial"/>
                </a:rPr>
                <a:t>バナー掲載まで複数チャネルでの案内を行っているので、作業時間が多い</a:t>
              </a:r>
              <a:endParaRPr lang="en-US" altLang="ja-JP" sz="1400">
                <a:latin typeface="+mn-ea"/>
                <a:cs typeface="Arial"/>
              </a:endParaRPr>
            </a:p>
            <a:p>
              <a:pPr marL="85725" indent="-85725" defTabSz="990564">
                <a:buSzPct val="100000"/>
                <a:buFont typeface="Wingdings" panose="05000000000000000000" pitchFamily="2" charset="2"/>
                <a:buChar char="ü"/>
              </a:pPr>
              <a:r>
                <a:rPr lang="ja-JP" altLang="en-US" sz="1400">
                  <a:latin typeface="+mn-ea"/>
                  <a:cs typeface="Arial" charset="0"/>
                </a:rPr>
                <a:t>イベントによってはリーフレットの郵送も行っているため、この印刷・郵送等の費用や封入作業の負担も発生</a:t>
              </a:r>
              <a:endParaRPr lang="en-US" altLang="ja-JP" sz="1400">
                <a:latin typeface="+mn-ea"/>
                <a:cs typeface="Arial" charset="0"/>
              </a:endParaRPr>
            </a:p>
          </p:txBody>
        </p:sp>
        <p:pic>
          <p:nvPicPr>
            <p:cNvPr id="28" name="図 27" descr="帽子をかぶったクマの絵&#10;&#10;AI 生成コンテンツは誤りを含む可能性があります。">
              <a:extLst>
                <a:ext uri="{FF2B5EF4-FFF2-40B4-BE49-F238E27FC236}">
                  <a16:creationId xmlns:a16="http://schemas.microsoft.com/office/drawing/2014/main" id="{CABC0C15-11FB-2B54-262F-0DD955F96AFC}"/>
                </a:ext>
              </a:extLst>
            </p:cNvPr>
            <p:cNvPicPr>
              <a:picLocks noChangeAspect="1"/>
            </p:cNvPicPr>
            <p:nvPr/>
          </p:nvPicPr>
          <p:blipFill>
            <a:blip r:embed="rId3"/>
            <a:stretch>
              <a:fillRect/>
            </a:stretch>
          </p:blipFill>
          <p:spPr>
            <a:xfrm>
              <a:off x="877451" y="3332071"/>
              <a:ext cx="734127" cy="735418"/>
            </a:xfrm>
            <a:prstGeom prst="rect">
              <a:avLst/>
            </a:prstGeom>
          </p:spPr>
        </p:pic>
        <p:sp>
          <p:nvSpPr>
            <p:cNvPr id="29" name="テキスト ボックス 28">
              <a:extLst>
                <a:ext uri="{FF2B5EF4-FFF2-40B4-BE49-F238E27FC236}">
                  <a16:creationId xmlns:a16="http://schemas.microsoft.com/office/drawing/2014/main" id="{FA191D13-6316-FDAF-E776-C84A0994A5BE}"/>
                </a:ext>
              </a:extLst>
            </p:cNvPr>
            <p:cNvSpPr txBox="1"/>
            <p:nvPr/>
          </p:nvSpPr>
          <p:spPr bwMode="gray">
            <a:xfrm>
              <a:off x="1210645" y="3102334"/>
              <a:ext cx="1433479" cy="246221"/>
            </a:xfrm>
            <a:prstGeom prst="rect">
              <a:avLst/>
            </a:prstGeom>
            <a:noFill/>
          </p:spPr>
          <p:txBody>
            <a:bodyPr wrap="square" lIns="0" tIns="0" rIns="0" bIns="0" rtlCol="0">
              <a:spAutoFit/>
            </a:bodyPr>
            <a:lstStyle/>
            <a:p>
              <a:pPr algn="ctr" defTabSz="990564">
                <a:buSzPct val="100000"/>
                <a:buFont typeface="Wingdings" panose="05000000000000000000" pitchFamily="2" charset="2"/>
                <a:buNone/>
              </a:pPr>
              <a:r>
                <a:rPr lang="ja-JP" altLang="en-US" sz="1600" b="1">
                  <a:latin typeface="+mn-ea"/>
                  <a:cs typeface="Arial" charset="0"/>
                </a:rPr>
                <a:t>職員の声</a:t>
              </a:r>
            </a:p>
          </p:txBody>
        </p:sp>
      </p:grpSp>
      <p:grpSp>
        <p:nvGrpSpPr>
          <p:cNvPr id="30" name="グループ化 29">
            <a:extLst>
              <a:ext uri="{FF2B5EF4-FFF2-40B4-BE49-F238E27FC236}">
                <a16:creationId xmlns:a16="http://schemas.microsoft.com/office/drawing/2014/main" id="{B7848C48-B698-E45F-67FA-DDD56FAD425B}"/>
              </a:ext>
            </a:extLst>
          </p:cNvPr>
          <p:cNvGrpSpPr/>
          <p:nvPr/>
        </p:nvGrpSpPr>
        <p:grpSpPr>
          <a:xfrm>
            <a:off x="877451" y="5530809"/>
            <a:ext cx="10743049" cy="846817"/>
            <a:chOff x="877451" y="3220672"/>
            <a:chExt cx="10743049" cy="846817"/>
          </a:xfrm>
        </p:grpSpPr>
        <p:sp>
          <p:nvSpPr>
            <p:cNvPr id="31" name="四角形: 角を丸くする 30">
              <a:extLst>
                <a:ext uri="{FF2B5EF4-FFF2-40B4-BE49-F238E27FC236}">
                  <a16:creationId xmlns:a16="http://schemas.microsoft.com/office/drawing/2014/main" id="{54DFC728-01AB-B63D-21B7-2B1DD90A59B0}"/>
                </a:ext>
              </a:extLst>
            </p:cNvPr>
            <p:cNvSpPr/>
            <p:nvPr/>
          </p:nvSpPr>
          <p:spPr bwMode="gray">
            <a:xfrm>
              <a:off x="1400175" y="3276600"/>
              <a:ext cx="10220325" cy="776594"/>
            </a:xfrm>
            <a:prstGeom prst="roundRect">
              <a:avLst/>
            </a:prstGeom>
            <a:solidFill>
              <a:srgbClr val="FFFFCC"/>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108000" tIns="36000" rIns="108000" bIns="36000" numCol="1" spcCol="0" rtlCol="0" fromWordArt="0" anchor="ctr" anchorCtr="0" forceAA="0" compatLnSpc="1">
              <a:prstTxWarp prst="textNoShape">
                <a:avLst/>
              </a:prstTxWarp>
              <a:noAutofit/>
            </a:bodyPr>
            <a:lstStyle/>
            <a:p>
              <a:pPr marL="85725" indent="-85725" defTabSz="990564">
                <a:buSzPct val="100000"/>
                <a:buFont typeface="Wingdings" panose="05000000000000000000" pitchFamily="2" charset="2"/>
                <a:buChar char="ü"/>
              </a:pPr>
              <a:r>
                <a:rPr lang="ja-JP" altLang="en-US" sz="1400">
                  <a:latin typeface="+mn-ea"/>
                  <a:cs typeface="Arial" charset="0"/>
                </a:rPr>
                <a:t>プッシュ配信が浸透し、多くの方に見られるようになれば、広報手段を絞り、作業・費用を一部削減できる可能性がある</a:t>
              </a:r>
              <a:endParaRPr lang="en-US" altLang="ja-JP" sz="1400">
                <a:latin typeface="+mn-ea"/>
                <a:cs typeface="Arial" charset="0"/>
              </a:endParaRPr>
            </a:p>
          </p:txBody>
        </p:sp>
        <p:pic>
          <p:nvPicPr>
            <p:cNvPr id="32" name="図 31" descr="帽子をかぶったクマの絵&#10;&#10;AI 生成コンテンツは誤りを含む可能性があります。">
              <a:extLst>
                <a:ext uri="{FF2B5EF4-FFF2-40B4-BE49-F238E27FC236}">
                  <a16:creationId xmlns:a16="http://schemas.microsoft.com/office/drawing/2014/main" id="{8D81586D-85BB-60F9-7E70-14E61230A8E7}"/>
                </a:ext>
              </a:extLst>
            </p:cNvPr>
            <p:cNvPicPr>
              <a:picLocks noChangeAspect="1"/>
            </p:cNvPicPr>
            <p:nvPr/>
          </p:nvPicPr>
          <p:blipFill>
            <a:blip r:embed="rId3"/>
            <a:stretch>
              <a:fillRect/>
            </a:stretch>
          </p:blipFill>
          <p:spPr>
            <a:xfrm>
              <a:off x="877451" y="3332071"/>
              <a:ext cx="734127" cy="735418"/>
            </a:xfrm>
            <a:prstGeom prst="rect">
              <a:avLst/>
            </a:prstGeom>
          </p:spPr>
        </p:pic>
        <p:sp>
          <p:nvSpPr>
            <p:cNvPr id="33" name="テキスト ボックス 32">
              <a:extLst>
                <a:ext uri="{FF2B5EF4-FFF2-40B4-BE49-F238E27FC236}">
                  <a16:creationId xmlns:a16="http://schemas.microsoft.com/office/drawing/2014/main" id="{239B4962-57B8-84D2-4862-F99D0D39F89F}"/>
                </a:ext>
              </a:extLst>
            </p:cNvPr>
            <p:cNvSpPr txBox="1"/>
            <p:nvPr/>
          </p:nvSpPr>
          <p:spPr bwMode="gray">
            <a:xfrm>
              <a:off x="1210645" y="3220672"/>
              <a:ext cx="1433479" cy="246221"/>
            </a:xfrm>
            <a:prstGeom prst="rect">
              <a:avLst/>
            </a:prstGeom>
            <a:noFill/>
          </p:spPr>
          <p:txBody>
            <a:bodyPr wrap="square" lIns="0" tIns="0" rIns="0" bIns="0" rtlCol="0">
              <a:spAutoFit/>
            </a:bodyPr>
            <a:lstStyle/>
            <a:p>
              <a:pPr algn="ctr" defTabSz="990564">
                <a:buSzPct val="100000"/>
                <a:buFont typeface="Wingdings" panose="05000000000000000000" pitchFamily="2" charset="2"/>
                <a:buNone/>
              </a:pPr>
              <a:r>
                <a:rPr lang="ja-JP" altLang="en-US" sz="1600" b="1">
                  <a:latin typeface="+mn-ea"/>
                  <a:cs typeface="Arial" charset="0"/>
                </a:rPr>
                <a:t>職員の声</a:t>
              </a:r>
            </a:p>
          </p:txBody>
        </p:sp>
      </p:grpSp>
      <p:sp>
        <p:nvSpPr>
          <p:cNvPr id="3" name="タイトル 5">
            <a:extLst>
              <a:ext uri="{FF2B5EF4-FFF2-40B4-BE49-F238E27FC236}">
                <a16:creationId xmlns:a16="http://schemas.microsoft.com/office/drawing/2014/main" id="{E827B9DF-6C3A-ECE3-D4C7-F16C2F39B11A}"/>
              </a:ext>
            </a:extLst>
          </p:cNvPr>
          <p:cNvSpPr txBox="1">
            <a:spLocks/>
          </p:cNvSpPr>
          <p:nvPr/>
        </p:nvSpPr>
        <p:spPr>
          <a:xfrm>
            <a:off x="438828" y="771620"/>
            <a:ext cx="11314344"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イベント案内では、現状、広報紙、チラシ、</a:t>
            </a:r>
            <a:r>
              <a:rPr lang="en-US" altLang="ja-JP">
                <a:solidFill>
                  <a:schemeClr val="tx2"/>
                </a:solidFill>
              </a:rPr>
              <a:t>HP</a:t>
            </a:r>
            <a:r>
              <a:rPr lang="ja-JP" altLang="en-US">
                <a:solidFill>
                  <a:schemeClr val="tx2"/>
                </a:solidFill>
              </a:rPr>
              <a:t>掲載や直接の広報活動等の複数媒体で案内を行っているが、パーソナライズされたプッシュ配信により、広報手段の一部削減が可能</a:t>
            </a:r>
          </a:p>
        </p:txBody>
      </p:sp>
      <p:sp>
        <p:nvSpPr>
          <p:cNvPr id="34" name="正方形/長方形 33">
            <a:extLst>
              <a:ext uri="{FF2B5EF4-FFF2-40B4-BE49-F238E27FC236}">
                <a16:creationId xmlns:a16="http://schemas.microsoft.com/office/drawing/2014/main" id="{F885D2D7-F8D9-EEC8-8178-C131D75CD6FC}"/>
              </a:ext>
            </a:extLst>
          </p:cNvPr>
          <p:cNvSpPr/>
          <p:nvPr/>
        </p:nvSpPr>
        <p:spPr bwMode="gray">
          <a:xfrm>
            <a:off x="10225238" y="302158"/>
            <a:ext cx="756000" cy="317381"/>
          </a:xfrm>
          <a:prstGeom prst="rect">
            <a:avLst/>
          </a:prstGeom>
          <a:solidFill>
            <a:schemeClr val="bg1">
              <a:lumMod val="95000"/>
            </a:schemeClr>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pPr>
            <a:r>
              <a:rPr lang="ja-JP" altLang="en-US" sz="1400">
                <a:latin typeface="+mn-ea"/>
              </a:rPr>
              <a:t>住民</a:t>
            </a:r>
          </a:p>
        </p:txBody>
      </p:sp>
      <p:sp>
        <p:nvSpPr>
          <p:cNvPr id="35" name="正方形/長方形 34">
            <a:extLst>
              <a:ext uri="{FF2B5EF4-FFF2-40B4-BE49-F238E27FC236}">
                <a16:creationId xmlns:a16="http://schemas.microsoft.com/office/drawing/2014/main" id="{4782A919-BF88-75BC-9131-816E8AB081A8}"/>
              </a:ext>
            </a:extLst>
          </p:cNvPr>
          <p:cNvSpPr/>
          <p:nvPr/>
        </p:nvSpPr>
        <p:spPr bwMode="gray">
          <a:xfrm>
            <a:off x="11029615" y="302158"/>
            <a:ext cx="756000" cy="317381"/>
          </a:xfrm>
          <a:prstGeom prst="rect">
            <a:avLst/>
          </a:prstGeom>
          <a:solidFill>
            <a:schemeClr val="tx2"/>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pPr>
            <a:r>
              <a:rPr lang="ja-JP" altLang="en-US" sz="1400" b="1">
                <a:solidFill>
                  <a:schemeClr val="bg1"/>
                </a:solidFill>
                <a:latin typeface="+mn-ea"/>
              </a:rPr>
              <a:t>職員</a:t>
            </a:r>
          </a:p>
        </p:txBody>
      </p:sp>
    </p:spTree>
    <p:extLst>
      <p:ext uri="{BB962C8B-B14F-4D97-AF65-F5344CB8AC3E}">
        <p14:creationId xmlns:p14="http://schemas.microsoft.com/office/powerpoint/2010/main" val="501096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D3F45A7-3965-5012-6CEB-BBA5AC934879}"/>
              </a:ext>
            </a:extLst>
          </p:cNvPr>
          <p:cNvSpPr>
            <a:spLocks noGrp="1"/>
          </p:cNvSpPr>
          <p:nvPr>
            <p:ph sz="quarter" idx="13"/>
          </p:nvPr>
        </p:nvSpPr>
        <p:spPr/>
        <p:txBody>
          <a:bodyPr vert="horz" lIns="91440" tIns="45720" rIns="91440" bIns="45720" rtlCol="0">
            <a:noAutofit/>
          </a:bodyPr>
          <a:lstStyle/>
          <a:p>
            <a:r>
              <a:rPr lang="en-US" altLang="ja-JP" sz="1800" b="1">
                <a:solidFill>
                  <a:schemeClr val="tx1"/>
                </a:solidFill>
              </a:rPr>
              <a:t>3.</a:t>
            </a:r>
            <a:r>
              <a:rPr lang="ja-JP" altLang="en-US" sz="1800" b="1">
                <a:solidFill>
                  <a:schemeClr val="tx1"/>
                </a:solidFill>
              </a:rPr>
              <a:t>実証結果及び導入により期待される効果</a:t>
            </a:r>
          </a:p>
        </p:txBody>
      </p:sp>
      <p:sp>
        <p:nvSpPr>
          <p:cNvPr id="4" name="スライド番号プレースホルダー 3">
            <a:extLst>
              <a:ext uri="{FF2B5EF4-FFF2-40B4-BE49-F238E27FC236}">
                <a16:creationId xmlns:a16="http://schemas.microsoft.com/office/drawing/2014/main" id="{C358F209-8D19-8172-0800-6C03DB5D1B9F}"/>
              </a:ext>
            </a:extLst>
          </p:cNvPr>
          <p:cNvSpPr>
            <a:spLocks noGrp="1"/>
          </p:cNvSpPr>
          <p:nvPr>
            <p:ph type="sldNum" sz="quarter" idx="18"/>
          </p:nvPr>
        </p:nvSpPr>
        <p:spPr/>
        <p:txBody>
          <a:bodyPr/>
          <a:lstStyle/>
          <a:p>
            <a:fld id="{47CE1B9D-ECF1-40A6-9741-619C7E3ED3FB}" type="slidenum">
              <a:rPr lang="ja-JP" altLang="en-US" smtClean="0"/>
              <a:pPr/>
              <a:t>31</a:t>
            </a:fld>
            <a:endParaRPr lang="ja-JP" altLang="en-US"/>
          </a:p>
        </p:txBody>
      </p:sp>
      <p:sp>
        <p:nvSpPr>
          <p:cNvPr id="5" name="タイトル 4">
            <a:extLst>
              <a:ext uri="{FF2B5EF4-FFF2-40B4-BE49-F238E27FC236}">
                <a16:creationId xmlns:a16="http://schemas.microsoft.com/office/drawing/2014/main" id="{15B0F707-ED2D-D282-F740-69B191F2CDE0}"/>
              </a:ext>
            </a:extLst>
          </p:cNvPr>
          <p:cNvSpPr>
            <a:spLocks noGrp="1"/>
          </p:cNvSpPr>
          <p:nvPr>
            <p:ph type="title"/>
          </p:nvPr>
        </p:nvSpPr>
        <p:spPr>
          <a:xfrm>
            <a:off x="438828" y="474404"/>
            <a:ext cx="11314344" cy="297216"/>
          </a:xfrm>
        </p:spPr>
        <p:txBody>
          <a:bodyPr vert="horz">
            <a:noAutofit/>
          </a:bodyPr>
          <a:lstStyle/>
          <a:p>
            <a:r>
              <a:rPr lang="en-US" altLang="ja-JP" sz="1600"/>
              <a:t>(2) </a:t>
            </a:r>
            <a:r>
              <a:rPr lang="ja-JP" altLang="en-US" sz="1600"/>
              <a:t>導入による効果｜母子バッグ等の配布物のアーカイブ化</a:t>
            </a:r>
            <a:endParaRPr kumimoji="1" lang="ja-JP" altLang="en-US" sz="1600"/>
          </a:p>
        </p:txBody>
      </p:sp>
      <p:sp>
        <p:nvSpPr>
          <p:cNvPr id="7" name="正方形/長方形 6">
            <a:extLst>
              <a:ext uri="{FF2B5EF4-FFF2-40B4-BE49-F238E27FC236}">
                <a16:creationId xmlns:a16="http://schemas.microsoft.com/office/drawing/2014/main" id="{80422863-38A3-2F0D-0A58-24752B87A1D0}"/>
              </a:ext>
            </a:extLst>
          </p:cNvPr>
          <p:cNvSpPr/>
          <p:nvPr/>
        </p:nvSpPr>
        <p:spPr bwMode="gray">
          <a:xfrm>
            <a:off x="457516" y="1345332"/>
            <a:ext cx="367598" cy="2451600"/>
          </a:xfrm>
          <a:prstGeom prst="rect">
            <a:avLst/>
          </a:prstGeom>
          <a:solidFill>
            <a:sysClr val="windowText" lastClr="000000">
              <a:lumMod val="65000"/>
              <a:lumOff val="35000"/>
            </a:sysClr>
          </a:solidFill>
          <a:ln w="12700" algn="ctr">
            <a:solidFill>
              <a:sysClr val="window" lastClr="FFFFFF">
                <a:lumMod val="75000"/>
              </a:sysClr>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600" b="1" i="0" u="none" strike="noStrike" kern="0" cap="none" spc="0" normalizeH="0" baseline="0" noProof="0">
                <a:ln>
                  <a:noFill/>
                </a:ln>
                <a:solidFill>
                  <a:prstClr val="white"/>
                </a:solidFill>
                <a:effectLst/>
                <a:uLnTx/>
                <a:uFillTx/>
                <a:latin typeface="+mn-ea"/>
                <a:cs typeface="Arial" charset="0"/>
              </a:rPr>
              <a:t>現行業務</a:t>
            </a:r>
            <a:r>
              <a:rPr kumimoji="0" lang="ja-JP" altLang="en-US" sz="1050" b="1" i="0" u="none" strike="noStrike" kern="0" cap="none" spc="0" normalizeH="0" baseline="0" noProof="0">
                <a:ln>
                  <a:noFill/>
                </a:ln>
                <a:solidFill>
                  <a:prstClr val="white"/>
                </a:solidFill>
                <a:effectLst/>
                <a:uLnTx/>
                <a:uFillTx/>
                <a:latin typeface="游ゴシック"/>
                <a:ea typeface="游ゴシック"/>
                <a:cs typeface="Arial" charset="0"/>
              </a:rPr>
              <a:t>（実証自治体での例）</a:t>
            </a:r>
            <a:endParaRPr kumimoji="0" lang="ja-JP" altLang="en-US" sz="1600" b="1" i="0" u="none" strike="noStrike" kern="0" cap="none" spc="0" normalizeH="0" baseline="0" noProof="0">
              <a:ln>
                <a:noFill/>
              </a:ln>
              <a:solidFill>
                <a:prstClr val="white"/>
              </a:solidFill>
              <a:effectLst/>
              <a:uLnTx/>
              <a:uFillTx/>
              <a:latin typeface="+mn-ea"/>
              <a:cs typeface="Arial" charset="0"/>
            </a:endParaRPr>
          </a:p>
        </p:txBody>
      </p:sp>
      <p:sp>
        <p:nvSpPr>
          <p:cNvPr id="9" name="矢印: 五方向 8">
            <a:extLst>
              <a:ext uri="{FF2B5EF4-FFF2-40B4-BE49-F238E27FC236}">
                <a16:creationId xmlns:a16="http://schemas.microsoft.com/office/drawing/2014/main" id="{AEDE605D-B6FE-5B4A-1F67-40E7D5E15FFD}"/>
              </a:ext>
            </a:extLst>
          </p:cNvPr>
          <p:cNvSpPr/>
          <p:nvPr/>
        </p:nvSpPr>
        <p:spPr bwMode="gray">
          <a:xfrm>
            <a:off x="993058" y="1345333"/>
            <a:ext cx="3456000" cy="432000"/>
          </a:xfrm>
          <a:prstGeom prst="homePlate">
            <a:avLst/>
          </a:prstGeom>
          <a:solidFill>
            <a:sysClr val="window" lastClr="FFFFFF">
              <a:lumMod val="9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0" i="0" u="none" strike="noStrike" kern="0" cap="none" spc="0" normalizeH="0" baseline="0" noProof="0">
                <a:ln>
                  <a:noFill/>
                </a:ln>
                <a:effectLst/>
                <a:uLnTx/>
                <a:uFillTx/>
                <a:latin typeface="+mn-ea"/>
                <a:cs typeface="Arial" charset="0"/>
              </a:rPr>
              <a:t>リストアップ</a:t>
            </a:r>
          </a:p>
        </p:txBody>
      </p:sp>
      <p:sp>
        <p:nvSpPr>
          <p:cNvPr id="10" name="正方形/長方形 9">
            <a:extLst>
              <a:ext uri="{FF2B5EF4-FFF2-40B4-BE49-F238E27FC236}">
                <a16:creationId xmlns:a16="http://schemas.microsoft.com/office/drawing/2014/main" id="{8C2859D7-D2B2-14E8-E6B7-FB7D539BC9A1}"/>
              </a:ext>
            </a:extLst>
          </p:cNvPr>
          <p:cNvSpPr/>
          <p:nvPr/>
        </p:nvSpPr>
        <p:spPr bwMode="gray">
          <a:xfrm>
            <a:off x="993058" y="1811000"/>
            <a:ext cx="3456000" cy="1738348"/>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次年度分の配布物の一覧をリストアップ</a:t>
            </a:r>
            <a:endParaRPr lang="en-US" altLang="ja-JP" sz="1400">
              <a:latin typeface="+mn-ea"/>
              <a:cs typeface="Arial" charset="0"/>
            </a:endParaRPr>
          </a:p>
          <a:p>
            <a:pPr marL="93663" defTabSz="990564">
              <a:buSzPct val="100000"/>
            </a:pPr>
            <a:r>
              <a:rPr lang="ja-JP" altLang="en-US" sz="1400">
                <a:latin typeface="+mn-ea"/>
                <a:cs typeface="Arial" charset="0"/>
              </a:rPr>
              <a:t>対象の配布物は</a:t>
            </a:r>
            <a:r>
              <a:rPr lang="en-US" altLang="ja-JP" sz="1400">
                <a:latin typeface="+mn-ea"/>
                <a:cs typeface="Arial" charset="0"/>
              </a:rPr>
              <a:t>30</a:t>
            </a:r>
            <a:r>
              <a:rPr lang="ja-JP" altLang="en-US" sz="1400">
                <a:latin typeface="+mn-ea"/>
                <a:cs typeface="Arial" charset="0"/>
              </a:rPr>
              <a:t>～</a:t>
            </a:r>
            <a:r>
              <a:rPr lang="en-US" altLang="ja-JP" sz="1400">
                <a:latin typeface="+mn-ea"/>
                <a:cs typeface="Arial" charset="0"/>
              </a:rPr>
              <a:t>50</a:t>
            </a:r>
            <a:r>
              <a:rPr lang="ja-JP" altLang="en-US" sz="1400">
                <a:latin typeface="+mn-ea"/>
                <a:cs typeface="Arial" charset="0"/>
              </a:rPr>
              <a:t>枚程度</a:t>
            </a:r>
          </a:p>
          <a:p>
            <a:pPr marL="85725" indent="-85725" defTabSz="990564">
              <a:buSzPct val="100000"/>
              <a:buFont typeface="Arial" panose="020B0604020202020204" pitchFamily="34" charset="0"/>
              <a:buChar char="•"/>
            </a:pPr>
            <a:r>
              <a:rPr lang="ja-JP" altLang="en-US" sz="1400">
                <a:latin typeface="+mn-ea"/>
                <a:cs typeface="Arial" charset="0"/>
              </a:rPr>
              <a:t>配布物の内容の追加・削除等を検討</a:t>
            </a:r>
            <a:endParaRPr lang="en-US" altLang="ja-JP" sz="1400">
              <a:latin typeface="+mn-ea"/>
              <a:cs typeface="Arial" charset="0"/>
            </a:endParaRPr>
          </a:p>
          <a:p>
            <a:pPr marL="85725" indent="-85725" defTabSz="990564">
              <a:buSzPct val="100000"/>
              <a:buFont typeface="Arial" panose="020B0604020202020204" pitchFamily="34" charset="0"/>
              <a:buChar char="•"/>
            </a:pPr>
            <a:endParaRPr lang="en-US" altLang="ja-JP" sz="1400">
              <a:latin typeface="+mn-ea"/>
              <a:cs typeface="Arial" charset="0"/>
            </a:endParaRPr>
          </a:p>
        </p:txBody>
      </p:sp>
      <p:sp>
        <p:nvSpPr>
          <p:cNvPr id="11" name="矢印: 五方向 10">
            <a:extLst>
              <a:ext uri="{FF2B5EF4-FFF2-40B4-BE49-F238E27FC236}">
                <a16:creationId xmlns:a16="http://schemas.microsoft.com/office/drawing/2014/main" id="{1F45CC85-4B9B-C7EF-6C1E-C3A071AA4036}"/>
              </a:ext>
            </a:extLst>
          </p:cNvPr>
          <p:cNvSpPr/>
          <p:nvPr/>
        </p:nvSpPr>
        <p:spPr bwMode="gray">
          <a:xfrm>
            <a:off x="4618412" y="1345333"/>
            <a:ext cx="3456000" cy="432000"/>
          </a:xfrm>
          <a:prstGeom prst="homePlate">
            <a:avLst/>
          </a:prstGeom>
          <a:solidFill>
            <a:sysClr val="window" lastClr="FFFFFF">
              <a:lumMod val="9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0" i="0" u="none" strike="noStrike" kern="0" cap="none" spc="0" normalizeH="0" baseline="0" noProof="0">
                <a:ln>
                  <a:noFill/>
                </a:ln>
                <a:effectLst/>
                <a:uLnTx/>
                <a:uFillTx/>
                <a:latin typeface="+mn-ea"/>
                <a:cs typeface="Arial" charset="0"/>
              </a:rPr>
              <a:t>配布物を揃える</a:t>
            </a:r>
          </a:p>
        </p:txBody>
      </p:sp>
      <p:sp>
        <p:nvSpPr>
          <p:cNvPr id="12" name="正方形/長方形 11">
            <a:extLst>
              <a:ext uri="{FF2B5EF4-FFF2-40B4-BE49-F238E27FC236}">
                <a16:creationId xmlns:a16="http://schemas.microsoft.com/office/drawing/2014/main" id="{E80C06DE-7254-6A7C-58DA-4867B9BB496B}"/>
              </a:ext>
            </a:extLst>
          </p:cNvPr>
          <p:cNvSpPr/>
          <p:nvPr/>
        </p:nvSpPr>
        <p:spPr bwMode="gray">
          <a:xfrm>
            <a:off x="4618412" y="1811000"/>
            <a:ext cx="3456000" cy="1738348"/>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必要なものを印刷</a:t>
            </a:r>
            <a:endParaRPr lang="en-US" altLang="ja-JP" sz="1400">
              <a:latin typeface="+mn-ea"/>
              <a:cs typeface="Arial" charset="0"/>
            </a:endParaRPr>
          </a:p>
          <a:p>
            <a:pPr marL="85725" indent="-85725" defTabSz="990564">
              <a:buSzPct val="100000"/>
              <a:buFont typeface="Arial" panose="020B0604020202020204" pitchFamily="34" charset="0"/>
              <a:buChar char="•"/>
            </a:pPr>
            <a:r>
              <a:rPr lang="ja-JP" altLang="en-US" sz="1400">
                <a:latin typeface="+mn-ea"/>
                <a:cs typeface="Arial" charset="0"/>
              </a:rPr>
              <a:t>自治体以外が発行している配布物は郵送等で受領</a:t>
            </a:r>
          </a:p>
          <a:p>
            <a:pPr marL="85725" indent="-85725" defTabSz="990564">
              <a:buSzPct val="100000"/>
              <a:buFont typeface="Arial" panose="020B0604020202020204" pitchFamily="34" charset="0"/>
              <a:buChar char="•"/>
            </a:pPr>
            <a:endParaRPr lang="en-US" altLang="ja-JP" sz="1400">
              <a:latin typeface="+mn-ea"/>
              <a:cs typeface="Arial" charset="0"/>
            </a:endParaRPr>
          </a:p>
        </p:txBody>
      </p:sp>
      <p:sp>
        <p:nvSpPr>
          <p:cNvPr id="13" name="矢印: 五方向 12">
            <a:extLst>
              <a:ext uri="{FF2B5EF4-FFF2-40B4-BE49-F238E27FC236}">
                <a16:creationId xmlns:a16="http://schemas.microsoft.com/office/drawing/2014/main" id="{C75E20B1-F545-28F5-4D3A-A73B9731D3C9}"/>
              </a:ext>
            </a:extLst>
          </p:cNvPr>
          <p:cNvSpPr/>
          <p:nvPr/>
        </p:nvSpPr>
        <p:spPr bwMode="gray">
          <a:xfrm>
            <a:off x="8238889" y="1345333"/>
            <a:ext cx="3456000" cy="432000"/>
          </a:xfrm>
          <a:prstGeom prst="homePlate">
            <a:avLst/>
          </a:prstGeom>
          <a:solidFill>
            <a:sysClr val="window" lastClr="FFFFFF">
              <a:lumMod val="9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0" i="0" u="none" strike="noStrike" kern="0" cap="none" spc="0" normalizeH="0" baseline="0" noProof="0">
                <a:ln>
                  <a:noFill/>
                </a:ln>
                <a:effectLst/>
                <a:uLnTx/>
                <a:uFillTx/>
                <a:latin typeface="+mn-ea"/>
                <a:cs typeface="Arial" charset="0"/>
              </a:rPr>
              <a:t>母と子の保健バッグ封入</a:t>
            </a:r>
          </a:p>
        </p:txBody>
      </p:sp>
      <p:sp>
        <p:nvSpPr>
          <p:cNvPr id="14" name="正方形/長方形 13">
            <a:extLst>
              <a:ext uri="{FF2B5EF4-FFF2-40B4-BE49-F238E27FC236}">
                <a16:creationId xmlns:a16="http://schemas.microsoft.com/office/drawing/2014/main" id="{3DA68D75-47CD-71A5-A1AA-9C4F177235A6}"/>
              </a:ext>
            </a:extLst>
          </p:cNvPr>
          <p:cNvSpPr/>
          <p:nvPr/>
        </p:nvSpPr>
        <p:spPr bwMode="gray">
          <a:xfrm>
            <a:off x="8238889" y="1811000"/>
            <a:ext cx="3456000" cy="1738348"/>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母と子の保健バッグに、職員でシフトを決めてすべての配布物を封入</a:t>
            </a:r>
            <a:endParaRPr lang="en-US" altLang="ja-JP" sz="1400">
              <a:latin typeface="+mn-ea"/>
              <a:cs typeface="Arial" charset="0"/>
            </a:endParaRPr>
          </a:p>
          <a:p>
            <a:pPr marL="85725" indent="-85725" defTabSz="990564">
              <a:buSzPct val="100000"/>
              <a:buFont typeface="Arial" panose="020B0604020202020204" pitchFamily="34" charset="0"/>
              <a:buChar char="•"/>
            </a:pPr>
            <a:r>
              <a:rPr lang="ja-JP" altLang="en-US" sz="1400">
                <a:latin typeface="+mn-ea"/>
                <a:cs typeface="Arial" charset="0"/>
              </a:rPr>
              <a:t>約３か月分を作っておき、足りなくなったら追加。内容に変更があれば、随時更新・差替</a:t>
            </a:r>
            <a:endParaRPr lang="en-US" altLang="ja-JP" sz="1400">
              <a:latin typeface="+mn-ea"/>
              <a:cs typeface="Arial" charset="0"/>
            </a:endParaRPr>
          </a:p>
        </p:txBody>
      </p:sp>
      <p:sp>
        <p:nvSpPr>
          <p:cNvPr id="15" name="矢印: 五方向 14">
            <a:extLst>
              <a:ext uri="{FF2B5EF4-FFF2-40B4-BE49-F238E27FC236}">
                <a16:creationId xmlns:a16="http://schemas.microsoft.com/office/drawing/2014/main" id="{40861B76-5CE5-E707-000D-F5896BF127F1}"/>
              </a:ext>
            </a:extLst>
          </p:cNvPr>
          <p:cNvSpPr/>
          <p:nvPr/>
        </p:nvSpPr>
        <p:spPr bwMode="gray">
          <a:xfrm>
            <a:off x="993058" y="3995469"/>
            <a:ext cx="3456000" cy="432000"/>
          </a:xfrm>
          <a:prstGeom prst="homePlate">
            <a:avLst/>
          </a:prstGeom>
          <a:solidFill>
            <a:sysClr val="window" lastClr="FFFFFF">
              <a:lumMod val="9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0" i="0" u="none" strike="noStrike" kern="0" cap="none" spc="0" normalizeH="0" baseline="0" noProof="0">
                <a:ln>
                  <a:noFill/>
                </a:ln>
                <a:effectLst/>
                <a:uLnTx/>
                <a:uFillTx/>
                <a:latin typeface="+mn-ea"/>
                <a:cs typeface="Arial" charset="0"/>
              </a:rPr>
              <a:t>リストアップ</a:t>
            </a:r>
          </a:p>
        </p:txBody>
      </p:sp>
      <p:sp>
        <p:nvSpPr>
          <p:cNvPr id="16" name="正方形/長方形 15">
            <a:extLst>
              <a:ext uri="{FF2B5EF4-FFF2-40B4-BE49-F238E27FC236}">
                <a16:creationId xmlns:a16="http://schemas.microsoft.com/office/drawing/2014/main" id="{1E9F420F-84AB-9DB4-25DF-0878E3D82103}"/>
              </a:ext>
            </a:extLst>
          </p:cNvPr>
          <p:cNvSpPr/>
          <p:nvPr/>
        </p:nvSpPr>
        <p:spPr bwMode="gray">
          <a:xfrm>
            <a:off x="993058" y="4444368"/>
            <a:ext cx="3456000" cy="1560226"/>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次年度分の紙の一覧をリストアップ</a:t>
            </a:r>
            <a:endParaRPr lang="en-US" altLang="ja-JP" sz="1400">
              <a:latin typeface="+mn-ea"/>
              <a:cs typeface="Arial" charset="0"/>
            </a:endParaRPr>
          </a:p>
          <a:p>
            <a:pPr marL="269875" indent="-175895" defTabSz="990564">
              <a:buSzPct val="100000"/>
              <a:buFont typeface="游ゴシック" panose="020B0400000000000000" pitchFamily="50" charset="-128"/>
              <a:buChar char="※"/>
            </a:pPr>
            <a:r>
              <a:rPr lang="ja-JP" altLang="en-US" sz="1400">
                <a:latin typeface="+mn-ea"/>
                <a:cs typeface="Arial"/>
              </a:rPr>
              <a:t>母と子の保健バッグ</a:t>
            </a:r>
            <a:r>
              <a:rPr lang="ja-JP" altLang="en-US" sz="1400"/>
              <a:t>の配布</a:t>
            </a:r>
            <a:r>
              <a:rPr lang="ja-JP" altLang="en-US" sz="1400">
                <a:latin typeface="+mn-ea"/>
                <a:cs typeface="Arial"/>
              </a:rPr>
              <a:t>物のうち、健診の受診券は紙の原本による運用</a:t>
            </a:r>
          </a:p>
          <a:p>
            <a:pPr marL="93980" defTabSz="990564">
              <a:buSzPct val="100000"/>
            </a:pPr>
            <a:r>
              <a:rPr lang="ja-JP" sz="1400">
                <a:latin typeface="+mn-ea"/>
                <a:cs typeface="Arial"/>
              </a:rPr>
              <a:t>　のため、直近で電子化するのは困難</a:t>
            </a:r>
            <a:endParaRPr lang="ja-JP" altLang="en-US" sz="1400">
              <a:latin typeface="+mn-ea"/>
              <a:cs typeface="Arial" charset="0"/>
            </a:endParaRPr>
          </a:p>
          <a:p>
            <a:pPr marL="85725" indent="-85725" defTabSz="990564">
              <a:buSzPct val="100000"/>
              <a:buFont typeface="Arial" panose="020B0604020202020204" pitchFamily="34" charset="0"/>
              <a:buChar char="•"/>
            </a:pPr>
            <a:r>
              <a:rPr lang="ja-JP" altLang="en-US" sz="1400">
                <a:latin typeface="+mn-ea"/>
                <a:cs typeface="Arial" charset="0"/>
              </a:rPr>
              <a:t>配布物の内容の追加・削除等を検討</a:t>
            </a:r>
            <a:endParaRPr lang="en-US" altLang="ja-JP" sz="1400">
              <a:latin typeface="+mn-ea"/>
              <a:cs typeface="Arial" charset="0"/>
            </a:endParaRPr>
          </a:p>
        </p:txBody>
      </p:sp>
      <p:sp>
        <p:nvSpPr>
          <p:cNvPr id="18" name="矢印: 五方向 17">
            <a:extLst>
              <a:ext uri="{FF2B5EF4-FFF2-40B4-BE49-F238E27FC236}">
                <a16:creationId xmlns:a16="http://schemas.microsoft.com/office/drawing/2014/main" id="{5FFEB6A9-E7B9-60F5-2C16-AF5FF7160C52}"/>
              </a:ext>
            </a:extLst>
          </p:cNvPr>
          <p:cNvSpPr/>
          <p:nvPr/>
        </p:nvSpPr>
        <p:spPr bwMode="gray">
          <a:xfrm>
            <a:off x="4618412" y="3995469"/>
            <a:ext cx="3456000" cy="432000"/>
          </a:xfrm>
          <a:prstGeom prst="homePlate">
            <a:avLst/>
          </a:prstGeom>
          <a:solidFill>
            <a:srgbClr val="43B02A"/>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prstClr val="white"/>
                </a:solidFill>
                <a:effectLst/>
                <a:uLnTx/>
                <a:uFillTx/>
                <a:latin typeface="+mn-ea"/>
                <a:cs typeface="Arial" charset="0"/>
              </a:rPr>
              <a:t>データ準備</a:t>
            </a:r>
          </a:p>
        </p:txBody>
      </p:sp>
      <p:sp>
        <p:nvSpPr>
          <p:cNvPr id="19" name="正方形/長方形 18">
            <a:extLst>
              <a:ext uri="{FF2B5EF4-FFF2-40B4-BE49-F238E27FC236}">
                <a16:creationId xmlns:a16="http://schemas.microsoft.com/office/drawing/2014/main" id="{D5367ECA-5E01-8815-3C4C-49167FBE647E}"/>
              </a:ext>
            </a:extLst>
          </p:cNvPr>
          <p:cNvSpPr/>
          <p:nvPr/>
        </p:nvSpPr>
        <p:spPr bwMode="gray">
          <a:xfrm>
            <a:off x="4618412" y="4444368"/>
            <a:ext cx="3456000" cy="1560226"/>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更新対象の配布物をデータ化</a:t>
            </a:r>
            <a:endParaRPr lang="en-US" altLang="ja-JP" sz="1400">
              <a:latin typeface="+mn-ea"/>
              <a:cs typeface="Arial" charset="0"/>
            </a:endParaRPr>
          </a:p>
          <a:p>
            <a:pPr marL="85725" indent="-85725" defTabSz="990564">
              <a:buSzPct val="100000"/>
              <a:buFont typeface="Arial" panose="020B0604020202020204" pitchFamily="34" charset="0"/>
              <a:buChar char="•"/>
            </a:pPr>
            <a:r>
              <a:rPr lang="ja-JP" altLang="en-US" sz="1400">
                <a:latin typeface="+mn-ea"/>
                <a:cs typeface="Arial" charset="0"/>
              </a:rPr>
              <a:t>自治体自身で発行している配布物以外は、作成元に掲載許可を取得</a:t>
            </a:r>
            <a:endParaRPr lang="en-US" altLang="ja-JP" sz="1400">
              <a:latin typeface="+mn-ea"/>
              <a:cs typeface="Arial" charset="0"/>
            </a:endParaRPr>
          </a:p>
          <a:p>
            <a:pPr marL="85725" indent="-85725" defTabSz="990564">
              <a:buSzPct val="100000"/>
              <a:buFont typeface="Arial" panose="020B0604020202020204" pitchFamily="34" charset="0"/>
              <a:buChar char="•"/>
            </a:pPr>
            <a:r>
              <a:rPr lang="ja-JP" altLang="en-US" sz="1400">
                <a:latin typeface="+mn-ea"/>
                <a:cs typeface="Arial" charset="0"/>
              </a:rPr>
              <a:t>必要に応じてテキストコピー不可等、著作権保護のための対応</a:t>
            </a:r>
            <a:endParaRPr lang="en-US" altLang="ja-JP" sz="1400">
              <a:latin typeface="+mn-ea"/>
              <a:cs typeface="Arial" charset="0"/>
            </a:endParaRPr>
          </a:p>
        </p:txBody>
      </p:sp>
      <p:sp>
        <p:nvSpPr>
          <p:cNvPr id="20" name="矢印: 五方向 19">
            <a:extLst>
              <a:ext uri="{FF2B5EF4-FFF2-40B4-BE49-F238E27FC236}">
                <a16:creationId xmlns:a16="http://schemas.microsoft.com/office/drawing/2014/main" id="{7D2A7841-BDAD-187D-6BEB-60782E2DD9C0}"/>
              </a:ext>
            </a:extLst>
          </p:cNvPr>
          <p:cNvSpPr/>
          <p:nvPr/>
        </p:nvSpPr>
        <p:spPr bwMode="gray">
          <a:xfrm>
            <a:off x="8238889" y="3995469"/>
            <a:ext cx="3456000" cy="432000"/>
          </a:xfrm>
          <a:prstGeom prst="homePlate">
            <a:avLst/>
          </a:prstGeom>
          <a:solidFill>
            <a:srgbClr val="43B02A"/>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prstClr val="white"/>
                </a:solidFill>
                <a:effectLst/>
                <a:uLnTx/>
                <a:uFillTx/>
                <a:latin typeface="+mn-ea"/>
                <a:cs typeface="Arial" charset="0"/>
              </a:rPr>
              <a:t>データ準備</a:t>
            </a:r>
          </a:p>
        </p:txBody>
      </p:sp>
      <p:sp>
        <p:nvSpPr>
          <p:cNvPr id="21" name="正方形/長方形 20">
            <a:extLst>
              <a:ext uri="{FF2B5EF4-FFF2-40B4-BE49-F238E27FC236}">
                <a16:creationId xmlns:a16="http://schemas.microsoft.com/office/drawing/2014/main" id="{0A60F577-2E73-E823-D8DA-D8E9E6CAFE7D}"/>
              </a:ext>
            </a:extLst>
          </p:cNvPr>
          <p:cNvSpPr/>
          <p:nvPr/>
        </p:nvSpPr>
        <p:spPr bwMode="gray">
          <a:xfrm>
            <a:off x="8238889" y="4444368"/>
            <a:ext cx="3456000" cy="1560226"/>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Arial" charset="0"/>
              </a:rPr>
              <a:t>掲載対象のデータを電子版母子健康手帳に掲載</a:t>
            </a:r>
            <a:endParaRPr lang="en-US" altLang="ja-JP" sz="1400">
              <a:latin typeface="+mn-ea"/>
              <a:cs typeface="Arial" charset="0"/>
            </a:endParaRPr>
          </a:p>
          <a:p>
            <a:pPr marL="269875" indent="-177800" defTabSz="990564">
              <a:buSzPct val="100000"/>
              <a:buFont typeface="游ゴシック" panose="020B0400000000000000" pitchFamily="50" charset="-128"/>
              <a:buChar char="※"/>
            </a:pPr>
            <a:r>
              <a:rPr lang="ja-JP" altLang="en-US" sz="1400">
                <a:latin typeface="+mn-ea"/>
                <a:cs typeface="Arial" charset="0"/>
              </a:rPr>
              <a:t>データ形式、データ登録方法については電子版母子健康手帳提供事業者と要相談</a:t>
            </a:r>
          </a:p>
        </p:txBody>
      </p:sp>
      <p:grpSp>
        <p:nvGrpSpPr>
          <p:cNvPr id="23" name="グループ化 22">
            <a:extLst>
              <a:ext uri="{FF2B5EF4-FFF2-40B4-BE49-F238E27FC236}">
                <a16:creationId xmlns:a16="http://schemas.microsoft.com/office/drawing/2014/main" id="{DFBE4959-A3A7-949B-4102-A1DE27CBC06C}"/>
              </a:ext>
            </a:extLst>
          </p:cNvPr>
          <p:cNvGrpSpPr/>
          <p:nvPr/>
        </p:nvGrpSpPr>
        <p:grpSpPr>
          <a:xfrm>
            <a:off x="877450" y="2936862"/>
            <a:ext cx="10817438" cy="906675"/>
            <a:chOff x="877451" y="3199549"/>
            <a:chExt cx="10743049" cy="906675"/>
          </a:xfrm>
        </p:grpSpPr>
        <p:sp>
          <p:nvSpPr>
            <p:cNvPr id="24" name="四角形: 角を丸くする 23">
              <a:extLst>
                <a:ext uri="{FF2B5EF4-FFF2-40B4-BE49-F238E27FC236}">
                  <a16:creationId xmlns:a16="http://schemas.microsoft.com/office/drawing/2014/main" id="{38BA4916-2DA6-2B7F-F022-B23FC95FCE18}"/>
                </a:ext>
              </a:extLst>
            </p:cNvPr>
            <p:cNvSpPr/>
            <p:nvPr/>
          </p:nvSpPr>
          <p:spPr bwMode="gray">
            <a:xfrm>
              <a:off x="1400175" y="3412925"/>
              <a:ext cx="10220325" cy="693299"/>
            </a:xfrm>
            <a:prstGeom prst="roundRect">
              <a:avLst/>
            </a:prstGeom>
            <a:solidFill>
              <a:srgbClr val="FFFFCC"/>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108000" tIns="36000" rIns="108000" bIns="36000" numCol="1" spcCol="0" rtlCol="0" fromWordArt="0" anchor="ctr" anchorCtr="0" forceAA="0" compatLnSpc="1">
              <a:prstTxWarp prst="textNoShape">
                <a:avLst/>
              </a:prstTxWarp>
              <a:noAutofit/>
            </a:bodyPr>
            <a:lstStyle/>
            <a:p>
              <a:pPr marL="146050" indent="-146050" defTabSz="990564">
                <a:buSzPct val="100000"/>
                <a:buFont typeface="Wingdings" panose="05000000000000000000" pitchFamily="2" charset="2"/>
                <a:buChar char="ü"/>
              </a:pPr>
              <a:r>
                <a:rPr lang="ja-JP" altLang="en-US" sz="1400">
                  <a:latin typeface="+mn-ea"/>
                  <a:cs typeface="Arial"/>
                </a:rPr>
                <a:t>枚数が多く、複数の職員で分担して作業すると二重に入れる、足りない等のミスが発生するため、シフト制で対応。</a:t>
              </a:r>
              <a:br>
                <a:rPr lang="en-US" altLang="ja-JP" sz="1400">
                  <a:latin typeface="+mn-ea"/>
                  <a:cs typeface="Arial"/>
                </a:rPr>
              </a:br>
              <a:r>
                <a:rPr lang="ja-JP" altLang="en-US" sz="1400">
                  <a:latin typeface="+mn-ea"/>
                  <a:cs typeface="Arial"/>
                </a:rPr>
                <a:t>また、配布物の差替えが必要になった場合、作り置いておいた母と子の保健バッグの中身を入れ替える作業が発生</a:t>
              </a:r>
              <a:endParaRPr lang="en-US" altLang="ja-JP" sz="1400">
                <a:latin typeface="+mn-ea"/>
                <a:cs typeface="Arial"/>
              </a:endParaRPr>
            </a:p>
          </p:txBody>
        </p:sp>
        <p:pic>
          <p:nvPicPr>
            <p:cNvPr id="25" name="図 24" descr="帽子をかぶったクマの絵&#10;&#10;AI 生成コンテンツは誤りを含む可能性があります。">
              <a:extLst>
                <a:ext uri="{FF2B5EF4-FFF2-40B4-BE49-F238E27FC236}">
                  <a16:creationId xmlns:a16="http://schemas.microsoft.com/office/drawing/2014/main" id="{EC63CF45-0EAD-970E-76BB-4707A300E8ED}"/>
                </a:ext>
              </a:extLst>
            </p:cNvPr>
            <p:cNvPicPr>
              <a:picLocks noChangeAspect="1"/>
            </p:cNvPicPr>
            <p:nvPr/>
          </p:nvPicPr>
          <p:blipFill>
            <a:blip r:embed="rId3"/>
            <a:stretch>
              <a:fillRect/>
            </a:stretch>
          </p:blipFill>
          <p:spPr>
            <a:xfrm>
              <a:off x="877451" y="3353587"/>
              <a:ext cx="734127" cy="735418"/>
            </a:xfrm>
            <a:prstGeom prst="rect">
              <a:avLst/>
            </a:prstGeom>
          </p:spPr>
        </p:pic>
        <p:sp>
          <p:nvSpPr>
            <p:cNvPr id="26" name="テキスト ボックス 25">
              <a:extLst>
                <a:ext uri="{FF2B5EF4-FFF2-40B4-BE49-F238E27FC236}">
                  <a16:creationId xmlns:a16="http://schemas.microsoft.com/office/drawing/2014/main" id="{E28C5247-8281-55B0-BB90-16988DC80BE4}"/>
                </a:ext>
              </a:extLst>
            </p:cNvPr>
            <p:cNvSpPr txBox="1"/>
            <p:nvPr/>
          </p:nvSpPr>
          <p:spPr bwMode="gray">
            <a:xfrm>
              <a:off x="1210645" y="3199549"/>
              <a:ext cx="1433479" cy="246221"/>
            </a:xfrm>
            <a:prstGeom prst="rect">
              <a:avLst/>
            </a:prstGeom>
            <a:noFill/>
          </p:spPr>
          <p:txBody>
            <a:bodyPr wrap="square" lIns="0" tIns="0" rIns="0" bIns="0" rtlCol="0">
              <a:spAutoFit/>
            </a:bodyPr>
            <a:lstStyle/>
            <a:p>
              <a:pPr algn="ctr" defTabSz="990564">
                <a:buSzPct val="100000"/>
                <a:buFont typeface="Wingdings" panose="05000000000000000000" pitchFamily="2" charset="2"/>
                <a:buNone/>
              </a:pPr>
              <a:r>
                <a:rPr lang="ja-JP" altLang="en-US" sz="1600" b="1">
                  <a:solidFill>
                    <a:prstClr val="black"/>
                  </a:solidFill>
                  <a:latin typeface="+mn-ea"/>
                  <a:cs typeface="Arial" charset="0"/>
                </a:rPr>
                <a:t>職員の声</a:t>
              </a:r>
            </a:p>
          </p:txBody>
        </p:sp>
      </p:grpSp>
      <p:grpSp>
        <p:nvGrpSpPr>
          <p:cNvPr id="27" name="グループ化 26">
            <a:extLst>
              <a:ext uri="{FF2B5EF4-FFF2-40B4-BE49-F238E27FC236}">
                <a16:creationId xmlns:a16="http://schemas.microsoft.com/office/drawing/2014/main" id="{232D79D3-CAD0-4FAE-77B6-CD610A19E51D}"/>
              </a:ext>
            </a:extLst>
          </p:cNvPr>
          <p:cNvGrpSpPr/>
          <p:nvPr/>
        </p:nvGrpSpPr>
        <p:grpSpPr>
          <a:xfrm>
            <a:off x="877450" y="5530809"/>
            <a:ext cx="10817438" cy="846817"/>
            <a:chOff x="877451" y="3220672"/>
            <a:chExt cx="10743049" cy="846817"/>
          </a:xfrm>
        </p:grpSpPr>
        <p:sp>
          <p:nvSpPr>
            <p:cNvPr id="28" name="四角形: 角を丸くする 27">
              <a:extLst>
                <a:ext uri="{FF2B5EF4-FFF2-40B4-BE49-F238E27FC236}">
                  <a16:creationId xmlns:a16="http://schemas.microsoft.com/office/drawing/2014/main" id="{2A0ABB3A-915A-4BFB-0ECA-283430BE4C3C}"/>
                </a:ext>
              </a:extLst>
            </p:cNvPr>
            <p:cNvSpPr/>
            <p:nvPr/>
          </p:nvSpPr>
          <p:spPr bwMode="gray">
            <a:xfrm>
              <a:off x="1400175" y="3464318"/>
              <a:ext cx="10220325" cy="588876"/>
            </a:xfrm>
            <a:prstGeom prst="roundRect">
              <a:avLst/>
            </a:prstGeom>
            <a:solidFill>
              <a:srgbClr val="FFFFCC"/>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108000" tIns="36000" rIns="108000" bIns="36000" numCol="1" spcCol="0" rtlCol="0" fromWordArt="0" anchor="ctr" anchorCtr="0" forceAA="0" compatLnSpc="1">
              <a:prstTxWarp prst="textNoShape">
                <a:avLst/>
              </a:prstTxWarp>
              <a:noAutofit/>
            </a:bodyPr>
            <a:lstStyle/>
            <a:p>
              <a:pPr marL="146050" indent="-146050" defTabSz="990564">
                <a:buSzPct val="100000"/>
                <a:buFont typeface="Wingdings" panose="05000000000000000000" pitchFamily="2" charset="2"/>
                <a:buChar char="ü"/>
              </a:pPr>
              <a:r>
                <a:rPr lang="ja-JP" altLang="en-US" sz="1400">
                  <a:latin typeface="+mn-ea"/>
                  <a:cs typeface="Arial" charset="0"/>
                </a:rPr>
                <a:t>年度当初にデータを揃えれば、その後は差替えのみ対応すれば良いので、電子版母子健康手帳のみになれば、都度封入する作業がなくなり、負担軽減効果が高いと感じる</a:t>
              </a:r>
              <a:endParaRPr lang="en-US" altLang="ja-JP" sz="1400">
                <a:latin typeface="+mn-ea"/>
                <a:cs typeface="Arial" charset="0"/>
              </a:endParaRPr>
            </a:p>
          </p:txBody>
        </p:sp>
        <p:pic>
          <p:nvPicPr>
            <p:cNvPr id="29" name="図 28" descr="帽子をかぶったクマの絵&#10;&#10;AI 生成コンテンツは誤りを含む可能性があります。">
              <a:extLst>
                <a:ext uri="{FF2B5EF4-FFF2-40B4-BE49-F238E27FC236}">
                  <a16:creationId xmlns:a16="http://schemas.microsoft.com/office/drawing/2014/main" id="{74A565CD-BF96-4D94-4256-F6410FE24F63}"/>
                </a:ext>
              </a:extLst>
            </p:cNvPr>
            <p:cNvPicPr>
              <a:picLocks noChangeAspect="1"/>
            </p:cNvPicPr>
            <p:nvPr/>
          </p:nvPicPr>
          <p:blipFill>
            <a:blip r:embed="rId3"/>
            <a:stretch>
              <a:fillRect/>
            </a:stretch>
          </p:blipFill>
          <p:spPr>
            <a:xfrm>
              <a:off x="877451" y="3332071"/>
              <a:ext cx="734127" cy="735418"/>
            </a:xfrm>
            <a:prstGeom prst="rect">
              <a:avLst/>
            </a:prstGeom>
          </p:spPr>
        </p:pic>
        <p:sp>
          <p:nvSpPr>
            <p:cNvPr id="30" name="テキスト ボックス 29">
              <a:extLst>
                <a:ext uri="{FF2B5EF4-FFF2-40B4-BE49-F238E27FC236}">
                  <a16:creationId xmlns:a16="http://schemas.microsoft.com/office/drawing/2014/main" id="{6DA2B24F-972F-5762-63B6-F66F6D6B0375}"/>
                </a:ext>
              </a:extLst>
            </p:cNvPr>
            <p:cNvSpPr txBox="1"/>
            <p:nvPr/>
          </p:nvSpPr>
          <p:spPr bwMode="gray">
            <a:xfrm>
              <a:off x="1210645" y="3220672"/>
              <a:ext cx="1433479" cy="246221"/>
            </a:xfrm>
            <a:prstGeom prst="rect">
              <a:avLst/>
            </a:prstGeom>
            <a:noFill/>
          </p:spPr>
          <p:txBody>
            <a:bodyPr wrap="square" lIns="0" tIns="0" rIns="0" bIns="0" rtlCol="0">
              <a:spAutoFit/>
            </a:bodyPr>
            <a:lstStyle/>
            <a:p>
              <a:pPr algn="ctr" defTabSz="990564">
                <a:buSzPct val="100000"/>
                <a:buFont typeface="Wingdings" panose="05000000000000000000" pitchFamily="2" charset="2"/>
                <a:buNone/>
              </a:pPr>
              <a:r>
                <a:rPr lang="ja-JP" altLang="en-US" sz="1600" b="1">
                  <a:latin typeface="+mn-ea"/>
                  <a:cs typeface="Arial" charset="0"/>
                </a:rPr>
                <a:t>職員の声</a:t>
              </a:r>
            </a:p>
          </p:txBody>
        </p:sp>
      </p:grpSp>
      <p:sp>
        <p:nvSpPr>
          <p:cNvPr id="3" name="タイトル 5">
            <a:extLst>
              <a:ext uri="{FF2B5EF4-FFF2-40B4-BE49-F238E27FC236}">
                <a16:creationId xmlns:a16="http://schemas.microsoft.com/office/drawing/2014/main" id="{1EB153F9-10F7-3F43-D6D8-2B3AA01F4904}"/>
              </a:ext>
            </a:extLst>
          </p:cNvPr>
          <p:cNvSpPr txBox="1">
            <a:spLocks/>
          </p:cNvSpPr>
          <p:nvPr/>
        </p:nvSpPr>
        <p:spPr>
          <a:xfrm>
            <a:off x="438828" y="771620"/>
            <a:ext cx="11314344"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母と子の保健バッグの配布物を電子版母子健康手帳上に掲載することで、印刷及び母と子の保健バッグへの封入作業や、配布作業等が削減可能</a:t>
            </a:r>
          </a:p>
        </p:txBody>
      </p:sp>
      <p:sp>
        <p:nvSpPr>
          <p:cNvPr id="31" name="正方形/長方形 30">
            <a:extLst>
              <a:ext uri="{FF2B5EF4-FFF2-40B4-BE49-F238E27FC236}">
                <a16:creationId xmlns:a16="http://schemas.microsoft.com/office/drawing/2014/main" id="{FCF62702-82F0-7257-6362-E9E258AFAF42}"/>
              </a:ext>
            </a:extLst>
          </p:cNvPr>
          <p:cNvSpPr/>
          <p:nvPr/>
        </p:nvSpPr>
        <p:spPr bwMode="gray">
          <a:xfrm>
            <a:off x="10225238" y="302158"/>
            <a:ext cx="756000" cy="317381"/>
          </a:xfrm>
          <a:prstGeom prst="rect">
            <a:avLst/>
          </a:prstGeom>
          <a:solidFill>
            <a:schemeClr val="bg1">
              <a:lumMod val="95000"/>
            </a:schemeClr>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pPr>
            <a:r>
              <a:rPr lang="ja-JP" altLang="en-US" sz="1400">
                <a:latin typeface="+mn-ea"/>
              </a:rPr>
              <a:t>住民</a:t>
            </a:r>
          </a:p>
        </p:txBody>
      </p:sp>
      <p:sp>
        <p:nvSpPr>
          <p:cNvPr id="32" name="正方形/長方形 31">
            <a:extLst>
              <a:ext uri="{FF2B5EF4-FFF2-40B4-BE49-F238E27FC236}">
                <a16:creationId xmlns:a16="http://schemas.microsoft.com/office/drawing/2014/main" id="{D8D117B7-79DD-B39E-75F1-872B7FB9FBDD}"/>
              </a:ext>
            </a:extLst>
          </p:cNvPr>
          <p:cNvSpPr/>
          <p:nvPr/>
        </p:nvSpPr>
        <p:spPr bwMode="gray">
          <a:xfrm>
            <a:off x="11029615" y="302158"/>
            <a:ext cx="756000" cy="317381"/>
          </a:xfrm>
          <a:prstGeom prst="rect">
            <a:avLst/>
          </a:prstGeom>
          <a:solidFill>
            <a:schemeClr val="tx2"/>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pPr>
            <a:r>
              <a:rPr lang="ja-JP" altLang="en-US" sz="1400" b="1">
                <a:solidFill>
                  <a:schemeClr val="bg1"/>
                </a:solidFill>
                <a:latin typeface="+mn-ea"/>
              </a:rPr>
              <a:t>職員</a:t>
            </a:r>
          </a:p>
        </p:txBody>
      </p:sp>
      <p:sp>
        <p:nvSpPr>
          <p:cNvPr id="34" name="正方形/長方形 33">
            <a:extLst>
              <a:ext uri="{FF2B5EF4-FFF2-40B4-BE49-F238E27FC236}">
                <a16:creationId xmlns:a16="http://schemas.microsoft.com/office/drawing/2014/main" id="{0AD59EA9-EDCD-7C37-3C2E-4CA7FE897A1D}"/>
              </a:ext>
            </a:extLst>
          </p:cNvPr>
          <p:cNvSpPr/>
          <p:nvPr/>
        </p:nvSpPr>
        <p:spPr bwMode="gray">
          <a:xfrm>
            <a:off x="457516" y="3995469"/>
            <a:ext cx="367598" cy="2400232"/>
          </a:xfrm>
          <a:prstGeom prst="rect">
            <a:avLst/>
          </a:prstGeom>
          <a:solidFill>
            <a:srgbClr val="046A38"/>
          </a:solidFill>
          <a:ln w="12700" algn="ctr">
            <a:solidFill>
              <a:sysClr val="window" lastClr="FFFFFF">
                <a:lumMod val="75000"/>
              </a:sysClr>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600" b="1" i="0" u="none" strike="noStrike" kern="0" cap="none" spc="0" normalizeH="0" baseline="0" noProof="0">
                <a:ln>
                  <a:noFill/>
                </a:ln>
                <a:solidFill>
                  <a:prstClr val="white"/>
                </a:solidFill>
                <a:effectLst/>
                <a:uLnTx/>
                <a:uFillTx/>
                <a:latin typeface="+mn-ea"/>
                <a:cs typeface="Arial" charset="0"/>
              </a:rPr>
              <a:t>電子版母子健康手帳業務</a:t>
            </a:r>
          </a:p>
        </p:txBody>
      </p:sp>
      <p:cxnSp>
        <p:nvCxnSpPr>
          <p:cNvPr id="8" name="直線コネクタ 7">
            <a:extLst>
              <a:ext uri="{FF2B5EF4-FFF2-40B4-BE49-F238E27FC236}">
                <a16:creationId xmlns:a16="http://schemas.microsoft.com/office/drawing/2014/main" id="{0307AAFA-1D7E-5705-4378-6D17C0C71888}"/>
              </a:ext>
            </a:extLst>
          </p:cNvPr>
          <p:cNvCxnSpPr>
            <a:cxnSpLocks/>
          </p:cNvCxnSpPr>
          <p:nvPr/>
        </p:nvCxnSpPr>
        <p:spPr bwMode="gray">
          <a:xfrm>
            <a:off x="501722" y="3892025"/>
            <a:ext cx="11196000" cy="0"/>
          </a:xfrm>
          <a:prstGeom prst="line">
            <a:avLst/>
          </a:prstGeom>
          <a:noFill/>
          <a:ln w="12700" cap="flat" cmpd="sng" algn="ctr">
            <a:solidFill>
              <a:srgbClr val="53565A"/>
            </a:solidFill>
            <a:prstDash val="dash"/>
          </a:ln>
          <a:effectLst/>
        </p:spPr>
      </p:cxnSp>
    </p:spTree>
    <p:extLst>
      <p:ext uri="{BB962C8B-B14F-4D97-AF65-F5344CB8AC3E}">
        <p14:creationId xmlns:p14="http://schemas.microsoft.com/office/powerpoint/2010/main" val="1138446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9638A-071E-6BCB-FE7E-6FBE21284450}"/>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88A783C4-5331-5AD7-E8D5-61D979F31075}"/>
              </a:ext>
            </a:extLst>
          </p:cNvPr>
          <p:cNvSpPr>
            <a:spLocks noGrp="1"/>
          </p:cNvSpPr>
          <p:nvPr>
            <p:ph type="ctrTitle"/>
          </p:nvPr>
        </p:nvSpPr>
        <p:spPr/>
        <p:txBody>
          <a:bodyPr vert="horz"/>
          <a:lstStyle/>
          <a:p>
            <a:r>
              <a:rPr lang="ja-JP" altLang="en-US"/>
              <a:t>運用上の課題と対応方針</a:t>
            </a:r>
          </a:p>
        </p:txBody>
      </p:sp>
      <p:sp>
        <p:nvSpPr>
          <p:cNvPr id="10" name="テキスト プレースホルダー 9">
            <a:extLst>
              <a:ext uri="{FF2B5EF4-FFF2-40B4-BE49-F238E27FC236}">
                <a16:creationId xmlns:a16="http://schemas.microsoft.com/office/drawing/2014/main" id="{06ED82E4-88EA-5DA6-8839-4DAC087B146E}"/>
              </a:ext>
            </a:extLst>
          </p:cNvPr>
          <p:cNvSpPr>
            <a:spLocks noGrp="1"/>
          </p:cNvSpPr>
          <p:nvPr>
            <p:ph type="body" sz="quarter" idx="13"/>
          </p:nvPr>
        </p:nvSpPr>
        <p:spPr/>
        <p:txBody>
          <a:bodyPr/>
          <a:lstStyle/>
          <a:p>
            <a:r>
              <a:rPr lang="en-US" altLang="ja-JP"/>
              <a:t>4</a:t>
            </a:r>
            <a:endParaRPr lang="ja-JP" altLang="en-US"/>
          </a:p>
        </p:txBody>
      </p:sp>
      <p:sp>
        <p:nvSpPr>
          <p:cNvPr id="3" name="正方形/長方形 2">
            <a:extLst>
              <a:ext uri="{FF2B5EF4-FFF2-40B4-BE49-F238E27FC236}">
                <a16:creationId xmlns:a16="http://schemas.microsoft.com/office/drawing/2014/main" id="{43DB6BC1-0DDF-A96D-C099-D52404F63842}"/>
              </a:ext>
            </a:extLst>
          </p:cNvPr>
          <p:cNvSpPr/>
          <p:nvPr/>
        </p:nvSpPr>
        <p:spPr>
          <a:xfrm>
            <a:off x="546936" y="4475747"/>
            <a:ext cx="11038787" cy="1791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Clr>
                <a:schemeClr val="accent1"/>
              </a:buClr>
            </a:pPr>
            <a:r>
              <a:rPr kumimoji="1" lang="en-US" altLang="ja-JP" b="1">
                <a:solidFill>
                  <a:schemeClr val="tx1"/>
                </a:solidFill>
              </a:rPr>
              <a:t>(1)</a:t>
            </a:r>
            <a:r>
              <a:rPr kumimoji="1" lang="ja-JP" altLang="en-US" b="1">
                <a:solidFill>
                  <a:schemeClr val="tx1"/>
                </a:solidFill>
              </a:rPr>
              <a:t>３機能に関する住民（実利用者／体験会モニター）の意見</a:t>
            </a:r>
            <a:endParaRPr kumimoji="1" lang="en-US" altLang="ja-JP" b="1">
              <a:solidFill>
                <a:schemeClr val="tx1"/>
              </a:solidFill>
            </a:endParaRPr>
          </a:p>
          <a:p>
            <a:pPr>
              <a:buClr>
                <a:schemeClr val="accent1"/>
              </a:buClr>
            </a:pPr>
            <a:r>
              <a:rPr kumimoji="1" lang="en-US" altLang="ja-JP" b="1">
                <a:solidFill>
                  <a:schemeClr val="tx1"/>
                </a:solidFill>
              </a:rPr>
              <a:t>(2)</a:t>
            </a:r>
            <a:r>
              <a:rPr kumimoji="1" lang="ja-JP" altLang="en-US" b="1">
                <a:solidFill>
                  <a:schemeClr val="tx1"/>
                </a:solidFill>
              </a:rPr>
              <a:t>区市町村の運用上の課題</a:t>
            </a:r>
            <a:endParaRPr kumimoji="1" lang="en-US" altLang="ja-JP" b="1">
              <a:solidFill>
                <a:schemeClr val="tx1"/>
              </a:solidFill>
            </a:endParaRPr>
          </a:p>
          <a:p>
            <a:pPr marL="285750" indent="-285750">
              <a:buClr>
                <a:schemeClr val="accent1"/>
              </a:buClr>
              <a:buFont typeface="Wingdings" panose="05000000000000000000" pitchFamily="2" charset="2"/>
              <a:buChar char="l"/>
            </a:pPr>
            <a:endParaRPr kumimoji="1" lang="en-US" altLang="ja-JP" b="1">
              <a:solidFill>
                <a:schemeClr val="tx1"/>
              </a:solidFill>
            </a:endParaRPr>
          </a:p>
          <a:p>
            <a:pPr marL="285750" indent="-285750">
              <a:buClr>
                <a:schemeClr val="accent1"/>
              </a:buClr>
              <a:buFont typeface="Wingdings" panose="05000000000000000000" pitchFamily="2" charset="2"/>
              <a:buChar char="l"/>
            </a:pPr>
            <a:endParaRPr kumimoji="1" lang="ja-JP" altLang="en-US" b="1">
              <a:solidFill>
                <a:schemeClr val="tx1"/>
              </a:solidFill>
            </a:endParaRPr>
          </a:p>
        </p:txBody>
      </p:sp>
    </p:spTree>
    <p:extLst>
      <p:ext uri="{BB962C8B-B14F-4D97-AF65-F5344CB8AC3E}">
        <p14:creationId xmlns:p14="http://schemas.microsoft.com/office/powerpoint/2010/main" val="1051395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FF12796-F815-1759-8982-63D2F764421C}"/>
              </a:ext>
            </a:extLst>
          </p:cNvPr>
          <p:cNvSpPr>
            <a:spLocks noGrp="1"/>
          </p:cNvSpPr>
          <p:nvPr>
            <p:ph sz="quarter" idx="13"/>
          </p:nvPr>
        </p:nvSpPr>
        <p:spPr/>
        <p:txBody>
          <a:bodyPr vert="horz" lIns="91440" tIns="45720" rIns="91440" bIns="45720" rtlCol="0">
            <a:noAutofit/>
          </a:bodyPr>
          <a:lstStyle/>
          <a:p>
            <a:r>
              <a:rPr lang="en-US" altLang="ja-JP" sz="1800" b="1">
                <a:solidFill>
                  <a:schemeClr val="tx1"/>
                </a:solidFill>
              </a:rPr>
              <a:t>4.</a:t>
            </a:r>
            <a:r>
              <a:rPr lang="ja-JP" altLang="en-US" sz="1800" b="1">
                <a:solidFill>
                  <a:schemeClr val="tx1"/>
                </a:solidFill>
              </a:rPr>
              <a:t>運用上の課題と対応方針</a:t>
            </a:r>
          </a:p>
        </p:txBody>
      </p:sp>
      <p:sp>
        <p:nvSpPr>
          <p:cNvPr id="4" name="スライド番号プレースホルダー 3">
            <a:extLst>
              <a:ext uri="{FF2B5EF4-FFF2-40B4-BE49-F238E27FC236}">
                <a16:creationId xmlns:a16="http://schemas.microsoft.com/office/drawing/2014/main" id="{CC7F0C91-90D1-A8B9-8A81-98DEA57ECECB}"/>
              </a:ext>
            </a:extLst>
          </p:cNvPr>
          <p:cNvSpPr>
            <a:spLocks noGrp="1"/>
          </p:cNvSpPr>
          <p:nvPr>
            <p:ph type="sldNum" sz="quarter" idx="18"/>
          </p:nvPr>
        </p:nvSpPr>
        <p:spPr/>
        <p:txBody>
          <a:bodyPr/>
          <a:lstStyle/>
          <a:p>
            <a:fld id="{47CE1B9D-ECF1-40A6-9741-619C7E3ED3FB}" type="slidenum">
              <a:rPr lang="ja-JP" altLang="en-US" smtClean="0"/>
              <a:pPr/>
              <a:t>33</a:t>
            </a:fld>
            <a:endParaRPr lang="ja-JP" altLang="en-US"/>
          </a:p>
        </p:txBody>
      </p:sp>
      <p:sp>
        <p:nvSpPr>
          <p:cNvPr id="5" name="タイトル 4">
            <a:extLst>
              <a:ext uri="{FF2B5EF4-FFF2-40B4-BE49-F238E27FC236}">
                <a16:creationId xmlns:a16="http://schemas.microsoft.com/office/drawing/2014/main" id="{2CF178A7-86CA-0598-5DA5-8F02BFF0D77A}"/>
              </a:ext>
            </a:extLst>
          </p:cNvPr>
          <p:cNvSpPr>
            <a:spLocks noGrp="1"/>
          </p:cNvSpPr>
          <p:nvPr>
            <p:ph type="title"/>
          </p:nvPr>
        </p:nvSpPr>
        <p:spPr>
          <a:xfrm>
            <a:off x="438828" y="474404"/>
            <a:ext cx="11314344" cy="297216"/>
          </a:xfrm>
        </p:spPr>
        <p:txBody>
          <a:bodyPr vert="horz">
            <a:noAutofit/>
          </a:bodyPr>
          <a:lstStyle/>
          <a:p>
            <a:r>
              <a:rPr kumimoji="1" lang="en-US" altLang="ja-JP" sz="1600"/>
              <a:t>(1)</a:t>
            </a:r>
            <a:r>
              <a:rPr kumimoji="1" lang="ja-JP" altLang="en-US" sz="1600"/>
              <a:t> ３機能に関する住民（実利用者／体験会モニター）の意見（</a:t>
            </a:r>
            <a:r>
              <a:rPr kumimoji="1" lang="en-US" altLang="ja-JP" sz="1600"/>
              <a:t>1/2</a:t>
            </a:r>
            <a:r>
              <a:rPr kumimoji="1" lang="ja-JP" altLang="en-US" sz="1600"/>
              <a:t>）</a:t>
            </a:r>
          </a:p>
        </p:txBody>
      </p:sp>
      <p:sp>
        <p:nvSpPr>
          <p:cNvPr id="10" name="タイトル 5">
            <a:extLst>
              <a:ext uri="{FF2B5EF4-FFF2-40B4-BE49-F238E27FC236}">
                <a16:creationId xmlns:a16="http://schemas.microsoft.com/office/drawing/2014/main" id="{0A78F59A-D43D-D204-6131-A2BFBE3E6FE8}"/>
              </a:ext>
            </a:extLst>
          </p:cNvPr>
          <p:cNvSpPr txBox="1">
            <a:spLocks/>
          </p:cNvSpPr>
          <p:nvPr/>
        </p:nvSpPr>
        <p:spPr>
          <a:xfrm>
            <a:off x="438828" y="771620"/>
            <a:ext cx="11314344"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実利用者／体験会モニターから挙げられた改善要望と対策は以下のとおり</a:t>
            </a:r>
          </a:p>
        </p:txBody>
      </p:sp>
      <p:sp>
        <p:nvSpPr>
          <p:cNvPr id="3" name="正方形/長方形 2">
            <a:extLst>
              <a:ext uri="{FF2B5EF4-FFF2-40B4-BE49-F238E27FC236}">
                <a16:creationId xmlns:a16="http://schemas.microsoft.com/office/drawing/2014/main" id="{6C3D7C06-F275-FE19-CA66-66FA408058E3}"/>
              </a:ext>
            </a:extLst>
          </p:cNvPr>
          <p:cNvSpPr/>
          <p:nvPr/>
        </p:nvSpPr>
        <p:spPr bwMode="gray">
          <a:xfrm>
            <a:off x="1309890" y="1859948"/>
            <a:ext cx="5184000" cy="1368000"/>
          </a:xfrm>
          <a:prstGeom prst="rect">
            <a:avLst/>
          </a:prstGeom>
          <a:noFill/>
          <a:ln w="12700" algn="ctr">
            <a:solidFill>
              <a:sysClr val="window" lastClr="FFFFFF">
                <a:lumMod val="75000"/>
              </a:sys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R="0" lvl="0" defTabSz="914400" eaLnBrk="1" fontAlgn="base" latinLnBrk="0" hangingPunct="1">
              <a:lnSpc>
                <a:spcPct val="100000"/>
              </a:lnSpc>
              <a:spcBef>
                <a:spcPct val="0"/>
              </a:spcBef>
              <a:spcAft>
                <a:spcPct val="0"/>
              </a:spcAft>
              <a:buClrTx/>
              <a:buSzTx/>
              <a:tabLst/>
              <a:defRPr/>
            </a:pPr>
            <a:r>
              <a:rPr kumimoji="0" lang="en-US" altLang="ja-JP" sz="1400" b="1" i="0" u="none" strike="noStrike" kern="0" cap="none" spc="0" normalizeH="0" baseline="0" noProof="0">
                <a:ln>
                  <a:noFill/>
                </a:ln>
                <a:effectLst/>
                <a:uLnTx/>
                <a:uFillTx/>
                <a:latin typeface="+mn-ea"/>
                <a:cs typeface="Arial" charset="0"/>
              </a:rPr>
              <a:t>【1.</a:t>
            </a:r>
            <a:r>
              <a:rPr kumimoji="0" lang="ja-JP" altLang="en-US" sz="1400" b="1" i="0" u="none" strike="noStrike" kern="0" cap="none" spc="0" normalizeH="0" baseline="0" noProof="0">
                <a:ln>
                  <a:noFill/>
                </a:ln>
                <a:effectLst/>
                <a:uLnTx/>
                <a:uFillTx/>
                <a:latin typeface="+mn-ea"/>
                <a:cs typeface="Arial" charset="0"/>
              </a:rPr>
              <a:t>お知らせ本文の見やすさ</a:t>
            </a:r>
            <a:r>
              <a:rPr kumimoji="0" lang="en-US" altLang="ja-JP" sz="1400" b="1" i="0" u="none" strike="noStrike" kern="0" cap="none" spc="0" normalizeH="0" baseline="0" noProof="0">
                <a:ln>
                  <a:noFill/>
                </a:ln>
                <a:effectLst/>
                <a:uLnTx/>
                <a:uFillTx/>
                <a:latin typeface="+mn-ea"/>
                <a:cs typeface="Arial" charset="0"/>
              </a:rPr>
              <a:t>】</a:t>
            </a:r>
          </a:p>
          <a:p>
            <a:pPr marL="179388" lvl="0"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文章と詳細情報のリンクが分かれて掲載されており、どのリンクがどの情報と関連しているのか分かりにくく、リンクを開いてみないと分からない</a:t>
            </a:r>
            <a:endParaRPr kumimoji="0" lang="en-US" altLang="ja-JP" sz="1400" kern="0">
              <a:latin typeface="+mn-ea"/>
              <a:cs typeface="Arial" charset="0"/>
            </a:endParaRPr>
          </a:p>
          <a:p>
            <a:pPr marL="179388" lvl="0"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文字が多いため、イラストや写真等で視覚的に分かりやすくしてほしい</a:t>
            </a:r>
            <a:endParaRPr kumimoji="0" lang="en-US" altLang="ja-JP" sz="1400" kern="0">
              <a:latin typeface="+mn-ea"/>
              <a:cs typeface="Arial" charset="0"/>
            </a:endParaRPr>
          </a:p>
        </p:txBody>
      </p:sp>
      <p:sp>
        <p:nvSpPr>
          <p:cNvPr id="6" name="四角形: 角を丸くする 5">
            <a:extLst>
              <a:ext uri="{FF2B5EF4-FFF2-40B4-BE49-F238E27FC236}">
                <a16:creationId xmlns:a16="http://schemas.microsoft.com/office/drawing/2014/main" id="{76567608-817A-2D17-119A-5B4E9CDD97F1}"/>
              </a:ext>
            </a:extLst>
          </p:cNvPr>
          <p:cNvSpPr/>
          <p:nvPr/>
        </p:nvSpPr>
        <p:spPr bwMode="gray">
          <a:xfrm>
            <a:off x="1309890" y="1341437"/>
            <a:ext cx="5184000" cy="432000"/>
          </a:xfrm>
          <a:prstGeom prst="roundRect">
            <a:avLst/>
          </a:prstGeom>
          <a:solidFill>
            <a:schemeClr val="accent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R="0" lvl="0" algn="ctr" defTabSz="914400" eaLnBrk="1" fontAlgn="base" latinLnBrk="0" hangingPunct="1">
              <a:lnSpc>
                <a:spcPct val="100000"/>
              </a:lnSpc>
              <a:spcBef>
                <a:spcPct val="0"/>
              </a:spcBef>
              <a:spcAft>
                <a:spcPct val="0"/>
              </a:spcAft>
              <a:buClrTx/>
              <a:buSzTx/>
              <a:tabLst/>
              <a:defRPr/>
            </a:pPr>
            <a:r>
              <a:rPr kumimoji="0" lang="ja-JP" altLang="en-US" sz="1600" b="1" kern="0">
                <a:solidFill>
                  <a:schemeClr val="bg1"/>
                </a:solidFill>
                <a:latin typeface="+mn-ea"/>
                <a:cs typeface="Arial" charset="0"/>
              </a:rPr>
              <a:t>改善要望</a:t>
            </a:r>
            <a:endParaRPr kumimoji="0" lang="en-US" altLang="ja-JP" sz="1600" b="1" kern="0">
              <a:solidFill>
                <a:schemeClr val="bg1"/>
              </a:solidFill>
              <a:latin typeface="+mn-ea"/>
              <a:cs typeface="Arial" charset="0"/>
            </a:endParaRPr>
          </a:p>
        </p:txBody>
      </p:sp>
      <p:sp>
        <p:nvSpPr>
          <p:cNvPr id="7" name="四角形: 角を丸くする 6">
            <a:extLst>
              <a:ext uri="{FF2B5EF4-FFF2-40B4-BE49-F238E27FC236}">
                <a16:creationId xmlns:a16="http://schemas.microsoft.com/office/drawing/2014/main" id="{D01D0B0B-9F18-A5D9-75CF-B54955D51B57}"/>
              </a:ext>
            </a:extLst>
          </p:cNvPr>
          <p:cNvSpPr/>
          <p:nvPr/>
        </p:nvSpPr>
        <p:spPr bwMode="gray">
          <a:xfrm>
            <a:off x="6600013" y="1341437"/>
            <a:ext cx="5184000" cy="432000"/>
          </a:xfrm>
          <a:prstGeom prst="roundRect">
            <a:avLst/>
          </a:prstGeom>
          <a:solidFill>
            <a:schemeClr val="accent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R="0" lvl="0" algn="ctr" defTabSz="914400" eaLnBrk="1" fontAlgn="base" latinLnBrk="0" hangingPunct="1">
              <a:lnSpc>
                <a:spcPct val="100000"/>
              </a:lnSpc>
              <a:spcBef>
                <a:spcPct val="0"/>
              </a:spcBef>
              <a:spcAft>
                <a:spcPct val="0"/>
              </a:spcAft>
              <a:buClrTx/>
              <a:buSzTx/>
              <a:tabLst/>
              <a:defRPr/>
            </a:pPr>
            <a:r>
              <a:rPr kumimoji="0" lang="ja-JP" altLang="en-US" sz="1600" b="1" kern="0">
                <a:solidFill>
                  <a:schemeClr val="bg1"/>
                </a:solidFill>
                <a:latin typeface="+mn-ea"/>
                <a:cs typeface="Arial" charset="0"/>
              </a:rPr>
              <a:t>区市町村における運用時の対策</a:t>
            </a:r>
          </a:p>
        </p:txBody>
      </p:sp>
      <p:sp>
        <p:nvSpPr>
          <p:cNvPr id="9" name="正方形/長方形 8">
            <a:extLst>
              <a:ext uri="{FF2B5EF4-FFF2-40B4-BE49-F238E27FC236}">
                <a16:creationId xmlns:a16="http://schemas.microsoft.com/office/drawing/2014/main" id="{202C4BA0-B96C-5048-FBC0-290798903FC0}"/>
              </a:ext>
            </a:extLst>
          </p:cNvPr>
          <p:cNvSpPr/>
          <p:nvPr/>
        </p:nvSpPr>
        <p:spPr bwMode="gray">
          <a:xfrm>
            <a:off x="6600013" y="1859948"/>
            <a:ext cx="5184000" cy="1368000"/>
          </a:xfrm>
          <a:prstGeom prst="rect">
            <a:avLst/>
          </a:prstGeom>
          <a:noFill/>
          <a:ln w="12700" algn="ctr">
            <a:solidFill>
              <a:sysClr val="window" lastClr="FFFFFF">
                <a:lumMod val="75000"/>
              </a:sys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9388"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お知らせ本文の該当箇所から直接遷移できるよう、本文テキスト内に関連リンクを埋め込み</a:t>
            </a:r>
            <a:br>
              <a:rPr kumimoji="0" lang="en-US" altLang="ja-JP" sz="1400" kern="0">
                <a:latin typeface="+mn-ea"/>
                <a:cs typeface="Arial" charset="0"/>
              </a:rPr>
            </a:br>
            <a:r>
              <a:rPr kumimoji="0" lang="ja-JP" altLang="en-US" sz="1400" kern="0">
                <a:latin typeface="+mn-ea"/>
                <a:cs typeface="Arial" charset="0"/>
              </a:rPr>
              <a:t>例：「■</a:t>
            </a:r>
            <a:r>
              <a:rPr kumimoji="0" lang="ja-JP" altLang="en-US" sz="1400" u="sng" kern="0">
                <a:solidFill>
                  <a:srgbClr val="0070C0"/>
                </a:solidFill>
                <a:latin typeface="+mn-ea"/>
                <a:cs typeface="Arial" charset="0"/>
              </a:rPr>
              <a:t>児童手当</a:t>
            </a:r>
            <a:r>
              <a:rPr kumimoji="0" lang="ja-JP" altLang="en-US" sz="1400" kern="0">
                <a:latin typeface="+mn-ea"/>
                <a:cs typeface="Arial" charset="0"/>
              </a:rPr>
              <a:t>　児童手当とは、</a:t>
            </a:r>
            <a:r>
              <a:rPr kumimoji="0" lang="en-US" altLang="ja-JP" sz="1400" kern="0">
                <a:latin typeface="+mn-ea"/>
                <a:cs typeface="Arial" charset="0"/>
              </a:rPr>
              <a:t>…</a:t>
            </a:r>
            <a:r>
              <a:rPr kumimoji="0" lang="ja-JP" altLang="en-US" sz="1400" kern="0">
                <a:latin typeface="+mn-ea"/>
                <a:cs typeface="Arial" charset="0"/>
              </a:rPr>
              <a:t>制度です」</a:t>
            </a:r>
            <a:br>
              <a:rPr kumimoji="0" lang="en-US" altLang="ja-JP" sz="1400" kern="0">
                <a:latin typeface="+mn-ea"/>
                <a:cs typeface="Arial" charset="0"/>
              </a:rPr>
            </a:br>
            <a:r>
              <a:rPr kumimoji="0" lang="ja-JP" altLang="en-US" sz="1400" kern="0">
                <a:latin typeface="+mn-ea"/>
                <a:cs typeface="Arial" charset="0"/>
              </a:rPr>
              <a:t>　　下線部分へリンクを設置</a:t>
            </a:r>
            <a:endParaRPr kumimoji="0" lang="en-US" altLang="ja-JP" sz="1400" kern="0">
              <a:latin typeface="+mn-ea"/>
              <a:cs typeface="Arial" charset="0"/>
            </a:endParaRPr>
          </a:p>
          <a:p>
            <a:pPr marL="179388"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お知らせ本文内に関連する写真やイラスト画像等を添付</a:t>
            </a:r>
            <a:endParaRPr kumimoji="0" lang="en-US" altLang="ja-JP" sz="1400" kern="0">
              <a:latin typeface="+mn-ea"/>
              <a:cs typeface="Arial" charset="0"/>
            </a:endParaRPr>
          </a:p>
        </p:txBody>
      </p:sp>
      <p:sp>
        <p:nvSpPr>
          <p:cNvPr id="11" name="正方形/長方形 10">
            <a:extLst>
              <a:ext uri="{FF2B5EF4-FFF2-40B4-BE49-F238E27FC236}">
                <a16:creationId xmlns:a16="http://schemas.microsoft.com/office/drawing/2014/main" id="{3AB0D2EA-BFF9-2D2C-CE92-E31233C690CA}"/>
              </a:ext>
            </a:extLst>
          </p:cNvPr>
          <p:cNvSpPr/>
          <p:nvPr/>
        </p:nvSpPr>
        <p:spPr bwMode="gray">
          <a:xfrm>
            <a:off x="1309890" y="3326475"/>
            <a:ext cx="5184000" cy="1440000"/>
          </a:xfrm>
          <a:prstGeom prst="rect">
            <a:avLst/>
          </a:prstGeom>
          <a:noFill/>
          <a:ln w="12700" algn="ctr">
            <a:solidFill>
              <a:sysClr val="window" lastClr="FFFFFF">
                <a:lumMod val="75000"/>
              </a:sys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R="0" lvl="0" defTabSz="914400" eaLnBrk="1" fontAlgn="base" latinLnBrk="0" hangingPunct="1">
              <a:lnSpc>
                <a:spcPct val="100000"/>
              </a:lnSpc>
              <a:spcBef>
                <a:spcPct val="0"/>
              </a:spcBef>
              <a:spcAft>
                <a:spcPct val="0"/>
              </a:spcAft>
              <a:buClrTx/>
              <a:buSzTx/>
              <a:tabLst/>
              <a:defRPr/>
            </a:pPr>
            <a:r>
              <a:rPr kumimoji="0" lang="en-US" altLang="ja-JP" sz="1400" b="1" i="0" u="none" strike="noStrike" kern="0" cap="none" spc="0" normalizeH="0" baseline="0" noProof="0">
                <a:ln>
                  <a:noFill/>
                </a:ln>
                <a:effectLst/>
                <a:uLnTx/>
                <a:uFillTx/>
                <a:latin typeface="+mn-ea"/>
                <a:cs typeface="Arial" charset="0"/>
              </a:rPr>
              <a:t>【2.</a:t>
            </a:r>
            <a:r>
              <a:rPr kumimoji="0" lang="ja-JP" altLang="en-US" sz="1400" b="1" kern="0">
                <a:latin typeface="+mn-ea"/>
                <a:cs typeface="Arial" charset="0"/>
              </a:rPr>
              <a:t>本文の内容</a:t>
            </a:r>
            <a:r>
              <a:rPr kumimoji="0" lang="en-US" altLang="ja-JP" sz="1400" b="1" i="0" u="none" strike="noStrike" kern="0" cap="none" spc="0" normalizeH="0" baseline="0" noProof="0">
                <a:ln>
                  <a:noFill/>
                </a:ln>
                <a:effectLst/>
                <a:uLnTx/>
                <a:uFillTx/>
                <a:latin typeface="+mn-ea"/>
                <a:cs typeface="Arial" charset="0"/>
              </a:rPr>
              <a:t>】</a:t>
            </a:r>
          </a:p>
          <a:p>
            <a:pPr marL="179388" lvl="0"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絶対に見てほしいお知らせは、その旨がわかるようになっていると良い</a:t>
            </a:r>
            <a:endParaRPr kumimoji="0" lang="en-US" altLang="ja-JP" sz="1400" kern="0">
              <a:latin typeface="+mn-ea"/>
              <a:cs typeface="Arial" charset="0"/>
            </a:endParaRPr>
          </a:p>
          <a:p>
            <a:pPr marL="179388" lvl="0"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必要な情報と、お知らせ、宣伝を分けてほしい</a:t>
            </a:r>
            <a:endParaRPr kumimoji="0" lang="en-US" altLang="ja-JP" sz="1400" kern="0">
              <a:latin typeface="+mn-ea"/>
              <a:cs typeface="Arial" charset="0"/>
            </a:endParaRPr>
          </a:p>
        </p:txBody>
      </p:sp>
      <p:sp>
        <p:nvSpPr>
          <p:cNvPr id="12" name="正方形/長方形 11">
            <a:extLst>
              <a:ext uri="{FF2B5EF4-FFF2-40B4-BE49-F238E27FC236}">
                <a16:creationId xmlns:a16="http://schemas.microsoft.com/office/drawing/2014/main" id="{A76D836E-A808-BBC1-D885-7C080E2B02D0}"/>
              </a:ext>
            </a:extLst>
          </p:cNvPr>
          <p:cNvSpPr/>
          <p:nvPr/>
        </p:nvSpPr>
        <p:spPr bwMode="gray">
          <a:xfrm>
            <a:off x="6594828" y="3326475"/>
            <a:ext cx="5184000" cy="1440000"/>
          </a:xfrm>
          <a:prstGeom prst="rect">
            <a:avLst/>
          </a:prstGeom>
          <a:noFill/>
          <a:ln w="12700" algn="ctr">
            <a:solidFill>
              <a:sysClr val="window" lastClr="FFFFFF">
                <a:lumMod val="75000"/>
              </a:sys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9388" indent="-179388" fontAlgn="base">
              <a:spcBef>
                <a:spcPct val="0"/>
              </a:spcBef>
              <a:spcAft>
                <a:spcPct val="0"/>
              </a:spcAft>
              <a:buClr>
                <a:schemeClr val="tx2"/>
              </a:buClr>
              <a:buFont typeface="Wingdings" panose="05000000000000000000" pitchFamily="2" charset="2"/>
              <a:buChar char="l"/>
            </a:pPr>
            <a:r>
              <a:rPr kumimoji="0" lang="ja-JP" altLang="en-US" sz="1400" kern="0">
                <a:latin typeface="+mn-ea"/>
                <a:cs typeface="Arial" charset="0"/>
              </a:rPr>
              <a:t>絶対に見てほしいお知らせは、タイトル冒頭に</a:t>
            </a:r>
            <a:r>
              <a:rPr kumimoji="0" lang="en-US" altLang="ja-JP" sz="1400" kern="0">
                <a:latin typeface="+mn-ea"/>
                <a:cs typeface="Arial" charset="0"/>
              </a:rPr>
              <a:t>【</a:t>
            </a:r>
            <a:r>
              <a:rPr kumimoji="0" lang="ja-JP" altLang="en-US" sz="1400" kern="0">
                <a:latin typeface="+mn-ea"/>
                <a:cs typeface="Arial" charset="0"/>
              </a:rPr>
              <a:t>重要</a:t>
            </a:r>
            <a:r>
              <a:rPr kumimoji="0" lang="en-US" altLang="ja-JP" sz="1400" kern="0">
                <a:latin typeface="+mn-ea"/>
                <a:cs typeface="Arial" charset="0"/>
              </a:rPr>
              <a:t>】</a:t>
            </a:r>
            <a:r>
              <a:rPr kumimoji="0" lang="ja-JP" altLang="en-US" sz="1400" kern="0">
                <a:latin typeface="+mn-ea"/>
                <a:cs typeface="Arial" charset="0"/>
              </a:rPr>
              <a:t>と記載して強調する等の工夫を実施</a:t>
            </a:r>
            <a:endParaRPr kumimoji="0" lang="en-US" altLang="ja-JP" sz="1400" kern="0">
              <a:latin typeface="+mn-ea"/>
              <a:cs typeface="Arial" charset="0"/>
            </a:endParaRPr>
          </a:p>
          <a:p>
            <a:pPr marL="179388" indent="-179388" fontAlgn="base">
              <a:spcBef>
                <a:spcPct val="0"/>
              </a:spcBef>
              <a:spcAft>
                <a:spcPct val="0"/>
              </a:spcAft>
              <a:buClr>
                <a:schemeClr val="tx2"/>
              </a:buClr>
              <a:buFont typeface="Wingdings" panose="05000000000000000000" pitchFamily="2" charset="2"/>
              <a:buChar char="l"/>
            </a:pPr>
            <a:r>
              <a:rPr kumimoji="0" lang="ja-JP" altLang="en-US" sz="1400" kern="0">
                <a:latin typeface="+mn-ea"/>
                <a:cs typeface="Arial" charset="0"/>
              </a:rPr>
              <a:t>お知らせ本文の中で内容をカテゴライズするだけでなく、申請が必要なサービスや健診・予防接種等、忘れてはいけないジャンルとイベント案内等の必要な場合に利用したいジャンルは配信を分けることを検討</a:t>
            </a:r>
            <a:endParaRPr kumimoji="0" lang="en-US" altLang="ja-JP" sz="1400" kern="0">
              <a:latin typeface="+mn-ea"/>
              <a:cs typeface="Arial" charset="0"/>
            </a:endParaRPr>
          </a:p>
        </p:txBody>
      </p:sp>
      <p:grpSp>
        <p:nvGrpSpPr>
          <p:cNvPr id="15" name="グループ化 14">
            <a:extLst>
              <a:ext uri="{FF2B5EF4-FFF2-40B4-BE49-F238E27FC236}">
                <a16:creationId xmlns:a16="http://schemas.microsoft.com/office/drawing/2014/main" id="{98496CCF-EB00-EE32-56F7-71B46396862E}"/>
              </a:ext>
            </a:extLst>
          </p:cNvPr>
          <p:cNvGrpSpPr/>
          <p:nvPr/>
        </p:nvGrpSpPr>
        <p:grpSpPr>
          <a:xfrm>
            <a:off x="438827" y="1859948"/>
            <a:ext cx="764940" cy="2916000"/>
            <a:chOff x="438827" y="1750619"/>
            <a:chExt cx="764940" cy="2880000"/>
          </a:xfrm>
        </p:grpSpPr>
        <p:sp>
          <p:nvSpPr>
            <p:cNvPr id="16" name="正方形/長方形 15">
              <a:extLst>
                <a:ext uri="{FF2B5EF4-FFF2-40B4-BE49-F238E27FC236}">
                  <a16:creationId xmlns:a16="http://schemas.microsoft.com/office/drawing/2014/main" id="{B5BE5CD6-C4E6-FD5A-3E0C-7C6F91D53428}"/>
                </a:ext>
              </a:extLst>
            </p:cNvPr>
            <p:cNvSpPr/>
            <p:nvPr/>
          </p:nvSpPr>
          <p:spPr bwMode="gray">
            <a:xfrm>
              <a:off x="438827" y="1750619"/>
              <a:ext cx="764940" cy="2880000"/>
            </a:xfrm>
            <a:prstGeom prst="rect">
              <a:avLst/>
            </a:prstGeom>
            <a:solidFill>
              <a:sysClr val="windowText" lastClr="000000">
                <a:lumMod val="75000"/>
                <a:lumOff val="25000"/>
              </a:sysClr>
            </a:solidFill>
            <a:ln w="12700" algn="ctr">
              <a:solidFill>
                <a:sysClr val="window" lastClr="FFFFFF">
                  <a:lumMod val="75000"/>
                </a:sysClr>
              </a:solidFill>
              <a:miter lim="800000"/>
              <a:headEnd/>
              <a:tailEnd/>
            </a:ln>
          </p:spPr>
          <p:txBody>
            <a:bodyPr rot="0" spcFirstLastPara="0" vertOverflow="overflow" horzOverflow="overflow" vert="eaVert" wrap="square" lIns="36000" tIns="36000" rIns="36000" bIns="3600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600" b="1" i="0" u="none" strike="noStrike" kern="0" cap="none" spc="0" normalizeH="0" baseline="0" noProof="0">
                  <a:ln>
                    <a:noFill/>
                  </a:ln>
                  <a:solidFill>
                    <a:prstClr val="white"/>
                  </a:solidFill>
                  <a:effectLst/>
                  <a:uLnTx/>
                  <a:uFillTx/>
                  <a:latin typeface="+mn-ea"/>
                  <a:cs typeface="Arial" charset="0"/>
                </a:rPr>
                <a:t>パーソナライズ</a:t>
              </a:r>
              <a:endParaRPr kumimoji="0" lang="en-US" altLang="ja-JP" sz="1600" b="1" i="0" u="none" strike="noStrike" kern="0" cap="none" spc="0" normalizeH="0" baseline="0" noProof="0">
                <a:ln>
                  <a:noFill/>
                </a:ln>
                <a:solidFill>
                  <a:prstClr val="white"/>
                </a:solidFill>
                <a:effectLst/>
                <a:uLnTx/>
                <a:uFillTx/>
                <a:latin typeface="+mn-ea"/>
                <a:cs typeface="Arial" charset="0"/>
              </a:endParaRPr>
            </a:p>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600" b="1" i="0" u="none" strike="noStrike" kern="0" cap="none" spc="0" normalizeH="0" baseline="0" noProof="0">
                  <a:ln>
                    <a:noFill/>
                  </a:ln>
                  <a:solidFill>
                    <a:prstClr val="white"/>
                  </a:solidFill>
                  <a:effectLst/>
                  <a:uLnTx/>
                  <a:uFillTx/>
                  <a:latin typeface="+mn-ea"/>
                  <a:cs typeface="Arial" charset="0"/>
                </a:rPr>
                <a:t>されたプッシュ配信</a:t>
              </a:r>
            </a:p>
          </p:txBody>
        </p:sp>
        <p:sp>
          <p:nvSpPr>
            <p:cNvPr id="17" name="テキスト ボックス 16">
              <a:extLst>
                <a:ext uri="{FF2B5EF4-FFF2-40B4-BE49-F238E27FC236}">
                  <a16:creationId xmlns:a16="http://schemas.microsoft.com/office/drawing/2014/main" id="{20757C37-806B-9BAA-06A6-2303EB2CE288}"/>
                </a:ext>
              </a:extLst>
            </p:cNvPr>
            <p:cNvSpPr txBox="1"/>
            <p:nvPr/>
          </p:nvSpPr>
          <p:spPr>
            <a:xfrm>
              <a:off x="791183" y="2227430"/>
              <a:ext cx="293129" cy="314674"/>
            </a:xfrm>
            <a:prstGeom prst="rect">
              <a:avLst/>
            </a:prstGeom>
            <a:noFill/>
          </p:spPr>
          <p:txBody>
            <a:bodyPr wrap="square" rtlCol="0">
              <a:spAutoFit/>
            </a:bodyPr>
            <a:lstStyle/>
            <a:p>
              <a:pPr algn="l">
                <a:lnSpc>
                  <a:spcPct val="120000"/>
                </a:lnSpc>
              </a:pPr>
              <a:r>
                <a:rPr kumimoji="1" lang="en-US" altLang="ja-JP" sz="1400" b="1" spc="50">
                  <a:solidFill>
                    <a:schemeClr val="bg1"/>
                  </a:solidFill>
                </a:rPr>
                <a:t>1.</a:t>
              </a:r>
              <a:endParaRPr kumimoji="1" lang="ja-JP" altLang="en-US" sz="1400" b="1" spc="50">
                <a:solidFill>
                  <a:schemeClr val="bg1"/>
                </a:solidFill>
              </a:endParaRPr>
            </a:p>
          </p:txBody>
        </p:sp>
      </p:grpSp>
      <p:sp>
        <p:nvSpPr>
          <p:cNvPr id="8" name="正方形/長方形 7">
            <a:extLst>
              <a:ext uri="{FF2B5EF4-FFF2-40B4-BE49-F238E27FC236}">
                <a16:creationId xmlns:a16="http://schemas.microsoft.com/office/drawing/2014/main" id="{DF21F696-AF69-A379-7616-220F01944A5A}"/>
              </a:ext>
            </a:extLst>
          </p:cNvPr>
          <p:cNvSpPr/>
          <p:nvPr/>
        </p:nvSpPr>
        <p:spPr bwMode="gray">
          <a:xfrm>
            <a:off x="1309890" y="4860735"/>
            <a:ext cx="5184000" cy="1620000"/>
          </a:xfrm>
          <a:prstGeom prst="rect">
            <a:avLst/>
          </a:prstGeom>
          <a:noFill/>
          <a:ln w="12700" algn="ctr">
            <a:solidFill>
              <a:sysClr val="window" lastClr="FFFFFF">
                <a:lumMod val="75000"/>
              </a:sys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fontAlgn="base">
              <a:spcBef>
                <a:spcPct val="0"/>
              </a:spcBef>
              <a:spcAft>
                <a:spcPct val="0"/>
              </a:spcAft>
              <a:defRPr/>
            </a:pPr>
            <a:r>
              <a:rPr kumimoji="0" lang="en-US" altLang="ja-JP" sz="1400" b="1" kern="0">
                <a:latin typeface="+mn-ea"/>
                <a:cs typeface="Arial" charset="0"/>
              </a:rPr>
              <a:t>【1.</a:t>
            </a:r>
            <a:r>
              <a:rPr kumimoji="0" lang="ja-JP" altLang="en-US" sz="1400" b="1" kern="0">
                <a:latin typeface="+mn-ea"/>
                <a:cs typeface="Arial" charset="0"/>
              </a:rPr>
              <a:t>データ形式</a:t>
            </a:r>
            <a:r>
              <a:rPr kumimoji="0" lang="en-US" altLang="ja-JP" sz="1400" b="1" kern="0">
                <a:latin typeface="+mn-ea"/>
                <a:cs typeface="Arial" charset="0"/>
              </a:rPr>
              <a:t>】</a:t>
            </a:r>
          </a:p>
          <a:p>
            <a:pPr marL="179388"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母と子の保健バッグをそのまま</a:t>
            </a:r>
            <a:r>
              <a:rPr kumimoji="0" lang="en-US" altLang="ja-JP" sz="1400" kern="0">
                <a:latin typeface="+mn-ea"/>
                <a:cs typeface="Arial" charset="0"/>
              </a:rPr>
              <a:t>PDF</a:t>
            </a:r>
            <a:r>
              <a:rPr kumimoji="0" lang="ja-JP" altLang="en-US" sz="1400" kern="0">
                <a:latin typeface="+mn-ea"/>
                <a:cs typeface="Arial" charset="0"/>
              </a:rPr>
              <a:t>化したデータだと、スマートフォンで読みにくい</a:t>
            </a:r>
            <a:endParaRPr kumimoji="0" lang="en-US" altLang="ja-JP" sz="1400" kern="0">
              <a:latin typeface="+mn-ea"/>
              <a:cs typeface="Arial" charset="0"/>
            </a:endParaRPr>
          </a:p>
          <a:p>
            <a:pPr marL="179388" lvl="0"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二次元コードがスマートフォン１台では読み取れない／電話番号や</a:t>
            </a:r>
            <a:r>
              <a:rPr kumimoji="0" lang="en-US" altLang="ja-JP" sz="1400" kern="0">
                <a:latin typeface="+mn-ea"/>
                <a:cs typeface="Arial" charset="0"/>
              </a:rPr>
              <a:t>URL</a:t>
            </a:r>
            <a:r>
              <a:rPr kumimoji="0" lang="ja-JP" altLang="en-US" sz="1400" kern="0">
                <a:latin typeface="+mn-ea"/>
                <a:cs typeface="Arial" charset="0"/>
              </a:rPr>
              <a:t>もリンクになっていないため、直接アクセスできない</a:t>
            </a:r>
            <a:endParaRPr kumimoji="0" lang="en-US" altLang="ja-JP" sz="1400" kern="0">
              <a:latin typeface="+mn-ea"/>
              <a:cs typeface="Arial" charset="0"/>
            </a:endParaRPr>
          </a:p>
        </p:txBody>
      </p:sp>
      <p:sp>
        <p:nvSpPr>
          <p:cNvPr id="21" name="正方形/長方形 20">
            <a:extLst>
              <a:ext uri="{FF2B5EF4-FFF2-40B4-BE49-F238E27FC236}">
                <a16:creationId xmlns:a16="http://schemas.microsoft.com/office/drawing/2014/main" id="{91F748B8-2229-E25D-B7D1-13B6E76CC968}"/>
              </a:ext>
            </a:extLst>
          </p:cNvPr>
          <p:cNvSpPr/>
          <p:nvPr/>
        </p:nvSpPr>
        <p:spPr bwMode="gray">
          <a:xfrm>
            <a:off x="6600013" y="4860735"/>
            <a:ext cx="5184000" cy="1620000"/>
          </a:xfrm>
          <a:prstGeom prst="rect">
            <a:avLst/>
          </a:prstGeom>
          <a:noFill/>
          <a:ln w="12700" algn="ctr">
            <a:solidFill>
              <a:sysClr val="window" lastClr="FFFFFF">
                <a:lumMod val="75000"/>
              </a:sys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9388"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以下いずれかの方法で対応</a:t>
            </a:r>
          </a:p>
          <a:p>
            <a:pPr marL="361950" indent="-180975" fontAlgn="base">
              <a:spcBef>
                <a:spcPct val="0"/>
              </a:spcBef>
              <a:spcAft>
                <a:spcPct val="0"/>
              </a:spcAft>
              <a:buClr>
                <a:schemeClr val="tx2"/>
              </a:buClr>
              <a:buFont typeface="Wingdings" panose="05000000000000000000" pitchFamily="2" charset="2"/>
              <a:buChar char="ü"/>
              <a:defRPr/>
            </a:pPr>
            <a:r>
              <a:rPr kumimoji="0" lang="ja-JP" altLang="en-US" sz="1400" kern="0">
                <a:latin typeface="+mn-ea"/>
                <a:cs typeface="Arial" charset="0"/>
              </a:rPr>
              <a:t>同等の内容のデジタルデータ版の</a:t>
            </a:r>
            <a:r>
              <a:rPr kumimoji="0" lang="en-US" altLang="ja-JP" sz="1400" kern="0">
                <a:latin typeface="+mn-ea"/>
                <a:cs typeface="Arial" charset="0"/>
              </a:rPr>
              <a:t>PDF</a:t>
            </a:r>
            <a:r>
              <a:rPr kumimoji="0" lang="ja-JP" altLang="en-US" sz="1400" kern="0">
                <a:latin typeface="+mn-ea"/>
                <a:cs typeface="Arial" charset="0"/>
              </a:rPr>
              <a:t>がある場合は活用</a:t>
            </a:r>
            <a:endParaRPr kumimoji="0" lang="en-US" altLang="ja-JP" sz="1400" kern="0">
              <a:latin typeface="+mn-ea"/>
              <a:cs typeface="Arial" charset="0"/>
            </a:endParaRPr>
          </a:p>
          <a:p>
            <a:pPr marL="361950" indent="-180975" fontAlgn="base">
              <a:spcBef>
                <a:spcPct val="0"/>
              </a:spcBef>
              <a:spcAft>
                <a:spcPct val="0"/>
              </a:spcAft>
              <a:buClr>
                <a:schemeClr val="tx2"/>
              </a:buClr>
              <a:buFont typeface="Wingdings" panose="05000000000000000000" pitchFamily="2" charset="2"/>
              <a:buChar char="ü"/>
              <a:defRPr/>
            </a:pPr>
            <a:r>
              <a:rPr kumimoji="0" lang="ja-JP" altLang="en-US" sz="1400" kern="0">
                <a:latin typeface="+mn-ea"/>
                <a:cs typeface="Arial" charset="0"/>
              </a:rPr>
              <a:t>デジタルデータ版がない場合は、母と子の保健バッグをそのまま</a:t>
            </a:r>
            <a:r>
              <a:rPr kumimoji="0" lang="en-US" altLang="ja-JP" sz="1400" kern="0">
                <a:latin typeface="+mn-ea"/>
                <a:cs typeface="Arial" charset="0"/>
              </a:rPr>
              <a:t>PDF</a:t>
            </a:r>
            <a:r>
              <a:rPr kumimoji="0" lang="ja-JP" altLang="en-US" sz="1400" kern="0">
                <a:latin typeface="+mn-ea"/>
                <a:cs typeface="Arial" charset="0"/>
              </a:rPr>
              <a:t>化せず、該当情報に関するサイトページの</a:t>
            </a:r>
            <a:r>
              <a:rPr kumimoji="0" lang="en-US" altLang="ja-JP" sz="1400" kern="0">
                <a:latin typeface="+mn-ea"/>
                <a:cs typeface="Arial" charset="0"/>
              </a:rPr>
              <a:t>URL</a:t>
            </a:r>
            <a:r>
              <a:rPr kumimoji="0" lang="ja-JP" altLang="en-US" sz="1400" kern="0">
                <a:latin typeface="+mn-ea"/>
                <a:cs typeface="Arial" charset="0"/>
              </a:rPr>
              <a:t>を掲載</a:t>
            </a:r>
            <a:endParaRPr kumimoji="0" lang="en-US" altLang="ja-JP" sz="1400" kern="0">
              <a:latin typeface="+mn-ea"/>
              <a:cs typeface="Arial" charset="0"/>
            </a:endParaRPr>
          </a:p>
          <a:p>
            <a:pPr marL="361950" indent="-180975" fontAlgn="base">
              <a:spcBef>
                <a:spcPct val="0"/>
              </a:spcBef>
              <a:spcAft>
                <a:spcPct val="0"/>
              </a:spcAft>
              <a:buClr>
                <a:schemeClr val="tx2"/>
              </a:buClr>
              <a:buFont typeface="Wingdings" panose="05000000000000000000" pitchFamily="2" charset="2"/>
              <a:buChar char="ü"/>
              <a:defRPr/>
            </a:pPr>
            <a:r>
              <a:rPr kumimoji="0" lang="ja-JP" altLang="en-US" sz="1400" kern="0">
                <a:latin typeface="+mn-ea"/>
                <a:cs typeface="Arial" charset="0"/>
              </a:rPr>
              <a:t>該当するページもない場合は、電子版母子健康手帳上に新規にページを作成</a:t>
            </a:r>
            <a:endParaRPr kumimoji="0" lang="en-US" altLang="ja-JP" sz="1400" kern="0">
              <a:latin typeface="+mn-ea"/>
              <a:cs typeface="Arial" charset="0"/>
            </a:endParaRPr>
          </a:p>
        </p:txBody>
      </p:sp>
      <p:grpSp>
        <p:nvGrpSpPr>
          <p:cNvPr id="22" name="グループ化 21">
            <a:extLst>
              <a:ext uri="{FF2B5EF4-FFF2-40B4-BE49-F238E27FC236}">
                <a16:creationId xmlns:a16="http://schemas.microsoft.com/office/drawing/2014/main" id="{0AA2AA8D-484C-5B75-FE41-6F7AFCC4A2F2}"/>
              </a:ext>
            </a:extLst>
          </p:cNvPr>
          <p:cNvGrpSpPr/>
          <p:nvPr/>
        </p:nvGrpSpPr>
        <p:grpSpPr>
          <a:xfrm>
            <a:off x="438827" y="4860735"/>
            <a:ext cx="764940" cy="1620000"/>
            <a:chOff x="438827" y="4796562"/>
            <a:chExt cx="764940" cy="1440000"/>
          </a:xfrm>
        </p:grpSpPr>
        <p:sp>
          <p:nvSpPr>
            <p:cNvPr id="23" name="正方形/長方形 22">
              <a:extLst>
                <a:ext uri="{FF2B5EF4-FFF2-40B4-BE49-F238E27FC236}">
                  <a16:creationId xmlns:a16="http://schemas.microsoft.com/office/drawing/2014/main" id="{85D170ED-7702-45F2-A9D8-58A36A1315B8}"/>
                </a:ext>
              </a:extLst>
            </p:cNvPr>
            <p:cNvSpPr/>
            <p:nvPr/>
          </p:nvSpPr>
          <p:spPr bwMode="gray">
            <a:xfrm>
              <a:off x="438827" y="4796562"/>
              <a:ext cx="764940" cy="1440000"/>
            </a:xfrm>
            <a:prstGeom prst="rect">
              <a:avLst/>
            </a:prstGeom>
            <a:solidFill>
              <a:sysClr val="windowText" lastClr="000000">
                <a:lumMod val="75000"/>
                <a:lumOff val="25000"/>
              </a:sysClr>
            </a:solidFill>
            <a:ln w="12700" algn="ctr">
              <a:solidFill>
                <a:sysClr val="window" lastClr="FFFFFF">
                  <a:lumMod val="75000"/>
                </a:sysClr>
              </a:solidFill>
              <a:miter lim="800000"/>
              <a:headEnd/>
              <a:tailEnd/>
            </a:ln>
          </p:spPr>
          <p:txBody>
            <a:bodyPr rot="0" spcFirstLastPara="0" vertOverflow="overflow" horzOverflow="overflow" vert="eaVert" wrap="square" lIns="36000" tIns="36000" rIns="36000" bIns="3600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600" b="1" i="0" u="none" strike="noStrike" kern="0" cap="none" spc="0" normalizeH="0" baseline="0" noProof="0">
                  <a:ln>
                    <a:noFill/>
                  </a:ln>
                  <a:solidFill>
                    <a:prstClr val="white"/>
                  </a:solidFill>
                  <a:effectLst/>
                  <a:uLnTx/>
                  <a:uFillTx/>
                  <a:latin typeface="+mn-ea"/>
                  <a:cs typeface="Arial" charset="0"/>
                </a:rPr>
                <a:t>　母子バッグ等の配布物のアーカイブ化</a:t>
              </a:r>
            </a:p>
          </p:txBody>
        </p:sp>
        <p:sp>
          <p:nvSpPr>
            <p:cNvPr id="24" name="テキスト ボックス 23">
              <a:extLst>
                <a:ext uri="{FF2B5EF4-FFF2-40B4-BE49-F238E27FC236}">
                  <a16:creationId xmlns:a16="http://schemas.microsoft.com/office/drawing/2014/main" id="{E1F46B36-6D08-1CF2-343C-3ECABB7887F3}"/>
                </a:ext>
              </a:extLst>
            </p:cNvPr>
            <p:cNvSpPr txBox="1"/>
            <p:nvPr/>
          </p:nvSpPr>
          <p:spPr>
            <a:xfrm>
              <a:off x="905602" y="4796562"/>
              <a:ext cx="293129" cy="336246"/>
            </a:xfrm>
            <a:prstGeom prst="rect">
              <a:avLst/>
            </a:prstGeom>
            <a:noFill/>
          </p:spPr>
          <p:txBody>
            <a:bodyPr wrap="square" rtlCol="0">
              <a:spAutoFit/>
            </a:bodyPr>
            <a:lstStyle/>
            <a:p>
              <a:pPr algn="l">
                <a:lnSpc>
                  <a:spcPct val="120000"/>
                </a:lnSpc>
              </a:pPr>
              <a:r>
                <a:rPr lang="en-US" altLang="ja-JP" sz="1400" b="1" spc="50">
                  <a:solidFill>
                    <a:schemeClr val="bg1"/>
                  </a:solidFill>
                </a:rPr>
                <a:t>2</a:t>
              </a:r>
              <a:r>
                <a:rPr kumimoji="1" lang="en-US" altLang="ja-JP" sz="1400" b="1" spc="50">
                  <a:solidFill>
                    <a:schemeClr val="bg1"/>
                  </a:solidFill>
                </a:rPr>
                <a:t>.</a:t>
              </a:r>
              <a:endParaRPr kumimoji="1" lang="ja-JP" altLang="en-US" sz="1400" b="1" spc="50">
                <a:solidFill>
                  <a:schemeClr val="bg1"/>
                </a:solidFill>
              </a:endParaRPr>
            </a:p>
          </p:txBody>
        </p:sp>
      </p:grpSp>
    </p:spTree>
    <p:extLst>
      <p:ext uri="{BB962C8B-B14F-4D97-AF65-F5344CB8AC3E}">
        <p14:creationId xmlns:p14="http://schemas.microsoft.com/office/powerpoint/2010/main" val="621552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FEE4224-243D-A1C7-BA26-E0AFC47A6CB7}"/>
              </a:ext>
            </a:extLst>
          </p:cNvPr>
          <p:cNvSpPr>
            <a:spLocks noGrp="1"/>
          </p:cNvSpPr>
          <p:nvPr>
            <p:ph type="sldNum" sz="quarter" idx="18"/>
          </p:nvPr>
        </p:nvSpPr>
        <p:spPr/>
        <p:txBody>
          <a:bodyPr/>
          <a:lstStyle/>
          <a:p>
            <a:fld id="{47CE1B9D-ECF1-40A6-9741-619C7E3ED3FB}" type="slidenum">
              <a:rPr lang="ja-JP" altLang="en-US" smtClean="0"/>
              <a:pPr/>
              <a:t>34</a:t>
            </a:fld>
            <a:endParaRPr lang="ja-JP" altLang="en-US"/>
          </a:p>
        </p:txBody>
      </p:sp>
      <p:sp>
        <p:nvSpPr>
          <p:cNvPr id="7" name="四角形: 角を丸くする 6">
            <a:extLst>
              <a:ext uri="{FF2B5EF4-FFF2-40B4-BE49-F238E27FC236}">
                <a16:creationId xmlns:a16="http://schemas.microsoft.com/office/drawing/2014/main" id="{A3DD7D56-C079-7AD1-7050-5661CC6403D5}"/>
              </a:ext>
            </a:extLst>
          </p:cNvPr>
          <p:cNvSpPr/>
          <p:nvPr/>
        </p:nvSpPr>
        <p:spPr bwMode="gray">
          <a:xfrm>
            <a:off x="1309890" y="1341437"/>
            <a:ext cx="5184000" cy="432000"/>
          </a:xfrm>
          <a:prstGeom prst="roundRect">
            <a:avLst/>
          </a:prstGeom>
          <a:solidFill>
            <a:schemeClr val="accent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R="0" lvl="0" algn="ctr" defTabSz="914400" eaLnBrk="1" fontAlgn="base" latinLnBrk="0" hangingPunct="1">
              <a:lnSpc>
                <a:spcPct val="100000"/>
              </a:lnSpc>
              <a:spcBef>
                <a:spcPct val="0"/>
              </a:spcBef>
              <a:spcAft>
                <a:spcPct val="0"/>
              </a:spcAft>
              <a:buClrTx/>
              <a:buSzTx/>
              <a:tabLst/>
              <a:defRPr/>
            </a:pPr>
            <a:r>
              <a:rPr kumimoji="0" lang="ja-JP" altLang="en-US" sz="1600" b="1" kern="0">
                <a:solidFill>
                  <a:schemeClr val="bg1"/>
                </a:solidFill>
                <a:latin typeface="+mn-ea"/>
                <a:cs typeface="Arial" charset="0"/>
              </a:rPr>
              <a:t>改善要望</a:t>
            </a:r>
            <a:endParaRPr kumimoji="0" lang="en-US" altLang="ja-JP" sz="1600" b="1" kern="0">
              <a:solidFill>
                <a:schemeClr val="bg1"/>
              </a:solidFill>
              <a:latin typeface="+mn-ea"/>
              <a:cs typeface="Arial" charset="0"/>
            </a:endParaRPr>
          </a:p>
        </p:txBody>
      </p:sp>
      <p:sp>
        <p:nvSpPr>
          <p:cNvPr id="8" name="四角形: 角を丸くする 7">
            <a:extLst>
              <a:ext uri="{FF2B5EF4-FFF2-40B4-BE49-F238E27FC236}">
                <a16:creationId xmlns:a16="http://schemas.microsoft.com/office/drawing/2014/main" id="{7771C2E4-2118-138B-A09E-ECD6B2EAFC98}"/>
              </a:ext>
            </a:extLst>
          </p:cNvPr>
          <p:cNvSpPr/>
          <p:nvPr/>
        </p:nvSpPr>
        <p:spPr bwMode="gray">
          <a:xfrm>
            <a:off x="6600013" y="1341437"/>
            <a:ext cx="5184000" cy="432000"/>
          </a:xfrm>
          <a:prstGeom prst="roundRect">
            <a:avLst/>
          </a:prstGeom>
          <a:solidFill>
            <a:schemeClr val="accent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fontAlgn="base">
              <a:spcBef>
                <a:spcPct val="0"/>
              </a:spcBef>
              <a:spcAft>
                <a:spcPct val="0"/>
              </a:spcAft>
              <a:defRPr/>
            </a:pPr>
            <a:r>
              <a:rPr kumimoji="0" lang="ja-JP" altLang="en-US" sz="1600" b="1" kern="0">
                <a:solidFill>
                  <a:schemeClr val="bg1"/>
                </a:solidFill>
                <a:latin typeface="+mn-ea"/>
                <a:cs typeface="Arial" charset="0"/>
              </a:rPr>
              <a:t>区市町村における運用時の対策</a:t>
            </a:r>
          </a:p>
        </p:txBody>
      </p:sp>
      <p:sp>
        <p:nvSpPr>
          <p:cNvPr id="9" name="正方形/長方形 8">
            <a:extLst>
              <a:ext uri="{FF2B5EF4-FFF2-40B4-BE49-F238E27FC236}">
                <a16:creationId xmlns:a16="http://schemas.microsoft.com/office/drawing/2014/main" id="{7AE2D4B9-FA01-D6ED-4602-B3036F3E9362}"/>
              </a:ext>
            </a:extLst>
          </p:cNvPr>
          <p:cNvSpPr/>
          <p:nvPr/>
        </p:nvSpPr>
        <p:spPr bwMode="gray">
          <a:xfrm>
            <a:off x="1309890" y="1831644"/>
            <a:ext cx="5184000" cy="1440000"/>
          </a:xfrm>
          <a:prstGeom prst="rect">
            <a:avLst/>
          </a:prstGeom>
          <a:noFill/>
          <a:ln w="12700" algn="ctr">
            <a:solidFill>
              <a:sysClr val="window" lastClr="FFFFFF">
                <a:lumMod val="75000"/>
              </a:sys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fontAlgn="base">
              <a:spcBef>
                <a:spcPct val="0"/>
              </a:spcBef>
              <a:spcAft>
                <a:spcPct val="0"/>
              </a:spcAft>
              <a:defRPr/>
            </a:pPr>
            <a:r>
              <a:rPr kumimoji="0" lang="en-US" altLang="ja-JP" sz="1400" b="1" kern="0">
                <a:latin typeface="+mn-ea"/>
                <a:cs typeface="Arial" charset="0"/>
              </a:rPr>
              <a:t>【2.</a:t>
            </a:r>
            <a:r>
              <a:rPr kumimoji="0" lang="ja-JP" altLang="en-US" sz="1400" b="1" kern="0">
                <a:latin typeface="+mn-ea"/>
                <a:cs typeface="Arial" charset="0"/>
              </a:rPr>
              <a:t>アーカイブの位置づけ</a:t>
            </a:r>
            <a:r>
              <a:rPr kumimoji="0" lang="en-US" altLang="ja-JP" sz="1400" b="1" kern="0">
                <a:latin typeface="+mn-ea"/>
                <a:cs typeface="Arial" charset="0"/>
              </a:rPr>
              <a:t>】</a:t>
            </a:r>
          </a:p>
          <a:p>
            <a:pPr marL="179388" lvl="0"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電子版母子健康手帳の場合１つ１つ開いて確認が必要になるが、全ての資料に目を通した方が見やすい、見落としがないと感じる</a:t>
            </a:r>
            <a:endParaRPr kumimoji="0" lang="en-US" altLang="ja-JP" sz="1400" kern="0">
              <a:latin typeface="+mn-ea"/>
              <a:cs typeface="Arial" charset="0"/>
            </a:endParaRPr>
          </a:p>
          <a:p>
            <a:pPr marL="179388" lvl="0"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デジタルのみになると、情報の全量がわかりにくい、何が必要な情報なのか取捨選択が難しい</a:t>
            </a:r>
            <a:endParaRPr kumimoji="0" lang="en-US" altLang="ja-JP" sz="1400" kern="0">
              <a:latin typeface="+mn-ea"/>
              <a:cs typeface="Arial" charset="0"/>
            </a:endParaRPr>
          </a:p>
        </p:txBody>
      </p:sp>
      <p:sp>
        <p:nvSpPr>
          <p:cNvPr id="10" name="正方形/長方形 9">
            <a:extLst>
              <a:ext uri="{FF2B5EF4-FFF2-40B4-BE49-F238E27FC236}">
                <a16:creationId xmlns:a16="http://schemas.microsoft.com/office/drawing/2014/main" id="{8D00E00D-5A23-4DA1-EF59-3BD52F0DB320}"/>
              </a:ext>
            </a:extLst>
          </p:cNvPr>
          <p:cNvSpPr/>
          <p:nvPr/>
        </p:nvSpPr>
        <p:spPr bwMode="gray">
          <a:xfrm>
            <a:off x="6600013" y="1831644"/>
            <a:ext cx="5184000" cy="1440000"/>
          </a:xfrm>
          <a:prstGeom prst="rect">
            <a:avLst/>
          </a:prstGeom>
          <a:noFill/>
          <a:ln w="12700" algn="ctr">
            <a:solidFill>
              <a:sysClr val="window" lastClr="FFFFFF">
                <a:lumMod val="75000"/>
              </a:sys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9388"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母と子の保健バッグとデジタルを併用</a:t>
            </a:r>
            <a:endParaRPr kumimoji="0" lang="en-US" altLang="ja-JP" sz="1400" kern="0">
              <a:latin typeface="+mn-ea"/>
              <a:cs typeface="Arial" charset="0"/>
            </a:endParaRPr>
          </a:p>
          <a:p>
            <a:pPr marL="179388"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母と子の保健バッグの中身を精査し、デジタルに適さない配布物は紙のみ対応</a:t>
            </a:r>
          </a:p>
        </p:txBody>
      </p:sp>
      <p:grpSp>
        <p:nvGrpSpPr>
          <p:cNvPr id="11" name="グループ化 10">
            <a:extLst>
              <a:ext uri="{FF2B5EF4-FFF2-40B4-BE49-F238E27FC236}">
                <a16:creationId xmlns:a16="http://schemas.microsoft.com/office/drawing/2014/main" id="{C9F314A7-E88B-BBC8-D8A5-C98FC82D17F3}"/>
              </a:ext>
            </a:extLst>
          </p:cNvPr>
          <p:cNvGrpSpPr/>
          <p:nvPr/>
        </p:nvGrpSpPr>
        <p:grpSpPr>
          <a:xfrm>
            <a:off x="442913" y="1831645"/>
            <a:ext cx="764940" cy="1439999"/>
            <a:chOff x="438827" y="1750620"/>
            <a:chExt cx="764940" cy="2962972"/>
          </a:xfrm>
        </p:grpSpPr>
        <p:sp>
          <p:nvSpPr>
            <p:cNvPr id="12" name="正方形/長方形 11">
              <a:extLst>
                <a:ext uri="{FF2B5EF4-FFF2-40B4-BE49-F238E27FC236}">
                  <a16:creationId xmlns:a16="http://schemas.microsoft.com/office/drawing/2014/main" id="{AF2C74B2-B842-F98A-D4AB-0C6ACB976BCB}"/>
                </a:ext>
              </a:extLst>
            </p:cNvPr>
            <p:cNvSpPr/>
            <p:nvPr/>
          </p:nvSpPr>
          <p:spPr bwMode="gray">
            <a:xfrm>
              <a:off x="438827" y="1750620"/>
              <a:ext cx="764940" cy="2962972"/>
            </a:xfrm>
            <a:prstGeom prst="rect">
              <a:avLst/>
            </a:prstGeom>
            <a:solidFill>
              <a:sysClr val="windowText" lastClr="000000">
                <a:lumMod val="75000"/>
                <a:lumOff val="25000"/>
              </a:sysClr>
            </a:solidFill>
            <a:ln w="12700" algn="ctr">
              <a:solidFill>
                <a:sysClr val="window" lastClr="FFFFFF">
                  <a:lumMod val="75000"/>
                </a:sysClr>
              </a:solidFill>
              <a:miter lim="800000"/>
              <a:headEnd/>
              <a:tailEnd/>
            </a:ln>
          </p:spPr>
          <p:txBody>
            <a:bodyPr rot="0" spcFirstLastPara="0" vertOverflow="overflow" horzOverflow="overflow" vert="eaVert" wrap="square" lIns="36000" tIns="36000" rIns="36000" bIns="3600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600" b="1" i="0" u="none" strike="noStrike" kern="0" cap="none" spc="0" normalizeH="0" baseline="0" noProof="0">
                  <a:ln>
                    <a:noFill/>
                  </a:ln>
                  <a:solidFill>
                    <a:prstClr val="white"/>
                  </a:solidFill>
                  <a:effectLst/>
                  <a:uLnTx/>
                  <a:uFillTx/>
                  <a:latin typeface="+mn-ea"/>
                  <a:cs typeface="Arial" charset="0"/>
                </a:rPr>
                <a:t>　母子バッグ等の配布物のアーカイブ化</a:t>
              </a:r>
            </a:p>
          </p:txBody>
        </p:sp>
        <p:sp>
          <p:nvSpPr>
            <p:cNvPr id="13" name="テキスト ボックス 12">
              <a:extLst>
                <a:ext uri="{FF2B5EF4-FFF2-40B4-BE49-F238E27FC236}">
                  <a16:creationId xmlns:a16="http://schemas.microsoft.com/office/drawing/2014/main" id="{B4926D8F-01E6-0A02-8764-55F10C9123AE}"/>
                </a:ext>
              </a:extLst>
            </p:cNvPr>
            <p:cNvSpPr txBox="1"/>
            <p:nvPr/>
          </p:nvSpPr>
          <p:spPr>
            <a:xfrm>
              <a:off x="906552" y="1795616"/>
              <a:ext cx="293129" cy="336246"/>
            </a:xfrm>
            <a:prstGeom prst="rect">
              <a:avLst/>
            </a:prstGeom>
            <a:noFill/>
          </p:spPr>
          <p:txBody>
            <a:bodyPr wrap="square" rtlCol="0">
              <a:spAutoFit/>
            </a:bodyPr>
            <a:lstStyle/>
            <a:p>
              <a:pPr algn="l">
                <a:lnSpc>
                  <a:spcPct val="120000"/>
                </a:lnSpc>
              </a:pPr>
              <a:r>
                <a:rPr lang="en-US" altLang="ja-JP" sz="1400" b="1" spc="50">
                  <a:solidFill>
                    <a:schemeClr val="bg1"/>
                  </a:solidFill>
                </a:rPr>
                <a:t>2</a:t>
              </a:r>
              <a:r>
                <a:rPr kumimoji="1" lang="en-US" altLang="ja-JP" sz="1400" b="1" spc="50">
                  <a:solidFill>
                    <a:schemeClr val="bg1"/>
                  </a:solidFill>
                </a:rPr>
                <a:t>.</a:t>
              </a:r>
              <a:endParaRPr kumimoji="1" lang="ja-JP" altLang="en-US" sz="1400" b="1" spc="50">
                <a:solidFill>
                  <a:schemeClr val="bg1"/>
                </a:solidFill>
              </a:endParaRPr>
            </a:p>
          </p:txBody>
        </p:sp>
      </p:grpSp>
      <p:sp>
        <p:nvSpPr>
          <p:cNvPr id="15" name="コンテンツ プレースホルダー 1">
            <a:extLst>
              <a:ext uri="{FF2B5EF4-FFF2-40B4-BE49-F238E27FC236}">
                <a16:creationId xmlns:a16="http://schemas.microsoft.com/office/drawing/2014/main" id="{C20E6009-D6D2-5743-970B-772A88317B1F}"/>
              </a:ext>
            </a:extLst>
          </p:cNvPr>
          <p:cNvSpPr>
            <a:spLocks noGrp="1"/>
          </p:cNvSpPr>
          <p:nvPr>
            <p:ph sz="quarter" idx="13"/>
          </p:nvPr>
        </p:nvSpPr>
        <p:spPr>
          <a:xfrm>
            <a:off x="438828" y="186404"/>
            <a:ext cx="11314344" cy="212608"/>
          </a:xfrm>
        </p:spPr>
        <p:txBody>
          <a:bodyPr vert="horz" lIns="91440" tIns="45720" rIns="91440" bIns="45720" rtlCol="0">
            <a:noAutofit/>
          </a:bodyPr>
          <a:lstStyle/>
          <a:p>
            <a:r>
              <a:rPr lang="en-US" altLang="ja-JP" sz="1800" b="1">
                <a:solidFill>
                  <a:schemeClr val="tx1"/>
                </a:solidFill>
              </a:rPr>
              <a:t>4.</a:t>
            </a:r>
            <a:r>
              <a:rPr lang="ja-JP" altLang="en-US" sz="1800" b="1">
                <a:solidFill>
                  <a:schemeClr val="tx1"/>
                </a:solidFill>
              </a:rPr>
              <a:t>運用上の課題と対応方針</a:t>
            </a:r>
          </a:p>
        </p:txBody>
      </p:sp>
      <p:sp>
        <p:nvSpPr>
          <p:cNvPr id="16" name="タイトル 4">
            <a:extLst>
              <a:ext uri="{FF2B5EF4-FFF2-40B4-BE49-F238E27FC236}">
                <a16:creationId xmlns:a16="http://schemas.microsoft.com/office/drawing/2014/main" id="{E1C53D10-CFDB-B753-A94E-F0E1A543FF94}"/>
              </a:ext>
            </a:extLst>
          </p:cNvPr>
          <p:cNvSpPr>
            <a:spLocks noGrp="1"/>
          </p:cNvSpPr>
          <p:nvPr>
            <p:ph type="title"/>
          </p:nvPr>
        </p:nvSpPr>
        <p:spPr>
          <a:xfrm>
            <a:off x="438828" y="474404"/>
            <a:ext cx="11314344" cy="297216"/>
          </a:xfrm>
        </p:spPr>
        <p:txBody>
          <a:bodyPr vert="horz">
            <a:noAutofit/>
          </a:bodyPr>
          <a:lstStyle/>
          <a:p>
            <a:r>
              <a:rPr kumimoji="1" lang="en-US" altLang="ja-JP" sz="1600"/>
              <a:t>(1)</a:t>
            </a:r>
            <a:r>
              <a:rPr kumimoji="1" lang="ja-JP" altLang="en-US" sz="1600"/>
              <a:t> ３機能に関する住民（実利用者／体験会モニター）の意見</a:t>
            </a:r>
            <a:r>
              <a:rPr lang="ja-JP" altLang="en-US" sz="1600"/>
              <a:t>（</a:t>
            </a:r>
            <a:r>
              <a:rPr kumimoji="1" lang="en-US" altLang="ja-JP" sz="1600"/>
              <a:t>2/2</a:t>
            </a:r>
            <a:r>
              <a:rPr kumimoji="1" lang="ja-JP" altLang="en-US" sz="1600"/>
              <a:t>）</a:t>
            </a:r>
          </a:p>
        </p:txBody>
      </p:sp>
      <p:sp>
        <p:nvSpPr>
          <p:cNvPr id="17" name="タイトル 5">
            <a:extLst>
              <a:ext uri="{FF2B5EF4-FFF2-40B4-BE49-F238E27FC236}">
                <a16:creationId xmlns:a16="http://schemas.microsoft.com/office/drawing/2014/main" id="{A9C950F9-66F8-8D82-48A6-F962472E157E}"/>
              </a:ext>
            </a:extLst>
          </p:cNvPr>
          <p:cNvSpPr txBox="1">
            <a:spLocks/>
          </p:cNvSpPr>
          <p:nvPr/>
        </p:nvSpPr>
        <p:spPr>
          <a:xfrm>
            <a:off x="438828" y="771620"/>
            <a:ext cx="11314344"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実利用者／体験会モニターから挙げられた改善要望と対策は以下のとおり</a:t>
            </a:r>
          </a:p>
        </p:txBody>
      </p:sp>
    </p:spTree>
    <p:extLst>
      <p:ext uri="{BB962C8B-B14F-4D97-AF65-F5344CB8AC3E}">
        <p14:creationId xmlns:p14="http://schemas.microsoft.com/office/powerpoint/2010/main" val="2219280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D51C64C-371B-7A99-3C0B-8B4EAD5174EB}"/>
              </a:ext>
            </a:extLst>
          </p:cNvPr>
          <p:cNvSpPr>
            <a:spLocks noGrp="1"/>
          </p:cNvSpPr>
          <p:nvPr>
            <p:ph type="sldNum" sz="quarter" idx="18"/>
          </p:nvPr>
        </p:nvSpPr>
        <p:spPr/>
        <p:txBody>
          <a:bodyPr/>
          <a:lstStyle/>
          <a:p>
            <a:fld id="{47CE1B9D-ECF1-40A6-9741-619C7E3ED3FB}" type="slidenum">
              <a:rPr lang="ja-JP" altLang="en-US" smtClean="0"/>
              <a:pPr/>
              <a:t>35</a:t>
            </a:fld>
            <a:endParaRPr lang="ja-JP" altLang="en-US"/>
          </a:p>
        </p:txBody>
      </p:sp>
      <p:sp>
        <p:nvSpPr>
          <p:cNvPr id="7" name="正方形/長方形 6">
            <a:extLst>
              <a:ext uri="{FF2B5EF4-FFF2-40B4-BE49-F238E27FC236}">
                <a16:creationId xmlns:a16="http://schemas.microsoft.com/office/drawing/2014/main" id="{43DD2905-E938-D6DC-9097-D116AA9DE0DC}"/>
              </a:ext>
            </a:extLst>
          </p:cNvPr>
          <p:cNvSpPr/>
          <p:nvPr/>
        </p:nvSpPr>
        <p:spPr bwMode="gray">
          <a:xfrm>
            <a:off x="1350828" y="1864222"/>
            <a:ext cx="5184000" cy="1800000"/>
          </a:xfrm>
          <a:prstGeom prst="rect">
            <a:avLst/>
          </a:prstGeom>
          <a:noFill/>
          <a:ln w="12700" algn="ctr">
            <a:solidFill>
              <a:sysClr val="window" lastClr="FFFFFF">
                <a:lumMod val="75000"/>
              </a:sys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R="0" lvl="0" defTabSz="914400" eaLnBrk="1" fontAlgn="base" latinLnBrk="0" hangingPunct="1">
              <a:lnSpc>
                <a:spcPct val="100000"/>
              </a:lnSpc>
              <a:spcBef>
                <a:spcPct val="0"/>
              </a:spcBef>
              <a:spcAft>
                <a:spcPct val="0"/>
              </a:spcAft>
              <a:buClrTx/>
              <a:buSzTx/>
              <a:tabLst/>
              <a:defRPr/>
            </a:pPr>
            <a:r>
              <a:rPr kumimoji="0" lang="en-US" altLang="ja-JP" sz="1400" b="1" i="0" u="none" strike="noStrike" kern="0" cap="none" spc="0" normalizeH="0" baseline="0" noProof="0">
                <a:ln>
                  <a:noFill/>
                </a:ln>
                <a:effectLst/>
                <a:uLnTx/>
                <a:uFillTx/>
                <a:latin typeface="+mn-ea"/>
                <a:cs typeface="Arial" charset="0"/>
              </a:rPr>
              <a:t>【1.</a:t>
            </a:r>
            <a:r>
              <a:rPr kumimoji="0" lang="ja-JP" altLang="en-US" sz="1400" b="1" i="0" u="none" strike="noStrike" kern="0" cap="none" spc="0" normalizeH="0" baseline="0" noProof="0">
                <a:ln>
                  <a:noFill/>
                </a:ln>
                <a:effectLst/>
                <a:uLnTx/>
                <a:uFillTx/>
                <a:latin typeface="+mn-ea"/>
                <a:cs typeface="Arial" charset="0"/>
              </a:rPr>
              <a:t>メッセージ内容の準備</a:t>
            </a:r>
            <a:r>
              <a:rPr kumimoji="0" lang="en-US" altLang="ja-JP" sz="1400" b="1" i="0" u="none" strike="noStrike" kern="0" cap="none" spc="0" normalizeH="0" baseline="0" noProof="0">
                <a:ln>
                  <a:noFill/>
                </a:ln>
                <a:effectLst/>
                <a:uLnTx/>
                <a:uFillTx/>
                <a:latin typeface="+mn-ea"/>
                <a:cs typeface="Arial" charset="0"/>
              </a:rPr>
              <a:t>】</a:t>
            </a:r>
          </a:p>
          <a:p>
            <a:pPr marL="179388"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プッシュ配信に必要な機能として、早期の段階で配信対象者の絞り方や抽出するタイミングを検討し、必要な要件を整理することに時間を要した</a:t>
            </a:r>
            <a:endParaRPr kumimoji="0" lang="en-US" altLang="ja-JP" sz="1400" kern="0">
              <a:latin typeface="+mn-ea"/>
              <a:cs typeface="Arial" charset="0"/>
            </a:endParaRPr>
          </a:p>
          <a:p>
            <a:pPr marL="179388"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今回の実証では、レジストリ情報と連携自治体が保有する数百件の子育て関連情報を収集・分類し、配信内容を一覧化したが、この大量の情報の整理を区市町村独自で実施するのは量的負担が高い</a:t>
            </a:r>
            <a:endParaRPr kumimoji="0" lang="en-US" altLang="ja-JP" sz="1400" kern="0">
              <a:latin typeface="+mn-ea"/>
              <a:cs typeface="Arial" charset="0"/>
            </a:endParaRPr>
          </a:p>
        </p:txBody>
      </p:sp>
      <p:sp>
        <p:nvSpPr>
          <p:cNvPr id="8" name="四角形: 角を丸くする 7">
            <a:extLst>
              <a:ext uri="{FF2B5EF4-FFF2-40B4-BE49-F238E27FC236}">
                <a16:creationId xmlns:a16="http://schemas.microsoft.com/office/drawing/2014/main" id="{446B9B56-47C2-AA18-3F75-0089DF07EE49}"/>
              </a:ext>
            </a:extLst>
          </p:cNvPr>
          <p:cNvSpPr/>
          <p:nvPr/>
        </p:nvSpPr>
        <p:spPr bwMode="gray">
          <a:xfrm>
            <a:off x="1350828" y="1351602"/>
            <a:ext cx="5184000" cy="432000"/>
          </a:xfrm>
          <a:prstGeom prst="roundRect">
            <a:avLst/>
          </a:prstGeom>
          <a:solidFill>
            <a:schemeClr val="accent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R="0" lvl="0" algn="ctr" defTabSz="914400" eaLnBrk="1" fontAlgn="base" latinLnBrk="0" hangingPunct="1">
              <a:lnSpc>
                <a:spcPct val="100000"/>
              </a:lnSpc>
              <a:spcBef>
                <a:spcPct val="0"/>
              </a:spcBef>
              <a:spcAft>
                <a:spcPct val="0"/>
              </a:spcAft>
              <a:buClrTx/>
              <a:buSzTx/>
              <a:tabLst/>
              <a:defRPr/>
            </a:pPr>
            <a:r>
              <a:rPr kumimoji="0" lang="ja-JP" altLang="en-US" sz="1600" b="1" kern="0">
                <a:solidFill>
                  <a:schemeClr val="bg1"/>
                </a:solidFill>
                <a:latin typeface="+mn-ea"/>
                <a:cs typeface="Arial" charset="0"/>
              </a:rPr>
              <a:t>課題</a:t>
            </a:r>
            <a:endParaRPr kumimoji="0" lang="en-US" altLang="ja-JP" sz="1600" b="1" kern="0">
              <a:solidFill>
                <a:schemeClr val="bg1"/>
              </a:solidFill>
              <a:latin typeface="+mn-ea"/>
              <a:cs typeface="Arial" charset="0"/>
            </a:endParaRPr>
          </a:p>
        </p:txBody>
      </p:sp>
      <p:sp>
        <p:nvSpPr>
          <p:cNvPr id="9" name="四角形: 角を丸くする 8">
            <a:extLst>
              <a:ext uri="{FF2B5EF4-FFF2-40B4-BE49-F238E27FC236}">
                <a16:creationId xmlns:a16="http://schemas.microsoft.com/office/drawing/2014/main" id="{70280039-E816-73DA-5409-1B9B6AB02DF0}"/>
              </a:ext>
            </a:extLst>
          </p:cNvPr>
          <p:cNvSpPr/>
          <p:nvPr/>
        </p:nvSpPr>
        <p:spPr bwMode="gray">
          <a:xfrm>
            <a:off x="6594828" y="1351602"/>
            <a:ext cx="5184000" cy="432000"/>
          </a:xfrm>
          <a:prstGeom prst="roundRect">
            <a:avLst/>
          </a:prstGeom>
          <a:solidFill>
            <a:schemeClr val="accent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defTabSz="990564">
              <a:buSzPct val="100000"/>
              <a:defRPr/>
            </a:pPr>
            <a:r>
              <a:rPr kumimoji="0" lang="ja-JP" altLang="en-US" sz="1600" b="1" kern="0">
                <a:solidFill>
                  <a:prstClr val="white"/>
                </a:solidFill>
                <a:latin typeface="+mn-ea"/>
                <a:cs typeface="Arial" charset="0"/>
              </a:rPr>
              <a:t>区市町村における運用時の対策</a:t>
            </a:r>
          </a:p>
        </p:txBody>
      </p:sp>
      <p:sp>
        <p:nvSpPr>
          <p:cNvPr id="10" name="正方形/長方形 9">
            <a:extLst>
              <a:ext uri="{FF2B5EF4-FFF2-40B4-BE49-F238E27FC236}">
                <a16:creationId xmlns:a16="http://schemas.microsoft.com/office/drawing/2014/main" id="{DEA26AC4-88A6-6D75-D772-D8C8F3F04E0B}"/>
              </a:ext>
            </a:extLst>
          </p:cNvPr>
          <p:cNvSpPr/>
          <p:nvPr/>
        </p:nvSpPr>
        <p:spPr bwMode="gray">
          <a:xfrm>
            <a:off x="6594828" y="1864222"/>
            <a:ext cx="5184000" cy="1800000"/>
          </a:xfrm>
          <a:prstGeom prst="rect">
            <a:avLst/>
          </a:prstGeom>
          <a:noFill/>
          <a:ln w="12700" algn="ctr">
            <a:solidFill>
              <a:sysClr val="window" lastClr="FFFFFF">
                <a:lumMod val="75000"/>
              </a:sys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9388"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早期にプッシュ配信の対象者、タイミング、内容を整理</a:t>
            </a:r>
            <a:endParaRPr kumimoji="0" lang="en-US" altLang="ja-JP" sz="1400" kern="0">
              <a:latin typeface="+mn-ea"/>
              <a:cs typeface="Arial" charset="0"/>
            </a:endParaRPr>
          </a:p>
          <a:p>
            <a:pPr marL="180975" fontAlgn="base">
              <a:spcBef>
                <a:spcPct val="0"/>
              </a:spcBef>
              <a:spcAft>
                <a:spcPct val="0"/>
              </a:spcAft>
              <a:buFont typeface="游ゴシック" panose="020B0400000000000000" pitchFamily="50" charset="-128"/>
              <a:buChar char="※"/>
              <a:defRPr/>
            </a:pPr>
            <a:r>
              <a:rPr kumimoji="0" lang="ja-JP" altLang="en-US" sz="1400" kern="0">
                <a:latin typeface="+mn-ea"/>
                <a:cs typeface="Arial" charset="0"/>
              </a:rPr>
              <a:t>活用いただける資料：導入・活用手順書一式</a:t>
            </a:r>
            <a:endParaRPr kumimoji="0" lang="en-US" altLang="ja-JP" sz="1400" kern="0">
              <a:latin typeface="+mn-ea"/>
              <a:cs typeface="Arial" charset="0"/>
            </a:endParaRPr>
          </a:p>
          <a:p>
            <a:pPr marL="179388"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事業者に整理結果を提供・これを前提に機能の設計を依頼</a:t>
            </a:r>
            <a:endParaRPr kumimoji="0" lang="en-US" altLang="ja-JP" sz="1400" kern="0">
              <a:latin typeface="+mn-ea"/>
              <a:cs typeface="Arial" charset="0"/>
            </a:endParaRPr>
          </a:p>
        </p:txBody>
      </p:sp>
      <p:sp>
        <p:nvSpPr>
          <p:cNvPr id="11" name="正方形/長方形 10">
            <a:extLst>
              <a:ext uri="{FF2B5EF4-FFF2-40B4-BE49-F238E27FC236}">
                <a16:creationId xmlns:a16="http://schemas.microsoft.com/office/drawing/2014/main" id="{80DD7631-EB82-8A14-276B-B41E67FBE3DF}"/>
              </a:ext>
            </a:extLst>
          </p:cNvPr>
          <p:cNvSpPr/>
          <p:nvPr/>
        </p:nvSpPr>
        <p:spPr bwMode="gray">
          <a:xfrm>
            <a:off x="1350828" y="3744217"/>
            <a:ext cx="5184000" cy="1160432"/>
          </a:xfrm>
          <a:prstGeom prst="rect">
            <a:avLst/>
          </a:prstGeom>
          <a:noFill/>
          <a:ln w="12700" algn="ctr">
            <a:solidFill>
              <a:sysClr val="window" lastClr="FFFFFF">
                <a:lumMod val="75000"/>
              </a:sys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fontAlgn="base">
              <a:spcBef>
                <a:spcPct val="0"/>
              </a:spcBef>
              <a:spcAft>
                <a:spcPct val="0"/>
              </a:spcAft>
              <a:defRPr/>
            </a:pPr>
            <a:r>
              <a:rPr kumimoji="0" lang="en-US" altLang="ja-JP" sz="1400" b="1" kern="0">
                <a:latin typeface="+mn-ea"/>
                <a:cs typeface="Arial" charset="0"/>
              </a:rPr>
              <a:t>【2.</a:t>
            </a:r>
            <a:r>
              <a:rPr kumimoji="0" lang="ja-JP" altLang="en-US" sz="1400" b="1" kern="0">
                <a:latin typeface="+mn-ea"/>
                <a:cs typeface="Arial" charset="0"/>
              </a:rPr>
              <a:t>職員の登録作業負担</a:t>
            </a:r>
            <a:r>
              <a:rPr kumimoji="0" lang="en-US" altLang="ja-JP" sz="1400" b="1" kern="0">
                <a:latin typeface="+mn-ea"/>
                <a:cs typeface="Arial" charset="0"/>
              </a:rPr>
              <a:t>】</a:t>
            </a:r>
          </a:p>
          <a:p>
            <a:pPr marL="179388" lvl="0"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職員が妊娠週数・月齢に応じて対象者の条件、配信日時、文案を予約登録をする作業を定期的に実施する必要があった</a:t>
            </a:r>
          </a:p>
          <a:p>
            <a:pPr marL="179388" lvl="0"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また、妊娠週数・月齢別配信は、合計</a:t>
            </a:r>
            <a:r>
              <a:rPr kumimoji="0" lang="en-US" altLang="ja-JP" sz="1400" kern="0">
                <a:latin typeface="+mn-ea"/>
                <a:cs typeface="Arial" charset="0"/>
              </a:rPr>
              <a:t>22</a:t>
            </a:r>
            <a:r>
              <a:rPr kumimoji="0" lang="ja-JP" altLang="en-US" sz="1400" kern="0">
                <a:latin typeface="+mn-ea"/>
                <a:cs typeface="Arial" charset="0"/>
              </a:rPr>
              <a:t>パターン・配信頻度を月２回としていたため、毎月２回上記の作業が発生した​</a:t>
            </a:r>
          </a:p>
        </p:txBody>
      </p:sp>
      <p:sp>
        <p:nvSpPr>
          <p:cNvPr id="12" name="正方形/長方形 11">
            <a:extLst>
              <a:ext uri="{FF2B5EF4-FFF2-40B4-BE49-F238E27FC236}">
                <a16:creationId xmlns:a16="http://schemas.microsoft.com/office/drawing/2014/main" id="{DACAC8C4-3832-03A0-C0EA-65C5951F0A2F}"/>
              </a:ext>
            </a:extLst>
          </p:cNvPr>
          <p:cNvSpPr/>
          <p:nvPr/>
        </p:nvSpPr>
        <p:spPr bwMode="gray">
          <a:xfrm>
            <a:off x="6589643" y="3744217"/>
            <a:ext cx="5184000" cy="1160432"/>
          </a:xfrm>
          <a:prstGeom prst="rect">
            <a:avLst/>
          </a:prstGeom>
          <a:noFill/>
          <a:ln w="12700" algn="ctr">
            <a:solidFill>
              <a:sysClr val="window" lastClr="FFFFFF">
                <a:lumMod val="75000"/>
              </a:sys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9388"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妊娠週数・月齢に合致するユーザーの抽出・自動配信機能の導入を検討</a:t>
            </a:r>
            <a:endParaRPr kumimoji="0" lang="en-US" altLang="ja-JP" sz="1400" kern="0">
              <a:latin typeface="+mn-ea"/>
              <a:cs typeface="Arial" charset="0"/>
            </a:endParaRPr>
          </a:p>
          <a:p>
            <a:pPr marL="361950" indent="-180975" fontAlgn="base">
              <a:spcBef>
                <a:spcPct val="0"/>
              </a:spcBef>
              <a:spcAft>
                <a:spcPct val="0"/>
              </a:spcAft>
              <a:buFont typeface="游ゴシック" panose="020B0400000000000000" pitchFamily="50" charset="-128"/>
              <a:buChar char="※"/>
              <a:defRPr/>
            </a:pPr>
            <a:r>
              <a:rPr kumimoji="0" lang="ja-JP" altLang="en-US" sz="1400" kern="0">
                <a:latin typeface="+mn-ea"/>
                <a:cs typeface="Arial" charset="0"/>
              </a:rPr>
              <a:t>活用いただける資料：モデル仕様書</a:t>
            </a:r>
            <a:endParaRPr kumimoji="0" lang="en-US" altLang="ja-JP" sz="1400" kern="0">
              <a:latin typeface="+mn-ea"/>
              <a:cs typeface="Arial" charset="0"/>
            </a:endParaRPr>
          </a:p>
        </p:txBody>
      </p:sp>
      <p:sp>
        <p:nvSpPr>
          <p:cNvPr id="13" name="正方形/長方形 12">
            <a:extLst>
              <a:ext uri="{FF2B5EF4-FFF2-40B4-BE49-F238E27FC236}">
                <a16:creationId xmlns:a16="http://schemas.microsoft.com/office/drawing/2014/main" id="{62E83DB3-258C-BE2C-F0AD-9FC4A8A0DF1B}"/>
              </a:ext>
            </a:extLst>
          </p:cNvPr>
          <p:cNvSpPr/>
          <p:nvPr/>
        </p:nvSpPr>
        <p:spPr bwMode="gray">
          <a:xfrm>
            <a:off x="1350828" y="4979512"/>
            <a:ext cx="5184000" cy="1618138"/>
          </a:xfrm>
          <a:prstGeom prst="rect">
            <a:avLst/>
          </a:prstGeom>
          <a:noFill/>
          <a:ln w="12700" algn="ctr">
            <a:solidFill>
              <a:sysClr val="window" lastClr="FFFFFF">
                <a:lumMod val="75000"/>
              </a:sys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R="0" lvl="0" defTabSz="914400" eaLnBrk="1" fontAlgn="base" latinLnBrk="0" hangingPunct="1">
              <a:lnSpc>
                <a:spcPct val="100000"/>
              </a:lnSpc>
              <a:spcBef>
                <a:spcPct val="0"/>
              </a:spcBef>
              <a:spcAft>
                <a:spcPct val="0"/>
              </a:spcAft>
              <a:buClrTx/>
              <a:buSzTx/>
              <a:tabLst/>
              <a:defRPr/>
            </a:pPr>
            <a:r>
              <a:rPr kumimoji="0" lang="en-US" altLang="ja-JP" sz="1400" b="1" i="0" u="none" strike="noStrike" kern="0" cap="none" spc="0" normalizeH="0" baseline="0" noProof="0">
                <a:ln>
                  <a:noFill/>
                </a:ln>
                <a:effectLst/>
                <a:uLnTx/>
                <a:uFillTx/>
                <a:latin typeface="+mn-ea"/>
                <a:cs typeface="Arial" charset="0"/>
              </a:rPr>
              <a:t>【3.</a:t>
            </a:r>
            <a:r>
              <a:rPr kumimoji="0" lang="ja-JP" altLang="en-US" sz="1400" b="1" i="0" u="none" strike="noStrike" kern="0" cap="none" spc="0" normalizeH="0" baseline="0" noProof="0">
                <a:ln>
                  <a:noFill/>
                </a:ln>
                <a:effectLst/>
                <a:uLnTx/>
                <a:uFillTx/>
                <a:latin typeface="+mn-ea"/>
                <a:cs typeface="Arial" charset="0"/>
              </a:rPr>
              <a:t>マイナポータルから取得した情報に基づく配信</a:t>
            </a:r>
            <a:r>
              <a:rPr kumimoji="0" lang="en-US" altLang="ja-JP" sz="1400" b="1" i="0" u="none" strike="noStrike" kern="0" cap="none" spc="0" normalizeH="0" baseline="0" noProof="0">
                <a:ln>
                  <a:noFill/>
                </a:ln>
                <a:effectLst/>
                <a:uLnTx/>
                <a:uFillTx/>
                <a:latin typeface="+mn-ea"/>
                <a:cs typeface="Arial" charset="0"/>
              </a:rPr>
              <a:t>】</a:t>
            </a:r>
          </a:p>
          <a:p>
            <a:pPr marL="179388" lvl="0"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最も高いパーソナライズレベルの配信として</a:t>
            </a:r>
            <a:r>
              <a:rPr kumimoji="0" lang="en-US" altLang="ja-JP" sz="1400" kern="0">
                <a:latin typeface="+mn-ea"/>
                <a:cs typeface="Arial" charset="0"/>
              </a:rPr>
              <a:t>PMH</a:t>
            </a:r>
            <a:r>
              <a:rPr kumimoji="0" lang="ja-JP" altLang="en-US" sz="1400" kern="0">
                <a:latin typeface="+mn-ea"/>
                <a:cs typeface="Arial" charset="0"/>
              </a:rPr>
              <a:t>情報連携</a:t>
            </a:r>
            <a:r>
              <a:rPr kumimoji="0" lang="en-US" altLang="ja-JP" sz="1400" kern="0">
                <a:latin typeface="+mn-ea"/>
                <a:cs typeface="Arial" charset="0"/>
              </a:rPr>
              <a:t>API</a:t>
            </a:r>
            <a:r>
              <a:rPr kumimoji="0" lang="ja-JP" altLang="en-US" sz="1400" kern="0">
                <a:latin typeface="+mn-ea"/>
                <a:cs typeface="Arial" charset="0"/>
              </a:rPr>
              <a:t>や自己情報取得</a:t>
            </a:r>
            <a:r>
              <a:rPr kumimoji="0" lang="en-US" altLang="ja-JP" sz="1400" kern="0">
                <a:latin typeface="+mn-ea"/>
                <a:cs typeface="Arial" charset="0"/>
              </a:rPr>
              <a:t>API</a:t>
            </a:r>
            <a:r>
              <a:rPr kumimoji="0" lang="ja-JP" altLang="en-US" sz="1400" kern="0">
                <a:latin typeface="+mn-ea"/>
                <a:cs typeface="Arial" charset="0"/>
              </a:rPr>
              <a:t>の取得情報をもとに対象者を絞り込んだ配信を実施したが、電子版母子健康手帳の管理画面側で利用者が取得した内容の確認はできないことから、対象者の絞り込みのため、健康管理システムとの目検での確認が必要となった</a:t>
            </a:r>
            <a:endParaRPr kumimoji="0" lang="en-US" altLang="ja-JP" sz="1400" kern="0">
              <a:latin typeface="+mn-ea"/>
              <a:cs typeface="Arial" charset="0"/>
            </a:endParaRPr>
          </a:p>
        </p:txBody>
      </p:sp>
      <p:sp>
        <p:nvSpPr>
          <p:cNvPr id="14" name="正方形/長方形 13">
            <a:extLst>
              <a:ext uri="{FF2B5EF4-FFF2-40B4-BE49-F238E27FC236}">
                <a16:creationId xmlns:a16="http://schemas.microsoft.com/office/drawing/2014/main" id="{77CC8528-D6DD-9F7E-5DD2-E1AC4716B619}"/>
              </a:ext>
            </a:extLst>
          </p:cNvPr>
          <p:cNvSpPr/>
          <p:nvPr/>
        </p:nvSpPr>
        <p:spPr bwMode="gray">
          <a:xfrm>
            <a:off x="6594828" y="4979512"/>
            <a:ext cx="5184000" cy="1618138"/>
          </a:xfrm>
          <a:prstGeom prst="rect">
            <a:avLst/>
          </a:prstGeom>
          <a:noFill/>
          <a:ln w="12700" algn="ctr">
            <a:solidFill>
              <a:sysClr val="window" lastClr="FFFFFF">
                <a:lumMod val="75000"/>
              </a:sys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fontAlgn="base">
              <a:spcBef>
                <a:spcPct val="0"/>
              </a:spcBef>
              <a:spcAft>
                <a:spcPct val="0"/>
              </a:spcAft>
              <a:buClr>
                <a:schemeClr val="tx2"/>
              </a:buClr>
              <a:defRPr/>
            </a:pPr>
            <a:r>
              <a:rPr kumimoji="0" lang="ja-JP" altLang="en-US" sz="1400" b="1" kern="0">
                <a:latin typeface="+mn-ea"/>
                <a:cs typeface="Arial" charset="0"/>
              </a:rPr>
              <a:t>（区市町村の対応）</a:t>
            </a:r>
          </a:p>
          <a:p>
            <a:pPr marL="179388" indent="-179388" fontAlgn="base">
              <a:spcBef>
                <a:spcPct val="0"/>
              </a:spcBef>
              <a:spcAft>
                <a:spcPct val="0"/>
              </a:spcAft>
              <a:buClr>
                <a:schemeClr val="tx2"/>
              </a:buClr>
              <a:buFont typeface="Wingdings" panose="05000000000000000000" pitchFamily="2" charset="2"/>
              <a:buChar char="l"/>
              <a:defRPr/>
            </a:pPr>
            <a:r>
              <a:rPr kumimoji="0" lang="en-US" altLang="ja-JP" sz="1400" kern="0">
                <a:latin typeface="+mn-ea"/>
                <a:cs typeface="Arial" charset="0"/>
              </a:rPr>
              <a:t>PMH</a:t>
            </a:r>
            <a:r>
              <a:rPr kumimoji="0" lang="ja-JP" altLang="en-US" sz="1400" kern="0">
                <a:latin typeface="+mn-ea"/>
                <a:cs typeface="Arial" charset="0"/>
              </a:rPr>
              <a:t>接続の適合基準日（令和</a:t>
            </a:r>
            <a:r>
              <a:rPr kumimoji="0" lang="en-US" altLang="ja-JP" sz="1400" kern="0">
                <a:latin typeface="+mn-ea"/>
                <a:cs typeface="Arial" charset="0"/>
              </a:rPr>
              <a:t>10</a:t>
            </a:r>
            <a:r>
              <a:rPr kumimoji="0" lang="ja-JP" altLang="en-US" sz="1400" kern="0">
                <a:latin typeface="+mn-ea"/>
                <a:cs typeface="Arial" charset="0"/>
              </a:rPr>
              <a:t>年４月１日（以降））の実施を目指し対応</a:t>
            </a:r>
            <a:endParaRPr kumimoji="0" lang="en-US" altLang="ja-JP" sz="1400" kern="0">
              <a:latin typeface="+mn-ea"/>
              <a:cs typeface="Arial" charset="0"/>
            </a:endParaRPr>
          </a:p>
          <a:p>
            <a:pPr marL="179388"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以下の国の対応前に導入する場合は、引き続き目視で確認</a:t>
            </a:r>
            <a:endParaRPr kumimoji="0" lang="en-US" altLang="ja-JP" sz="1400" kern="0">
              <a:latin typeface="+mn-ea"/>
              <a:cs typeface="Arial" charset="0"/>
            </a:endParaRPr>
          </a:p>
          <a:p>
            <a:pPr fontAlgn="base">
              <a:spcBef>
                <a:spcPct val="0"/>
              </a:spcBef>
              <a:spcAft>
                <a:spcPct val="0"/>
              </a:spcAft>
              <a:buClr>
                <a:schemeClr val="tx2"/>
              </a:buClr>
              <a:defRPr/>
            </a:pPr>
            <a:r>
              <a:rPr kumimoji="0" lang="ja-JP" altLang="en-US" sz="1400" b="1" kern="0">
                <a:latin typeface="+mn-ea"/>
                <a:cs typeface="Arial" charset="0"/>
              </a:rPr>
              <a:t>（国による対応）</a:t>
            </a:r>
            <a:endParaRPr kumimoji="0" lang="en-US" altLang="ja-JP" sz="1400" b="1" kern="0">
              <a:latin typeface="+mn-ea"/>
              <a:cs typeface="Arial" charset="0"/>
            </a:endParaRPr>
          </a:p>
          <a:p>
            <a:pPr marL="179388"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マイナポータルの情報を電子版母子健康手帳の管理画面上でも自治体職員が確認可能とする検討</a:t>
            </a:r>
            <a:endParaRPr kumimoji="0" lang="en-US" altLang="ja-JP" sz="1400" kern="0">
              <a:latin typeface="+mn-ea"/>
              <a:cs typeface="Arial" charset="0"/>
            </a:endParaRPr>
          </a:p>
        </p:txBody>
      </p:sp>
      <p:grpSp>
        <p:nvGrpSpPr>
          <p:cNvPr id="15" name="グループ化 14">
            <a:extLst>
              <a:ext uri="{FF2B5EF4-FFF2-40B4-BE49-F238E27FC236}">
                <a16:creationId xmlns:a16="http://schemas.microsoft.com/office/drawing/2014/main" id="{A7E98FFE-A2CC-A84B-7566-EE38EE1B9CB1}"/>
              </a:ext>
            </a:extLst>
          </p:cNvPr>
          <p:cNvGrpSpPr/>
          <p:nvPr/>
        </p:nvGrpSpPr>
        <p:grpSpPr>
          <a:xfrm>
            <a:off x="438826" y="1864222"/>
            <a:ext cx="464294" cy="4733428"/>
            <a:chOff x="438827" y="1755180"/>
            <a:chExt cx="573854" cy="4943894"/>
          </a:xfrm>
        </p:grpSpPr>
        <p:sp>
          <p:nvSpPr>
            <p:cNvPr id="16" name="正方形/長方形 15">
              <a:extLst>
                <a:ext uri="{FF2B5EF4-FFF2-40B4-BE49-F238E27FC236}">
                  <a16:creationId xmlns:a16="http://schemas.microsoft.com/office/drawing/2014/main" id="{788CA14C-2069-3CE3-0CF7-D457340771BC}"/>
                </a:ext>
              </a:extLst>
            </p:cNvPr>
            <p:cNvSpPr/>
            <p:nvPr/>
          </p:nvSpPr>
          <p:spPr bwMode="gray">
            <a:xfrm>
              <a:off x="438827" y="1755180"/>
              <a:ext cx="533939" cy="4943894"/>
            </a:xfrm>
            <a:prstGeom prst="rect">
              <a:avLst/>
            </a:prstGeom>
            <a:solidFill>
              <a:sysClr val="windowText" lastClr="000000">
                <a:lumMod val="75000"/>
                <a:lumOff val="25000"/>
              </a:sysClr>
            </a:solidFill>
            <a:ln w="12700" algn="ctr">
              <a:solidFill>
                <a:sysClr val="window" lastClr="FFFFFF">
                  <a:lumMod val="75000"/>
                </a:sysClr>
              </a:solidFill>
              <a:miter lim="800000"/>
              <a:headEnd/>
              <a:tailEnd/>
            </a:ln>
          </p:spPr>
          <p:txBody>
            <a:bodyPr rot="0" spcFirstLastPara="0" vertOverflow="overflow" horzOverflow="overflow" vert="eaVert" wrap="square" lIns="36000" tIns="36000" rIns="36000" bIns="3600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prstClr val="white"/>
                  </a:solidFill>
                  <a:effectLst/>
                  <a:uLnTx/>
                  <a:uFillTx/>
                  <a:latin typeface="+mn-ea"/>
                  <a:cs typeface="Arial" charset="0"/>
                </a:rPr>
                <a:t>パーソナライズ</a:t>
              </a:r>
              <a:endParaRPr kumimoji="0" lang="en-US" altLang="ja-JP" sz="1400" b="1" i="0" u="none" strike="noStrike" kern="0" cap="none" spc="0" normalizeH="0" baseline="0" noProof="0">
                <a:ln>
                  <a:noFill/>
                </a:ln>
                <a:solidFill>
                  <a:prstClr val="white"/>
                </a:solidFill>
                <a:effectLst/>
                <a:uLnTx/>
                <a:uFillTx/>
                <a:latin typeface="+mn-ea"/>
                <a:cs typeface="Arial" charset="0"/>
              </a:endParaRPr>
            </a:p>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prstClr val="white"/>
                  </a:solidFill>
                  <a:effectLst/>
                  <a:uLnTx/>
                  <a:uFillTx/>
                  <a:latin typeface="+mn-ea"/>
                  <a:cs typeface="Arial" charset="0"/>
                </a:rPr>
                <a:t>されたプッシュ配信</a:t>
              </a:r>
            </a:p>
          </p:txBody>
        </p:sp>
        <p:sp>
          <p:nvSpPr>
            <p:cNvPr id="17" name="テキスト ボックス 16">
              <a:extLst>
                <a:ext uri="{FF2B5EF4-FFF2-40B4-BE49-F238E27FC236}">
                  <a16:creationId xmlns:a16="http://schemas.microsoft.com/office/drawing/2014/main" id="{E423876F-988D-F888-6FFC-E7C1EA77D192}"/>
                </a:ext>
              </a:extLst>
            </p:cNvPr>
            <p:cNvSpPr txBox="1"/>
            <p:nvPr/>
          </p:nvSpPr>
          <p:spPr>
            <a:xfrm>
              <a:off x="612227" y="3250212"/>
              <a:ext cx="400454" cy="621224"/>
            </a:xfrm>
            <a:prstGeom prst="rect">
              <a:avLst/>
            </a:prstGeom>
            <a:noFill/>
          </p:spPr>
          <p:txBody>
            <a:bodyPr wrap="square" rtlCol="0">
              <a:spAutoFit/>
            </a:bodyPr>
            <a:lstStyle/>
            <a:p>
              <a:pPr algn="l">
                <a:lnSpc>
                  <a:spcPct val="120000"/>
                </a:lnSpc>
              </a:pPr>
              <a:r>
                <a:rPr kumimoji="1" lang="en-US" altLang="ja-JP" sz="1400" b="1" spc="50">
                  <a:solidFill>
                    <a:schemeClr val="bg1"/>
                  </a:solidFill>
                </a:rPr>
                <a:t>1</a:t>
              </a:r>
              <a:r>
                <a:rPr lang="en-US" altLang="ja-JP" sz="1400" b="1" spc="50">
                  <a:solidFill>
                    <a:schemeClr val="bg1"/>
                  </a:solidFill>
                </a:rPr>
                <a:t>.</a:t>
              </a:r>
              <a:endParaRPr kumimoji="1" lang="ja-JP" altLang="en-US" sz="1400" b="1" spc="50">
                <a:solidFill>
                  <a:schemeClr val="bg1"/>
                </a:solidFill>
              </a:endParaRPr>
            </a:p>
          </p:txBody>
        </p:sp>
      </p:grpSp>
      <p:sp>
        <p:nvSpPr>
          <p:cNvPr id="18" name="正方形/長方形 17">
            <a:extLst>
              <a:ext uri="{FF2B5EF4-FFF2-40B4-BE49-F238E27FC236}">
                <a16:creationId xmlns:a16="http://schemas.microsoft.com/office/drawing/2014/main" id="{07E81BA1-B48F-DCCE-E833-239AD6EFE2ED}"/>
              </a:ext>
            </a:extLst>
          </p:cNvPr>
          <p:cNvSpPr/>
          <p:nvPr/>
        </p:nvSpPr>
        <p:spPr bwMode="gray">
          <a:xfrm>
            <a:off x="930827" y="1864222"/>
            <a:ext cx="360000" cy="1800000"/>
          </a:xfrm>
          <a:prstGeom prst="rect">
            <a:avLst/>
          </a:prstGeom>
          <a:solidFill>
            <a:schemeClr val="bg1">
              <a:lumMod val="95000"/>
            </a:schemeClr>
          </a:solidFill>
          <a:ln w="12700" algn="ctr">
            <a:solidFill>
              <a:sysClr val="window" lastClr="FFFFFF">
                <a:lumMod val="75000"/>
              </a:sysClr>
            </a:solidFill>
            <a:miter lim="800000"/>
            <a:headEnd/>
            <a:tailEnd/>
          </a:ln>
        </p:spPr>
        <p:txBody>
          <a:bodyPr rot="0" spcFirstLastPara="0" vertOverflow="overflow" horzOverflow="overflow" vert="eaVert" wrap="square" lIns="36000" tIns="36000" rIns="36000" bIns="36000" numCol="1" spcCol="0" rtlCol="0" fromWordArt="0" anchor="ctr" anchorCtr="0" forceAA="0" compatLnSpc="1">
            <a:prstTxWarp prst="textNoShape">
              <a:avLst/>
            </a:prstTxWarp>
            <a:noAutofit/>
          </a:bodyPr>
          <a:lstStyle/>
          <a:p>
            <a:pPr algn="ctr" defTabSz="990564">
              <a:buSzPct val="100000"/>
            </a:pPr>
            <a:r>
              <a:rPr kumimoji="0" lang="ja-JP" altLang="en-US" sz="1400" b="1" kern="0">
                <a:solidFill>
                  <a:sysClr val="windowText" lastClr="000000"/>
                </a:solidFill>
                <a:latin typeface="+mn-ea"/>
                <a:cs typeface="Arial" charset="0"/>
              </a:rPr>
              <a:t>要件定義時</a:t>
            </a:r>
            <a:endParaRPr kumimoji="0" lang="en-US" altLang="ja-JP" sz="1400" b="1" kern="0">
              <a:solidFill>
                <a:sysClr val="windowText" lastClr="000000"/>
              </a:solidFill>
              <a:latin typeface="+mn-ea"/>
              <a:cs typeface="Arial" charset="0"/>
            </a:endParaRPr>
          </a:p>
        </p:txBody>
      </p:sp>
      <p:sp>
        <p:nvSpPr>
          <p:cNvPr id="19" name="正方形/長方形 18">
            <a:extLst>
              <a:ext uri="{FF2B5EF4-FFF2-40B4-BE49-F238E27FC236}">
                <a16:creationId xmlns:a16="http://schemas.microsoft.com/office/drawing/2014/main" id="{0406C5C1-FB75-02AC-255E-6F249A64CE86}"/>
              </a:ext>
            </a:extLst>
          </p:cNvPr>
          <p:cNvSpPr/>
          <p:nvPr/>
        </p:nvSpPr>
        <p:spPr bwMode="gray">
          <a:xfrm>
            <a:off x="930827" y="3744217"/>
            <a:ext cx="360000" cy="1160432"/>
          </a:xfrm>
          <a:prstGeom prst="rect">
            <a:avLst/>
          </a:prstGeom>
          <a:solidFill>
            <a:schemeClr val="bg1">
              <a:lumMod val="95000"/>
            </a:schemeClr>
          </a:solidFill>
          <a:ln w="12700" algn="ctr">
            <a:solidFill>
              <a:sysClr val="window" lastClr="FFFFFF">
                <a:lumMod val="75000"/>
              </a:sysClr>
            </a:solidFill>
            <a:miter lim="800000"/>
            <a:headEnd/>
            <a:tailEnd/>
          </a:ln>
        </p:spPr>
        <p:txBody>
          <a:bodyPr rot="0" spcFirstLastPara="0" vertOverflow="overflow" horzOverflow="overflow" vert="eaVert" wrap="square" lIns="36000" tIns="36000" rIns="36000" bIns="36000" numCol="1" spcCol="0" rtlCol="0" fromWordArt="0" anchor="ctr" anchorCtr="0" forceAA="0" compatLnSpc="1">
            <a:prstTxWarp prst="textNoShape">
              <a:avLst/>
            </a:prstTxWarp>
            <a:noAutofit/>
          </a:bodyPr>
          <a:lstStyle/>
          <a:p>
            <a:pPr algn="ctr" defTabSz="990564">
              <a:buSzPct val="100000"/>
            </a:pPr>
            <a:r>
              <a:rPr kumimoji="0" lang="ja-JP" altLang="en-US" sz="1400" b="1" kern="0">
                <a:solidFill>
                  <a:sysClr val="windowText" lastClr="000000"/>
                </a:solidFill>
                <a:latin typeface="+mn-ea"/>
                <a:cs typeface="Arial" charset="0"/>
              </a:rPr>
              <a:t>運用時</a:t>
            </a:r>
          </a:p>
        </p:txBody>
      </p:sp>
      <p:sp>
        <p:nvSpPr>
          <p:cNvPr id="20" name="正方形/長方形 19">
            <a:extLst>
              <a:ext uri="{FF2B5EF4-FFF2-40B4-BE49-F238E27FC236}">
                <a16:creationId xmlns:a16="http://schemas.microsoft.com/office/drawing/2014/main" id="{39739A1A-8DA6-4051-0B0C-6E962014D3B1}"/>
              </a:ext>
            </a:extLst>
          </p:cNvPr>
          <p:cNvSpPr/>
          <p:nvPr/>
        </p:nvSpPr>
        <p:spPr bwMode="gray">
          <a:xfrm>
            <a:off x="930827" y="4979512"/>
            <a:ext cx="360000" cy="1618138"/>
          </a:xfrm>
          <a:prstGeom prst="rect">
            <a:avLst/>
          </a:prstGeom>
          <a:solidFill>
            <a:schemeClr val="bg1">
              <a:lumMod val="95000"/>
            </a:schemeClr>
          </a:solidFill>
          <a:ln w="12700" algn="ctr">
            <a:solidFill>
              <a:sysClr val="window" lastClr="FFFFFF">
                <a:lumMod val="75000"/>
              </a:sysClr>
            </a:solidFill>
            <a:miter lim="800000"/>
            <a:headEnd/>
            <a:tailEnd/>
          </a:ln>
        </p:spPr>
        <p:txBody>
          <a:bodyPr rot="0" spcFirstLastPara="0" vertOverflow="overflow" horzOverflow="overflow" vert="eaVert" wrap="square" lIns="36000" tIns="36000" rIns="36000" bIns="36000" numCol="1" spcCol="0" rtlCol="0" fromWordArt="0" anchor="ctr" anchorCtr="0" forceAA="0" compatLnSpc="1">
            <a:prstTxWarp prst="textNoShape">
              <a:avLst/>
            </a:prstTxWarp>
            <a:noAutofit/>
          </a:bodyPr>
          <a:lstStyle/>
          <a:p>
            <a:pPr algn="ctr" defTabSz="990564">
              <a:buSzPct val="100000"/>
            </a:pPr>
            <a:r>
              <a:rPr kumimoji="0" lang="ja-JP" altLang="en-US" sz="1400" b="1" kern="0">
                <a:solidFill>
                  <a:sysClr val="windowText" lastClr="000000"/>
                </a:solidFill>
                <a:latin typeface="+mn-ea"/>
                <a:cs typeface="Arial" charset="0"/>
              </a:rPr>
              <a:t>運用時</a:t>
            </a:r>
            <a:endParaRPr kumimoji="0" lang="en-US" altLang="ja-JP" sz="1400" b="1" kern="0">
              <a:solidFill>
                <a:sysClr val="windowText" lastClr="000000"/>
              </a:solidFill>
              <a:latin typeface="+mn-ea"/>
              <a:cs typeface="Arial" charset="0"/>
            </a:endParaRPr>
          </a:p>
        </p:txBody>
      </p:sp>
      <p:sp>
        <p:nvSpPr>
          <p:cNvPr id="22" name="コンテンツ プレースホルダー 1">
            <a:extLst>
              <a:ext uri="{FF2B5EF4-FFF2-40B4-BE49-F238E27FC236}">
                <a16:creationId xmlns:a16="http://schemas.microsoft.com/office/drawing/2014/main" id="{911B762E-6145-3312-8B2F-8A6C7CA422BD}"/>
              </a:ext>
            </a:extLst>
          </p:cNvPr>
          <p:cNvSpPr>
            <a:spLocks noGrp="1"/>
          </p:cNvSpPr>
          <p:nvPr>
            <p:ph sz="quarter" idx="13"/>
          </p:nvPr>
        </p:nvSpPr>
        <p:spPr>
          <a:xfrm>
            <a:off x="438828" y="186404"/>
            <a:ext cx="11314344" cy="212608"/>
          </a:xfrm>
        </p:spPr>
        <p:txBody>
          <a:bodyPr vert="horz" lIns="91440" tIns="45720" rIns="91440" bIns="45720" rtlCol="0">
            <a:noAutofit/>
          </a:bodyPr>
          <a:lstStyle/>
          <a:p>
            <a:r>
              <a:rPr lang="en-US" altLang="ja-JP" sz="1800" b="1">
                <a:solidFill>
                  <a:schemeClr val="tx1"/>
                </a:solidFill>
              </a:rPr>
              <a:t>4.</a:t>
            </a:r>
            <a:r>
              <a:rPr lang="ja-JP" altLang="en-US" sz="1800" b="1">
                <a:solidFill>
                  <a:schemeClr val="tx1"/>
                </a:solidFill>
              </a:rPr>
              <a:t>運用上の課題と対応方針</a:t>
            </a:r>
          </a:p>
        </p:txBody>
      </p:sp>
      <p:sp>
        <p:nvSpPr>
          <p:cNvPr id="23" name="タイトル 4">
            <a:extLst>
              <a:ext uri="{FF2B5EF4-FFF2-40B4-BE49-F238E27FC236}">
                <a16:creationId xmlns:a16="http://schemas.microsoft.com/office/drawing/2014/main" id="{B32A96B8-122D-38F9-88DA-49BFAFF212FF}"/>
              </a:ext>
            </a:extLst>
          </p:cNvPr>
          <p:cNvSpPr>
            <a:spLocks noGrp="1"/>
          </p:cNvSpPr>
          <p:nvPr>
            <p:ph type="title"/>
          </p:nvPr>
        </p:nvSpPr>
        <p:spPr>
          <a:xfrm>
            <a:off x="438828" y="474404"/>
            <a:ext cx="11314344" cy="297216"/>
          </a:xfrm>
        </p:spPr>
        <p:txBody>
          <a:bodyPr vert="horz">
            <a:noAutofit/>
          </a:bodyPr>
          <a:lstStyle/>
          <a:p>
            <a:r>
              <a:rPr lang="en-US" altLang="ja-JP" sz="1600"/>
              <a:t>(2) </a:t>
            </a:r>
            <a:r>
              <a:rPr lang="ja-JP" altLang="en-US" sz="1600"/>
              <a:t>区市町村の運用上の課題（</a:t>
            </a:r>
            <a:r>
              <a:rPr lang="en-US" altLang="ja-JP" sz="1600"/>
              <a:t>1/2</a:t>
            </a:r>
            <a:r>
              <a:rPr lang="ja-JP" altLang="en-US" sz="1600"/>
              <a:t>）</a:t>
            </a:r>
            <a:endParaRPr kumimoji="1" lang="ja-JP" altLang="en-US" sz="1600"/>
          </a:p>
        </p:txBody>
      </p:sp>
      <p:sp>
        <p:nvSpPr>
          <p:cNvPr id="24" name="タイトル 5">
            <a:extLst>
              <a:ext uri="{FF2B5EF4-FFF2-40B4-BE49-F238E27FC236}">
                <a16:creationId xmlns:a16="http://schemas.microsoft.com/office/drawing/2014/main" id="{8FC173BB-7CC1-5402-C9D2-C9CD53F43439}"/>
              </a:ext>
            </a:extLst>
          </p:cNvPr>
          <p:cNvSpPr txBox="1">
            <a:spLocks/>
          </p:cNvSpPr>
          <p:nvPr/>
        </p:nvSpPr>
        <p:spPr>
          <a:xfrm>
            <a:off x="438828" y="771620"/>
            <a:ext cx="11314344"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区市町村における運用時の課題と対策は以下のとおり</a:t>
            </a:r>
          </a:p>
        </p:txBody>
      </p:sp>
    </p:spTree>
    <p:extLst>
      <p:ext uri="{BB962C8B-B14F-4D97-AF65-F5344CB8AC3E}">
        <p14:creationId xmlns:p14="http://schemas.microsoft.com/office/powerpoint/2010/main" val="421996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EE2B865-CF28-9750-4E5D-FD1D8D769320}"/>
              </a:ext>
            </a:extLst>
          </p:cNvPr>
          <p:cNvSpPr>
            <a:spLocks noGrp="1"/>
          </p:cNvSpPr>
          <p:nvPr>
            <p:ph type="sldNum" sz="quarter" idx="18"/>
          </p:nvPr>
        </p:nvSpPr>
        <p:spPr/>
        <p:txBody>
          <a:bodyPr/>
          <a:lstStyle/>
          <a:p>
            <a:fld id="{47CE1B9D-ECF1-40A6-9741-619C7E3ED3FB}" type="slidenum">
              <a:rPr lang="ja-JP" altLang="en-US" smtClean="0"/>
              <a:pPr/>
              <a:t>36</a:t>
            </a:fld>
            <a:endParaRPr lang="ja-JP" altLang="en-US"/>
          </a:p>
        </p:txBody>
      </p:sp>
      <p:sp>
        <p:nvSpPr>
          <p:cNvPr id="7" name="正方形/長方形 6">
            <a:extLst>
              <a:ext uri="{FF2B5EF4-FFF2-40B4-BE49-F238E27FC236}">
                <a16:creationId xmlns:a16="http://schemas.microsoft.com/office/drawing/2014/main" id="{0E65BC0B-1FD0-04A1-37AB-5AAD14E90744}"/>
              </a:ext>
            </a:extLst>
          </p:cNvPr>
          <p:cNvSpPr/>
          <p:nvPr/>
        </p:nvSpPr>
        <p:spPr bwMode="gray">
          <a:xfrm>
            <a:off x="1352189" y="1863481"/>
            <a:ext cx="5184000" cy="2628000"/>
          </a:xfrm>
          <a:prstGeom prst="rect">
            <a:avLst/>
          </a:prstGeom>
          <a:noFill/>
          <a:ln w="12700" algn="ctr">
            <a:solidFill>
              <a:sysClr val="window" lastClr="FFFFFF">
                <a:lumMod val="75000"/>
              </a:sys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fontAlgn="base">
              <a:spcBef>
                <a:spcPct val="0"/>
              </a:spcBef>
              <a:spcAft>
                <a:spcPct val="0"/>
              </a:spcAft>
              <a:defRPr/>
            </a:pPr>
            <a:r>
              <a:rPr kumimoji="0" lang="en-US" altLang="ja-JP" sz="1400" b="1" kern="0">
                <a:latin typeface="+mn-ea"/>
                <a:cs typeface="Arial" charset="0"/>
              </a:rPr>
              <a:t>【1.</a:t>
            </a:r>
            <a:r>
              <a:rPr kumimoji="0" lang="ja-JP" altLang="en-US" sz="1400" b="1" kern="0">
                <a:latin typeface="+mn-ea"/>
                <a:cs typeface="Arial" charset="0"/>
              </a:rPr>
              <a:t>取得できる情報の差異と網羅性</a:t>
            </a:r>
            <a:r>
              <a:rPr kumimoji="0" lang="en-US" altLang="ja-JP" sz="1400" b="1" kern="0">
                <a:latin typeface="+mn-ea"/>
                <a:cs typeface="Arial" charset="0"/>
              </a:rPr>
              <a:t>】</a:t>
            </a:r>
          </a:p>
          <a:p>
            <a:pPr marL="179388" indent="-179388" fontAlgn="base">
              <a:spcBef>
                <a:spcPct val="0"/>
              </a:spcBef>
              <a:spcAft>
                <a:spcPct val="0"/>
              </a:spcAft>
              <a:buClr>
                <a:schemeClr val="tx2"/>
              </a:buClr>
              <a:buFont typeface="Wingdings" panose="05000000000000000000" pitchFamily="2" charset="2"/>
              <a:buChar char="l"/>
              <a:defRPr/>
            </a:pPr>
            <a:r>
              <a:rPr kumimoji="0" lang="en-US" altLang="ja-JP" sz="1400" kern="0">
                <a:latin typeface="+mn-ea"/>
                <a:cs typeface="Arial" charset="0"/>
              </a:rPr>
              <a:t>PMH</a:t>
            </a:r>
            <a:r>
              <a:rPr kumimoji="0" lang="ja-JP" altLang="en-US" sz="1400" kern="0">
                <a:latin typeface="+mn-ea"/>
                <a:cs typeface="Arial" charset="0"/>
              </a:rPr>
              <a:t>情報連携</a:t>
            </a:r>
            <a:r>
              <a:rPr kumimoji="0" lang="en-US" altLang="ja-JP" sz="1400" kern="0">
                <a:latin typeface="+mn-ea"/>
                <a:cs typeface="Arial" charset="0"/>
              </a:rPr>
              <a:t>API</a:t>
            </a:r>
            <a:r>
              <a:rPr kumimoji="0" lang="ja-JP" altLang="en-US" sz="1400" kern="0">
                <a:latin typeface="+mn-ea"/>
                <a:cs typeface="Arial" charset="0"/>
              </a:rPr>
              <a:t>で取得できる項目（以下、</a:t>
            </a:r>
            <a:r>
              <a:rPr kumimoji="0" lang="en-US" altLang="ja-JP" sz="1400" kern="0">
                <a:latin typeface="+mn-ea"/>
                <a:cs typeface="Arial" charset="0"/>
              </a:rPr>
              <a:t>PMH</a:t>
            </a:r>
            <a:r>
              <a:rPr kumimoji="0" lang="ja-JP" altLang="en-US" sz="1400" kern="0">
                <a:latin typeface="+mn-ea"/>
                <a:cs typeface="Arial" charset="0"/>
              </a:rPr>
              <a:t>取得項目という）と自己情報取得</a:t>
            </a:r>
            <a:r>
              <a:rPr kumimoji="0" lang="en-US" altLang="ja-JP" sz="1400" kern="0">
                <a:latin typeface="+mn-ea"/>
                <a:cs typeface="Arial" charset="0"/>
              </a:rPr>
              <a:t>API</a:t>
            </a:r>
            <a:r>
              <a:rPr kumimoji="0" lang="ja-JP" altLang="en-US" sz="1400" kern="0">
                <a:latin typeface="+mn-ea"/>
                <a:cs typeface="Arial" charset="0"/>
              </a:rPr>
              <a:t>で取得できる項目（以下、自己情報取得項目という）では、府令様式及び任意様式が網羅されず、一部確実に手入力での対応が必要であることがわかった</a:t>
            </a:r>
            <a:endParaRPr kumimoji="0" lang="en-US" altLang="ja-JP" sz="1400" kern="0">
              <a:latin typeface="+mn-ea"/>
              <a:cs typeface="Arial" charset="0"/>
            </a:endParaRPr>
          </a:p>
          <a:p>
            <a:pPr marL="179388" indent="-179388" fontAlgn="base">
              <a:spcBef>
                <a:spcPct val="0"/>
              </a:spcBef>
              <a:spcAft>
                <a:spcPct val="0"/>
              </a:spcAft>
              <a:buClr>
                <a:schemeClr val="tx2"/>
              </a:buClr>
              <a:buFont typeface="Wingdings" panose="05000000000000000000" pitchFamily="2" charset="2"/>
              <a:buChar char="l"/>
              <a:defRPr/>
            </a:pPr>
            <a:r>
              <a:rPr kumimoji="0" lang="en-US" altLang="ja-JP" sz="1400" kern="0">
                <a:latin typeface="+mn-ea"/>
                <a:cs typeface="Arial" charset="0"/>
              </a:rPr>
              <a:t>PMH</a:t>
            </a:r>
            <a:r>
              <a:rPr kumimoji="0" lang="ja-JP" altLang="en-US" sz="1400" kern="0">
                <a:latin typeface="+mn-ea"/>
                <a:cs typeface="Arial" charset="0"/>
              </a:rPr>
              <a:t>取得項目は、自治体で設定した入力項目及び公開設定された項目のみであったため、本実証では、府令様式の全項目を取得できなかった</a:t>
            </a:r>
            <a:endParaRPr kumimoji="0" lang="en-US" altLang="ja-JP" sz="1400" kern="0">
              <a:latin typeface="+mn-ea"/>
              <a:cs typeface="Arial" charset="0"/>
            </a:endParaRPr>
          </a:p>
          <a:p>
            <a:pPr marL="179388" lvl="0" indent="-179388" fontAlgn="base">
              <a:spcBef>
                <a:spcPct val="0"/>
              </a:spcBef>
              <a:spcAft>
                <a:spcPct val="0"/>
              </a:spcAft>
              <a:buClr>
                <a:schemeClr val="tx2"/>
              </a:buClr>
              <a:buFont typeface="Wingdings" panose="05000000000000000000" pitchFamily="2" charset="2"/>
              <a:buChar char="l"/>
              <a:defRPr/>
            </a:pPr>
            <a:r>
              <a:rPr kumimoji="0" lang="ja-JP" altLang="en-US" sz="1400" kern="0">
                <a:latin typeface="+mn-ea"/>
                <a:cs typeface="Arial" charset="0"/>
              </a:rPr>
              <a:t>自己情報取得項目についても、受診・接種後、自治体が健康管理システムに入力後、情報が連携されるため、１～２か月程のタイムラグが発生するほか、府令様式の項目の一部が取得できなかった</a:t>
            </a:r>
            <a:endParaRPr kumimoji="0" lang="en-US" altLang="ja-JP" sz="1400" kern="0">
              <a:latin typeface="+mn-ea"/>
              <a:cs typeface="Arial" charset="0"/>
            </a:endParaRPr>
          </a:p>
        </p:txBody>
      </p:sp>
      <p:sp>
        <p:nvSpPr>
          <p:cNvPr id="10" name="正方形/長方形 9">
            <a:extLst>
              <a:ext uri="{FF2B5EF4-FFF2-40B4-BE49-F238E27FC236}">
                <a16:creationId xmlns:a16="http://schemas.microsoft.com/office/drawing/2014/main" id="{54F37CEF-C4BE-4FB1-05ED-8AD3887B333E}"/>
              </a:ext>
            </a:extLst>
          </p:cNvPr>
          <p:cNvSpPr/>
          <p:nvPr/>
        </p:nvSpPr>
        <p:spPr bwMode="gray">
          <a:xfrm>
            <a:off x="442913" y="1852190"/>
            <a:ext cx="432000" cy="2664000"/>
          </a:xfrm>
          <a:prstGeom prst="rect">
            <a:avLst/>
          </a:prstGeom>
          <a:solidFill>
            <a:sysClr val="windowText" lastClr="000000">
              <a:lumMod val="75000"/>
              <a:lumOff val="25000"/>
            </a:sysClr>
          </a:solidFill>
          <a:ln w="12700" algn="ctr">
            <a:solidFill>
              <a:sysClr val="window" lastClr="FFFFFF">
                <a:lumMod val="75000"/>
              </a:sysClr>
            </a:solidFill>
            <a:miter lim="800000"/>
            <a:headEnd/>
            <a:tailEnd/>
          </a:ln>
        </p:spPr>
        <p:txBody>
          <a:bodyPr rot="0" spcFirstLastPara="0" vertOverflow="overflow" horzOverflow="overflow" vert="eaVert" wrap="square" lIns="36000" tIns="36000" rIns="36000" bIns="3600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200" b="1" kern="0">
                <a:solidFill>
                  <a:prstClr val="white"/>
                </a:solidFill>
                <a:latin typeface="+mn-ea"/>
                <a:cs typeface="Arial" charset="0"/>
              </a:rPr>
              <a:t>マイナポータル</a:t>
            </a:r>
            <a:r>
              <a:rPr kumimoji="0" lang="ja-JP" altLang="en-US" sz="1200" b="1" i="0" u="none" strike="noStrike" kern="0" cap="none" spc="0" normalizeH="0" baseline="0" noProof="0">
                <a:ln>
                  <a:noFill/>
                </a:ln>
                <a:solidFill>
                  <a:prstClr val="white"/>
                </a:solidFill>
                <a:effectLst/>
                <a:uLnTx/>
                <a:uFillTx/>
                <a:latin typeface="+mn-ea"/>
                <a:cs typeface="Arial" charset="0"/>
              </a:rPr>
              <a:t>を介した</a:t>
            </a:r>
            <a:r>
              <a:rPr kumimoji="0" lang="ja-JP" altLang="en-US" sz="1200" b="1" kern="0">
                <a:solidFill>
                  <a:prstClr val="white"/>
                </a:solidFill>
                <a:latin typeface="+mn-ea"/>
                <a:cs typeface="Arial" charset="0"/>
              </a:rPr>
              <a:t>情報</a:t>
            </a:r>
            <a:r>
              <a:rPr kumimoji="0" lang="ja-JP" altLang="en-US" sz="1200" b="1" i="0" u="none" strike="noStrike" kern="0" cap="none" spc="0" normalizeH="0" baseline="0" noProof="0">
                <a:ln>
                  <a:noFill/>
                </a:ln>
                <a:solidFill>
                  <a:prstClr val="white"/>
                </a:solidFill>
                <a:effectLst/>
                <a:uLnTx/>
                <a:uFillTx/>
                <a:latin typeface="+mn-ea"/>
                <a:cs typeface="Arial" charset="0"/>
              </a:rPr>
              <a:t>取得</a:t>
            </a:r>
          </a:p>
        </p:txBody>
      </p:sp>
      <p:graphicFrame>
        <p:nvGraphicFramePr>
          <p:cNvPr id="12" name="表 11">
            <a:extLst>
              <a:ext uri="{FF2B5EF4-FFF2-40B4-BE49-F238E27FC236}">
                <a16:creationId xmlns:a16="http://schemas.microsoft.com/office/drawing/2014/main" id="{58DB8EE4-9AF5-F13E-642B-4E102E58C75E}"/>
              </a:ext>
            </a:extLst>
          </p:cNvPr>
          <p:cNvGraphicFramePr>
            <a:graphicFrameLocks noGrp="1"/>
          </p:cNvGraphicFramePr>
          <p:nvPr>
            <p:extLst>
              <p:ext uri="{D42A27DB-BD31-4B8C-83A1-F6EECF244321}">
                <p14:modId xmlns:p14="http://schemas.microsoft.com/office/powerpoint/2010/main" val="3714649085"/>
              </p:ext>
            </p:extLst>
          </p:nvPr>
        </p:nvGraphicFramePr>
        <p:xfrm>
          <a:off x="438827" y="4790216"/>
          <a:ext cx="11345185" cy="1585243"/>
        </p:xfrm>
        <a:graphic>
          <a:graphicData uri="http://schemas.openxmlformats.org/drawingml/2006/table">
            <a:tbl>
              <a:tblPr firstRow="1" bandRow="1">
                <a:tableStyleId>{5C22544A-7EE6-4342-B048-85BDC9FD1C3A}</a:tableStyleId>
              </a:tblPr>
              <a:tblGrid>
                <a:gridCol w="1784429">
                  <a:extLst>
                    <a:ext uri="{9D8B030D-6E8A-4147-A177-3AD203B41FA5}">
                      <a16:colId xmlns:a16="http://schemas.microsoft.com/office/drawing/2014/main" val="1333902600"/>
                    </a:ext>
                  </a:extLst>
                </a:gridCol>
                <a:gridCol w="3470083">
                  <a:extLst>
                    <a:ext uri="{9D8B030D-6E8A-4147-A177-3AD203B41FA5}">
                      <a16:colId xmlns:a16="http://schemas.microsoft.com/office/drawing/2014/main" val="2054555686"/>
                    </a:ext>
                  </a:extLst>
                </a:gridCol>
                <a:gridCol w="3145542">
                  <a:extLst>
                    <a:ext uri="{9D8B030D-6E8A-4147-A177-3AD203B41FA5}">
                      <a16:colId xmlns:a16="http://schemas.microsoft.com/office/drawing/2014/main" val="2412477956"/>
                    </a:ext>
                  </a:extLst>
                </a:gridCol>
                <a:gridCol w="2945131">
                  <a:extLst>
                    <a:ext uri="{9D8B030D-6E8A-4147-A177-3AD203B41FA5}">
                      <a16:colId xmlns:a16="http://schemas.microsoft.com/office/drawing/2014/main" val="2460648215"/>
                    </a:ext>
                  </a:extLst>
                </a:gridCol>
              </a:tblGrid>
              <a:tr h="345136">
                <a:tc>
                  <a:txBody>
                    <a:bodyPr/>
                    <a:lstStyle/>
                    <a:p>
                      <a:pPr algn="ctr"/>
                      <a:r>
                        <a:rPr kumimoji="1" lang="en-US" altLang="ja-JP" sz="1200">
                          <a:solidFill>
                            <a:schemeClr val="bg1"/>
                          </a:solidFill>
                        </a:rPr>
                        <a:t>API</a:t>
                      </a:r>
                      <a:r>
                        <a:rPr kumimoji="1" lang="ja-JP" altLang="en-US" sz="1200">
                          <a:solidFill>
                            <a:schemeClr val="bg1"/>
                          </a:solidFill>
                        </a:rPr>
                        <a:t>名称</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3565A"/>
                    </a:solidFill>
                  </a:tcPr>
                </a:tc>
                <a:tc>
                  <a:txBody>
                    <a:bodyPr/>
                    <a:lstStyle/>
                    <a:p>
                      <a:pPr algn="ctr"/>
                      <a:r>
                        <a:rPr kumimoji="1" lang="ja-JP" altLang="en-US" sz="1200">
                          <a:solidFill>
                            <a:schemeClr val="bg1"/>
                          </a:solidFill>
                        </a:rPr>
                        <a:t>取得可能な項目</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3565A"/>
                    </a:solidFill>
                  </a:tcPr>
                </a:tc>
                <a:tc>
                  <a:txBody>
                    <a:bodyPr/>
                    <a:lstStyle/>
                    <a:p>
                      <a:pPr algn="ctr"/>
                      <a:r>
                        <a:rPr kumimoji="1" lang="ja-JP" altLang="en-US" sz="1200">
                          <a:solidFill>
                            <a:schemeClr val="bg1"/>
                          </a:solidFill>
                        </a:rPr>
                        <a:t>情報の鮮度</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3565A"/>
                    </a:solidFill>
                  </a:tcPr>
                </a:tc>
                <a:tc>
                  <a:txBody>
                    <a:bodyPr/>
                    <a:lstStyle/>
                    <a:p>
                      <a:pPr algn="ctr"/>
                      <a:r>
                        <a:rPr kumimoji="1" lang="en-US" altLang="ja-JP" sz="1200">
                          <a:solidFill>
                            <a:schemeClr val="bg1"/>
                          </a:solidFill>
                        </a:rPr>
                        <a:t>PMH</a:t>
                      </a:r>
                      <a:r>
                        <a:rPr kumimoji="1" lang="ja-JP" altLang="en-US" sz="1200">
                          <a:solidFill>
                            <a:schemeClr val="bg1"/>
                          </a:solidFill>
                        </a:rPr>
                        <a:t>接続</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3565A"/>
                    </a:solidFill>
                  </a:tcPr>
                </a:tc>
                <a:extLst>
                  <a:ext uri="{0D108BD9-81ED-4DB2-BD59-A6C34878D82A}">
                    <a16:rowId xmlns:a16="http://schemas.microsoft.com/office/drawing/2014/main" val="245497818"/>
                  </a:ext>
                </a:extLst>
              </a:tr>
              <a:tr h="536507">
                <a:tc>
                  <a:txBody>
                    <a:bodyPr/>
                    <a:lstStyle/>
                    <a:p>
                      <a:pPr algn="ctr"/>
                      <a:r>
                        <a:rPr kumimoji="1" lang="en-US" altLang="ja-JP" sz="1200"/>
                        <a:t>PMH</a:t>
                      </a:r>
                      <a:r>
                        <a:rPr kumimoji="1" lang="ja-JP" altLang="en-US" sz="1200"/>
                        <a:t>情報連携</a:t>
                      </a:r>
                      <a:r>
                        <a:rPr kumimoji="1" lang="en-US" altLang="ja-JP" sz="1200"/>
                        <a:t>API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200"/>
                        <a:t>自治体で設定した入力項目及び公開設定された項目</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200"/>
                        <a:t>受診・接種後、即時取得可能</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200"/>
                        <a:t>・母子保健情報</a:t>
                      </a:r>
                      <a:endParaRPr kumimoji="1" lang="en-US" altLang="ja-JP" sz="1200"/>
                    </a:p>
                    <a:p>
                      <a:r>
                        <a:rPr kumimoji="1" lang="ja-JP" altLang="en-US" sz="1200"/>
                        <a:t>・予防接種情報</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7212367"/>
                  </a:ext>
                </a:extLst>
              </a:tr>
              <a:tr h="703600">
                <a:tc>
                  <a:txBody>
                    <a:bodyPr/>
                    <a:lstStyle/>
                    <a:p>
                      <a:pPr algn="ctr"/>
                      <a:r>
                        <a:rPr kumimoji="1" lang="ja-JP" altLang="en-US" sz="1200"/>
                        <a:t>自己情報取得</a:t>
                      </a:r>
                      <a:r>
                        <a:rPr kumimoji="1" lang="en-US" altLang="ja-JP" sz="1200"/>
                        <a:t>API</a:t>
                      </a:r>
                      <a:endParaRPr kumimoji="1" lang="ja-JP" altLang="en-US" sz="12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200"/>
                        <a:t>自治体が健康管理システムに入力し、中間サーバを通じ、マイナポータルに連携されるすべての項目</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200"/>
                        <a:t>受診・接種後、自治体が健康管理システムに入力後、連携するため、１～２か月程のタイムラグあり</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kumimoji="1" lang="en-US" altLang="ja-JP" sz="1200"/>
                        <a:t>―</a:t>
                      </a:r>
                      <a:endParaRPr kumimoji="1" lang="ja-JP" altLang="en-US" sz="12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53475135"/>
                  </a:ext>
                </a:extLst>
              </a:tr>
            </a:tbl>
          </a:graphicData>
        </a:graphic>
      </p:graphicFrame>
      <p:sp>
        <p:nvSpPr>
          <p:cNvPr id="13" name="テキスト ボックス 12">
            <a:extLst>
              <a:ext uri="{FF2B5EF4-FFF2-40B4-BE49-F238E27FC236}">
                <a16:creationId xmlns:a16="http://schemas.microsoft.com/office/drawing/2014/main" id="{BFB43F5B-93A8-7A72-6DF9-F006490D5B7A}"/>
              </a:ext>
            </a:extLst>
          </p:cNvPr>
          <p:cNvSpPr txBox="1"/>
          <p:nvPr/>
        </p:nvSpPr>
        <p:spPr>
          <a:xfrm>
            <a:off x="460917" y="4496732"/>
            <a:ext cx="3908207" cy="336246"/>
          </a:xfrm>
          <a:prstGeom prst="rect">
            <a:avLst/>
          </a:prstGeom>
          <a:noFill/>
        </p:spPr>
        <p:txBody>
          <a:bodyPr wrap="square" rtlCol="0">
            <a:spAutoFit/>
          </a:bodyPr>
          <a:lstStyle/>
          <a:p>
            <a:pPr>
              <a:lnSpc>
                <a:spcPct val="120000"/>
              </a:lnSpc>
            </a:pPr>
            <a:r>
              <a:rPr kumimoji="1" lang="ja-JP" altLang="en-US" sz="1400" b="1" spc="50"/>
              <a:t>≪補足：各</a:t>
            </a:r>
            <a:r>
              <a:rPr kumimoji="1" lang="en-US" altLang="ja-JP" sz="1400" b="1" spc="50"/>
              <a:t>API</a:t>
            </a:r>
            <a:r>
              <a:rPr lang="ja-JP" altLang="en-US" sz="1400" b="1" spc="50"/>
              <a:t>で取得可能な情報</a:t>
            </a:r>
            <a:r>
              <a:rPr kumimoji="1" lang="ja-JP" altLang="en-US" sz="1400" b="1" spc="50"/>
              <a:t>≫</a:t>
            </a:r>
          </a:p>
        </p:txBody>
      </p:sp>
      <p:sp>
        <p:nvSpPr>
          <p:cNvPr id="14" name="四角形: 角を丸くする 13">
            <a:extLst>
              <a:ext uri="{FF2B5EF4-FFF2-40B4-BE49-F238E27FC236}">
                <a16:creationId xmlns:a16="http://schemas.microsoft.com/office/drawing/2014/main" id="{63BF4B51-F2A1-B4CC-81DD-417A6C2911DC}"/>
              </a:ext>
            </a:extLst>
          </p:cNvPr>
          <p:cNvSpPr/>
          <p:nvPr/>
        </p:nvSpPr>
        <p:spPr bwMode="gray">
          <a:xfrm>
            <a:off x="1352189" y="1341437"/>
            <a:ext cx="5184000" cy="432000"/>
          </a:xfrm>
          <a:prstGeom prst="roundRect">
            <a:avLst/>
          </a:prstGeom>
          <a:solidFill>
            <a:schemeClr val="accent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R="0" lvl="0" algn="ctr" defTabSz="914400" eaLnBrk="1" fontAlgn="base" latinLnBrk="0" hangingPunct="1">
              <a:lnSpc>
                <a:spcPct val="100000"/>
              </a:lnSpc>
              <a:spcBef>
                <a:spcPct val="0"/>
              </a:spcBef>
              <a:spcAft>
                <a:spcPct val="0"/>
              </a:spcAft>
              <a:buClrTx/>
              <a:buSzTx/>
              <a:tabLst/>
              <a:defRPr/>
            </a:pPr>
            <a:r>
              <a:rPr kumimoji="0" lang="ja-JP" altLang="en-US" sz="1600" b="1" kern="0">
                <a:solidFill>
                  <a:schemeClr val="bg1"/>
                </a:solidFill>
                <a:latin typeface="+mn-ea"/>
                <a:cs typeface="Arial" charset="0"/>
              </a:rPr>
              <a:t>課題</a:t>
            </a:r>
            <a:endParaRPr kumimoji="0" lang="en-US" altLang="ja-JP" sz="1600" b="1" kern="0">
              <a:solidFill>
                <a:schemeClr val="bg1"/>
              </a:solidFill>
              <a:latin typeface="+mn-ea"/>
              <a:cs typeface="Arial" charset="0"/>
            </a:endParaRPr>
          </a:p>
        </p:txBody>
      </p:sp>
      <p:sp>
        <p:nvSpPr>
          <p:cNvPr id="15" name="四角形: 角を丸くする 14">
            <a:extLst>
              <a:ext uri="{FF2B5EF4-FFF2-40B4-BE49-F238E27FC236}">
                <a16:creationId xmlns:a16="http://schemas.microsoft.com/office/drawing/2014/main" id="{9AF0CA01-1508-5E8B-337D-2C8E5B3A8705}"/>
              </a:ext>
            </a:extLst>
          </p:cNvPr>
          <p:cNvSpPr/>
          <p:nvPr/>
        </p:nvSpPr>
        <p:spPr bwMode="gray">
          <a:xfrm>
            <a:off x="6594828" y="1341437"/>
            <a:ext cx="5184000" cy="432000"/>
          </a:xfrm>
          <a:prstGeom prst="roundRect">
            <a:avLst/>
          </a:prstGeom>
          <a:solidFill>
            <a:schemeClr val="accent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defTabSz="990564">
              <a:buSzPct val="100000"/>
              <a:defRPr/>
            </a:pPr>
            <a:r>
              <a:rPr kumimoji="0" lang="ja-JP" altLang="en-US" sz="1600" b="1" kern="0">
                <a:solidFill>
                  <a:prstClr val="white"/>
                </a:solidFill>
                <a:latin typeface="+mn-ea"/>
                <a:cs typeface="Arial" charset="0"/>
              </a:rPr>
              <a:t>区市町村における運用時の対策</a:t>
            </a:r>
          </a:p>
        </p:txBody>
      </p:sp>
      <p:sp>
        <p:nvSpPr>
          <p:cNvPr id="16" name="正方形/長方形 15">
            <a:extLst>
              <a:ext uri="{FF2B5EF4-FFF2-40B4-BE49-F238E27FC236}">
                <a16:creationId xmlns:a16="http://schemas.microsoft.com/office/drawing/2014/main" id="{F6882AE4-2887-4952-C673-2BC0969634AC}"/>
              </a:ext>
            </a:extLst>
          </p:cNvPr>
          <p:cNvSpPr/>
          <p:nvPr/>
        </p:nvSpPr>
        <p:spPr bwMode="gray">
          <a:xfrm>
            <a:off x="933551" y="1864220"/>
            <a:ext cx="360000" cy="2628000"/>
          </a:xfrm>
          <a:prstGeom prst="rect">
            <a:avLst/>
          </a:prstGeom>
          <a:solidFill>
            <a:schemeClr val="bg1">
              <a:lumMod val="95000"/>
            </a:schemeClr>
          </a:solidFill>
          <a:ln w="12700" algn="ctr">
            <a:solidFill>
              <a:sysClr val="window" lastClr="FFFFFF">
                <a:lumMod val="75000"/>
              </a:sysClr>
            </a:solidFill>
            <a:miter lim="800000"/>
            <a:headEnd/>
            <a:tailEnd/>
          </a:ln>
        </p:spPr>
        <p:txBody>
          <a:bodyPr rot="0" spcFirstLastPara="0" vertOverflow="overflow" horzOverflow="overflow" vert="eaVert" wrap="square" lIns="36000" tIns="36000" rIns="36000" bIns="36000" numCol="1" spcCol="0" rtlCol="0" fromWordArt="0" anchor="ctr" anchorCtr="0" forceAA="0" compatLnSpc="1">
            <a:prstTxWarp prst="textNoShape">
              <a:avLst/>
            </a:prstTxWarp>
            <a:noAutofit/>
          </a:bodyPr>
          <a:lstStyle/>
          <a:p>
            <a:pPr algn="ctr" defTabSz="990564">
              <a:buSzPct val="100000"/>
            </a:pPr>
            <a:r>
              <a:rPr kumimoji="0" lang="ja-JP" altLang="en-US" sz="1400" b="1" kern="0">
                <a:solidFill>
                  <a:sysClr val="windowText" lastClr="000000"/>
                </a:solidFill>
                <a:latin typeface="+mn-ea"/>
                <a:cs typeface="Arial" charset="0"/>
              </a:rPr>
              <a:t>要件定義時</a:t>
            </a:r>
            <a:endParaRPr kumimoji="0" lang="en-US" altLang="ja-JP" sz="1400" b="1" kern="0">
              <a:solidFill>
                <a:sysClr val="windowText" lastClr="000000"/>
              </a:solidFill>
              <a:latin typeface="+mn-ea"/>
              <a:cs typeface="Arial" charset="0"/>
            </a:endParaRPr>
          </a:p>
        </p:txBody>
      </p:sp>
      <p:sp>
        <p:nvSpPr>
          <p:cNvPr id="17" name="テキスト ボックス 16">
            <a:extLst>
              <a:ext uri="{FF2B5EF4-FFF2-40B4-BE49-F238E27FC236}">
                <a16:creationId xmlns:a16="http://schemas.microsoft.com/office/drawing/2014/main" id="{3F5B4691-D1DB-AD0A-9183-B2371AACB027}"/>
              </a:ext>
            </a:extLst>
          </p:cNvPr>
          <p:cNvSpPr txBox="1"/>
          <p:nvPr/>
        </p:nvSpPr>
        <p:spPr>
          <a:xfrm>
            <a:off x="407988" y="6385590"/>
            <a:ext cx="11340000" cy="276999"/>
          </a:xfrm>
          <a:prstGeom prst="rect">
            <a:avLst/>
          </a:prstGeom>
          <a:noFill/>
        </p:spPr>
        <p:txBody>
          <a:bodyPr wrap="square">
            <a:spAutoFit/>
          </a:bodyPr>
          <a:lstStyle/>
          <a:p>
            <a:r>
              <a:rPr lang="en-US" altLang="ja-JP" sz="1200"/>
              <a:t>※ </a:t>
            </a:r>
            <a:r>
              <a:rPr lang="ja-JP" altLang="en-US" sz="1200"/>
              <a:t>本件は、</a:t>
            </a:r>
            <a:r>
              <a:rPr lang="en-US" altLang="ja-JP" sz="1200"/>
              <a:t>PMH</a:t>
            </a:r>
            <a:r>
              <a:rPr lang="ja-JP" altLang="en-US" sz="1200"/>
              <a:t>実証下（</a:t>
            </a:r>
            <a:r>
              <a:rPr lang="en-US" altLang="ja-JP" sz="1200"/>
              <a:t>PMH</a:t>
            </a:r>
            <a:r>
              <a:rPr lang="ja-JP" altLang="en-US" sz="1200"/>
              <a:t>の仕様が未確定の状態）での対応方法における課題・対応策であるため、今後状況変更の可能性があることに留意が必要</a:t>
            </a:r>
          </a:p>
        </p:txBody>
      </p:sp>
      <p:sp>
        <p:nvSpPr>
          <p:cNvPr id="19" name="コンテンツ プレースホルダー 1">
            <a:extLst>
              <a:ext uri="{FF2B5EF4-FFF2-40B4-BE49-F238E27FC236}">
                <a16:creationId xmlns:a16="http://schemas.microsoft.com/office/drawing/2014/main" id="{A658769E-A491-0647-02E2-FBA334B6D518}"/>
              </a:ext>
            </a:extLst>
          </p:cNvPr>
          <p:cNvSpPr>
            <a:spLocks noGrp="1"/>
          </p:cNvSpPr>
          <p:nvPr>
            <p:ph sz="quarter" idx="13"/>
          </p:nvPr>
        </p:nvSpPr>
        <p:spPr>
          <a:xfrm>
            <a:off x="438828" y="186404"/>
            <a:ext cx="11314344" cy="212608"/>
          </a:xfrm>
        </p:spPr>
        <p:txBody>
          <a:bodyPr vert="horz" lIns="91440" tIns="45720" rIns="91440" bIns="45720" rtlCol="0">
            <a:noAutofit/>
          </a:bodyPr>
          <a:lstStyle/>
          <a:p>
            <a:r>
              <a:rPr lang="en-US" altLang="ja-JP" sz="1800" b="1">
                <a:solidFill>
                  <a:schemeClr val="tx1"/>
                </a:solidFill>
              </a:rPr>
              <a:t>4.</a:t>
            </a:r>
            <a:r>
              <a:rPr lang="ja-JP" altLang="en-US" sz="1800" b="1">
                <a:solidFill>
                  <a:schemeClr val="tx1"/>
                </a:solidFill>
              </a:rPr>
              <a:t>運用上の課題と対応方針</a:t>
            </a:r>
          </a:p>
        </p:txBody>
      </p:sp>
      <p:sp>
        <p:nvSpPr>
          <p:cNvPr id="20" name="タイトル 4">
            <a:extLst>
              <a:ext uri="{FF2B5EF4-FFF2-40B4-BE49-F238E27FC236}">
                <a16:creationId xmlns:a16="http://schemas.microsoft.com/office/drawing/2014/main" id="{EBBB0872-5B9E-0057-F867-F253C0624B73}"/>
              </a:ext>
            </a:extLst>
          </p:cNvPr>
          <p:cNvSpPr>
            <a:spLocks noGrp="1"/>
          </p:cNvSpPr>
          <p:nvPr>
            <p:ph type="title"/>
          </p:nvPr>
        </p:nvSpPr>
        <p:spPr>
          <a:xfrm>
            <a:off x="438828" y="474404"/>
            <a:ext cx="11314344" cy="297216"/>
          </a:xfrm>
        </p:spPr>
        <p:txBody>
          <a:bodyPr vert="horz">
            <a:noAutofit/>
          </a:bodyPr>
          <a:lstStyle/>
          <a:p>
            <a:r>
              <a:rPr lang="en-US" altLang="ja-JP" sz="1600"/>
              <a:t>(2) </a:t>
            </a:r>
            <a:r>
              <a:rPr lang="ja-JP" altLang="en-US" sz="1600"/>
              <a:t>区市町村の運用上の課題（</a:t>
            </a:r>
            <a:r>
              <a:rPr lang="en-US" altLang="ja-JP" sz="1600"/>
              <a:t>2/2</a:t>
            </a:r>
            <a:r>
              <a:rPr lang="ja-JP" altLang="en-US" sz="1600"/>
              <a:t>）</a:t>
            </a:r>
            <a:endParaRPr kumimoji="1" lang="ja-JP" altLang="en-US" sz="1600"/>
          </a:p>
        </p:txBody>
      </p:sp>
      <p:sp>
        <p:nvSpPr>
          <p:cNvPr id="21" name="タイトル 5">
            <a:extLst>
              <a:ext uri="{FF2B5EF4-FFF2-40B4-BE49-F238E27FC236}">
                <a16:creationId xmlns:a16="http://schemas.microsoft.com/office/drawing/2014/main" id="{F884DD7E-39CE-BAF4-88E4-C961F5410182}"/>
              </a:ext>
            </a:extLst>
          </p:cNvPr>
          <p:cNvSpPr txBox="1">
            <a:spLocks/>
          </p:cNvSpPr>
          <p:nvPr/>
        </p:nvSpPr>
        <p:spPr>
          <a:xfrm>
            <a:off x="438828" y="771620"/>
            <a:ext cx="11314344"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区市町村における運用時の課題と対策は以下のとおり</a:t>
            </a:r>
          </a:p>
        </p:txBody>
      </p:sp>
      <p:sp>
        <p:nvSpPr>
          <p:cNvPr id="27" name="テキスト ボックス 26">
            <a:extLst>
              <a:ext uri="{FF2B5EF4-FFF2-40B4-BE49-F238E27FC236}">
                <a16:creationId xmlns:a16="http://schemas.microsoft.com/office/drawing/2014/main" id="{94766C77-D7DD-CD74-A48F-C955549BE63F}"/>
              </a:ext>
            </a:extLst>
          </p:cNvPr>
          <p:cNvSpPr txBox="1"/>
          <p:nvPr/>
        </p:nvSpPr>
        <p:spPr>
          <a:xfrm>
            <a:off x="478913" y="1771609"/>
            <a:ext cx="360000" cy="336246"/>
          </a:xfrm>
          <a:prstGeom prst="rect">
            <a:avLst/>
          </a:prstGeom>
          <a:noFill/>
        </p:spPr>
        <p:txBody>
          <a:bodyPr wrap="square" rtlCol="0">
            <a:spAutoFit/>
          </a:bodyPr>
          <a:lstStyle/>
          <a:p>
            <a:pPr algn="l">
              <a:lnSpc>
                <a:spcPct val="120000"/>
              </a:lnSpc>
            </a:pPr>
            <a:r>
              <a:rPr kumimoji="1" lang="en-US" altLang="ja-JP" sz="1200" b="1" spc="50">
                <a:solidFill>
                  <a:schemeClr val="bg1"/>
                </a:solidFill>
              </a:rPr>
              <a:t>3</a:t>
            </a:r>
            <a:r>
              <a:rPr kumimoji="1" lang="en-US" altLang="ja-JP" sz="1400" b="1" spc="50">
                <a:solidFill>
                  <a:schemeClr val="bg1"/>
                </a:solidFill>
              </a:rPr>
              <a:t>.</a:t>
            </a:r>
            <a:endParaRPr kumimoji="1" lang="ja-JP" altLang="en-US" sz="1400" b="1" spc="50">
              <a:solidFill>
                <a:schemeClr val="bg1"/>
              </a:solidFill>
            </a:endParaRPr>
          </a:p>
        </p:txBody>
      </p:sp>
      <p:sp>
        <p:nvSpPr>
          <p:cNvPr id="2" name="正方形/長方形 1">
            <a:extLst>
              <a:ext uri="{FF2B5EF4-FFF2-40B4-BE49-F238E27FC236}">
                <a16:creationId xmlns:a16="http://schemas.microsoft.com/office/drawing/2014/main" id="{CD1B17DC-EB52-ABB3-295C-37A94E601E2D}"/>
              </a:ext>
            </a:extLst>
          </p:cNvPr>
          <p:cNvSpPr/>
          <p:nvPr/>
        </p:nvSpPr>
        <p:spPr bwMode="gray">
          <a:xfrm>
            <a:off x="6594828" y="1863479"/>
            <a:ext cx="5184000" cy="2628000"/>
          </a:xfrm>
          <a:prstGeom prst="rect">
            <a:avLst/>
          </a:prstGeom>
          <a:noFill/>
          <a:ln w="12700" algn="ctr">
            <a:solidFill>
              <a:sysClr val="window" lastClr="FFFFFF">
                <a:lumMod val="75000"/>
              </a:sys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fontAlgn="base">
              <a:spcBef>
                <a:spcPct val="0"/>
              </a:spcBef>
              <a:spcAft>
                <a:spcPct val="0"/>
              </a:spcAft>
              <a:buClr>
                <a:schemeClr val="tx2"/>
              </a:buClr>
              <a:defRPr/>
            </a:pPr>
            <a:r>
              <a:rPr kumimoji="0" lang="ja-JP" altLang="en-US" sz="1200" b="1" kern="0">
                <a:latin typeface="+mn-ea"/>
                <a:cs typeface="Arial" charset="0"/>
              </a:rPr>
              <a:t>（区市町村の対応）</a:t>
            </a:r>
          </a:p>
          <a:p>
            <a:pPr marL="179388" indent="-179388" fontAlgn="base">
              <a:spcBef>
                <a:spcPct val="0"/>
              </a:spcBef>
              <a:spcAft>
                <a:spcPct val="0"/>
              </a:spcAft>
              <a:buClr>
                <a:schemeClr val="tx2"/>
              </a:buClr>
              <a:buFont typeface="Wingdings" panose="05000000000000000000" pitchFamily="2" charset="2"/>
              <a:buChar char="l"/>
              <a:defRPr/>
            </a:pPr>
            <a:r>
              <a:rPr kumimoji="0" lang="en-US" altLang="ja-JP" sz="1200" kern="0">
                <a:latin typeface="+mn-ea"/>
                <a:cs typeface="Arial" charset="0"/>
              </a:rPr>
              <a:t>PMH</a:t>
            </a:r>
            <a:r>
              <a:rPr kumimoji="0" lang="ja-JP" altLang="en-US" sz="1200" kern="0">
                <a:latin typeface="+mn-ea"/>
                <a:cs typeface="Arial" charset="0"/>
              </a:rPr>
              <a:t>接続の適合基準日（令和</a:t>
            </a:r>
            <a:r>
              <a:rPr kumimoji="0" lang="en-US" altLang="ja-JP" sz="1200" kern="0">
                <a:latin typeface="+mn-ea"/>
                <a:cs typeface="Arial" charset="0"/>
              </a:rPr>
              <a:t>10</a:t>
            </a:r>
            <a:r>
              <a:rPr kumimoji="0" lang="ja-JP" altLang="en-US" sz="1200" kern="0">
                <a:latin typeface="+mn-ea"/>
                <a:cs typeface="Arial" charset="0"/>
              </a:rPr>
              <a:t>年４月１日（以降））の実施を目指し対応</a:t>
            </a:r>
          </a:p>
          <a:p>
            <a:pPr marL="179388" indent="-179388" fontAlgn="base">
              <a:spcBef>
                <a:spcPct val="0"/>
              </a:spcBef>
              <a:spcAft>
                <a:spcPct val="0"/>
              </a:spcAft>
              <a:buClr>
                <a:schemeClr val="tx2"/>
              </a:buClr>
              <a:buFont typeface="Wingdings" panose="05000000000000000000" pitchFamily="2" charset="2"/>
              <a:buChar char="l"/>
              <a:defRPr/>
            </a:pPr>
            <a:r>
              <a:rPr kumimoji="0" lang="en-US" altLang="ja-JP" sz="1200" kern="0">
                <a:latin typeface="+mn-ea"/>
                <a:cs typeface="Arial" charset="0"/>
              </a:rPr>
              <a:t>PMH</a:t>
            </a:r>
            <a:r>
              <a:rPr kumimoji="0" lang="ja-JP" altLang="en-US" sz="1200" kern="0">
                <a:latin typeface="+mn-ea"/>
                <a:cs typeface="Arial" charset="0"/>
              </a:rPr>
              <a:t>導入の際は、入力項目及び公開設定された項目が住民向けに連携されることを考慮し設定することで、府令様式及び任意様式の網羅が概ね可能</a:t>
            </a:r>
          </a:p>
          <a:p>
            <a:pPr marL="179388" indent="-179388" fontAlgn="base">
              <a:spcBef>
                <a:spcPct val="0"/>
              </a:spcBef>
              <a:spcAft>
                <a:spcPct val="0"/>
              </a:spcAft>
              <a:buClr>
                <a:schemeClr val="tx2"/>
              </a:buClr>
              <a:buFont typeface="Wingdings" panose="05000000000000000000" pitchFamily="2" charset="2"/>
              <a:buChar char="l"/>
              <a:defRPr/>
            </a:pPr>
            <a:r>
              <a:rPr kumimoji="0" lang="ja-JP" altLang="en-US" sz="1200" kern="0">
                <a:latin typeface="+mn-ea"/>
                <a:cs typeface="Arial" charset="0"/>
              </a:rPr>
              <a:t>全項目を網羅するためには、手入力用と情報取得用の画面を分けて用意し、府令様式及び任意様式の項目を網羅することも検討</a:t>
            </a:r>
            <a:endParaRPr kumimoji="0" lang="en-US" altLang="ja-JP" sz="1200" kern="0">
              <a:latin typeface="+mn-ea"/>
              <a:cs typeface="Arial" charset="0"/>
            </a:endParaRPr>
          </a:p>
          <a:p>
            <a:pPr fontAlgn="base">
              <a:spcBef>
                <a:spcPct val="0"/>
              </a:spcBef>
              <a:spcAft>
                <a:spcPct val="0"/>
              </a:spcAft>
              <a:buClr>
                <a:schemeClr val="tx2"/>
              </a:buClr>
              <a:defRPr/>
            </a:pPr>
            <a:r>
              <a:rPr kumimoji="0" lang="ja-JP" altLang="en-US" sz="1200" b="1" kern="0">
                <a:latin typeface="+mn-ea"/>
                <a:cs typeface="Arial" charset="0"/>
              </a:rPr>
              <a:t>（国による対応）</a:t>
            </a:r>
            <a:endParaRPr kumimoji="0" lang="en-US" altLang="ja-JP" sz="1200" b="1" kern="0">
              <a:latin typeface="+mn-ea"/>
              <a:cs typeface="Arial" charset="0"/>
            </a:endParaRPr>
          </a:p>
          <a:p>
            <a:pPr marL="179388" indent="-179388" fontAlgn="base">
              <a:spcBef>
                <a:spcPct val="0"/>
              </a:spcBef>
              <a:spcAft>
                <a:spcPct val="0"/>
              </a:spcAft>
              <a:buClr>
                <a:schemeClr val="tx2"/>
              </a:buClr>
              <a:buFont typeface="Wingdings" panose="05000000000000000000" pitchFamily="2" charset="2"/>
              <a:buChar char="l"/>
              <a:defRPr/>
            </a:pPr>
            <a:r>
              <a:rPr kumimoji="0" lang="en-US" altLang="ja-JP" sz="1200" kern="0">
                <a:latin typeface="+mn-ea"/>
                <a:cs typeface="Arial" charset="0"/>
              </a:rPr>
              <a:t>PMH</a:t>
            </a:r>
            <a:r>
              <a:rPr kumimoji="0" lang="ja-JP" altLang="en-US" sz="1200" kern="0">
                <a:latin typeface="+mn-ea"/>
                <a:cs typeface="Arial" charset="0"/>
              </a:rPr>
              <a:t>情報連携</a:t>
            </a:r>
            <a:r>
              <a:rPr kumimoji="0" lang="en-US" altLang="ja-JP" sz="1200" kern="0">
                <a:latin typeface="+mn-ea"/>
                <a:cs typeface="Arial" charset="0"/>
              </a:rPr>
              <a:t>API</a:t>
            </a:r>
            <a:r>
              <a:rPr kumimoji="0" lang="ja-JP" altLang="en-US" sz="1200" kern="0">
                <a:latin typeface="+mn-ea"/>
                <a:cs typeface="Arial" charset="0"/>
              </a:rPr>
              <a:t>及び自己情報取得</a:t>
            </a:r>
            <a:r>
              <a:rPr kumimoji="0" lang="en-US" altLang="ja-JP" sz="1200" kern="0">
                <a:latin typeface="+mn-ea"/>
                <a:cs typeface="Arial" charset="0"/>
              </a:rPr>
              <a:t>API</a:t>
            </a:r>
            <a:r>
              <a:rPr kumimoji="0" lang="ja-JP" altLang="en-US" sz="1200" kern="0">
                <a:latin typeface="+mn-ea"/>
                <a:cs typeface="Arial" charset="0"/>
              </a:rPr>
              <a:t>との連携により、府令様式及び任意様式の内容が情報取得可能となるよう項目の整理を実施</a:t>
            </a:r>
            <a:endParaRPr kumimoji="0" lang="en-US" altLang="ja-JP" sz="1200" kern="0">
              <a:latin typeface="+mn-ea"/>
              <a:cs typeface="Arial" charset="0"/>
            </a:endParaRPr>
          </a:p>
          <a:p>
            <a:pPr marL="179388" indent="-179388" fontAlgn="base">
              <a:spcBef>
                <a:spcPct val="0"/>
              </a:spcBef>
              <a:spcAft>
                <a:spcPct val="0"/>
              </a:spcAft>
              <a:buClr>
                <a:schemeClr val="tx2"/>
              </a:buClr>
              <a:buFont typeface="Wingdings" panose="05000000000000000000" pitchFamily="2" charset="2"/>
              <a:buChar char="l"/>
              <a:defRPr/>
            </a:pPr>
            <a:r>
              <a:rPr kumimoji="0" lang="en-US" altLang="ja-JP" sz="1200" kern="0">
                <a:latin typeface="+mn-ea"/>
                <a:cs typeface="Arial" charset="0"/>
              </a:rPr>
              <a:t>PMH</a:t>
            </a:r>
            <a:r>
              <a:rPr kumimoji="0" lang="ja-JP" altLang="en-US" sz="1200" kern="0">
                <a:latin typeface="+mn-ea"/>
                <a:cs typeface="Arial" charset="0"/>
              </a:rPr>
              <a:t>情報連携</a:t>
            </a:r>
            <a:r>
              <a:rPr kumimoji="0" lang="en-US" altLang="ja-JP" sz="1200" kern="0">
                <a:latin typeface="+mn-ea"/>
                <a:cs typeface="Arial" charset="0"/>
              </a:rPr>
              <a:t>API</a:t>
            </a:r>
            <a:r>
              <a:rPr kumimoji="0" lang="ja-JP" altLang="en-US" sz="1200" kern="0">
                <a:latin typeface="+mn-ea"/>
                <a:cs typeface="Arial" charset="0"/>
              </a:rPr>
              <a:t>や自己情報取得</a:t>
            </a:r>
            <a:r>
              <a:rPr kumimoji="0" lang="en-US" altLang="ja-JP" sz="1200" kern="0">
                <a:latin typeface="+mn-ea"/>
                <a:cs typeface="Arial" charset="0"/>
              </a:rPr>
              <a:t>API</a:t>
            </a:r>
            <a:r>
              <a:rPr kumimoji="0" lang="ja-JP" altLang="en-US" sz="1200" kern="0">
                <a:latin typeface="+mn-ea"/>
                <a:cs typeface="Arial" charset="0"/>
              </a:rPr>
              <a:t>の各項目</a:t>
            </a:r>
            <a:r>
              <a:rPr kumimoji="0" lang="en-US" altLang="ja-JP" sz="1200" kern="0">
                <a:latin typeface="+mn-ea"/>
                <a:cs typeface="Arial" charset="0"/>
              </a:rPr>
              <a:t>ID</a:t>
            </a:r>
            <a:r>
              <a:rPr kumimoji="0" lang="ja-JP" altLang="en-US" sz="1200" kern="0">
                <a:latin typeface="+mn-ea"/>
                <a:cs typeface="Arial" charset="0"/>
              </a:rPr>
              <a:t>の公開により、取得できる情報に差異があったとしても項目ごとに反映する情報を設定できるよう、府令様式及び任意様式の項目と紐づけを可能とする対応の実施</a:t>
            </a:r>
            <a:endParaRPr kumimoji="0" lang="en-US" altLang="ja-JP" sz="1200" kern="0">
              <a:latin typeface="+mn-ea"/>
              <a:cs typeface="Arial" charset="0"/>
            </a:endParaRPr>
          </a:p>
        </p:txBody>
      </p:sp>
    </p:spTree>
    <p:extLst>
      <p:ext uri="{BB962C8B-B14F-4D97-AF65-F5344CB8AC3E}">
        <p14:creationId xmlns:p14="http://schemas.microsoft.com/office/powerpoint/2010/main" val="3288326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3C534-CBE6-3110-367E-AD6AF816B637}"/>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1E484690-6EAB-1EF3-5505-401E45341919}"/>
              </a:ext>
            </a:extLst>
          </p:cNvPr>
          <p:cNvSpPr>
            <a:spLocks noGrp="1"/>
          </p:cNvSpPr>
          <p:nvPr>
            <p:ph type="ctrTitle"/>
          </p:nvPr>
        </p:nvSpPr>
        <p:spPr/>
        <p:txBody>
          <a:bodyPr vert="horz"/>
          <a:lstStyle/>
          <a:p>
            <a:r>
              <a:rPr lang="ja-JP" altLang="en-US"/>
              <a:t>今後の展開</a:t>
            </a:r>
          </a:p>
        </p:txBody>
      </p:sp>
      <p:sp>
        <p:nvSpPr>
          <p:cNvPr id="10" name="テキスト プレースホルダー 9">
            <a:extLst>
              <a:ext uri="{FF2B5EF4-FFF2-40B4-BE49-F238E27FC236}">
                <a16:creationId xmlns:a16="http://schemas.microsoft.com/office/drawing/2014/main" id="{B3B453AA-D257-2EB5-9D7B-AADFF7263C44}"/>
              </a:ext>
            </a:extLst>
          </p:cNvPr>
          <p:cNvSpPr>
            <a:spLocks noGrp="1"/>
          </p:cNvSpPr>
          <p:nvPr>
            <p:ph type="body" sz="quarter" idx="13"/>
          </p:nvPr>
        </p:nvSpPr>
        <p:spPr/>
        <p:txBody>
          <a:bodyPr/>
          <a:lstStyle/>
          <a:p>
            <a:r>
              <a:rPr lang="en-US" altLang="ja-JP"/>
              <a:t>5</a:t>
            </a:r>
            <a:endParaRPr lang="ja-JP" altLang="en-US"/>
          </a:p>
        </p:txBody>
      </p:sp>
      <p:sp>
        <p:nvSpPr>
          <p:cNvPr id="3" name="正方形/長方形 2">
            <a:extLst>
              <a:ext uri="{FF2B5EF4-FFF2-40B4-BE49-F238E27FC236}">
                <a16:creationId xmlns:a16="http://schemas.microsoft.com/office/drawing/2014/main" id="{EE3710EF-1244-56B0-D934-1A0874512EDE}"/>
              </a:ext>
            </a:extLst>
          </p:cNvPr>
          <p:cNvSpPr/>
          <p:nvPr/>
        </p:nvSpPr>
        <p:spPr>
          <a:xfrm>
            <a:off x="546936" y="4475747"/>
            <a:ext cx="11038787" cy="1791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Clr>
                <a:schemeClr val="accent1"/>
              </a:buClr>
            </a:pPr>
            <a:r>
              <a:rPr kumimoji="1" lang="en-US" altLang="ja-JP" b="1">
                <a:solidFill>
                  <a:schemeClr val="tx1"/>
                </a:solidFill>
              </a:rPr>
              <a:t>(1) </a:t>
            </a:r>
            <a:r>
              <a:rPr kumimoji="1" lang="ja-JP" altLang="en-US" b="1">
                <a:solidFill>
                  <a:schemeClr val="tx1"/>
                </a:solidFill>
              </a:rPr>
              <a:t>これまでの経緯と今後のスケジュール</a:t>
            </a:r>
            <a:endParaRPr kumimoji="1" lang="en-US" altLang="ja-JP" b="1">
              <a:solidFill>
                <a:schemeClr val="tx1"/>
              </a:solidFill>
            </a:endParaRPr>
          </a:p>
          <a:p>
            <a:pPr>
              <a:buClr>
                <a:schemeClr val="accent1"/>
              </a:buClr>
            </a:pPr>
            <a:r>
              <a:rPr kumimoji="1" lang="en-US" altLang="ja-JP" b="1">
                <a:solidFill>
                  <a:schemeClr val="tx1"/>
                </a:solidFill>
              </a:rPr>
              <a:t>(2) </a:t>
            </a:r>
            <a:r>
              <a:rPr kumimoji="1" lang="ja-JP" altLang="en-US" b="1">
                <a:solidFill>
                  <a:schemeClr val="tx1"/>
                </a:solidFill>
              </a:rPr>
              <a:t>導入</a:t>
            </a:r>
            <a:r>
              <a:rPr lang="ja-JP" altLang="en-US" b="1">
                <a:solidFill>
                  <a:schemeClr val="tx1"/>
                </a:solidFill>
              </a:rPr>
              <a:t>に向けた</a:t>
            </a:r>
            <a:r>
              <a:rPr kumimoji="1" lang="ja-JP" altLang="en-US" b="1">
                <a:solidFill>
                  <a:schemeClr val="tx1"/>
                </a:solidFill>
              </a:rPr>
              <a:t>準備</a:t>
            </a:r>
            <a:endParaRPr kumimoji="1" lang="en-US" altLang="ja-JP" b="1">
              <a:solidFill>
                <a:schemeClr val="tx1"/>
              </a:solidFill>
            </a:endParaRPr>
          </a:p>
        </p:txBody>
      </p:sp>
    </p:spTree>
    <p:extLst>
      <p:ext uri="{BB962C8B-B14F-4D97-AF65-F5344CB8AC3E}">
        <p14:creationId xmlns:p14="http://schemas.microsoft.com/office/powerpoint/2010/main" val="1348746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B4D3-BBC8-9B70-5D7D-E7BE05245113}"/>
            </a:ext>
          </a:extLst>
        </p:cNvPr>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2945A450-FA23-E3EA-33A9-948B12EEC662}"/>
              </a:ext>
            </a:extLst>
          </p:cNvPr>
          <p:cNvGraphicFramePr>
            <a:graphicFrameLocks noChangeAspect="1"/>
          </p:cNvGraphicFramePr>
          <p:nvPr>
            <p:custDataLst>
              <p:tags r:id="rId1"/>
            </p:custDataLst>
            <p:extLst>
              <p:ext uri="{D42A27DB-BD31-4B8C-83A1-F6EECF244321}">
                <p14:modId xmlns:p14="http://schemas.microsoft.com/office/powerpoint/2010/main" val="3455695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639" imgH="639" progId="TCLayout.ActiveDocument.1">
                  <p:embed/>
                </p:oleObj>
              </mc:Choice>
              <mc:Fallback>
                <p:oleObj name="think-cellスライド" r:id="rId4" imgW="639" imgH="639" progId="TCLayout.ActiveDocument.1">
                  <p:embed/>
                  <p:pic>
                    <p:nvPicPr>
                      <p:cNvPr id="15" name="think-cell data - do not delete" hidden="1">
                        <a:extLst>
                          <a:ext uri="{FF2B5EF4-FFF2-40B4-BE49-F238E27FC236}">
                            <a16:creationId xmlns:a16="http://schemas.microsoft.com/office/drawing/2014/main" id="{2945A450-FA23-E3EA-33A9-948B12EEC6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スライド番号プレースホルダー 3">
            <a:extLst>
              <a:ext uri="{FF2B5EF4-FFF2-40B4-BE49-F238E27FC236}">
                <a16:creationId xmlns:a16="http://schemas.microsoft.com/office/drawing/2014/main" id="{DBF8BBA2-C01E-08FC-8A05-097A57B2CADB}"/>
              </a:ext>
            </a:extLst>
          </p:cNvPr>
          <p:cNvSpPr>
            <a:spLocks noGrp="1"/>
          </p:cNvSpPr>
          <p:nvPr>
            <p:ph type="sldNum" sz="quarter" idx="18"/>
          </p:nvPr>
        </p:nvSpPr>
        <p:spPr/>
        <p:txBody>
          <a:bodyPr/>
          <a:lstStyle/>
          <a:p>
            <a:fld id="{47CE1B9D-ECF1-40A6-9741-619C7E3ED3FB}" type="slidenum">
              <a:rPr lang="ja-JP" altLang="en-US" smtClean="0"/>
              <a:pPr/>
              <a:t>38</a:t>
            </a:fld>
            <a:endParaRPr lang="ja-JP" altLang="en-US"/>
          </a:p>
        </p:txBody>
      </p:sp>
      <p:sp>
        <p:nvSpPr>
          <p:cNvPr id="5" name="タイトル 4">
            <a:extLst>
              <a:ext uri="{FF2B5EF4-FFF2-40B4-BE49-F238E27FC236}">
                <a16:creationId xmlns:a16="http://schemas.microsoft.com/office/drawing/2014/main" id="{46705A83-F695-586A-8DEE-89F2F98E105E}"/>
              </a:ext>
            </a:extLst>
          </p:cNvPr>
          <p:cNvSpPr>
            <a:spLocks noGrp="1"/>
          </p:cNvSpPr>
          <p:nvPr>
            <p:ph type="title"/>
          </p:nvPr>
        </p:nvSpPr>
        <p:spPr>
          <a:xfrm>
            <a:off x="438828" y="474404"/>
            <a:ext cx="11620778" cy="297216"/>
          </a:xfrm>
        </p:spPr>
        <p:txBody>
          <a:bodyPr vert="horz">
            <a:noAutofit/>
          </a:bodyPr>
          <a:lstStyle/>
          <a:p>
            <a:r>
              <a:rPr lang="en-US" altLang="ja-JP" sz="1600"/>
              <a:t>(1) </a:t>
            </a:r>
            <a:r>
              <a:rPr lang="ja-JP" altLang="en-US" sz="1600"/>
              <a:t>これまでの経緯と今後のスケジュール</a:t>
            </a:r>
            <a:endParaRPr kumimoji="1" lang="ja-JP" altLang="en-US" sz="1600"/>
          </a:p>
        </p:txBody>
      </p:sp>
      <p:sp>
        <p:nvSpPr>
          <p:cNvPr id="53" name="正方形/長方形 52">
            <a:extLst>
              <a:ext uri="{FF2B5EF4-FFF2-40B4-BE49-F238E27FC236}">
                <a16:creationId xmlns:a16="http://schemas.microsoft.com/office/drawing/2014/main" id="{B3A1BA79-C673-192A-CAEA-1E2628C103AC}"/>
              </a:ext>
            </a:extLst>
          </p:cNvPr>
          <p:cNvSpPr/>
          <p:nvPr/>
        </p:nvSpPr>
        <p:spPr bwMode="gray">
          <a:xfrm>
            <a:off x="479425" y="6448138"/>
            <a:ext cx="11233150" cy="152022"/>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90564">
              <a:buSzPct val="100000"/>
            </a:pPr>
            <a:r>
              <a:rPr lang="ja-JP" altLang="en-US" sz="1000">
                <a:solidFill>
                  <a:prstClr val="black"/>
                </a:solidFill>
                <a:latin typeface="+mn-ea"/>
                <a:cs typeface="Arial" charset="0"/>
              </a:rPr>
              <a:t>参考：</a:t>
            </a:r>
            <a:r>
              <a:rPr kumimoji="0" lang="ja-JP" altLang="en-US" sz="1000">
                <a:solidFill>
                  <a:prstClr val="black"/>
                </a:solidFill>
                <a:latin typeface="+mn-ea"/>
                <a:cs typeface="Arial" charset="0"/>
                <a:hlinkClick r:id="rId6"/>
              </a:rPr>
              <a:t>資料１－１　電子版母子健康手帳ガイドライン（仮称）策定に向けた検討会の取りまとめについて</a:t>
            </a:r>
            <a:r>
              <a:rPr kumimoji="0" lang="ja-JP" altLang="en-US" sz="1000">
                <a:solidFill>
                  <a:prstClr val="black"/>
                </a:solidFill>
                <a:latin typeface="+mn-ea"/>
                <a:cs typeface="Arial" charset="0"/>
              </a:rPr>
              <a:t>　</a:t>
            </a:r>
            <a:r>
              <a:rPr kumimoji="0" lang="ja-JP" altLang="en-US" sz="1000">
                <a:solidFill>
                  <a:prstClr val="black"/>
                </a:solidFill>
                <a:latin typeface="+mn-ea"/>
                <a:cs typeface="Arial" charset="0"/>
                <a:hlinkClick r:id="rId7"/>
              </a:rPr>
              <a:t>参考資料１　電子版母子健康手帳ガイドライン（仮称）策定に向けた検討会の取りまとめ</a:t>
            </a:r>
            <a:endParaRPr lang="ja-JP" altLang="en-US" sz="1000">
              <a:solidFill>
                <a:prstClr val="black"/>
              </a:solidFill>
              <a:latin typeface="+mn-ea"/>
              <a:cs typeface="Arial" charset="0"/>
            </a:endParaRPr>
          </a:p>
        </p:txBody>
      </p:sp>
      <p:sp>
        <p:nvSpPr>
          <p:cNvPr id="3" name="タイトル 5">
            <a:extLst>
              <a:ext uri="{FF2B5EF4-FFF2-40B4-BE49-F238E27FC236}">
                <a16:creationId xmlns:a16="http://schemas.microsoft.com/office/drawing/2014/main" id="{514A8E7F-BAF7-8B15-2901-4A399A8068DE}"/>
              </a:ext>
            </a:extLst>
          </p:cNvPr>
          <p:cNvSpPr txBox="1">
            <a:spLocks/>
          </p:cNvSpPr>
          <p:nvPr/>
        </p:nvSpPr>
        <p:spPr>
          <a:xfrm>
            <a:off x="456486" y="771620"/>
            <a:ext cx="11296686"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令和９年度までに</a:t>
            </a:r>
            <a:r>
              <a:rPr lang="en-US" altLang="ja-JP">
                <a:solidFill>
                  <a:schemeClr val="tx2"/>
                </a:solidFill>
              </a:rPr>
              <a:t>PMH</a:t>
            </a:r>
            <a:r>
              <a:rPr lang="ja-JP" altLang="en-US">
                <a:solidFill>
                  <a:schemeClr val="tx2"/>
                </a:solidFill>
              </a:rPr>
              <a:t>／マイナポータルの開発を完了し、環境が整った区市町村から電子版母子健康手帳を順次展開していく想定</a:t>
            </a:r>
          </a:p>
        </p:txBody>
      </p:sp>
      <p:sp>
        <p:nvSpPr>
          <p:cNvPr id="9" name="コンテンツ プレースホルダー 1">
            <a:extLst>
              <a:ext uri="{FF2B5EF4-FFF2-40B4-BE49-F238E27FC236}">
                <a16:creationId xmlns:a16="http://schemas.microsoft.com/office/drawing/2014/main" id="{608BA3D0-ACCA-0E65-99BD-E739AA96F30D}"/>
              </a:ext>
            </a:extLst>
          </p:cNvPr>
          <p:cNvSpPr>
            <a:spLocks noGrp="1"/>
          </p:cNvSpPr>
          <p:nvPr>
            <p:ph sz="quarter" idx="13"/>
          </p:nvPr>
        </p:nvSpPr>
        <p:spPr>
          <a:xfrm>
            <a:off x="438828" y="186404"/>
            <a:ext cx="11314344" cy="212608"/>
          </a:xfrm>
        </p:spPr>
        <p:txBody>
          <a:bodyPr vert="horz" lIns="91440" tIns="45720" rIns="91440" bIns="45720" rtlCol="0">
            <a:noAutofit/>
          </a:bodyPr>
          <a:lstStyle/>
          <a:p>
            <a:r>
              <a:rPr lang="en-US" altLang="ja-JP" sz="1800" b="1">
                <a:solidFill>
                  <a:schemeClr val="tx1"/>
                </a:solidFill>
              </a:rPr>
              <a:t>5.</a:t>
            </a:r>
            <a:r>
              <a:rPr lang="ja-JP" altLang="en-US" sz="1800" b="1">
                <a:solidFill>
                  <a:schemeClr val="tx1"/>
                </a:solidFill>
              </a:rPr>
              <a:t>今後の展開</a:t>
            </a:r>
          </a:p>
        </p:txBody>
      </p:sp>
      <p:graphicFrame>
        <p:nvGraphicFramePr>
          <p:cNvPr id="2" name="表 1">
            <a:extLst>
              <a:ext uri="{FF2B5EF4-FFF2-40B4-BE49-F238E27FC236}">
                <a16:creationId xmlns:a16="http://schemas.microsoft.com/office/drawing/2014/main" id="{2B79BD1E-EC7B-8144-0DB4-9E7E0718754D}"/>
              </a:ext>
            </a:extLst>
          </p:cNvPr>
          <p:cNvGraphicFramePr>
            <a:graphicFrameLocks noGrp="1"/>
          </p:cNvGraphicFramePr>
          <p:nvPr/>
        </p:nvGraphicFramePr>
        <p:xfrm>
          <a:off x="1918870" y="1634235"/>
          <a:ext cx="9792555" cy="4669464"/>
        </p:xfrm>
        <a:graphic>
          <a:graphicData uri="http://schemas.openxmlformats.org/drawingml/2006/table">
            <a:tbl>
              <a:tblPr firstRow="1" bandRow="1"/>
              <a:tblGrid>
                <a:gridCol w="1958511">
                  <a:extLst>
                    <a:ext uri="{9D8B030D-6E8A-4147-A177-3AD203B41FA5}">
                      <a16:colId xmlns:a16="http://schemas.microsoft.com/office/drawing/2014/main" val="3126710131"/>
                    </a:ext>
                  </a:extLst>
                </a:gridCol>
                <a:gridCol w="1958511">
                  <a:extLst>
                    <a:ext uri="{9D8B030D-6E8A-4147-A177-3AD203B41FA5}">
                      <a16:colId xmlns:a16="http://schemas.microsoft.com/office/drawing/2014/main" val="1607983713"/>
                    </a:ext>
                  </a:extLst>
                </a:gridCol>
                <a:gridCol w="1958511">
                  <a:extLst>
                    <a:ext uri="{9D8B030D-6E8A-4147-A177-3AD203B41FA5}">
                      <a16:colId xmlns:a16="http://schemas.microsoft.com/office/drawing/2014/main" val="4116642354"/>
                    </a:ext>
                  </a:extLst>
                </a:gridCol>
                <a:gridCol w="1958511">
                  <a:extLst>
                    <a:ext uri="{9D8B030D-6E8A-4147-A177-3AD203B41FA5}">
                      <a16:colId xmlns:a16="http://schemas.microsoft.com/office/drawing/2014/main" val="49781270"/>
                    </a:ext>
                  </a:extLst>
                </a:gridCol>
                <a:gridCol w="1958511">
                  <a:extLst>
                    <a:ext uri="{9D8B030D-6E8A-4147-A177-3AD203B41FA5}">
                      <a16:colId xmlns:a16="http://schemas.microsoft.com/office/drawing/2014/main" val="3470140445"/>
                    </a:ext>
                  </a:extLst>
                </a:gridCol>
              </a:tblGrid>
              <a:tr h="1556488">
                <a:tc>
                  <a:txBody>
                    <a:bodyPr/>
                    <a:lstStyle>
                      <a:lvl1pPr marL="0" algn="l" defTabSz="914400" rtl="0" eaLnBrk="1" latinLnBrk="0" hangingPunct="1">
                        <a:defRPr kumimoji="1" sz="1800" b="1" kern="1200">
                          <a:solidFill>
                            <a:schemeClr val="lt1"/>
                          </a:solidFill>
                          <a:latin typeface="Aptos"/>
                          <a:ea typeface="Yu Gothic UI"/>
                        </a:defRPr>
                      </a:lvl1pPr>
                      <a:lvl2pPr marL="457200" algn="l" defTabSz="914400" rtl="0" eaLnBrk="1" latinLnBrk="0" hangingPunct="1">
                        <a:defRPr kumimoji="1" sz="1800" b="1" kern="1200">
                          <a:solidFill>
                            <a:schemeClr val="lt1"/>
                          </a:solidFill>
                          <a:latin typeface="Aptos"/>
                          <a:ea typeface="Yu Gothic UI"/>
                        </a:defRPr>
                      </a:lvl2pPr>
                      <a:lvl3pPr marL="914400" algn="l" defTabSz="914400" rtl="0" eaLnBrk="1" latinLnBrk="0" hangingPunct="1">
                        <a:defRPr kumimoji="1" sz="1800" b="1" kern="1200">
                          <a:solidFill>
                            <a:schemeClr val="lt1"/>
                          </a:solidFill>
                          <a:latin typeface="Aptos"/>
                          <a:ea typeface="Yu Gothic UI"/>
                        </a:defRPr>
                      </a:lvl3pPr>
                      <a:lvl4pPr marL="1371600" algn="l" defTabSz="914400" rtl="0" eaLnBrk="1" latinLnBrk="0" hangingPunct="1">
                        <a:defRPr kumimoji="1" sz="1800" b="1" kern="1200">
                          <a:solidFill>
                            <a:schemeClr val="lt1"/>
                          </a:solidFill>
                          <a:latin typeface="Aptos"/>
                          <a:ea typeface="Yu Gothic UI"/>
                        </a:defRPr>
                      </a:lvl4pPr>
                      <a:lvl5pPr marL="1828800" algn="l" defTabSz="914400" rtl="0" eaLnBrk="1" latinLnBrk="0" hangingPunct="1">
                        <a:defRPr kumimoji="1" sz="1800" b="1" kern="1200">
                          <a:solidFill>
                            <a:schemeClr val="lt1"/>
                          </a:solidFill>
                          <a:latin typeface="Aptos"/>
                          <a:ea typeface="Yu Gothic UI"/>
                        </a:defRPr>
                      </a:lvl5pPr>
                      <a:lvl6pPr marL="2286000" algn="l" defTabSz="914400" rtl="0" eaLnBrk="1" latinLnBrk="0" hangingPunct="1">
                        <a:defRPr kumimoji="1" sz="1800" b="1" kern="1200">
                          <a:solidFill>
                            <a:schemeClr val="lt1"/>
                          </a:solidFill>
                          <a:latin typeface="Aptos"/>
                          <a:ea typeface="Yu Gothic UI"/>
                        </a:defRPr>
                      </a:lvl6pPr>
                      <a:lvl7pPr marL="2743200" algn="l" defTabSz="914400" rtl="0" eaLnBrk="1" latinLnBrk="0" hangingPunct="1">
                        <a:defRPr kumimoji="1" sz="1800" b="1" kern="1200">
                          <a:solidFill>
                            <a:schemeClr val="lt1"/>
                          </a:solidFill>
                          <a:latin typeface="Aptos"/>
                          <a:ea typeface="Yu Gothic UI"/>
                        </a:defRPr>
                      </a:lvl7pPr>
                      <a:lvl8pPr marL="3200400" algn="l" defTabSz="914400" rtl="0" eaLnBrk="1" latinLnBrk="0" hangingPunct="1">
                        <a:defRPr kumimoji="1" sz="1800" b="1" kern="1200">
                          <a:solidFill>
                            <a:schemeClr val="lt1"/>
                          </a:solidFill>
                          <a:latin typeface="Aptos"/>
                          <a:ea typeface="Yu Gothic UI"/>
                        </a:defRPr>
                      </a:lvl8pPr>
                      <a:lvl9pPr marL="3657600" algn="l" defTabSz="914400" rtl="0" eaLnBrk="1" latinLnBrk="0" hangingPunct="1">
                        <a:defRPr kumimoji="1" sz="1800" b="1" kern="1200">
                          <a:solidFill>
                            <a:schemeClr val="lt1"/>
                          </a:solidFill>
                          <a:latin typeface="Aptos"/>
                          <a:ea typeface="Yu Gothic UI"/>
                        </a:defRPr>
                      </a:lvl9pPr>
                    </a:lstStyle>
                    <a:p>
                      <a:endParaRPr kumimoji="1" lang="ja-JP" altLang="en-US">
                        <a:solidFill>
                          <a:schemeClr val="tx1"/>
                        </a:solidFill>
                      </a:endParaRPr>
                    </a:p>
                  </a:txBody>
                  <a:tcPr>
                    <a:lnL w="12700" cmpd="sng">
                      <a:solidFill>
                        <a:sysClr val="window" lastClr="FFFFFF"/>
                      </a:solidFill>
                    </a:lnL>
                    <a:lnR w="12700" cap="flat" cmpd="sng" algn="ctr">
                      <a:solidFill>
                        <a:sysClr val="window" lastClr="FFFFFF">
                          <a:lumMod val="75000"/>
                        </a:sysClr>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Aptos"/>
                          <a:ea typeface="Yu Gothic UI"/>
                        </a:defRPr>
                      </a:lvl1pPr>
                      <a:lvl2pPr marL="457200" algn="l" defTabSz="914400" rtl="0" eaLnBrk="1" latinLnBrk="0" hangingPunct="1">
                        <a:defRPr kumimoji="1" sz="1800" b="1" kern="1200">
                          <a:solidFill>
                            <a:schemeClr val="lt1"/>
                          </a:solidFill>
                          <a:latin typeface="Aptos"/>
                          <a:ea typeface="Yu Gothic UI"/>
                        </a:defRPr>
                      </a:lvl2pPr>
                      <a:lvl3pPr marL="914400" algn="l" defTabSz="914400" rtl="0" eaLnBrk="1" latinLnBrk="0" hangingPunct="1">
                        <a:defRPr kumimoji="1" sz="1800" b="1" kern="1200">
                          <a:solidFill>
                            <a:schemeClr val="lt1"/>
                          </a:solidFill>
                          <a:latin typeface="Aptos"/>
                          <a:ea typeface="Yu Gothic UI"/>
                        </a:defRPr>
                      </a:lvl3pPr>
                      <a:lvl4pPr marL="1371600" algn="l" defTabSz="914400" rtl="0" eaLnBrk="1" latinLnBrk="0" hangingPunct="1">
                        <a:defRPr kumimoji="1" sz="1800" b="1" kern="1200">
                          <a:solidFill>
                            <a:schemeClr val="lt1"/>
                          </a:solidFill>
                          <a:latin typeface="Aptos"/>
                          <a:ea typeface="Yu Gothic UI"/>
                        </a:defRPr>
                      </a:lvl4pPr>
                      <a:lvl5pPr marL="1828800" algn="l" defTabSz="914400" rtl="0" eaLnBrk="1" latinLnBrk="0" hangingPunct="1">
                        <a:defRPr kumimoji="1" sz="1800" b="1" kern="1200">
                          <a:solidFill>
                            <a:schemeClr val="lt1"/>
                          </a:solidFill>
                          <a:latin typeface="Aptos"/>
                          <a:ea typeface="Yu Gothic UI"/>
                        </a:defRPr>
                      </a:lvl5pPr>
                      <a:lvl6pPr marL="2286000" algn="l" defTabSz="914400" rtl="0" eaLnBrk="1" latinLnBrk="0" hangingPunct="1">
                        <a:defRPr kumimoji="1" sz="1800" b="1" kern="1200">
                          <a:solidFill>
                            <a:schemeClr val="lt1"/>
                          </a:solidFill>
                          <a:latin typeface="Aptos"/>
                          <a:ea typeface="Yu Gothic UI"/>
                        </a:defRPr>
                      </a:lvl6pPr>
                      <a:lvl7pPr marL="2743200" algn="l" defTabSz="914400" rtl="0" eaLnBrk="1" latinLnBrk="0" hangingPunct="1">
                        <a:defRPr kumimoji="1" sz="1800" b="1" kern="1200">
                          <a:solidFill>
                            <a:schemeClr val="lt1"/>
                          </a:solidFill>
                          <a:latin typeface="Aptos"/>
                          <a:ea typeface="Yu Gothic UI"/>
                        </a:defRPr>
                      </a:lvl7pPr>
                      <a:lvl8pPr marL="3200400" algn="l" defTabSz="914400" rtl="0" eaLnBrk="1" latinLnBrk="0" hangingPunct="1">
                        <a:defRPr kumimoji="1" sz="1800" b="1" kern="1200">
                          <a:solidFill>
                            <a:schemeClr val="lt1"/>
                          </a:solidFill>
                          <a:latin typeface="Aptos"/>
                          <a:ea typeface="Yu Gothic UI"/>
                        </a:defRPr>
                      </a:lvl8pPr>
                      <a:lvl9pPr marL="3657600" algn="l" defTabSz="914400" rtl="0" eaLnBrk="1" latinLnBrk="0" hangingPunct="1">
                        <a:defRPr kumimoji="1" sz="1800" b="1" kern="1200">
                          <a:solidFill>
                            <a:schemeClr val="lt1"/>
                          </a:solidFill>
                          <a:latin typeface="Aptos"/>
                          <a:ea typeface="Yu Gothic UI"/>
                        </a:defRPr>
                      </a:lvl9pPr>
                    </a:lstStyle>
                    <a:p>
                      <a:endParaRPr kumimoji="1" lang="ja-JP" altLang="en-US">
                        <a:solidFill>
                          <a:schemeClr val="tx1"/>
                        </a:solidFill>
                      </a:endParaRPr>
                    </a:p>
                  </a:txBody>
                  <a:tcP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Aptos"/>
                          <a:ea typeface="Yu Gothic UI"/>
                        </a:defRPr>
                      </a:lvl1pPr>
                      <a:lvl2pPr marL="457200" algn="l" defTabSz="914400" rtl="0" eaLnBrk="1" latinLnBrk="0" hangingPunct="1">
                        <a:defRPr kumimoji="1" sz="1800" b="1" kern="1200">
                          <a:solidFill>
                            <a:schemeClr val="lt1"/>
                          </a:solidFill>
                          <a:latin typeface="Aptos"/>
                          <a:ea typeface="Yu Gothic UI"/>
                        </a:defRPr>
                      </a:lvl2pPr>
                      <a:lvl3pPr marL="914400" algn="l" defTabSz="914400" rtl="0" eaLnBrk="1" latinLnBrk="0" hangingPunct="1">
                        <a:defRPr kumimoji="1" sz="1800" b="1" kern="1200">
                          <a:solidFill>
                            <a:schemeClr val="lt1"/>
                          </a:solidFill>
                          <a:latin typeface="Aptos"/>
                          <a:ea typeface="Yu Gothic UI"/>
                        </a:defRPr>
                      </a:lvl3pPr>
                      <a:lvl4pPr marL="1371600" algn="l" defTabSz="914400" rtl="0" eaLnBrk="1" latinLnBrk="0" hangingPunct="1">
                        <a:defRPr kumimoji="1" sz="1800" b="1" kern="1200">
                          <a:solidFill>
                            <a:schemeClr val="lt1"/>
                          </a:solidFill>
                          <a:latin typeface="Aptos"/>
                          <a:ea typeface="Yu Gothic UI"/>
                        </a:defRPr>
                      </a:lvl4pPr>
                      <a:lvl5pPr marL="1828800" algn="l" defTabSz="914400" rtl="0" eaLnBrk="1" latinLnBrk="0" hangingPunct="1">
                        <a:defRPr kumimoji="1" sz="1800" b="1" kern="1200">
                          <a:solidFill>
                            <a:schemeClr val="lt1"/>
                          </a:solidFill>
                          <a:latin typeface="Aptos"/>
                          <a:ea typeface="Yu Gothic UI"/>
                        </a:defRPr>
                      </a:lvl5pPr>
                      <a:lvl6pPr marL="2286000" algn="l" defTabSz="914400" rtl="0" eaLnBrk="1" latinLnBrk="0" hangingPunct="1">
                        <a:defRPr kumimoji="1" sz="1800" b="1" kern="1200">
                          <a:solidFill>
                            <a:schemeClr val="lt1"/>
                          </a:solidFill>
                          <a:latin typeface="Aptos"/>
                          <a:ea typeface="Yu Gothic UI"/>
                        </a:defRPr>
                      </a:lvl6pPr>
                      <a:lvl7pPr marL="2743200" algn="l" defTabSz="914400" rtl="0" eaLnBrk="1" latinLnBrk="0" hangingPunct="1">
                        <a:defRPr kumimoji="1" sz="1800" b="1" kern="1200">
                          <a:solidFill>
                            <a:schemeClr val="lt1"/>
                          </a:solidFill>
                          <a:latin typeface="Aptos"/>
                          <a:ea typeface="Yu Gothic UI"/>
                        </a:defRPr>
                      </a:lvl7pPr>
                      <a:lvl8pPr marL="3200400" algn="l" defTabSz="914400" rtl="0" eaLnBrk="1" latinLnBrk="0" hangingPunct="1">
                        <a:defRPr kumimoji="1" sz="1800" b="1" kern="1200">
                          <a:solidFill>
                            <a:schemeClr val="lt1"/>
                          </a:solidFill>
                          <a:latin typeface="Aptos"/>
                          <a:ea typeface="Yu Gothic UI"/>
                        </a:defRPr>
                      </a:lvl8pPr>
                      <a:lvl9pPr marL="3657600" algn="l" defTabSz="914400" rtl="0" eaLnBrk="1" latinLnBrk="0" hangingPunct="1">
                        <a:defRPr kumimoji="1" sz="1800" b="1" kern="1200">
                          <a:solidFill>
                            <a:schemeClr val="lt1"/>
                          </a:solidFill>
                          <a:latin typeface="Aptos"/>
                          <a:ea typeface="Yu Gothic UI"/>
                        </a:defRPr>
                      </a:lvl9pPr>
                    </a:lstStyle>
                    <a:p>
                      <a:endParaRPr kumimoji="1" lang="ja-JP" altLang="en-US">
                        <a:solidFill>
                          <a:schemeClr val="tx1"/>
                        </a:solidFill>
                      </a:endParaRPr>
                    </a:p>
                  </a:txBody>
                  <a:tcP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Aptos"/>
                          <a:ea typeface="Yu Gothic UI"/>
                        </a:defRPr>
                      </a:lvl1pPr>
                      <a:lvl2pPr marL="457200" algn="l" defTabSz="914400" rtl="0" eaLnBrk="1" latinLnBrk="0" hangingPunct="1">
                        <a:defRPr kumimoji="1" sz="1800" b="1" kern="1200">
                          <a:solidFill>
                            <a:schemeClr val="lt1"/>
                          </a:solidFill>
                          <a:latin typeface="Aptos"/>
                          <a:ea typeface="Yu Gothic UI"/>
                        </a:defRPr>
                      </a:lvl2pPr>
                      <a:lvl3pPr marL="914400" algn="l" defTabSz="914400" rtl="0" eaLnBrk="1" latinLnBrk="0" hangingPunct="1">
                        <a:defRPr kumimoji="1" sz="1800" b="1" kern="1200">
                          <a:solidFill>
                            <a:schemeClr val="lt1"/>
                          </a:solidFill>
                          <a:latin typeface="Aptos"/>
                          <a:ea typeface="Yu Gothic UI"/>
                        </a:defRPr>
                      </a:lvl3pPr>
                      <a:lvl4pPr marL="1371600" algn="l" defTabSz="914400" rtl="0" eaLnBrk="1" latinLnBrk="0" hangingPunct="1">
                        <a:defRPr kumimoji="1" sz="1800" b="1" kern="1200">
                          <a:solidFill>
                            <a:schemeClr val="lt1"/>
                          </a:solidFill>
                          <a:latin typeface="Aptos"/>
                          <a:ea typeface="Yu Gothic UI"/>
                        </a:defRPr>
                      </a:lvl4pPr>
                      <a:lvl5pPr marL="1828800" algn="l" defTabSz="914400" rtl="0" eaLnBrk="1" latinLnBrk="0" hangingPunct="1">
                        <a:defRPr kumimoji="1" sz="1800" b="1" kern="1200">
                          <a:solidFill>
                            <a:schemeClr val="lt1"/>
                          </a:solidFill>
                          <a:latin typeface="Aptos"/>
                          <a:ea typeface="Yu Gothic UI"/>
                        </a:defRPr>
                      </a:lvl5pPr>
                      <a:lvl6pPr marL="2286000" algn="l" defTabSz="914400" rtl="0" eaLnBrk="1" latinLnBrk="0" hangingPunct="1">
                        <a:defRPr kumimoji="1" sz="1800" b="1" kern="1200">
                          <a:solidFill>
                            <a:schemeClr val="lt1"/>
                          </a:solidFill>
                          <a:latin typeface="Aptos"/>
                          <a:ea typeface="Yu Gothic UI"/>
                        </a:defRPr>
                      </a:lvl6pPr>
                      <a:lvl7pPr marL="2743200" algn="l" defTabSz="914400" rtl="0" eaLnBrk="1" latinLnBrk="0" hangingPunct="1">
                        <a:defRPr kumimoji="1" sz="1800" b="1" kern="1200">
                          <a:solidFill>
                            <a:schemeClr val="lt1"/>
                          </a:solidFill>
                          <a:latin typeface="Aptos"/>
                          <a:ea typeface="Yu Gothic UI"/>
                        </a:defRPr>
                      </a:lvl7pPr>
                      <a:lvl8pPr marL="3200400" algn="l" defTabSz="914400" rtl="0" eaLnBrk="1" latinLnBrk="0" hangingPunct="1">
                        <a:defRPr kumimoji="1" sz="1800" b="1" kern="1200">
                          <a:solidFill>
                            <a:schemeClr val="lt1"/>
                          </a:solidFill>
                          <a:latin typeface="Aptos"/>
                          <a:ea typeface="Yu Gothic UI"/>
                        </a:defRPr>
                      </a:lvl8pPr>
                      <a:lvl9pPr marL="3657600" algn="l" defTabSz="914400" rtl="0" eaLnBrk="1" latinLnBrk="0" hangingPunct="1">
                        <a:defRPr kumimoji="1" sz="1800" b="1" kern="1200">
                          <a:solidFill>
                            <a:schemeClr val="lt1"/>
                          </a:solidFill>
                          <a:latin typeface="Aptos"/>
                          <a:ea typeface="Yu Gothic UI"/>
                        </a:defRPr>
                      </a:lvl9pPr>
                    </a:lstStyle>
                    <a:p>
                      <a:endParaRPr kumimoji="1" lang="ja-JP" altLang="en-US">
                        <a:solidFill>
                          <a:schemeClr val="tx1"/>
                        </a:solidFill>
                      </a:endParaRPr>
                    </a:p>
                  </a:txBody>
                  <a:tcP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Aptos"/>
                          <a:ea typeface="Yu Gothic UI"/>
                        </a:defRPr>
                      </a:lvl1pPr>
                      <a:lvl2pPr marL="457200" algn="l" defTabSz="914400" rtl="0" eaLnBrk="1" latinLnBrk="0" hangingPunct="1">
                        <a:defRPr kumimoji="1" sz="1800" b="1" kern="1200">
                          <a:solidFill>
                            <a:schemeClr val="lt1"/>
                          </a:solidFill>
                          <a:latin typeface="Aptos"/>
                          <a:ea typeface="Yu Gothic UI"/>
                        </a:defRPr>
                      </a:lvl2pPr>
                      <a:lvl3pPr marL="914400" algn="l" defTabSz="914400" rtl="0" eaLnBrk="1" latinLnBrk="0" hangingPunct="1">
                        <a:defRPr kumimoji="1" sz="1800" b="1" kern="1200">
                          <a:solidFill>
                            <a:schemeClr val="lt1"/>
                          </a:solidFill>
                          <a:latin typeface="Aptos"/>
                          <a:ea typeface="Yu Gothic UI"/>
                        </a:defRPr>
                      </a:lvl3pPr>
                      <a:lvl4pPr marL="1371600" algn="l" defTabSz="914400" rtl="0" eaLnBrk="1" latinLnBrk="0" hangingPunct="1">
                        <a:defRPr kumimoji="1" sz="1800" b="1" kern="1200">
                          <a:solidFill>
                            <a:schemeClr val="lt1"/>
                          </a:solidFill>
                          <a:latin typeface="Aptos"/>
                          <a:ea typeface="Yu Gothic UI"/>
                        </a:defRPr>
                      </a:lvl4pPr>
                      <a:lvl5pPr marL="1828800" algn="l" defTabSz="914400" rtl="0" eaLnBrk="1" latinLnBrk="0" hangingPunct="1">
                        <a:defRPr kumimoji="1" sz="1800" b="1" kern="1200">
                          <a:solidFill>
                            <a:schemeClr val="lt1"/>
                          </a:solidFill>
                          <a:latin typeface="Aptos"/>
                          <a:ea typeface="Yu Gothic UI"/>
                        </a:defRPr>
                      </a:lvl5pPr>
                      <a:lvl6pPr marL="2286000" algn="l" defTabSz="914400" rtl="0" eaLnBrk="1" latinLnBrk="0" hangingPunct="1">
                        <a:defRPr kumimoji="1" sz="1800" b="1" kern="1200">
                          <a:solidFill>
                            <a:schemeClr val="lt1"/>
                          </a:solidFill>
                          <a:latin typeface="Aptos"/>
                          <a:ea typeface="Yu Gothic UI"/>
                        </a:defRPr>
                      </a:lvl6pPr>
                      <a:lvl7pPr marL="2743200" algn="l" defTabSz="914400" rtl="0" eaLnBrk="1" latinLnBrk="0" hangingPunct="1">
                        <a:defRPr kumimoji="1" sz="1800" b="1" kern="1200">
                          <a:solidFill>
                            <a:schemeClr val="lt1"/>
                          </a:solidFill>
                          <a:latin typeface="Aptos"/>
                          <a:ea typeface="Yu Gothic UI"/>
                        </a:defRPr>
                      </a:lvl7pPr>
                      <a:lvl8pPr marL="3200400" algn="l" defTabSz="914400" rtl="0" eaLnBrk="1" latinLnBrk="0" hangingPunct="1">
                        <a:defRPr kumimoji="1" sz="1800" b="1" kern="1200">
                          <a:solidFill>
                            <a:schemeClr val="lt1"/>
                          </a:solidFill>
                          <a:latin typeface="Aptos"/>
                          <a:ea typeface="Yu Gothic UI"/>
                        </a:defRPr>
                      </a:lvl8pPr>
                      <a:lvl9pPr marL="3657600" algn="l" defTabSz="914400" rtl="0" eaLnBrk="1" latinLnBrk="0" hangingPunct="1">
                        <a:defRPr kumimoji="1" sz="1800" b="1" kern="1200">
                          <a:solidFill>
                            <a:schemeClr val="lt1"/>
                          </a:solidFill>
                          <a:latin typeface="Aptos"/>
                          <a:ea typeface="Yu Gothic UI"/>
                        </a:defRPr>
                      </a:lvl9pPr>
                    </a:lstStyle>
                    <a:p>
                      <a:endParaRPr kumimoji="1" lang="ja-JP" altLang="en-US">
                        <a:solidFill>
                          <a:schemeClr val="tx1"/>
                        </a:solidFill>
                      </a:endParaRPr>
                    </a:p>
                  </a:txBody>
                  <a:tcPr>
                    <a:lnL w="12700" cap="flat" cmpd="sng" algn="ctr">
                      <a:solidFill>
                        <a:sysClr val="window" lastClr="FFFFFF">
                          <a:lumMod val="75000"/>
                        </a:sysClr>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5034048"/>
                  </a:ext>
                </a:extLst>
              </a:tr>
              <a:tr h="1556488">
                <a:tc>
                  <a:txBody>
                    <a:bodyPr/>
                    <a:lstStyle/>
                    <a:p>
                      <a:endParaRPr kumimoji="1" lang="ja-JP" altLang="en-US">
                        <a:solidFill>
                          <a:schemeClr val="tx1"/>
                        </a:solidFill>
                      </a:endParaRPr>
                    </a:p>
                  </a:txBody>
                  <a:tcPr>
                    <a:lnL w="12700" cmpd="sng">
                      <a:solidFill>
                        <a:sysClr val="window" lastClr="FFFFFF"/>
                      </a:solidFill>
                    </a:lnL>
                    <a:lnR w="12700" cap="flat" cmpd="sng" algn="ctr">
                      <a:solidFill>
                        <a:sysClr val="window" lastClr="FFFFFF">
                          <a:lumMod val="75000"/>
                        </a:sysClr>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ysClr val="window" lastClr="FFFFFF">
                          <a:lumMod val="75000"/>
                        </a:sysClr>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021352"/>
                  </a:ext>
                </a:extLst>
              </a:tr>
              <a:tr h="1556488">
                <a:tc>
                  <a:txBody>
                    <a:bodyPr/>
                    <a:lstStyle/>
                    <a:p>
                      <a:endParaRPr kumimoji="1" lang="ja-JP" altLang="en-US">
                        <a:solidFill>
                          <a:schemeClr val="tx1"/>
                        </a:solidFill>
                      </a:endParaRPr>
                    </a:p>
                  </a:txBody>
                  <a:tcPr>
                    <a:lnL w="12700" cmpd="sng">
                      <a:solidFill>
                        <a:sysClr val="window" lastClr="FFFFFF"/>
                      </a:solidFill>
                    </a:lnL>
                    <a:lnR w="12700" cap="flat" cmpd="sng" algn="ctr">
                      <a:solidFill>
                        <a:sysClr val="window" lastClr="FFFFFF">
                          <a:lumMod val="75000"/>
                        </a:sysClr>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ysClr val="window" lastClr="FFFFFF">
                          <a:lumMod val="75000"/>
                        </a:sysClr>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624297125"/>
                  </a:ext>
                </a:extLst>
              </a:tr>
            </a:tbl>
          </a:graphicData>
        </a:graphic>
      </p:graphicFrame>
      <p:sp>
        <p:nvSpPr>
          <p:cNvPr id="7" name="正方形/長方形 6">
            <a:extLst>
              <a:ext uri="{FF2B5EF4-FFF2-40B4-BE49-F238E27FC236}">
                <a16:creationId xmlns:a16="http://schemas.microsoft.com/office/drawing/2014/main" id="{57B2C394-CD99-B7E5-4616-DFC055B374CB}"/>
              </a:ext>
            </a:extLst>
          </p:cNvPr>
          <p:cNvSpPr/>
          <p:nvPr/>
        </p:nvSpPr>
        <p:spPr bwMode="gray">
          <a:xfrm>
            <a:off x="3288145" y="1375614"/>
            <a:ext cx="1182255" cy="284022"/>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buFont typeface="Wingdings" panose="05000000000000000000" pitchFamily="2" charset="2"/>
              <a:buNone/>
            </a:pPr>
            <a:r>
              <a:rPr lang="ja-JP" altLang="en-US" sz="1600" b="1">
                <a:latin typeface="+mn-ea"/>
                <a:cs typeface="Arial" charset="0"/>
              </a:rPr>
              <a:t>令和７年度</a:t>
            </a:r>
          </a:p>
        </p:txBody>
      </p:sp>
      <p:sp>
        <p:nvSpPr>
          <p:cNvPr id="8" name="正方形/長方形 7">
            <a:extLst>
              <a:ext uri="{FF2B5EF4-FFF2-40B4-BE49-F238E27FC236}">
                <a16:creationId xmlns:a16="http://schemas.microsoft.com/office/drawing/2014/main" id="{8A6BFD15-5FF9-1C84-688B-6D8067E708AF}"/>
              </a:ext>
            </a:extLst>
          </p:cNvPr>
          <p:cNvSpPr/>
          <p:nvPr/>
        </p:nvSpPr>
        <p:spPr bwMode="gray">
          <a:xfrm>
            <a:off x="5248547" y="1375614"/>
            <a:ext cx="1182255" cy="284022"/>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buFont typeface="Wingdings" panose="05000000000000000000" pitchFamily="2" charset="2"/>
              <a:buNone/>
            </a:pPr>
            <a:r>
              <a:rPr lang="ja-JP" altLang="en-US" sz="1600" b="1">
                <a:latin typeface="+mn-ea"/>
                <a:cs typeface="Arial" charset="0"/>
              </a:rPr>
              <a:t>令和８年度</a:t>
            </a:r>
          </a:p>
        </p:txBody>
      </p:sp>
      <p:sp>
        <p:nvSpPr>
          <p:cNvPr id="10" name="正方形/長方形 9">
            <a:extLst>
              <a:ext uri="{FF2B5EF4-FFF2-40B4-BE49-F238E27FC236}">
                <a16:creationId xmlns:a16="http://schemas.microsoft.com/office/drawing/2014/main" id="{CE876ADF-FFA6-FA14-835A-B3D5F26AD013}"/>
              </a:ext>
            </a:extLst>
          </p:cNvPr>
          <p:cNvSpPr/>
          <p:nvPr/>
        </p:nvSpPr>
        <p:spPr bwMode="gray">
          <a:xfrm>
            <a:off x="7208949" y="1375614"/>
            <a:ext cx="1182255" cy="284022"/>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buFont typeface="Wingdings" panose="05000000000000000000" pitchFamily="2" charset="2"/>
              <a:buNone/>
            </a:pPr>
            <a:r>
              <a:rPr lang="ja-JP" altLang="en-US" sz="1600" b="1">
                <a:latin typeface="+mn-ea"/>
                <a:cs typeface="Arial" charset="0"/>
              </a:rPr>
              <a:t>令和９年度</a:t>
            </a:r>
          </a:p>
        </p:txBody>
      </p:sp>
      <p:sp>
        <p:nvSpPr>
          <p:cNvPr id="11" name="正方形/長方形 10">
            <a:extLst>
              <a:ext uri="{FF2B5EF4-FFF2-40B4-BE49-F238E27FC236}">
                <a16:creationId xmlns:a16="http://schemas.microsoft.com/office/drawing/2014/main" id="{5AA7833D-179A-5477-40AC-A55374DA5044}"/>
              </a:ext>
            </a:extLst>
          </p:cNvPr>
          <p:cNvSpPr/>
          <p:nvPr/>
        </p:nvSpPr>
        <p:spPr bwMode="gray">
          <a:xfrm>
            <a:off x="8973687" y="1375614"/>
            <a:ext cx="1573582" cy="284022"/>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buFont typeface="Wingdings" panose="05000000000000000000" pitchFamily="2" charset="2"/>
              <a:buNone/>
            </a:pPr>
            <a:r>
              <a:rPr lang="ja-JP" altLang="en-US" sz="1600" b="1">
                <a:latin typeface="+mn-ea"/>
                <a:cs typeface="Arial" charset="0"/>
              </a:rPr>
              <a:t>令和</a:t>
            </a:r>
            <a:r>
              <a:rPr lang="en-US" altLang="ja-JP" sz="1600" b="1">
                <a:latin typeface="+mn-ea"/>
                <a:cs typeface="Arial" charset="0"/>
              </a:rPr>
              <a:t>10</a:t>
            </a:r>
            <a:r>
              <a:rPr lang="ja-JP" altLang="en-US" sz="1600" b="1">
                <a:latin typeface="+mn-ea"/>
                <a:cs typeface="Arial" charset="0"/>
              </a:rPr>
              <a:t>年度以降</a:t>
            </a:r>
          </a:p>
        </p:txBody>
      </p:sp>
      <p:sp>
        <p:nvSpPr>
          <p:cNvPr id="12" name="正方形/長方形 11">
            <a:extLst>
              <a:ext uri="{FF2B5EF4-FFF2-40B4-BE49-F238E27FC236}">
                <a16:creationId xmlns:a16="http://schemas.microsoft.com/office/drawing/2014/main" id="{8D016623-A6AD-A283-8262-216D42822FDD}"/>
              </a:ext>
            </a:extLst>
          </p:cNvPr>
          <p:cNvSpPr/>
          <p:nvPr/>
        </p:nvSpPr>
        <p:spPr bwMode="gray">
          <a:xfrm>
            <a:off x="457026" y="4926791"/>
            <a:ext cx="1656000" cy="1492559"/>
          </a:xfrm>
          <a:prstGeom prst="rect">
            <a:avLst/>
          </a:prstGeom>
          <a:solidFill>
            <a:sysClr val="windowText" lastClr="000000">
              <a:lumMod val="75000"/>
              <a:lumOff val="2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solidFill>
                  <a:prstClr val="white"/>
                </a:solidFill>
                <a:effectLst/>
                <a:uLnTx/>
                <a:uFillTx/>
                <a:latin typeface="+mn-ea"/>
                <a:cs typeface="Arial" charset="0"/>
              </a:rPr>
              <a:t>電子版</a:t>
            </a:r>
            <a:endParaRPr kumimoji="0" lang="en-US" altLang="ja-JP" sz="1600" b="0" i="0" u="none" strike="noStrike" kern="0" cap="none" spc="0" normalizeH="0" baseline="0" noProof="0">
              <a:ln>
                <a:noFill/>
              </a:ln>
              <a:solidFill>
                <a:prstClr val="white"/>
              </a:solidFill>
              <a:effectLst/>
              <a:uLnTx/>
              <a:uFillTx/>
              <a:latin typeface="+mn-ea"/>
              <a:cs typeface="Arial" charset="0"/>
            </a:endParaRPr>
          </a:p>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solidFill>
                  <a:prstClr val="white"/>
                </a:solidFill>
                <a:effectLst/>
                <a:uLnTx/>
                <a:uFillTx/>
                <a:latin typeface="+mn-ea"/>
                <a:cs typeface="Arial" charset="0"/>
              </a:rPr>
              <a:t>母子健康手帳</a:t>
            </a:r>
          </a:p>
        </p:txBody>
      </p:sp>
      <p:sp>
        <p:nvSpPr>
          <p:cNvPr id="13" name="矢印: 五方向 12">
            <a:extLst>
              <a:ext uri="{FF2B5EF4-FFF2-40B4-BE49-F238E27FC236}">
                <a16:creationId xmlns:a16="http://schemas.microsoft.com/office/drawing/2014/main" id="{45B75124-BC8F-97FE-FC6C-5F7834E9A8E9}"/>
              </a:ext>
            </a:extLst>
          </p:cNvPr>
          <p:cNvSpPr/>
          <p:nvPr/>
        </p:nvSpPr>
        <p:spPr bwMode="gray">
          <a:xfrm>
            <a:off x="2248930" y="4926791"/>
            <a:ext cx="2999616" cy="444191"/>
          </a:xfrm>
          <a:prstGeom prst="homePlate">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effectLst/>
                <a:uLnTx/>
                <a:uFillTx/>
                <a:latin typeface="+mn-ea"/>
                <a:cs typeface="Arial" charset="0"/>
              </a:rPr>
              <a:t>電子版母子健康手帳</a:t>
            </a:r>
            <a:endParaRPr kumimoji="0" lang="en-US" altLang="ja-JP" sz="1400" b="0" i="0" u="none" strike="noStrike" kern="0" cap="none" spc="0" normalizeH="0" baseline="0" noProof="0">
              <a:ln>
                <a:noFill/>
              </a:ln>
              <a:effectLst/>
              <a:uLnTx/>
              <a:uFillTx/>
              <a:latin typeface="+mn-ea"/>
              <a:cs typeface="Arial" charset="0"/>
            </a:endParaRPr>
          </a:p>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effectLst/>
                <a:uLnTx/>
                <a:uFillTx/>
                <a:latin typeface="+mn-ea"/>
                <a:cs typeface="Arial" charset="0"/>
              </a:rPr>
              <a:t>ガイドライン策定</a:t>
            </a:r>
          </a:p>
        </p:txBody>
      </p:sp>
      <p:sp>
        <p:nvSpPr>
          <p:cNvPr id="16" name="矢印: 五方向 15">
            <a:extLst>
              <a:ext uri="{FF2B5EF4-FFF2-40B4-BE49-F238E27FC236}">
                <a16:creationId xmlns:a16="http://schemas.microsoft.com/office/drawing/2014/main" id="{2E79CFEC-4172-186B-1181-0965E52DA43F}"/>
              </a:ext>
            </a:extLst>
          </p:cNvPr>
          <p:cNvSpPr/>
          <p:nvPr/>
        </p:nvSpPr>
        <p:spPr bwMode="gray">
          <a:xfrm>
            <a:off x="7525342" y="5928978"/>
            <a:ext cx="4186083" cy="444191"/>
          </a:xfrm>
          <a:prstGeom prst="homePlate">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effectLst/>
                <a:uLnTx/>
                <a:uFillTx/>
                <a:latin typeface="+mn-ea"/>
                <a:cs typeface="Arial" charset="0"/>
              </a:rPr>
              <a:t>全国展開</a:t>
            </a:r>
          </a:p>
        </p:txBody>
      </p:sp>
      <p:grpSp>
        <p:nvGrpSpPr>
          <p:cNvPr id="22" name="グループ化 21">
            <a:extLst>
              <a:ext uri="{FF2B5EF4-FFF2-40B4-BE49-F238E27FC236}">
                <a16:creationId xmlns:a16="http://schemas.microsoft.com/office/drawing/2014/main" id="{1A27A93C-02C4-634B-1EA6-33EC040616B7}"/>
              </a:ext>
            </a:extLst>
          </p:cNvPr>
          <p:cNvGrpSpPr/>
          <p:nvPr/>
        </p:nvGrpSpPr>
        <p:grpSpPr>
          <a:xfrm>
            <a:off x="4200436" y="5427884"/>
            <a:ext cx="3739790" cy="444191"/>
            <a:chOff x="4200436" y="5596534"/>
            <a:chExt cx="3739790" cy="444191"/>
          </a:xfrm>
        </p:grpSpPr>
        <p:sp>
          <p:nvSpPr>
            <p:cNvPr id="23" name="矢印: 五方向 22">
              <a:extLst>
                <a:ext uri="{FF2B5EF4-FFF2-40B4-BE49-F238E27FC236}">
                  <a16:creationId xmlns:a16="http://schemas.microsoft.com/office/drawing/2014/main" id="{FB788FA9-75BB-8533-68F4-D415B6B6E088}"/>
                </a:ext>
              </a:extLst>
            </p:cNvPr>
            <p:cNvSpPr/>
            <p:nvPr/>
          </p:nvSpPr>
          <p:spPr bwMode="gray">
            <a:xfrm>
              <a:off x="4610549" y="5596534"/>
              <a:ext cx="3329677" cy="444191"/>
            </a:xfrm>
            <a:prstGeom prst="homePlate">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en-US" altLang="ja-JP" sz="1400" b="0" i="0" u="none" strike="noStrike" kern="0" cap="none" spc="0" normalizeH="0" baseline="0" noProof="0">
                  <a:ln>
                    <a:noFill/>
                  </a:ln>
                  <a:effectLst/>
                  <a:uLnTx/>
                  <a:uFillTx/>
                  <a:latin typeface="+mn-ea"/>
                  <a:cs typeface="Arial" charset="0"/>
                </a:rPr>
                <a:t>PMH</a:t>
              </a:r>
              <a:r>
                <a:rPr kumimoji="0" lang="ja-JP" altLang="en-US" sz="1400" b="0" i="0" u="none" strike="noStrike" kern="0" cap="none" spc="0" normalizeH="0" baseline="0" noProof="0">
                  <a:ln>
                    <a:noFill/>
                  </a:ln>
                  <a:effectLst/>
                  <a:uLnTx/>
                  <a:uFillTx/>
                  <a:latin typeface="+mn-ea"/>
                  <a:cs typeface="Arial" charset="0"/>
                </a:rPr>
                <a:t>開発（電子版母子健康手帳対応）</a:t>
              </a:r>
            </a:p>
          </p:txBody>
        </p:sp>
        <p:sp>
          <p:nvSpPr>
            <p:cNvPr id="24" name="正方形/長方形 23">
              <a:extLst>
                <a:ext uri="{FF2B5EF4-FFF2-40B4-BE49-F238E27FC236}">
                  <a16:creationId xmlns:a16="http://schemas.microsoft.com/office/drawing/2014/main" id="{B0F420B1-D7B6-EDCE-898F-96EC6A805579}"/>
                </a:ext>
              </a:extLst>
            </p:cNvPr>
            <p:cNvSpPr/>
            <p:nvPr/>
          </p:nvSpPr>
          <p:spPr bwMode="gray">
            <a:xfrm>
              <a:off x="4405492" y="5596534"/>
              <a:ext cx="152667" cy="444191"/>
            </a:xfrm>
            <a:prstGeom prst="rect">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endParaRPr kumimoji="0" lang="ja-JP" altLang="en-US" sz="1400" b="0" i="0" u="none" strike="noStrike" kern="0" cap="none" spc="0" normalizeH="0" baseline="0" noProof="0">
                <a:ln>
                  <a:noFill/>
                </a:ln>
                <a:effectLst/>
                <a:uLnTx/>
                <a:uFillTx/>
                <a:latin typeface="+mn-ea"/>
                <a:cs typeface="Arial" charset="0"/>
              </a:endParaRPr>
            </a:p>
          </p:txBody>
        </p:sp>
        <p:sp>
          <p:nvSpPr>
            <p:cNvPr id="25" name="正方形/長方形 24">
              <a:extLst>
                <a:ext uri="{FF2B5EF4-FFF2-40B4-BE49-F238E27FC236}">
                  <a16:creationId xmlns:a16="http://schemas.microsoft.com/office/drawing/2014/main" id="{9739BF03-DCB4-7B5E-FA76-9D871F1B4E43}"/>
                </a:ext>
              </a:extLst>
            </p:cNvPr>
            <p:cNvSpPr/>
            <p:nvPr/>
          </p:nvSpPr>
          <p:spPr bwMode="gray">
            <a:xfrm>
              <a:off x="4200436" y="5596534"/>
              <a:ext cx="152667" cy="444191"/>
            </a:xfrm>
            <a:prstGeom prst="rect">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endParaRPr kumimoji="0" lang="ja-JP" altLang="en-US" sz="1400" b="0" i="0" u="none" strike="noStrike" kern="0" cap="none" spc="0" normalizeH="0" baseline="0" noProof="0">
                <a:ln>
                  <a:noFill/>
                </a:ln>
                <a:effectLst/>
                <a:uLnTx/>
                <a:uFillTx/>
                <a:latin typeface="+mn-ea"/>
                <a:cs typeface="Arial" charset="0"/>
              </a:endParaRPr>
            </a:p>
          </p:txBody>
        </p:sp>
      </p:grpSp>
      <p:grpSp>
        <p:nvGrpSpPr>
          <p:cNvPr id="26" name="グループ化 25">
            <a:extLst>
              <a:ext uri="{FF2B5EF4-FFF2-40B4-BE49-F238E27FC236}">
                <a16:creationId xmlns:a16="http://schemas.microsoft.com/office/drawing/2014/main" id="{0476340D-39A8-40CA-5DF7-E2F3A26FDCE3}"/>
              </a:ext>
            </a:extLst>
          </p:cNvPr>
          <p:cNvGrpSpPr/>
          <p:nvPr/>
        </p:nvGrpSpPr>
        <p:grpSpPr>
          <a:xfrm>
            <a:off x="6912910" y="5928978"/>
            <a:ext cx="562779" cy="444191"/>
            <a:chOff x="4147780" y="5748934"/>
            <a:chExt cx="562779" cy="444191"/>
          </a:xfrm>
        </p:grpSpPr>
        <p:sp>
          <p:nvSpPr>
            <p:cNvPr id="27" name="正方形/長方形 26">
              <a:extLst>
                <a:ext uri="{FF2B5EF4-FFF2-40B4-BE49-F238E27FC236}">
                  <a16:creationId xmlns:a16="http://schemas.microsoft.com/office/drawing/2014/main" id="{BE7039D0-748A-3AC2-8E11-7E29091FD6B4}"/>
                </a:ext>
              </a:extLst>
            </p:cNvPr>
            <p:cNvSpPr/>
            <p:nvPr/>
          </p:nvSpPr>
          <p:spPr bwMode="gray">
            <a:xfrm>
              <a:off x="4557892" y="5748934"/>
              <a:ext cx="152667" cy="444191"/>
            </a:xfrm>
            <a:prstGeom prst="rect">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endParaRPr kumimoji="0" lang="ja-JP" altLang="en-US" sz="1400" b="0" i="0" u="none" strike="noStrike" kern="0" cap="none" spc="0" normalizeH="0" baseline="0" noProof="0">
                <a:ln>
                  <a:noFill/>
                </a:ln>
                <a:solidFill>
                  <a:prstClr val="black"/>
                </a:solidFill>
                <a:effectLst/>
                <a:uLnTx/>
                <a:uFillTx/>
                <a:latin typeface="+mn-ea"/>
                <a:cs typeface="Arial" charset="0"/>
              </a:endParaRPr>
            </a:p>
          </p:txBody>
        </p:sp>
        <p:sp>
          <p:nvSpPr>
            <p:cNvPr id="28" name="正方形/長方形 27">
              <a:extLst>
                <a:ext uri="{FF2B5EF4-FFF2-40B4-BE49-F238E27FC236}">
                  <a16:creationId xmlns:a16="http://schemas.microsoft.com/office/drawing/2014/main" id="{004C5917-7785-03BD-1E45-9887578CDD99}"/>
                </a:ext>
              </a:extLst>
            </p:cNvPr>
            <p:cNvSpPr/>
            <p:nvPr/>
          </p:nvSpPr>
          <p:spPr bwMode="gray">
            <a:xfrm>
              <a:off x="4352836" y="5748934"/>
              <a:ext cx="152667" cy="444191"/>
            </a:xfrm>
            <a:prstGeom prst="rect">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endParaRPr kumimoji="0" lang="ja-JP" altLang="en-US" sz="1400" b="0" i="0" u="none" strike="noStrike" kern="0" cap="none" spc="0" normalizeH="0" baseline="0" noProof="0">
                <a:ln>
                  <a:noFill/>
                </a:ln>
                <a:solidFill>
                  <a:prstClr val="black"/>
                </a:solidFill>
                <a:effectLst/>
                <a:uLnTx/>
                <a:uFillTx/>
                <a:latin typeface="+mn-ea"/>
                <a:cs typeface="Arial" charset="0"/>
              </a:endParaRPr>
            </a:p>
          </p:txBody>
        </p:sp>
        <p:sp>
          <p:nvSpPr>
            <p:cNvPr id="29" name="正方形/長方形 28">
              <a:extLst>
                <a:ext uri="{FF2B5EF4-FFF2-40B4-BE49-F238E27FC236}">
                  <a16:creationId xmlns:a16="http://schemas.microsoft.com/office/drawing/2014/main" id="{ADB921B1-5663-864F-5283-09C857ED4E14}"/>
                </a:ext>
              </a:extLst>
            </p:cNvPr>
            <p:cNvSpPr/>
            <p:nvPr/>
          </p:nvSpPr>
          <p:spPr bwMode="gray">
            <a:xfrm>
              <a:off x="4147780" y="5748934"/>
              <a:ext cx="152667" cy="444191"/>
            </a:xfrm>
            <a:prstGeom prst="rect">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endParaRPr kumimoji="0" lang="ja-JP" altLang="en-US" sz="1400" b="0" i="0" u="none" strike="noStrike" kern="0" cap="none" spc="0" normalizeH="0" baseline="0" noProof="0">
                <a:ln>
                  <a:noFill/>
                </a:ln>
                <a:solidFill>
                  <a:prstClr val="black"/>
                </a:solidFill>
                <a:effectLst/>
                <a:uLnTx/>
                <a:uFillTx/>
                <a:latin typeface="+mn-ea"/>
                <a:cs typeface="Arial" charset="0"/>
              </a:endParaRPr>
            </a:p>
          </p:txBody>
        </p:sp>
      </p:grpSp>
      <p:sp>
        <p:nvSpPr>
          <p:cNvPr id="30" name="正方形/長方形 29">
            <a:extLst>
              <a:ext uri="{FF2B5EF4-FFF2-40B4-BE49-F238E27FC236}">
                <a16:creationId xmlns:a16="http://schemas.microsoft.com/office/drawing/2014/main" id="{4F68A316-F68E-E84C-AFA0-451C30C65374}"/>
              </a:ext>
            </a:extLst>
          </p:cNvPr>
          <p:cNvSpPr/>
          <p:nvPr/>
        </p:nvSpPr>
        <p:spPr bwMode="gray">
          <a:xfrm>
            <a:off x="8450246" y="5613674"/>
            <a:ext cx="3276000" cy="275807"/>
          </a:xfrm>
          <a:prstGeom prst="rect">
            <a:avLst/>
          </a:prstGeom>
          <a:solidFill>
            <a:sysClr val="window" lastClr="FFFFFF"/>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effectLst/>
                <a:uLnTx/>
                <a:uFillTx/>
                <a:latin typeface="+mn-ea"/>
                <a:cs typeface="Arial" charset="0"/>
              </a:rPr>
              <a:t>環境が整った</a:t>
            </a:r>
            <a:r>
              <a:rPr kumimoji="0" lang="ja-JP" altLang="en-US" sz="1600" kern="0">
                <a:latin typeface="+mn-ea"/>
                <a:cs typeface="Arial" charset="0"/>
              </a:rPr>
              <a:t>区市町村</a:t>
            </a:r>
            <a:r>
              <a:rPr kumimoji="0" lang="ja-JP" altLang="en-US" sz="1600" b="0" i="0" u="none" strike="noStrike" kern="0" cap="none" spc="0" normalizeH="0" baseline="0" noProof="0">
                <a:ln>
                  <a:noFill/>
                </a:ln>
                <a:effectLst/>
                <a:uLnTx/>
                <a:uFillTx/>
                <a:latin typeface="+mn-ea"/>
                <a:cs typeface="Arial" charset="0"/>
              </a:rPr>
              <a:t>から順次開始</a:t>
            </a:r>
          </a:p>
        </p:txBody>
      </p:sp>
      <p:sp>
        <p:nvSpPr>
          <p:cNvPr id="31" name="正方形/長方形 30">
            <a:extLst>
              <a:ext uri="{FF2B5EF4-FFF2-40B4-BE49-F238E27FC236}">
                <a16:creationId xmlns:a16="http://schemas.microsoft.com/office/drawing/2014/main" id="{76BBC5EC-C0F5-8388-D50A-2D5679AA19B6}"/>
              </a:ext>
            </a:extLst>
          </p:cNvPr>
          <p:cNvSpPr/>
          <p:nvPr/>
        </p:nvSpPr>
        <p:spPr bwMode="gray">
          <a:xfrm>
            <a:off x="457026" y="1724375"/>
            <a:ext cx="1656000" cy="2014546"/>
          </a:xfrm>
          <a:prstGeom prst="rect">
            <a:avLst/>
          </a:prstGeom>
          <a:solidFill>
            <a:sysClr val="windowText" lastClr="000000">
              <a:lumMod val="75000"/>
              <a:lumOff val="2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kern="0">
                <a:solidFill>
                  <a:prstClr val="white"/>
                </a:solidFill>
                <a:latin typeface="+mn-ea"/>
                <a:cs typeface="Arial" charset="0"/>
              </a:rPr>
              <a:t>マイナポータル・</a:t>
            </a:r>
            <a:r>
              <a:rPr kumimoji="0" lang="en-US" altLang="ja-JP" sz="1600" kern="0">
                <a:solidFill>
                  <a:prstClr val="white"/>
                </a:solidFill>
                <a:latin typeface="+mn-ea"/>
                <a:cs typeface="Arial" charset="0"/>
              </a:rPr>
              <a:t>PMH</a:t>
            </a:r>
            <a:r>
              <a:rPr kumimoji="0" lang="ja-JP" altLang="en-US" sz="1600" kern="0">
                <a:solidFill>
                  <a:prstClr val="white"/>
                </a:solidFill>
                <a:latin typeface="+mn-ea"/>
                <a:cs typeface="Arial" charset="0"/>
              </a:rPr>
              <a:t>を利用した妊産婦健診・</a:t>
            </a:r>
            <a:endParaRPr kumimoji="0" lang="en-US" altLang="ja-JP" sz="1600" kern="0">
              <a:solidFill>
                <a:prstClr val="white"/>
              </a:solidFill>
              <a:latin typeface="+mn-ea"/>
              <a:cs typeface="Arial" charset="0"/>
            </a:endParaRPr>
          </a:p>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kern="0">
                <a:solidFill>
                  <a:prstClr val="white"/>
                </a:solidFill>
                <a:latin typeface="+mn-ea"/>
                <a:cs typeface="Arial" charset="0"/>
              </a:rPr>
              <a:t>乳幼児健診等</a:t>
            </a:r>
            <a:endParaRPr kumimoji="0" lang="en-US" altLang="ja-JP" sz="1600" b="0" i="0" u="none" strike="noStrike" kern="0" cap="none" spc="0" normalizeH="0" baseline="0" noProof="0">
              <a:ln>
                <a:noFill/>
              </a:ln>
              <a:solidFill>
                <a:prstClr val="white"/>
              </a:solidFill>
              <a:effectLst/>
              <a:uLnTx/>
              <a:uFillTx/>
              <a:latin typeface="+mn-ea"/>
              <a:cs typeface="Arial" charset="0"/>
            </a:endParaRPr>
          </a:p>
        </p:txBody>
      </p:sp>
      <p:sp>
        <p:nvSpPr>
          <p:cNvPr id="32" name="矢印: 五方向 31">
            <a:extLst>
              <a:ext uri="{FF2B5EF4-FFF2-40B4-BE49-F238E27FC236}">
                <a16:creationId xmlns:a16="http://schemas.microsoft.com/office/drawing/2014/main" id="{41135318-8FF6-A1F5-23FA-8B083A19E295}"/>
              </a:ext>
            </a:extLst>
          </p:cNvPr>
          <p:cNvSpPr/>
          <p:nvPr/>
        </p:nvSpPr>
        <p:spPr bwMode="gray">
          <a:xfrm>
            <a:off x="2248930" y="1724375"/>
            <a:ext cx="5501938" cy="444191"/>
          </a:xfrm>
          <a:prstGeom prst="homePlate">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en-US" altLang="ja-JP" sz="1400" b="0" i="0" u="none" strike="noStrike" kern="0" cap="none" spc="0" normalizeH="0" baseline="0" noProof="0">
                <a:ln>
                  <a:noFill/>
                </a:ln>
                <a:effectLst/>
                <a:uLnTx/>
                <a:uFillTx/>
                <a:latin typeface="+mn-ea"/>
                <a:cs typeface="Arial" charset="0"/>
              </a:rPr>
              <a:t>PMH</a:t>
            </a:r>
            <a:r>
              <a:rPr kumimoji="0" lang="ja-JP" altLang="en-US" sz="1400" b="0" i="0" u="none" strike="noStrike" kern="0" cap="none" spc="0" normalizeH="0" baseline="0" noProof="0">
                <a:ln>
                  <a:noFill/>
                </a:ln>
                <a:effectLst/>
                <a:uLnTx/>
                <a:uFillTx/>
                <a:latin typeface="+mn-ea"/>
                <a:cs typeface="Arial" charset="0"/>
              </a:rPr>
              <a:t>・マイナポ開発</a:t>
            </a:r>
          </a:p>
        </p:txBody>
      </p:sp>
      <p:sp>
        <p:nvSpPr>
          <p:cNvPr id="33" name="正方形/長方形 32">
            <a:extLst>
              <a:ext uri="{FF2B5EF4-FFF2-40B4-BE49-F238E27FC236}">
                <a16:creationId xmlns:a16="http://schemas.microsoft.com/office/drawing/2014/main" id="{35496EC1-642F-CB0F-AF46-6E30C277FDDD}"/>
              </a:ext>
            </a:extLst>
          </p:cNvPr>
          <p:cNvSpPr/>
          <p:nvPr/>
        </p:nvSpPr>
        <p:spPr bwMode="gray">
          <a:xfrm>
            <a:off x="2248930" y="2235960"/>
            <a:ext cx="5276412" cy="991376"/>
          </a:xfrm>
          <a:prstGeom prst="rect">
            <a:avLst/>
          </a:prstGeom>
          <a:solidFill>
            <a:srgbClr val="E2F0D9"/>
          </a:solidFill>
          <a:ln w="12700" algn="ctr">
            <a:noFill/>
            <a:miter lim="800000"/>
            <a:headEnd/>
            <a:tailEnd/>
          </a:ln>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85725" marR="0" lvl="0" indent="-85725" defTabSz="990564"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ja-JP" altLang="en-US" sz="1400" kern="0">
                <a:latin typeface="+mn-ea"/>
                <a:cs typeface="Arial" charset="0"/>
              </a:rPr>
              <a:t>里帰り出産対応機能</a:t>
            </a:r>
            <a:endParaRPr kumimoji="0" lang="en-US" altLang="ja-JP" sz="1400" kern="0">
              <a:latin typeface="+mn-ea"/>
              <a:cs typeface="Arial" charset="0"/>
            </a:endParaRPr>
          </a:p>
          <a:p>
            <a:pPr marL="85725" marR="0" lvl="0" indent="-85725" defTabSz="990564"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ja-JP" altLang="en-US" sz="1400" b="0" i="0" u="none" strike="noStrike" kern="0" cap="none" spc="0" normalizeH="0" baseline="0" noProof="0">
                <a:ln>
                  <a:noFill/>
                </a:ln>
                <a:effectLst/>
                <a:uLnTx/>
                <a:uFillTx/>
                <a:latin typeface="+mn-ea"/>
                <a:cs typeface="Arial" charset="0"/>
              </a:rPr>
              <a:t>流産情報連携機能</a:t>
            </a:r>
            <a:endParaRPr kumimoji="0" lang="en-US" altLang="ja-JP" sz="1400" kern="0">
              <a:latin typeface="+mn-ea"/>
              <a:cs typeface="Arial" charset="0"/>
            </a:endParaRPr>
          </a:p>
          <a:p>
            <a:pPr marL="85725" marR="0" lvl="0" indent="-85725" defTabSz="990564"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ja-JP" altLang="en-US" sz="1400" kern="0">
                <a:latin typeface="+mn-ea"/>
                <a:cs typeface="Arial" charset="0"/>
              </a:rPr>
              <a:t>産後ケア機能</a:t>
            </a:r>
            <a:endParaRPr kumimoji="0" lang="en-US" altLang="ja-JP" sz="1400" kern="0">
              <a:latin typeface="+mn-ea"/>
              <a:cs typeface="Arial" charset="0"/>
            </a:endParaRPr>
          </a:p>
          <a:p>
            <a:pPr marL="85725" marR="0" lvl="0" indent="-85725" defTabSz="990564"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ja-JP" altLang="en-US" sz="1400" b="0" i="0" u="none" strike="noStrike" kern="0" cap="none" spc="0" normalizeH="0" baseline="0" noProof="0">
                <a:ln>
                  <a:noFill/>
                </a:ln>
                <a:effectLst/>
                <a:uLnTx/>
                <a:uFillTx/>
                <a:latin typeface="+mn-ea"/>
                <a:cs typeface="Arial" charset="0"/>
              </a:rPr>
              <a:t>医療機関等連携機能　等</a:t>
            </a:r>
          </a:p>
        </p:txBody>
      </p:sp>
      <p:sp>
        <p:nvSpPr>
          <p:cNvPr id="34" name="矢印: 五方向 33">
            <a:extLst>
              <a:ext uri="{FF2B5EF4-FFF2-40B4-BE49-F238E27FC236}">
                <a16:creationId xmlns:a16="http://schemas.microsoft.com/office/drawing/2014/main" id="{6D05A4C8-8B2D-2C68-DB67-40B588D8834B}"/>
              </a:ext>
            </a:extLst>
          </p:cNvPr>
          <p:cNvSpPr/>
          <p:nvPr/>
        </p:nvSpPr>
        <p:spPr bwMode="gray">
          <a:xfrm>
            <a:off x="2248930" y="3294730"/>
            <a:ext cx="5501938" cy="444191"/>
          </a:xfrm>
          <a:prstGeom prst="homePlate">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kern="0">
                <a:latin typeface="+mn-ea"/>
                <a:cs typeface="Arial" charset="0"/>
              </a:rPr>
              <a:t>妊産婦・乳幼児健診実証</a:t>
            </a:r>
            <a:endParaRPr kumimoji="0" lang="ja-JP" altLang="en-US" sz="1400" b="0" i="0" u="none" strike="noStrike" kern="0" cap="none" spc="0" normalizeH="0" baseline="0" noProof="0">
              <a:ln>
                <a:noFill/>
              </a:ln>
              <a:effectLst/>
              <a:uLnTx/>
              <a:uFillTx/>
              <a:latin typeface="+mn-ea"/>
              <a:cs typeface="Arial" charset="0"/>
            </a:endParaRPr>
          </a:p>
        </p:txBody>
      </p:sp>
      <p:sp>
        <p:nvSpPr>
          <p:cNvPr id="35" name="正方形/長方形 34">
            <a:extLst>
              <a:ext uri="{FF2B5EF4-FFF2-40B4-BE49-F238E27FC236}">
                <a16:creationId xmlns:a16="http://schemas.microsoft.com/office/drawing/2014/main" id="{98858FAD-A2DC-3E9C-7C47-72F98C08A09A}"/>
              </a:ext>
            </a:extLst>
          </p:cNvPr>
          <p:cNvSpPr/>
          <p:nvPr/>
        </p:nvSpPr>
        <p:spPr bwMode="gray">
          <a:xfrm>
            <a:off x="457026" y="3844860"/>
            <a:ext cx="1656000" cy="975991"/>
          </a:xfrm>
          <a:prstGeom prst="rect">
            <a:avLst/>
          </a:prstGeom>
          <a:solidFill>
            <a:sysClr val="windowText" lastClr="000000">
              <a:lumMod val="75000"/>
              <a:lumOff val="25000"/>
            </a:sys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solidFill>
                  <a:prstClr val="white"/>
                </a:solidFill>
                <a:effectLst/>
                <a:uLnTx/>
                <a:uFillTx/>
                <a:latin typeface="+mn-ea"/>
                <a:cs typeface="Arial" charset="0"/>
              </a:rPr>
              <a:t>自治体健康</a:t>
            </a:r>
            <a:endParaRPr kumimoji="0" lang="en-US" altLang="ja-JP" sz="1600" b="0" i="0" u="none" strike="noStrike" kern="0" cap="none" spc="0" normalizeH="0" baseline="0" noProof="0">
              <a:ln>
                <a:noFill/>
              </a:ln>
              <a:solidFill>
                <a:prstClr val="white"/>
              </a:solidFill>
              <a:effectLst/>
              <a:uLnTx/>
              <a:uFillTx/>
              <a:latin typeface="+mn-ea"/>
              <a:cs typeface="Arial" charset="0"/>
            </a:endParaRPr>
          </a:p>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solidFill>
                  <a:prstClr val="white"/>
                </a:solidFill>
                <a:effectLst/>
                <a:uLnTx/>
                <a:uFillTx/>
                <a:latin typeface="+mn-ea"/>
                <a:cs typeface="Arial" charset="0"/>
              </a:rPr>
              <a:t>管理システム</a:t>
            </a:r>
            <a:endParaRPr kumimoji="0" lang="en-US" altLang="ja-JP" sz="1600" b="0" i="0" u="none" strike="noStrike" kern="0" cap="none" spc="0" normalizeH="0" baseline="0" noProof="0">
              <a:ln>
                <a:noFill/>
              </a:ln>
              <a:solidFill>
                <a:prstClr val="white"/>
              </a:solidFill>
              <a:effectLst/>
              <a:uLnTx/>
              <a:uFillTx/>
              <a:latin typeface="+mn-ea"/>
              <a:cs typeface="Arial" charset="0"/>
            </a:endParaRPr>
          </a:p>
        </p:txBody>
      </p:sp>
      <p:sp>
        <p:nvSpPr>
          <p:cNvPr id="36" name="矢印: 五方向 35">
            <a:extLst>
              <a:ext uri="{FF2B5EF4-FFF2-40B4-BE49-F238E27FC236}">
                <a16:creationId xmlns:a16="http://schemas.microsoft.com/office/drawing/2014/main" id="{C9DE114B-BA9C-23F4-3084-E78128D30E01}"/>
              </a:ext>
            </a:extLst>
          </p:cNvPr>
          <p:cNvSpPr/>
          <p:nvPr/>
        </p:nvSpPr>
        <p:spPr bwMode="gray">
          <a:xfrm>
            <a:off x="7525342" y="3874106"/>
            <a:ext cx="4186083" cy="444191"/>
          </a:xfrm>
          <a:prstGeom prst="homePlate">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0" i="0" u="none" strike="noStrike" kern="0" cap="none" spc="0" normalizeH="0" baseline="0" noProof="0">
                <a:ln>
                  <a:noFill/>
                </a:ln>
                <a:effectLst/>
                <a:uLnTx/>
                <a:uFillTx/>
                <a:latin typeface="+mn-ea"/>
                <a:cs typeface="Arial" charset="0"/>
              </a:rPr>
              <a:t>全国展開</a:t>
            </a:r>
          </a:p>
        </p:txBody>
      </p:sp>
      <p:grpSp>
        <p:nvGrpSpPr>
          <p:cNvPr id="37" name="グループ化 36">
            <a:extLst>
              <a:ext uri="{FF2B5EF4-FFF2-40B4-BE49-F238E27FC236}">
                <a16:creationId xmlns:a16="http://schemas.microsoft.com/office/drawing/2014/main" id="{C3910707-67F1-24AB-3A8F-AB47DD2E9DB8}"/>
              </a:ext>
            </a:extLst>
          </p:cNvPr>
          <p:cNvGrpSpPr/>
          <p:nvPr/>
        </p:nvGrpSpPr>
        <p:grpSpPr>
          <a:xfrm>
            <a:off x="6912910" y="3874106"/>
            <a:ext cx="562779" cy="444191"/>
            <a:chOff x="4147780" y="5748934"/>
            <a:chExt cx="562779" cy="444191"/>
          </a:xfrm>
        </p:grpSpPr>
        <p:sp>
          <p:nvSpPr>
            <p:cNvPr id="38" name="正方形/長方形 37">
              <a:extLst>
                <a:ext uri="{FF2B5EF4-FFF2-40B4-BE49-F238E27FC236}">
                  <a16:creationId xmlns:a16="http://schemas.microsoft.com/office/drawing/2014/main" id="{4F9FE001-237D-389C-6E6B-F110E181084E}"/>
                </a:ext>
              </a:extLst>
            </p:cNvPr>
            <p:cNvSpPr/>
            <p:nvPr/>
          </p:nvSpPr>
          <p:spPr bwMode="gray">
            <a:xfrm>
              <a:off x="4557892" y="5748934"/>
              <a:ext cx="152667" cy="444191"/>
            </a:xfrm>
            <a:prstGeom prst="rect">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endParaRPr kumimoji="0" lang="ja-JP" altLang="en-US" sz="1400" b="0" i="0" u="none" strike="noStrike" kern="0" cap="none" spc="0" normalizeH="0" baseline="0" noProof="0">
                <a:ln>
                  <a:noFill/>
                </a:ln>
                <a:solidFill>
                  <a:prstClr val="black"/>
                </a:solidFill>
                <a:effectLst/>
                <a:uLnTx/>
                <a:uFillTx/>
                <a:latin typeface="+mn-ea"/>
                <a:cs typeface="Arial" charset="0"/>
              </a:endParaRPr>
            </a:p>
          </p:txBody>
        </p:sp>
        <p:sp>
          <p:nvSpPr>
            <p:cNvPr id="39" name="正方形/長方形 38">
              <a:extLst>
                <a:ext uri="{FF2B5EF4-FFF2-40B4-BE49-F238E27FC236}">
                  <a16:creationId xmlns:a16="http://schemas.microsoft.com/office/drawing/2014/main" id="{10136370-A4C9-62E0-340C-DB0229DE26CA}"/>
                </a:ext>
              </a:extLst>
            </p:cNvPr>
            <p:cNvSpPr/>
            <p:nvPr/>
          </p:nvSpPr>
          <p:spPr bwMode="gray">
            <a:xfrm>
              <a:off x="4352836" y="5748934"/>
              <a:ext cx="152667" cy="444191"/>
            </a:xfrm>
            <a:prstGeom prst="rect">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endParaRPr kumimoji="0" lang="ja-JP" altLang="en-US" sz="1400" b="0" i="0" u="none" strike="noStrike" kern="0" cap="none" spc="0" normalizeH="0" baseline="0" noProof="0">
                <a:ln>
                  <a:noFill/>
                </a:ln>
                <a:solidFill>
                  <a:prstClr val="black"/>
                </a:solidFill>
                <a:effectLst/>
                <a:uLnTx/>
                <a:uFillTx/>
                <a:latin typeface="+mn-ea"/>
                <a:cs typeface="Arial" charset="0"/>
              </a:endParaRPr>
            </a:p>
          </p:txBody>
        </p:sp>
        <p:sp>
          <p:nvSpPr>
            <p:cNvPr id="40" name="正方形/長方形 39">
              <a:extLst>
                <a:ext uri="{FF2B5EF4-FFF2-40B4-BE49-F238E27FC236}">
                  <a16:creationId xmlns:a16="http://schemas.microsoft.com/office/drawing/2014/main" id="{A959BF6E-0851-7403-E7B8-8573A6ED6A1C}"/>
                </a:ext>
              </a:extLst>
            </p:cNvPr>
            <p:cNvSpPr/>
            <p:nvPr/>
          </p:nvSpPr>
          <p:spPr bwMode="gray">
            <a:xfrm>
              <a:off x="4147780" y="5748934"/>
              <a:ext cx="152667" cy="444191"/>
            </a:xfrm>
            <a:prstGeom prst="rect">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endParaRPr kumimoji="0" lang="ja-JP" altLang="en-US" sz="1400" b="0" i="0" u="none" strike="noStrike" kern="0" cap="none" spc="0" normalizeH="0" baseline="0" noProof="0">
                <a:ln>
                  <a:noFill/>
                </a:ln>
                <a:solidFill>
                  <a:prstClr val="black"/>
                </a:solidFill>
                <a:effectLst/>
                <a:uLnTx/>
                <a:uFillTx/>
                <a:latin typeface="+mn-ea"/>
                <a:cs typeface="Arial" charset="0"/>
              </a:endParaRPr>
            </a:p>
          </p:txBody>
        </p:sp>
      </p:grpSp>
      <p:sp>
        <p:nvSpPr>
          <p:cNvPr id="41" name="矢印: 五方向 40">
            <a:extLst>
              <a:ext uri="{FF2B5EF4-FFF2-40B4-BE49-F238E27FC236}">
                <a16:creationId xmlns:a16="http://schemas.microsoft.com/office/drawing/2014/main" id="{93EEB46B-7147-0FF4-C05D-474C5020369F}"/>
              </a:ext>
            </a:extLst>
          </p:cNvPr>
          <p:cNvSpPr/>
          <p:nvPr/>
        </p:nvSpPr>
        <p:spPr bwMode="gray">
          <a:xfrm>
            <a:off x="10397066" y="4462736"/>
            <a:ext cx="1332000" cy="444191"/>
          </a:xfrm>
          <a:prstGeom prst="homePlate">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0" lang="ja-JP" altLang="en-US" sz="1400" b="0" i="0" u="none" strike="noStrike" kern="0" cap="none" spc="0" normalizeH="0" baseline="0" noProof="0">
              <a:ln>
                <a:noFill/>
              </a:ln>
              <a:solidFill>
                <a:prstClr val="black"/>
              </a:solidFill>
              <a:effectLst/>
              <a:uLnTx/>
              <a:uFillTx/>
              <a:latin typeface="+mn-ea"/>
              <a:cs typeface="Arial" charset="0"/>
            </a:endParaRPr>
          </a:p>
        </p:txBody>
      </p:sp>
      <p:grpSp>
        <p:nvGrpSpPr>
          <p:cNvPr id="42" name="グループ化 41">
            <a:extLst>
              <a:ext uri="{FF2B5EF4-FFF2-40B4-BE49-F238E27FC236}">
                <a16:creationId xmlns:a16="http://schemas.microsoft.com/office/drawing/2014/main" id="{4CE89B0A-0D74-550C-7948-45631AA2D9A5}"/>
              </a:ext>
            </a:extLst>
          </p:cNvPr>
          <p:cNvGrpSpPr/>
          <p:nvPr/>
        </p:nvGrpSpPr>
        <p:grpSpPr>
          <a:xfrm>
            <a:off x="9767420" y="4462736"/>
            <a:ext cx="562779" cy="444191"/>
            <a:chOff x="4147780" y="5748934"/>
            <a:chExt cx="562779" cy="444191"/>
          </a:xfrm>
        </p:grpSpPr>
        <p:sp>
          <p:nvSpPr>
            <p:cNvPr id="43" name="正方形/長方形 42">
              <a:extLst>
                <a:ext uri="{FF2B5EF4-FFF2-40B4-BE49-F238E27FC236}">
                  <a16:creationId xmlns:a16="http://schemas.microsoft.com/office/drawing/2014/main" id="{D8766F05-CE24-0C28-33B0-A3081FC38FC8}"/>
                </a:ext>
              </a:extLst>
            </p:cNvPr>
            <p:cNvSpPr/>
            <p:nvPr/>
          </p:nvSpPr>
          <p:spPr bwMode="gray">
            <a:xfrm>
              <a:off x="4557892" y="5748934"/>
              <a:ext cx="152667" cy="444191"/>
            </a:xfrm>
            <a:prstGeom prst="rect">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endParaRPr kumimoji="0" lang="ja-JP" altLang="en-US" sz="1400" b="0" i="0" u="none" strike="noStrike" kern="0" cap="none" spc="0" normalizeH="0" baseline="0" noProof="0">
                <a:ln>
                  <a:noFill/>
                </a:ln>
                <a:solidFill>
                  <a:prstClr val="black"/>
                </a:solidFill>
                <a:effectLst/>
                <a:uLnTx/>
                <a:uFillTx/>
                <a:latin typeface="+mn-ea"/>
                <a:cs typeface="Arial" charset="0"/>
              </a:endParaRPr>
            </a:p>
          </p:txBody>
        </p:sp>
        <p:sp>
          <p:nvSpPr>
            <p:cNvPr id="44" name="正方形/長方形 43">
              <a:extLst>
                <a:ext uri="{FF2B5EF4-FFF2-40B4-BE49-F238E27FC236}">
                  <a16:creationId xmlns:a16="http://schemas.microsoft.com/office/drawing/2014/main" id="{CC26CBD1-AB1E-9CF7-9EDA-AC40E41682CF}"/>
                </a:ext>
              </a:extLst>
            </p:cNvPr>
            <p:cNvSpPr/>
            <p:nvPr/>
          </p:nvSpPr>
          <p:spPr bwMode="gray">
            <a:xfrm>
              <a:off x="4352836" y="5748934"/>
              <a:ext cx="152667" cy="444191"/>
            </a:xfrm>
            <a:prstGeom prst="rect">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endParaRPr kumimoji="0" lang="ja-JP" altLang="en-US" sz="1400" b="0" i="0" u="none" strike="noStrike" kern="0" cap="none" spc="0" normalizeH="0" baseline="0" noProof="0">
                <a:ln>
                  <a:noFill/>
                </a:ln>
                <a:solidFill>
                  <a:prstClr val="black"/>
                </a:solidFill>
                <a:effectLst/>
                <a:uLnTx/>
                <a:uFillTx/>
                <a:latin typeface="+mn-ea"/>
                <a:cs typeface="Arial" charset="0"/>
              </a:endParaRPr>
            </a:p>
          </p:txBody>
        </p:sp>
        <p:sp>
          <p:nvSpPr>
            <p:cNvPr id="45" name="正方形/長方形 44">
              <a:extLst>
                <a:ext uri="{FF2B5EF4-FFF2-40B4-BE49-F238E27FC236}">
                  <a16:creationId xmlns:a16="http://schemas.microsoft.com/office/drawing/2014/main" id="{2AE01715-6396-0120-D83F-6816ACA61A46}"/>
                </a:ext>
              </a:extLst>
            </p:cNvPr>
            <p:cNvSpPr/>
            <p:nvPr/>
          </p:nvSpPr>
          <p:spPr bwMode="gray">
            <a:xfrm>
              <a:off x="4147780" y="5748934"/>
              <a:ext cx="152667" cy="444191"/>
            </a:xfrm>
            <a:prstGeom prst="rect">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endParaRPr kumimoji="0" lang="ja-JP" altLang="en-US" sz="1400" b="0" i="0" u="none" strike="noStrike" kern="0" cap="none" spc="0" normalizeH="0" baseline="0" noProof="0">
                <a:ln>
                  <a:noFill/>
                </a:ln>
                <a:solidFill>
                  <a:prstClr val="black"/>
                </a:solidFill>
                <a:effectLst/>
                <a:uLnTx/>
                <a:uFillTx/>
                <a:latin typeface="+mn-ea"/>
                <a:cs typeface="Arial" charset="0"/>
              </a:endParaRPr>
            </a:p>
          </p:txBody>
        </p:sp>
      </p:grpSp>
      <p:sp>
        <p:nvSpPr>
          <p:cNvPr id="46" name="正方形/長方形 45">
            <a:extLst>
              <a:ext uri="{FF2B5EF4-FFF2-40B4-BE49-F238E27FC236}">
                <a16:creationId xmlns:a16="http://schemas.microsoft.com/office/drawing/2014/main" id="{8512E0D9-B67D-4D75-829F-1F53B2EBC9A3}"/>
              </a:ext>
            </a:extLst>
          </p:cNvPr>
          <p:cNvSpPr/>
          <p:nvPr/>
        </p:nvSpPr>
        <p:spPr bwMode="gray">
          <a:xfrm>
            <a:off x="7298451" y="4552275"/>
            <a:ext cx="2376000" cy="275807"/>
          </a:xfrm>
          <a:prstGeom prst="rect">
            <a:avLst/>
          </a:prstGeom>
          <a:solidFill>
            <a:sysClr val="window" lastClr="FFFFFF"/>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en-US" altLang="ja-JP" sz="1600" b="0" i="0" u="none" strike="noStrike" kern="0" cap="none" spc="0" normalizeH="0" baseline="0" noProof="0">
                <a:ln>
                  <a:noFill/>
                </a:ln>
                <a:effectLst/>
                <a:uLnTx/>
                <a:uFillTx/>
                <a:latin typeface="+mn-ea"/>
                <a:cs typeface="Arial" charset="0"/>
              </a:rPr>
              <a:t>PMH</a:t>
            </a:r>
            <a:r>
              <a:rPr kumimoji="0" lang="ja-JP" altLang="en-US" sz="1600" b="0" i="0" u="none" strike="noStrike" kern="0" cap="none" spc="0" normalizeH="0" baseline="0" noProof="0">
                <a:ln>
                  <a:noFill/>
                </a:ln>
                <a:effectLst/>
                <a:uLnTx/>
                <a:uFillTx/>
                <a:latin typeface="+mn-ea"/>
                <a:cs typeface="Arial" charset="0"/>
              </a:rPr>
              <a:t>（</a:t>
            </a:r>
            <a:r>
              <a:rPr kumimoji="0" lang="ja-JP" altLang="en-US" sz="1600" kern="0">
                <a:latin typeface="+mn-ea"/>
                <a:cs typeface="Arial" charset="0"/>
              </a:rPr>
              <a:t>母子保健</a:t>
            </a:r>
            <a:r>
              <a:rPr kumimoji="0" lang="ja-JP" altLang="en-US" sz="1600" b="0" i="0" u="none" strike="noStrike" kern="0" cap="none" spc="0" normalizeH="0" baseline="0" noProof="0">
                <a:ln>
                  <a:noFill/>
                </a:ln>
                <a:effectLst/>
                <a:uLnTx/>
                <a:uFillTx/>
                <a:latin typeface="+mn-ea"/>
                <a:cs typeface="Arial" charset="0"/>
              </a:rPr>
              <a:t>）との</a:t>
            </a:r>
            <a:endParaRPr kumimoji="0" lang="en-US" altLang="ja-JP" sz="1600" b="0" i="0" u="none" strike="noStrike" kern="0" cap="none" spc="0" normalizeH="0" baseline="0" noProof="0">
              <a:ln>
                <a:noFill/>
              </a:ln>
              <a:effectLst/>
              <a:uLnTx/>
              <a:uFillTx/>
              <a:latin typeface="+mn-ea"/>
              <a:cs typeface="Arial" charset="0"/>
            </a:endParaRPr>
          </a:p>
          <a:p>
            <a:pPr marL="0" marR="0" lvl="0" indent="0" algn="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kern="0">
                <a:latin typeface="+mn-ea"/>
                <a:cs typeface="Arial" charset="0"/>
              </a:rPr>
              <a:t>接続機能の適合基準日</a:t>
            </a:r>
            <a:endParaRPr kumimoji="0" lang="ja-JP" altLang="en-US" sz="1600" b="0" i="0" u="none" strike="noStrike" kern="0" cap="none" spc="0" normalizeH="0" baseline="0" noProof="0">
              <a:ln>
                <a:noFill/>
              </a:ln>
              <a:effectLst/>
              <a:uLnTx/>
              <a:uFillTx/>
              <a:latin typeface="+mn-ea"/>
              <a:cs typeface="Arial" charset="0"/>
            </a:endParaRPr>
          </a:p>
        </p:txBody>
      </p:sp>
      <p:sp>
        <p:nvSpPr>
          <p:cNvPr id="47" name="正方形/長方形 46">
            <a:extLst>
              <a:ext uri="{FF2B5EF4-FFF2-40B4-BE49-F238E27FC236}">
                <a16:creationId xmlns:a16="http://schemas.microsoft.com/office/drawing/2014/main" id="{6AE9E120-1A5C-4CAC-3FF9-6AE9FC9F10C2}"/>
              </a:ext>
            </a:extLst>
          </p:cNvPr>
          <p:cNvSpPr/>
          <p:nvPr/>
        </p:nvSpPr>
        <p:spPr bwMode="gray">
          <a:xfrm>
            <a:off x="9767421" y="4963830"/>
            <a:ext cx="2079908" cy="284022"/>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buFont typeface="Wingdings" panose="05000000000000000000" pitchFamily="2" charset="2"/>
              <a:buNone/>
            </a:pPr>
            <a:r>
              <a:rPr lang="ja-JP" altLang="en-US" sz="1600">
                <a:latin typeface="+mn-ea"/>
                <a:cs typeface="Arial" charset="0"/>
              </a:rPr>
              <a:t>令和</a:t>
            </a:r>
            <a:r>
              <a:rPr lang="en-US" altLang="ja-JP" sz="1600">
                <a:latin typeface="+mn-ea"/>
                <a:cs typeface="Arial" charset="0"/>
              </a:rPr>
              <a:t>10</a:t>
            </a:r>
            <a:r>
              <a:rPr lang="ja-JP" altLang="en-US" sz="1600">
                <a:latin typeface="+mn-ea"/>
                <a:cs typeface="Arial" charset="0"/>
              </a:rPr>
              <a:t>年４月１日以降</a:t>
            </a:r>
          </a:p>
        </p:txBody>
      </p:sp>
      <p:sp>
        <p:nvSpPr>
          <p:cNvPr id="48" name="正方形/長方形 47">
            <a:extLst>
              <a:ext uri="{FF2B5EF4-FFF2-40B4-BE49-F238E27FC236}">
                <a16:creationId xmlns:a16="http://schemas.microsoft.com/office/drawing/2014/main" id="{DA8A3D75-F2B4-D046-E287-AA4F4F3C242B}"/>
              </a:ext>
            </a:extLst>
          </p:cNvPr>
          <p:cNvSpPr/>
          <p:nvPr/>
        </p:nvSpPr>
        <p:spPr bwMode="gray">
          <a:xfrm>
            <a:off x="8450245" y="3587127"/>
            <a:ext cx="3276000" cy="275807"/>
          </a:xfrm>
          <a:prstGeom prst="rect">
            <a:avLst/>
          </a:prstGeom>
          <a:solidFill>
            <a:sysClr val="window" lastClr="FFFFFF"/>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0" i="0" u="none" strike="noStrike" kern="0" cap="none" spc="0" normalizeH="0" baseline="0" noProof="0">
                <a:ln>
                  <a:noFill/>
                </a:ln>
                <a:effectLst/>
                <a:uLnTx/>
                <a:uFillTx/>
                <a:latin typeface="+mn-ea"/>
                <a:cs typeface="Arial" charset="0"/>
              </a:rPr>
              <a:t>環境が整った</a:t>
            </a:r>
            <a:r>
              <a:rPr kumimoji="0" lang="ja-JP" altLang="en-US" sz="1600" kern="0">
                <a:latin typeface="+mn-ea"/>
                <a:cs typeface="Arial" charset="0"/>
              </a:rPr>
              <a:t>区市町村</a:t>
            </a:r>
            <a:r>
              <a:rPr kumimoji="0" lang="ja-JP" altLang="en-US" sz="1600" b="0" i="0" u="none" strike="noStrike" kern="0" cap="none" spc="0" normalizeH="0" baseline="0" noProof="0">
                <a:ln>
                  <a:noFill/>
                </a:ln>
                <a:effectLst/>
                <a:uLnTx/>
                <a:uFillTx/>
                <a:latin typeface="+mn-ea"/>
                <a:cs typeface="Arial" charset="0"/>
              </a:rPr>
              <a:t>から順次開始</a:t>
            </a:r>
          </a:p>
        </p:txBody>
      </p:sp>
      <p:grpSp>
        <p:nvGrpSpPr>
          <p:cNvPr id="49" name="グループ化 48">
            <a:extLst>
              <a:ext uri="{FF2B5EF4-FFF2-40B4-BE49-F238E27FC236}">
                <a16:creationId xmlns:a16="http://schemas.microsoft.com/office/drawing/2014/main" id="{0B9F5D5F-B118-2787-52CC-BA07D8F64B5B}"/>
              </a:ext>
            </a:extLst>
          </p:cNvPr>
          <p:cNvGrpSpPr/>
          <p:nvPr/>
        </p:nvGrpSpPr>
        <p:grpSpPr>
          <a:xfrm>
            <a:off x="6308637" y="3874106"/>
            <a:ext cx="562779" cy="444191"/>
            <a:chOff x="4147780" y="5748934"/>
            <a:chExt cx="562779" cy="444191"/>
          </a:xfrm>
        </p:grpSpPr>
        <p:sp>
          <p:nvSpPr>
            <p:cNvPr id="50" name="正方形/長方形 49">
              <a:extLst>
                <a:ext uri="{FF2B5EF4-FFF2-40B4-BE49-F238E27FC236}">
                  <a16:creationId xmlns:a16="http://schemas.microsoft.com/office/drawing/2014/main" id="{047E920A-35EB-CC84-69EC-4E78F4F2E590}"/>
                </a:ext>
              </a:extLst>
            </p:cNvPr>
            <p:cNvSpPr/>
            <p:nvPr/>
          </p:nvSpPr>
          <p:spPr bwMode="gray">
            <a:xfrm>
              <a:off x="4557892" y="5748934"/>
              <a:ext cx="152667" cy="444191"/>
            </a:xfrm>
            <a:prstGeom prst="rect">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endParaRPr kumimoji="0" lang="ja-JP" altLang="en-US" sz="1400" b="0" i="0" u="none" strike="noStrike" kern="0" cap="none" spc="0" normalizeH="0" baseline="0" noProof="0">
                <a:ln>
                  <a:noFill/>
                </a:ln>
                <a:solidFill>
                  <a:prstClr val="black"/>
                </a:solidFill>
                <a:effectLst/>
                <a:uLnTx/>
                <a:uFillTx/>
                <a:latin typeface="+mn-ea"/>
                <a:cs typeface="Arial" charset="0"/>
              </a:endParaRPr>
            </a:p>
          </p:txBody>
        </p:sp>
        <p:sp>
          <p:nvSpPr>
            <p:cNvPr id="51" name="正方形/長方形 50">
              <a:extLst>
                <a:ext uri="{FF2B5EF4-FFF2-40B4-BE49-F238E27FC236}">
                  <a16:creationId xmlns:a16="http://schemas.microsoft.com/office/drawing/2014/main" id="{6BE3BECA-7239-D4F4-F3A3-39AA048495DD}"/>
                </a:ext>
              </a:extLst>
            </p:cNvPr>
            <p:cNvSpPr/>
            <p:nvPr/>
          </p:nvSpPr>
          <p:spPr bwMode="gray">
            <a:xfrm>
              <a:off x="4352836" y="5748934"/>
              <a:ext cx="152667" cy="444191"/>
            </a:xfrm>
            <a:prstGeom prst="rect">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endParaRPr kumimoji="0" lang="ja-JP" altLang="en-US" sz="1400" b="0" i="0" u="none" strike="noStrike" kern="0" cap="none" spc="0" normalizeH="0" baseline="0" noProof="0">
                <a:ln>
                  <a:noFill/>
                </a:ln>
                <a:solidFill>
                  <a:prstClr val="black"/>
                </a:solidFill>
                <a:effectLst/>
                <a:uLnTx/>
                <a:uFillTx/>
                <a:latin typeface="+mn-ea"/>
                <a:cs typeface="Arial" charset="0"/>
              </a:endParaRPr>
            </a:p>
          </p:txBody>
        </p:sp>
        <p:sp>
          <p:nvSpPr>
            <p:cNvPr id="52" name="正方形/長方形 51">
              <a:extLst>
                <a:ext uri="{FF2B5EF4-FFF2-40B4-BE49-F238E27FC236}">
                  <a16:creationId xmlns:a16="http://schemas.microsoft.com/office/drawing/2014/main" id="{75834FDF-7A0D-08FE-CBC9-1F622CF3113B}"/>
                </a:ext>
              </a:extLst>
            </p:cNvPr>
            <p:cNvSpPr/>
            <p:nvPr/>
          </p:nvSpPr>
          <p:spPr bwMode="gray">
            <a:xfrm>
              <a:off x="4147780" y="5748934"/>
              <a:ext cx="152667" cy="444191"/>
            </a:xfrm>
            <a:prstGeom prst="rect">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endParaRPr kumimoji="0" lang="ja-JP" altLang="en-US" sz="1400" b="0" i="0" u="none" strike="noStrike" kern="0" cap="none" spc="0" normalizeH="0" baseline="0" noProof="0">
                <a:ln>
                  <a:noFill/>
                </a:ln>
                <a:solidFill>
                  <a:prstClr val="black"/>
                </a:solidFill>
                <a:effectLst/>
                <a:uLnTx/>
                <a:uFillTx/>
                <a:latin typeface="+mn-ea"/>
                <a:cs typeface="Arial" charset="0"/>
              </a:endParaRPr>
            </a:p>
          </p:txBody>
        </p:sp>
      </p:grpSp>
      <p:grpSp>
        <p:nvGrpSpPr>
          <p:cNvPr id="54" name="グループ化 53">
            <a:extLst>
              <a:ext uri="{FF2B5EF4-FFF2-40B4-BE49-F238E27FC236}">
                <a16:creationId xmlns:a16="http://schemas.microsoft.com/office/drawing/2014/main" id="{24D00C12-3EE1-036C-31EA-5933BE0D9E83}"/>
              </a:ext>
            </a:extLst>
          </p:cNvPr>
          <p:cNvGrpSpPr/>
          <p:nvPr/>
        </p:nvGrpSpPr>
        <p:grpSpPr>
          <a:xfrm>
            <a:off x="6270658" y="5928978"/>
            <a:ext cx="562779" cy="444191"/>
            <a:chOff x="4147780" y="5748934"/>
            <a:chExt cx="562779" cy="444191"/>
          </a:xfrm>
        </p:grpSpPr>
        <p:sp>
          <p:nvSpPr>
            <p:cNvPr id="55" name="正方形/長方形 54">
              <a:extLst>
                <a:ext uri="{FF2B5EF4-FFF2-40B4-BE49-F238E27FC236}">
                  <a16:creationId xmlns:a16="http://schemas.microsoft.com/office/drawing/2014/main" id="{AE340C16-5A94-FBF1-0E55-EE6C3577E4FD}"/>
                </a:ext>
              </a:extLst>
            </p:cNvPr>
            <p:cNvSpPr/>
            <p:nvPr/>
          </p:nvSpPr>
          <p:spPr bwMode="gray">
            <a:xfrm>
              <a:off x="4557892" y="5748934"/>
              <a:ext cx="152667" cy="444191"/>
            </a:xfrm>
            <a:prstGeom prst="rect">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endParaRPr kumimoji="0" lang="ja-JP" altLang="en-US" sz="1400" b="0" i="0" u="none" strike="noStrike" kern="0" cap="none" spc="0" normalizeH="0" baseline="0" noProof="0">
                <a:ln>
                  <a:noFill/>
                </a:ln>
                <a:solidFill>
                  <a:prstClr val="black"/>
                </a:solidFill>
                <a:effectLst/>
                <a:uLnTx/>
                <a:uFillTx/>
                <a:latin typeface="+mn-ea"/>
                <a:cs typeface="Arial" charset="0"/>
              </a:endParaRPr>
            </a:p>
          </p:txBody>
        </p:sp>
        <p:sp>
          <p:nvSpPr>
            <p:cNvPr id="56" name="正方形/長方形 55">
              <a:extLst>
                <a:ext uri="{FF2B5EF4-FFF2-40B4-BE49-F238E27FC236}">
                  <a16:creationId xmlns:a16="http://schemas.microsoft.com/office/drawing/2014/main" id="{D3407B93-2A87-EE30-7A3C-07ADD72A055C}"/>
                </a:ext>
              </a:extLst>
            </p:cNvPr>
            <p:cNvSpPr/>
            <p:nvPr/>
          </p:nvSpPr>
          <p:spPr bwMode="gray">
            <a:xfrm>
              <a:off x="4352836" y="5748934"/>
              <a:ext cx="152667" cy="444191"/>
            </a:xfrm>
            <a:prstGeom prst="rect">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endParaRPr kumimoji="0" lang="ja-JP" altLang="en-US" sz="1400" b="0" i="0" u="none" strike="noStrike" kern="0" cap="none" spc="0" normalizeH="0" baseline="0" noProof="0">
                <a:ln>
                  <a:noFill/>
                </a:ln>
                <a:solidFill>
                  <a:prstClr val="black"/>
                </a:solidFill>
                <a:effectLst/>
                <a:uLnTx/>
                <a:uFillTx/>
                <a:latin typeface="+mn-ea"/>
                <a:cs typeface="Arial" charset="0"/>
              </a:endParaRPr>
            </a:p>
          </p:txBody>
        </p:sp>
        <p:sp>
          <p:nvSpPr>
            <p:cNvPr id="57" name="正方形/長方形 56">
              <a:extLst>
                <a:ext uri="{FF2B5EF4-FFF2-40B4-BE49-F238E27FC236}">
                  <a16:creationId xmlns:a16="http://schemas.microsoft.com/office/drawing/2014/main" id="{8D233D90-44A1-D9EC-EF8A-2BA2DFB68B9A}"/>
                </a:ext>
              </a:extLst>
            </p:cNvPr>
            <p:cNvSpPr/>
            <p:nvPr/>
          </p:nvSpPr>
          <p:spPr bwMode="gray">
            <a:xfrm>
              <a:off x="4147780" y="5748934"/>
              <a:ext cx="152667" cy="444191"/>
            </a:xfrm>
            <a:prstGeom prst="rect">
              <a:avLst/>
            </a:prstGeom>
            <a:solidFill>
              <a:srgbClr val="86BC25">
                <a:lumMod val="20000"/>
                <a:lumOff val="80000"/>
              </a:srgbClr>
            </a:solidFill>
            <a:ln w="12700" algn="ctr">
              <a:solidFill>
                <a:srgbClr val="046A38"/>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endParaRPr kumimoji="0" lang="ja-JP" altLang="en-US" sz="1400" b="0" i="0" u="none" strike="noStrike" kern="0" cap="none" spc="0" normalizeH="0" baseline="0" noProof="0">
                <a:ln>
                  <a:noFill/>
                </a:ln>
                <a:solidFill>
                  <a:prstClr val="black"/>
                </a:solidFill>
                <a:effectLst/>
                <a:uLnTx/>
                <a:uFillTx/>
                <a:latin typeface="+mn-ea"/>
                <a:cs typeface="Arial" charset="0"/>
              </a:endParaRPr>
            </a:p>
          </p:txBody>
        </p:sp>
      </p:grpSp>
      <p:sp>
        <p:nvSpPr>
          <p:cNvPr id="58" name="正方形/長方形 57">
            <a:extLst>
              <a:ext uri="{FF2B5EF4-FFF2-40B4-BE49-F238E27FC236}">
                <a16:creationId xmlns:a16="http://schemas.microsoft.com/office/drawing/2014/main" id="{A9B11A36-5E1D-5686-9016-604369FB73FE}"/>
              </a:ext>
            </a:extLst>
          </p:cNvPr>
          <p:cNvSpPr/>
          <p:nvPr/>
        </p:nvSpPr>
        <p:spPr>
          <a:xfrm>
            <a:off x="3876675" y="5416935"/>
            <a:ext cx="7902153" cy="954157"/>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p>
        </p:txBody>
      </p:sp>
    </p:spTree>
    <p:extLst>
      <p:ext uri="{BB962C8B-B14F-4D97-AF65-F5344CB8AC3E}">
        <p14:creationId xmlns:p14="http://schemas.microsoft.com/office/powerpoint/2010/main" val="624909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32003-8186-7BE2-27AB-953A2017AD44}"/>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A77DFE9-568C-CA12-F503-D1304D4F854C}"/>
              </a:ext>
            </a:extLst>
          </p:cNvPr>
          <p:cNvSpPr>
            <a:spLocks noGrp="1"/>
          </p:cNvSpPr>
          <p:nvPr>
            <p:ph type="sldNum" sz="quarter" idx="18"/>
          </p:nvPr>
        </p:nvSpPr>
        <p:spPr/>
        <p:txBody>
          <a:bodyPr/>
          <a:lstStyle/>
          <a:p>
            <a:fld id="{47CE1B9D-ECF1-40A6-9741-619C7E3ED3FB}" type="slidenum">
              <a:rPr lang="ja-JP" altLang="en-US" smtClean="0"/>
              <a:pPr/>
              <a:t>39</a:t>
            </a:fld>
            <a:endParaRPr lang="ja-JP" altLang="en-US"/>
          </a:p>
        </p:txBody>
      </p:sp>
      <p:sp>
        <p:nvSpPr>
          <p:cNvPr id="6" name="コンテンツ プレースホルダー 1">
            <a:extLst>
              <a:ext uri="{FF2B5EF4-FFF2-40B4-BE49-F238E27FC236}">
                <a16:creationId xmlns:a16="http://schemas.microsoft.com/office/drawing/2014/main" id="{9EF60E84-DF87-BACB-78FA-36D2949EA1F1}"/>
              </a:ext>
            </a:extLst>
          </p:cNvPr>
          <p:cNvSpPr txBox="1">
            <a:spLocks/>
          </p:cNvSpPr>
          <p:nvPr/>
        </p:nvSpPr>
        <p:spPr>
          <a:xfrm>
            <a:off x="438828" y="186404"/>
            <a:ext cx="11343600" cy="288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1200" b="0" kern="1200" spc="5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b="1">
                <a:solidFill>
                  <a:schemeClr val="tx1"/>
                </a:solidFill>
              </a:rPr>
              <a:t>5.</a:t>
            </a:r>
            <a:r>
              <a:rPr lang="ja-JP" altLang="en-US" sz="1800" b="1">
                <a:solidFill>
                  <a:schemeClr val="tx1"/>
                </a:solidFill>
              </a:rPr>
              <a:t>今後の展開</a:t>
            </a:r>
          </a:p>
        </p:txBody>
      </p:sp>
      <p:sp>
        <p:nvSpPr>
          <p:cNvPr id="7" name="タイトル 4">
            <a:extLst>
              <a:ext uri="{FF2B5EF4-FFF2-40B4-BE49-F238E27FC236}">
                <a16:creationId xmlns:a16="http://schemas.microsoft.com/office/drawing/2014/main" id="{0AFBD66B-5E76-CD41-846E-7C8BA081094B}"/>
              </a:ext>
            </a:extLst>
          </p:cNvPr>
          <p:cNvSpPr txBox="1">
            <a:spLocks/>
          </p:cNvSpPr>
          <p:nvPr/>
        </p:nvSpPr>
        <p:spPr>
          <a:xfrm>
            <a:off x="438828" y="474404"/>
            <a:ext cx="11343600" cy="29721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1400" b="1" kern="1200" spc="50" baseline="0">
                <a:solidFill>
                  <a:schemeClr val="tx1"/>
                </a:solidFill>
                <a:latin typeface="+mj-lt"/>
                <a:ea typeface="+mj-ea"/>
                <a:cs typeface="+mj-cs"/>
              </a:defRPr>
            </a:lvl1pPr>
          </a:lstStyle>
          <a:p>
            <a:r>
              <a:rPr lang="en-US" altLang="ja-JP" sz="1600"/>
              <a:t>(2) </a:t>
            </a:r>
            <a:r>
              <a:rPr lang="ja-JP" altLang="en-US" sz="1600"/>
              <a:t>導入に向けた準備｜都が作成した資料（再掲）</a:t>
            </a:r>
          </a:p>
        </p:txBody>
      </p:sp>
      <p:sp>
        <p:nvSpPr>
          <p:cNvPr id="10" name="タイトル 4">
            <a:extLst>
              <a:ext uri="{FF2B5EF4-FFF2-40B4-BE49-F238E27FC236}">
                <a16:creationId xmlns:a16="http://schemas.microsoft.com/office/drawing/2014/main" id="{69DC8C73-B493-7E35-BBF6-BB2AD904651A}"/>
              </a:ext>
            </a:extLst>
          </p:cNvPr>
          <p:cNvSpPr txBox="1">
            <a:spLocks/>
          </p:cNvSpPr>
          <p:nvPr/>
        </p:nvSpPr>
        <p:spPr>
          <a:xfrm>
            <a:off x="438828" y="771620"/>
            <a:ext cx="11340000" cy="504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1400" b="1" kern="1200" spc="50" baseline="0">
                <a:solidFill>
                  <a:schemeClr val="tx1"/>
                </a:solidFill>
                <a:latin typeface="+mj-lt"/>
                <a:ea typeface="+mj-ea"/>
                <a:cs typeface="+mj-cs"/>
              </a:defRPr>
            </a:lvl1pPr>
          </a:lstStyle>
          <a:p>
            <a:r>
              <a:rPr lang="ja-JP" altLang="en-US">
                <a:solidFill>
                  <a:schemeClr val="tx2"/>
                </a:solidFill>
              </a:rPr>
              <a:t>都内区市町村が電子版母子健康手帳の導入検討及び導入後に活用できる資料として、以下５点を用意</a:t>
            </a:r>
          </a:p>
        </p:txBody>
      </p:sp>
      <p:sp>
        <p:nvSpPr>
          <p:cNvPr id="38" name="正方形/長方形 37">
            <a:extLst>
              <a:ext uri="{FF2B5EF4-FFF2-40B4-BE49-F238E27FC236}">
                <a16:creationId xmlns:a16="http://schemas.microsoft.com/office/drawing/2014/main" id="{D66B9D9D-50BD-67A6-9449-A98C71BFF77D}"/>
              </a:ext>
            </a:extLst>
          </p:cNvPr>
          <p:cNvSpPr/>
          <p:nvPr/>
        </p:nvSpPr>
        <p:spPr>
          <a:xfrm>
            <a:off x="440871" y="2007984"/>
            <a:ext cx="2196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0975" indent="-180975">
              <a:buClr>
                <a:schemeClr val="accent1"/>
              </a:buClr>
              <a:buFont typeface="Wingdings" panose="05000000000000000000" pitchFamily="2" charset="2"/>
              <a:buChar char="l"/>
            </a:pPr>
            <a:r>
              <a:rPr lang="ja-JP" altLang="en-US" sz="1400">
                <a:solidFill>
                  <a:schemeClr val="tx1"/>
                </a:solidFill>
                <a:latin typeface="+mn-ea"/>
              </a:rPr>
              <a:t>東京都が令和７年度に行った電子版母子健康手帳の実証の概要・実証の結果や、導入による効果、運用課題等をまとめた資料</a:t>
            </a:r>
            <a:endParaRPr lang="en-US" altLang="ja-JP" sz="1400">
              <a:solidFill>
                <a:schemeClr val="tx1"/>
              </a:solidFill>
              <a:latin typeface="+mn-ea"/>
            </a:endParaRPr>
          </a:p>
          <a:p>
            <a:pPr marL="180975" indent="-180975">
              <a:buClr>
                <a:schemeClr val="accent1"/>
              </a:buClr>
              <a:buFont typeface="Wingdings" panose="05000000000000000000" pitchFamily="2" charset="2"/>
              <a:buChar char="l"/>
            </a:pPr>
            <a:r>
              <a:rPr lang="ja-JP" altLang="en-US" sz="1400">
                <a:solidFill>
                  <a:schemeClr val="tx1"/>
                </a:solidFill>
                <a:latin typeface="+mn-ea"/>
              </a:rPr>
              <a:t>導入する機能の検討等に活用</a:t>
            </a:r>
            <a:endParaRPr lang="en-US" altLang="ja-JP" sz="1400">
              <a:solidFill>
                <a:schemeClr val="tx1"/>
              </a:solidFill>
              <a:latin typeface="+mn-ea"/>
            </a:endParaRPr>
          </a:p>
        </p:txBody>
      </p:sp>
      <p:sp>
        <p:nvSpPr>
          <p:cNvPr id="39" name="正方形/長方形 38">
            <a:extLst>
              <a:ext uri="{FF2B5EF4-FFF2-40B4-BE49-F238E27FC236}">
                <a16:creationId xmlns:a16="http://schemas.microsoft.com/office/drawing/2014/main" id="{27635B15-BE0A-DA93-B371-1D5CE9F65687}"/>
              </a:ext>
            </a:extLst>
          </p:cNvPr>
          <p:cNvSpPr/>
          <p:nvPr/>
        </p:nvSpPr>
        <p:spPr>
          <a:xfrm>
            <a:off x="440871" y="1341437"/>
            <a:ext cx="2196000" cy="6686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t>都内区市町村での</a:t>
            </a:r>
            <a:endParaRPr lang="en-US" altLang="ja-JP" sz="1400" b="1"/>
          </a:p>
          <a:p>
            <a:pPr algn="ctr"/>
            <a:r>
              <a:rPr lang="ja-JP" altLang="en-US" sz="1400" b="1"/>
              <a:t>活用に向けた報告書</a:t>
            </a:r>
            <a:endParaRPr lang="en-US" altLang="ja-JP" sz="1400" b="1">
              <a:solidFill>
                <a:schemeClr val="bg1"/>
              </a:solidFill>
              <a:latin typeface="+mn-ea"/>
            </a:endParaRPr>
          </a:p>
        </p:txBody>
      </p:sp>
      <p:sp>
        <p:nvSpPr>
          <p:cNvPr id="40" name="正方形/長方形 39">
            <a:extLst>
              <a:ext uri="{FF2B5EF4-FFF2-40B4-BE49-F238E27FC236}">
                <a16:creationId xmlns:a16="http://schemas.microsoft.com/office/drawing/2014/main" id="{F14A5B5B-0DD6-F48D-56D3-6122D7F9FF13}"/>
              </a:ext>
            </a:extLst>
          </p:cNvPr>
          <p:cNvSpPr/>
          <p:nvPr/>
        </p:nvSpPr>
        <p:spPr>
          <a:xfrm>
            <a:off x="2717553" y="1341437"/>
            <a:ext cx="2196000" cy="6686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bg1"/>
                </a:solidFill>
                <a:latin typeface="+mn-ea"/>
              </a:rPr>
              <a:t>導入・活用手順書</a:t>
            </a:r>
            <a:r>
              <a:rPr lang="en-US" altLang="ja-JP" sz="1400" b="1">
                <a:solidFill>
                  <a:schemeClr val="bg1"/>
                </a:solidFill>
                <a:latin typeface="+mn-ea"/>
              </a:rPr>
              <a:t>(</a:t>
            </a:r>
            <a:r>
              <a:rPr lang="ja-JP" altLang="en-US" sz="1400" b="1">
                <a:solidFill>
                  <a:schemeClr val="bg1"/>
                </a:solidFill>
                <a:latin typeface="+mn-ea"/>
              </a:rPr>
              <a:t>本編</a:t>
            </a:r>
            <a:r>
              <a:rPr lang="en-US" altLang="ja-JP" sz="1400" b="1">
                <a:solidFill>
                  <a:schemeClr val="bg1"/>
                </a:solidFill>
                <a:latin typeface="+mn-ea"/>
              </a:rPr>
              <a:t>)</a:t>
            </a:r>
          </a:p>
        </p:txBody>
      </p:sp>
      <p:sp>
        <p:nvSpPr>
          <p:cNvPr id="41" name="正方形/長方形 40">
            <a:extLst>
              <a:ext uri="{FF2B5EF4-FFF2-40B4-BE49-F238E27FC236}">
                <a16:creationId xmlns:a16="http://schemas.microsoft.com/office/drawing/2014/main" id="{DFE2FFF6-AB25-A8A0-72F4-DC5AA62C3F38}"/>
              </a:ext>
            </a:extLst>
          </p:cNvPr>
          <p:cNvSpPr/>
          <p:nvPr/>
        </p:nvSpPr>
        <p:spPr>
          <a:xfrm>
            <a:off x="2717553" y="2007984"/>
            <a:ext cx="2196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0975" indent="-180975">
              <a:buClr>
                <a:schemeClr val="accent1"/>
              </a:buClr>
              <a:buFont typeface="Wingdings" panose="05000000000000000000" pitchFamily="2" charset="2"/>
              <a:buChar char="l"/>
            </a:pPr>
            <a:r>
              <a:rPr lang="ja-JP" altLang="en-US" sz="1400">
                <a:solidFill>
                  <a:schemeClr val="tx1"/>
                </a:solidFill>
                <a:latin typeface="+mn-ea"/>
              </a:rPr>
              <a:t>電子版母子健康手帳を導入・活用する際に必要となる具体的な作業手順をまとめた資料</a:t>
            </a:r>
            <a:endParaRPr lang="en-US" altLang="ja-JP" sz="1400">
              <a:solidFill>
                <a:schemeClr val="tx1"/>
              </a:solidFill>
              <a:latin typeface="+mn-ea"/>
            </a:endParaRPr>
          </a:p>
          <a:p>
            <a:pPr marL="180975" indent="-180975">
              <a:buClr>
                <a:schemeClr val="accent1"/>
              </a:buClr>
              <a:buFont typeface="Wingdings" panose="05000000000000000000" pitchFamily="2" charset="2"/>
              <a:buChar char="l"/>
            </a:pPr>
            <a:r>
              <a:rPr lang="ja-JP" altLang="en-US" sz="1400">
                <a:solidFill>
                  <a:schemeClr val="tx1"/>
                </a:solidFill>
                <a:latin typeface="+mn-ea"/>
              </a:rPr>
              <a:t>契約に向けた要件定義や導入後運用時等に活用</a:t>
            </a:r>
            <a:endParaRPr lang="en-US" altLang="ja-JP" sz="1400">
              <a:solidFill>
                <a:schemeClr val="tx1"/>
              </a:solidFill>
              <a:latin typeface="+mn-ea"/>
            </a:endParaRPr>
          </a:p>
        </p:txBody>
      </p:sp>
      <p:sp>
        <p:nvSpPr>
          <p:cNvPr id="42" name="正方形/長方形 41">
            <a:extLst>
              <a:ext uri="{FF2B5EF4-FFF2-40B4-BE49-F238E27FC236}">
                <a16:creationId xmlns:a16="http://schemas.microsoft.com/office/drawing/2014/main" id="{E87099B4-5A64-23E4-5E53-B2A70833FC2F}"/>
              </a:ext>
            </a:extLst>
          </p:cNvPr>
          <p:cNvSpPr/>
          <p:nvPr/>
        </p:nvSpPr>
        <p:spPr>
          <a:xfrm>
            <a:off x="442913" y="5663466"/>
            <a:ext cx="2196000" cy="792000"/>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accent1"/>
                </a:solidFill>
                <a:latin typeface="+mn-ea"/>
              </a:rPr>
              <a:t>電子版母子健康手帳の</a:t>
            </a:r>
            <a:endParaRPr lang="en-US" altLang="ja-JP" sz="1400" b="1">
              <a:solidFill>
                <a:schemeClr val="accent1"/>
              </a:solidFill>
              <a:latin typeface="+mn-ea"/>
            </a:endParaRPr>
          </a:p>
          <a:p>
            <a:pPr algn="ctr"/>
            <a:r>
              <a:rPr lang="ja-JP" altLang="en-US" sz="1400" b="1">
                <a:solidFill>
                  <a:schemeClr val="accent1"/>
                </a:solidFill>
                <a:latin typeface="+mn-ea"/>
              </a:rPr>
              <a:t>機能検討時に確認</a:t>
            </a:r>
            <a:endParaRPr lang="en-US" altLang="ja-JP" sz="1400" b="1">
              <a:solidFill>
                <a:schemeClr val="accent1"/>
              </a:solidFill>
              <a:latin typeface="+mn-ea"/>
            </a:endParaRPr>
          </a:p>
        </p:txBody>
      </p:sp>
      <p:sp>
        <p:nvSpPr>
          <p:cNvPr id="43" name="正方形/長方形 42">
            <a:extLst>
              <a:ext uri="{FF2B5EF4-FFF2-40B4-BE49-F238E27FC236}">
                <a16:creationId xmlns:a16="http://schemas.microsoft.com/office/drawing/2014/main" id="{8BD8E7CB-E14B-6D68-C7C9-AA704DA354B3}"/>
              </a:ext>
            </a:extLst>
          </p:cNvPr>
          <p:cNvSpPr/>
          <p:nvPr/>
        </p:nvSpPr>
        <p:spPr>
          <a:xfrm>
            <a:off x="2717553" y="5663466"/>
            <a:ext cx="9030311" cy="792000"/>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accent1"/>
                </a:solidFill>
                <a:latin typeface="+mn-ea"/>
              </a:rPr>
              <a:t>導入に向けた具体的な要件定義・事業者検討・運用時に確認</a:t>
            </a:r>
            <a:endParaRPr lang="en-US" altLang="ja-JP" sz="1400" b="1">
              <a:solidFill>
                <a:schemeClr val="accent1"/>
              </a:solidFill>
              <a:latin typeface="+mn-ea"/>
            </a:endParaRPr>
          </a:p>
        </p:txBody>
      </p:sp>
      <p:sp>
        <p:nvSpPr>
          <p:cNvPr id="44" name="正方形/長方形 43">
            <a:extLst>
              <a:ext uri="{FF2B5EF4-FFF2-40B4-BE49-F238E27FC236}">
                <a16:creationId xmlns:a16="http://schemas.microsoft.com/office/drawing/2014/main" id="{DDCE1D60-D793-3BD2-A35A-AFB6922F6A14}"/>
              </a:ext>
            </a:extLst>
          </p:cNvPr>
          <p:cNvSpPr/>
          <p:nvPr/>
        </p:nvSpPr>
        <p:spPr>
          <a:xfrm>
            <a:off x="7270917" y="1341437"/>
            <a:ext cx="2196000" cy="6686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bg1"/>
                </a:solidFill>
                <a:latin typeface="+mn-ea"/>
              </a:rPr>
              <a:t>モデル仕様書</a:t>
            </a:r>
          </a:p>
          <a:p>
            <a:pPr algn="ctr"/>
            <a:r>
              <a:rPr lang="ja-JP" altLang="en-US" sz="1400" b="1">
                <a:solidFill>
                  <a:schemeClr val="bg1"/>
                </a:solidFill>
                <a:latin typeface="+mn-ea"/>
              </a:rPr>
              <a:t>（機能要件表・</a:t>
            </a:r>
            <a:endParaRPr lang="en-US" altLang="ja-JP" sz="1400" b="1">
              <a:solidFill>
                <a:schemeClr val="bg1"/>
              </a:solidFill>
              <a:latin typeface="+mn-ea"/>
            </a:endParaRPr>
          </a:p>
          <a:p>
            <a:pPr algn="ctr"/>
            <a:r>
              <a:rPr lang="ja-JP" altLang="en-US" sz="1400" b="1">
                <a:solidFill>
                  <a:schemeClr val="bg1"/>
                </a:solidFill>
                <a:latin typeface="+mn-ea"/>
              </a:rPr>
              <a:t>非機能要件表）</a:t>
            </a:r>
            <a:endParaRPr lang="en-US" altLang="ja-JP" sz="1400" b="1">
              <a:solidFill>
                <a:schemeClr val="bg1"/>
              </a:solidFill>
              <a:latin typeface="+mn-ea"/>
            </a:endParaRPr>
          </a:p>
        </p:txBody>
      </p:sp>
      <p:sp>
        <p:nvSpPr>
          <p:cNvPr id="45" name="正方形/長方形 44">
            <a:extLst>
              <a:ext uri="{FF2B5EF4-FFF2-40B4-BE49-F238E27FC236}">
                <a16:creationId xmlns:a16="http://schemas.microsoft.com/office/drawing/2014/main" id="{86EC7E18-820B-E7EC-DED4-E19F0913EAC0}"/>
              </a:ext>
            </a:extLst>
          </p:cNvPr>
          <p:cNvSpPr/>
          <p:nvPr/>
        </p:nvSpPr>
        <p:spPr>
          <a:xfrm>
            <a:off x="7270917" y="2007984"/>
            <a:ext cx="2196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0975" indent="-180975">
              <a:buClr>
                <a:schemeClr val="accent1"/>
              </a:buClr>
              <a:buFont typeface="Wingdings" panose="05000000000000000000" pitchFamily="2" charset="2"/>
              <a:buChar char="l"/>
            </a:pPr>
            <a:r>
              <a:rPr lang="ja-JP" altLang="en-US" sz="1400">
                <a:solidFill>
                  <a:schemeClr val="tx1"/>
                </a:solidFill>
                <a:latin typeface="+mn-ea"/>
              </a:rPr>
              <a:t>電子版母子健康手帳を導入・活用する際に必要となるモデル仕様をまとめた資料</a:t>
            </a:r>
            <a:endParaRPr lang="en-US" altLang="ja-JP" sz="1400">
              <a:solidFill>
                <a:schemeClr val="tx1"/>
              </a:solidFill>
              <a:latin typeface="+mn-ea"/>
            </a:endParaRPr>
          </a:p>
          <a:p>
            <a:pPr marL="180975" indent="-180975">
              <a:buClr>
                <a:schemeClr val="accent1"/>
              </a:buClr>
              <a:buFont typeface="Wingdings" panose="05000000000000000000" pitchFamily="2" charset="2"/>
              <a:buChar char="l"/>
            </a:pPr>
            <a:r>
              <a:rPr lang="ja-JP" altLang="en-US" sz="1400">
                <a:solidFill>
                  <a:schemeClr val="tx1"/>
                </a:solidFill>
                <a:latin typeface="+mn-ea"/>
              </a:rPr>
              <a:t>契約に向けた要件定義や導入後運用時等に活用</a:t>
            </a:r>
            <a:endParaRPr lang="en-US" altLang="ja-JP" sz="1400">
              <a:solidFill>
                <a:schemeClr val="tx1"/>
              </a:solidFill>
              <a:latin typeface="+mn-ea"/>
            </a:endParaRPr>
          </a:p>
        </p:txBody>
      </p:sp>
      <p:pic>
        <p:nvPicPr>
          <p:cNvPr id="46" name="図 45">
            <a:extLst>
              <a:ext uri="{FF2B5EF4-FFF2-40B4-BE49-F238E27FC236}">
                <a16:creationId xmlns:a16="http://schemas.microsoft.com/office/drawing/2014/main" id="{38BBF2FD-1486-8AAC-23D9-F90F70D9ECFD}"/>
              </a:ext>
            </a:extLst>
          </p:cNvPr>
          <p:cNvPicPr>
            <a:picLocks noChangeAspect="1"/>
          </p:cNvPicPr>
          <p:nvPr/>
        </p:nvPicPr>
        <p:blipFill>
          <a:blip r:embed="rId2"/>
          <a:stretch>
            <a:fillRect/>
          </a:stretch>
        </p:blipFill>
        <p:spPr>
          <a:xfrm>
            <a:off x="440871" y="4031051"/>
            <a:ext cx="2196000" cy="1235250"/>
          </a:xfrm>
          <a:prstGeom prst="rect">
            <a:avLst/>
          </a:prstGeom>
          <a:ln>
            <a:solidFill>
              <a:schemeClr val="bg1">
                <a:lumMod val="75000"/>
              </a:schemeClr>
            </a:solidFill>
          </a:ln>
        </p:spPr>
      </p:pic>
      <p:pic>
        <p:nvPicPr>
          <p:cNvPr id="47" name="図 46">
            <a:extLst>
              <a:ext uri="{FF2B5EF4-FFF2-40B4-BE49-F238E27FC236}">
                <a16:creationId xmlns:a16="http://schemas.microsoft.com/office/drawing/2014/main" id="{712B587D-36EA-129D-E733-6AF994166030}"/>
              </a:ext>
            </a:extLst>
          </p:cNvPr>
          <p:cNvPicPr>
            <a:picLocks noChangeAspect="1"/>
          </p:cNvPicPr>
          <p:nvPr/>
        </p:nvPicPr>
        <p:blipFill>
          <a:blip r:embed="rId3"/>
          <a:stretch>
            <a:fillRect/>
          </a:stretch>
        </p:blipFill>
        <p:spPr>
          <a:xfrm>
            <a:off x="3112245" y="3603178"/>
            <a:ext cx="1406616" cy="1989397"/>
          </a:xfrm>
          <a:prstGeom prst="rect">
            <a:avLst/>
          </a:prstGeom>
          <a:ln>
            <a:solidFill>
              <a:schemeClr val="bg1">
                <a:lumMod val="75000"/>
              </a:schemeClr>
            </a:solidFill>
          </a:ln>
        </p:spPr>
      </p:pic>
      <p:pic>
        <p:nvPicPr>
          <p:cNvPr id="48" name="図 47">
            <a:extLst>
              <a:ext uri="{FF2B5EF4-FFF2-40B4-BE49-F238E27FC236}">
                <a16:creationId xmlns:a16="http://schemas.microsoft.com/office/drawing/2014/main" id="{5FBA9024-978E-78EB-8EDF-5AEE940C8882}"/>
              </a:ext>
            </a:extLst>
          </p:cNvPr>
          <p:cNvPicPr>
            <a:picLocks noChangeAspect="1"/>
          </p:cNvPicPr>
          <p:nvPr/>
        </p:nvPicPr>
        <p:blipFill>
          <a:blip r:embed="rId4"/>
          <a:stretch>
            <a:fillRect/>
          </a:stretch>
        </p:blipFill>
        <p:spPr>
          <a:xfrm>
            <a:off x="7370735" y="3886076"/>
            <a:ext cx="1996364" cy="1525201"/>
          </a:xfrm>
          <a:prstGeom prst="rect">
            <a:avLst/>
          </a:prstGeom>
          <a:ln>
            <a:solidFill>
              <a:schemeClr val="bg1">
                <a:lumMod val="75000"/>
              </a:schemeClr>
            </a:solidFill>
          </a:ln>
        </p:spPr>
      </p:pic>
      <p:sp>
        <p:nvSpPr>
          <p:cNvPr id="49" name="正方形/長方形 48">
            <a:extLst>
              <a:ext uri="{FF2B5EF4-FFF2-40B4-BE49-F238E27FC236}">
                <a16:creationId xmlns:a16="http://schemas.microsoft.com/office/drawing/2014/main" id="{A0C3833C-7264-8D16-0385-A9BD6B785002}"/>
              </a:ext>
            </a:extLst>
          </p:cNvPr>
          <p:cNvSpPr/>
          <p:nvPr/>
        </p:nvSpPr>
        <p:spPr>
          <a:xfrm>
            <a:off x="4994235" y="1341437"/>
            <a:ext cx="2196000" cy="6686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bg1"/>
                </a:solidFill>
                <a:latin typeface="+mn-ea"/>
              </a:rPr>
              <a:t>導入・活用手順書</a:t>
            </a:r>
            <a:endParaRPr lang="en-US" altLang="ja-JP" sz="1400" b="1">
              <a:solidFill>
                <a:schemeClr val="bg1"/>
              </a:solidFill>
              <a:latin typeface="+mn-ea"/>
            </a:endParaRPr>
          </a:p>
          <a:p>
            <a:pPr algn="ctr"/>
            <a:r>
              <a:rPr lang="ja-JP" altLang="en-US" sz="1400" b="1">
                <a:solidFill>
                  <a:schemeClr val="bg1"/>
                </a:solidFill>
                <a:latin typeface="+mn-ea"/>
              </a:rPr>
              <a:t>（配信文案一覧）</a:t>
            </a:r>
            <a:endParaRPr lang="en-US" altLang="ja-JP" sz="1400" b="1">
              <a:solidFill>
                <a:schemeClr val="bg1"/>
              </a:solidFill>
              <a:latin typeface="+mn-ea"/>
            </a:endParaRPr>
          </a:p>
        </p:txBody>
      </p:sp>
      <p:pic>
        <p:nvPicPr>
          <p:cNvPr id="50" name="図 49">
            <a:extLst>
              <a:ext uri="{FF2B5EF4-FFF2-40B4-BE49-F238E27FC236}">
                <a16:creationId xmlns:a16="http://schemas.microsoft.com/office/drawing/2014/main" id="{BCA93D54-5780-7BF4-36C9-0149DD98AC2C}"/>
              </a:ext>
            </a:extLst>
          </p:cNvPr>
          <p:cNvPicPr>
            <a:picLocks noChangeAspect="1"/>
          </p:cNvPicPr>
          <p:nvPr/>
        </p:nvPicPr>
        <p:blipFill>
          <a:blip r:embed="rId5"/>
          <a:stretch>
            <a:fillRect/>
          </a:stretch>
        </p:blipFill>
        <p:spPr>
          <a:xfrm>
            <a:off x="5094053" y="4198542"/>
            <a:ext cx="1996364" cy="900269"/>
          </a:xfrm>
          <a:prstGeom prst="rect">
            <a:avLst/>
          </a:prstGeom>
          <a:ln>
            <a:solidFill>
              <a:schemeClr val="bg1">
                <a:lumMod val="75000"/>
              </a:schemeClr>
            </a:solidFill>
          </a:ln>
        </p:spPr>
      </p:pic>
      <p:sp>
        <p:nvSpPr>
          <p:cNvPr id="51" name="正方形/長方形 50">
            <a:extLst>
              <a:ext uri="{FF2B5EF4-FFF2-40B4-BE49-F238E27FC236}">
                <a16:creationId xmlns:a16="http://schemas.microsoft.com/office/drawing/2014/main" id="{8C4DAEB9-C20B-1F42-BC5D-C200A1597CE2}"/>
              </a:ext>
            </a:extLst>
          </p:cNvPr>
          <p:cNvSpPr/>
          <p:nvPr/>
        </p:nvSpPr>
        <p:spPr>
          <a:xfrm>
            <a:off x="4994235" y="2007984"/>
            <a:ext cx="2196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0975" indent="-180975">
              <a:buClr>
                <a:schemeClr val="accent1"/>
              </a:buClr>
              <a:buFont typeface="Wingdings" panose="05000000000000000000" pitchFamily="2" charset="2"/>
              <a:buChar char="l"/>
            </a:pPr>
            <a:r>
              <a:rPr lang="ja-JP" altLang="en-US" sz="1400">
                <a:solidFill>
                  <a:schemeClr val="tx1"/>
                </a:solidFill>
                <a:latin typeface="+mn-ea"/>
              </a:rPr>
              <a:t>パーソナライズされたプッシュ配信の配信内容及び配信対象者抽出条件・配信時期等を整理した資料</a:t>
            </a:r>
            <a:endParaRPr lang="en-US" altLang="ja-JP" sz="1400">
              <a:solidFill>
                <a:schemeClr val="tx1"/>
              </a:solidFill>
              <a:latin typeface="+mn-ea"/>
            </a:endParaRPr>
          </a:p>
          <a:p>
            <a:pPr marL="180975" indent="-180975">
              <a:buClr>
                <a:schemeClr val="accent1"/>
              </a:buClr>
              <a:buFont typeface="Wingdings" panose="05000000000000000000" pitchFamily="2" charset="2"/>
              <a:buChar char="l"/>
            </a:pPr>
            <a:r>
              <a:rPr lang="ja-JP" altLang="en-US" sz="1400">
                <a:solidFill>
                  <a:schemeClr val="tx1"/>
                </a:solidFill>
                <a:latin typeface="+mn-ea"/>
              </a:rPr>
              <a:t>パーソナライズされたプッシュ配信の配信作業時に活用</a:t>
            </a:r>
            <a:endParaRPr lang="en-US" altLang="ja-JP" sz="1400">
              <a:solidFill>
                <a:schemeClr val="tx1"/>
              </a:solidFill>
              <a:latin typeface="+mn-ea"/>
            </a:endParaRPr>
          </a:p>
        </p:txBody>
      </p:sp>
      <p:sp>
        <p:nvSpPr>
          <p:cNvPr id="52" name="正方形/長方形 51">
            <a:extLst>
              <a:ext uri="{FF2B5EF4-FFF2-40B4-BE49-F238E27FC236}">
                <a16:creationId xmlns:a16="http://schemas.microsoft.com/office/drawing/2014/main" id="{15A57B53-24CE-23EA-F839-0916555FDD81}"/>
              </a:ext>
            </a:extLst>
          </p:cNvPr>
          <p:cNvSpPr/>
          <p:nvPr/>
        </p:nvSpPr>
        <p:spPr>
          <a:xfrm>
            <a:off x="9558887" y="1341437"/>
            <a:ext cx="2196000" cy="6686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latin typeface="+mn-ea"/>
              </a:rPr>
              <a:t>母子手帳項目におけるマイナポータル連携</a:t>
            </a:r>
            <a:r>
              <a:rPr lang="en-US" altLang="ja-JP" sz="1400" b="1">
                <a:latin typeface="+mn-ea"/>
              </a:rPr>
              <a:t>API</a:t>
            </a:r>
            <a:r>
              <a:rPr lang="ja-JP" altLang="en-US" sz="1400" b="1">
                <a:latin typeface="+mn-ea"/>
              </a:rPr>
              <a:t>取得項目対応一覧表</a:t>
            </a:r>
            <a:endParaRPr lang="en-US" altLang="ja-JP" sz="1400" b="1">
              <a:solidFill>
                <a:schemeClr val="bg1"/>
              </a:solidFill>
              <a:latin typeface="+mn-ea"/>
            </a:endParaRPr>
          </a:p>
        </p:txBody>
      </p:sp>
      <p:sp>
        <p:nvSpPr>
          <p:cNvPr id="53" name="正方形/長方形 52">
            <a:extLst>
              <a:ext uri="{FF2B5EF4-FFF2-40B4-BE49-F238E27FC236}">
                <a16:creationId xmlns:a16="http://schemas.microsoft.com/office/drawing/2014/main" id="{D9F94D7E-0C9F-52D6-6CA9-F6117618C946}"/>
              </a:ext>
            </a:extLst>
          </p:cNvPr>
          <p:cNvSpPr/>
          <p:nvPr/>
        </p:nvSpPr>
        <p:spPr>
          <a:xfrm>
            <a:off x="9547598" y="2007984"/>
            <a:ext cx="2196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0975" indent="-180975">
              <a:buClr>
                <a:schemeClr val="accent1"/>
              </a:buClr>
              <a:buFont typeface="Wingdings" panose="05000000000000000000" pitchFamily="2" charset="2"/>
              <a:buChar char="l"/>
            </a:pPr>
            <a:r>
              <a:rPr lang="ja-JP" altLang="en-US" sz="1400">
                <a:solidFill>
                  <a:schemeClr val="tx1"/>
                </a:solidFill>
                <a:latin typeface="+mn-ea"/>
              </a:rPr>
              <a:t>府令様式と任意様式に含まれる項目について、</a:t>
            </a:r>
            <a:r>
              <a:rPr lang="en-US" altLang="ja-JP" sz="1400">
                <a:solidFill>
                  <a:schemeClr val="tx1"/>
                </a:solidFill>
                <a:latin typeface="+mn-ea"/>
              </a:rPr>
              <a:t>PMH</a:t>
            </a:r>
            <a:r>
              <a:rPr lang="ja-JP" altLang="en-US" sz="1400">
                <a:solidFill>
                  <a:schemeClr val="tx1"/>
                </a:solidFill>
                <a:latin typeface="+mn-ea"/>
              </a:rPr>
              <a:t>情報連携</a:t>
            </a:r>
            <a:r>
              <a:rPr lang="en-US" altLang="ja-JP" sz="1400">
                <a:solidFill>
                  <a:schemeClr val="tx1"/>
                </a:solidFill>
                <a:latin typeface="+mn-ea"/>
              </a:rPr>
              <a:t>API</a:t>
            </a:r>
            <a:r>
              <a:rPr lang="ja-JP" altLang="en-US" sz="1400">
                <a:solidFill>
                  <a:schemeClr val="tx1"/>
                </a:solidFill>
                <a:latin typeface="+mn-ea"/>
              </a:rPr>
              <a:t>と自己情報取得</a:t>
            </a:r>
            <a:r>
              <a:rPr lang="en-US" altLang="ja-JP" sz="1400">
                <a:solidFill>
                  <a:schemeClr val="tx1"/>
                </a:solidFill>
                <a:latin typeface="+mn-ea"/>
              </a:rPr>
              <a:t>API</a:t>
            </a:r>
            <a:r>
              <a:rPr lang="ja-JP" altLang="en-US" sz="1400">
                <a:solidFill>
                  <a:schemeClr val="tx1"/>
                </a:solidFill>
                <a:latin typeface="+mn-ea"/>
              </a:rPr>
              <a:t>のそれぞれにおける取得状況をまとめた資料</a:t>
            </a:r>
          </a:p>
          <a:p>
            <a:pPr marL="180975" indent="-180975">
              <a:buClr>
                <a:schemeClr val="accent1"/>
              </a:buClr>
              <a:buFont typeface="Wingdings" panose="05000000000000000000" pitchFamily="2" charset="2"/>
              <a:buChar char="l"/>
            </a:pPr>
            <a:r>
              <a:rPr lang="ja-JP" altLang="en-US" sz="1400">
                <a:solidFill>
                  <a:schemeClr val="tx1"/>
                </a:solidFill>
                <a:latin typeface="+mn-ea"/>
              </a:rPr>
              <a:t>マイナポータル連携</a:t>
            </a:r>
            <a:r>
              <a:rPr lang="en-US" altLang="ja-JP" sz="1400">
                <a:solidFill>
                  <a:schemeClr val="tx1"/>
                </a:solidFill>
                <a:latin typeface="+mn-ea"/>
              </a:rPr>
              <a:t>API</a:t>
            </a:r>
            <a:r>
              <a:rPr lang="ja-JP" altLang="en-US" sz="1400">
                <a:solidFill>
                  <a:schemeClr val="tx1"/>
                </a:solidFill>
                <a:latin typeface="+mn-ea"/>
              </a:rPr>
              <a:t>との連携の検討等に活用</a:t>
            </a:r>
          </a:p>
        </p:txBody>
      </p:sp>
      <p:pic>
        <p:nvPicPr>
          <p:cNvPr id="54" name="図 53">
            <a:extLst>
              <a:ext uri="{FF2B5EF4-FFF2-40B4-BE49-F238E27FC236}">
                <a16:creationId xmlns:a16="http://schemas.microsoft.com/office/drawing/2014/main" id="{D12D275C-3DC3-C813-0005-2912209B4F6E}"/>
              </a:ext>
            </a:extLst>
          </p:cNvPr>
          <p:cNvPicPr>
            <a:picLocks noChangeAspect="1"/>
          </p:cNvPicPr>
          <p:nvPr/>
        </p:nvPicPr>
        <p:blipFill>
          <a:blip r:embed="rId6"/>
          <a:stretch>
            <a:fillRect/>
          </a:stretch>
        </p:blipFill>
        <p:spPr>
          <a:xfrm>
            <a:off x="9657959" y="4249016"/>
            <a:ext cx="1963636" cy="884848"/>
          </a:xfrm>
          <a:prstGeom prst="rect">
            <a:avLst/>
          </a:prstGeom>
          <a:ln>
            <a:solidFill>
              <a:schemeClr val="bg1">
                <a:lumMod val="75000"/>
              </a:schemeClr>
            </a:solidFill>
          </a:ln>
        </p:spPr>
      </p:pic>
    </p:spTree>
    <p:extLst>
      <p:ext uri="{BB962C8B-B14F-4D97-AF65-F5344CB8AC3E}">
        <p14:creationId xmlns:p14="http://schemas.microsoft.com/office/powerpoint/2010/main" val="3429228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07168-822A-6907-9B60-9D80FF0BDE4C}"/>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9C3C91E6-1D67-CF3E-1C52-ADE600F77985}"/>
              </a:ext>
            </a:extLst>
          </p:cNvPr>
          <p:cNvSpPr>
            <a:spLocks noGrp="1"/>
          </p:cNvSpPr>
          <p:nvPr>
            <p:ph type="ctrTitle"/>
          </p:nvPr>
        </p:nvSpPr>
        <p:spPr/>
        <p:txBody>
          <a:bodyPr vert="horz"/>
          <a:lstStyle/>
          <a:p>
            <a:r>
              <a:rPr lang="ja-JP" altLang="en-US"/>
              <a:t>本資料の位置づけ</a:t>
            </a:r>
          </a:p>
        </p:txBody>
      </p:sp>
      <p:sp>
        <p:nvSpPr>
          <p:cNvPr id="10" name="テキスト プレースホルダー 9">
            <a:extLst>
              <a:ext uri="{FF2B5EF4-FFF2-40B4-BE49-F238E27FC236}">
                <a16:creationId xmlns:a16="http://schemas.microsoft.com/office/drawing/2014/main" id="{14F9787C-6B92-3C3B-69FB-DCF5CD1A6876}"/>
              </a:ext>
            </a:extLst>
          </p:cNvPr>
          <p:cNvSpPr>
            <a:spLocks noGrp="1"/>
          </p:cNvSpPr>
          <p:nvPr>
            <p:ph type="body" sz="quarter" idx="13"/>
          </p:nvPr>
        </p:nvSpPr>
        <p:spPr/>
        <p:txBody>
          <a:bodyPr/>
          <a:lstStyle/>
          <a:p>
            <a:r>
              <a:rPr lang="en-US" altLang="ja-JP"/>
              <a:t>1</a:t>
            </a:r>
            <a:endParaRPr lang="ja-JP" altLang="en-US"/>
          </a:p>
        </p:txBody>
      </p:sp>
    </p:spTree>
    <p:extLst>
      <p:ext uri="{BB962C8B-B14F-4D97-AF65-F5344CB8AC3E}">
        <p14:creationId xmlns:p14="http://schemas.microsoft.com/office/powerpoint/2010/main" val="4057763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34484-B84F-DFE5-2B17-757BA394DF4C}"/>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B8FBD80-B940-8480-CF1C-300EE61E1000}"/>
              </a:ext>
            </a:extLst>
          </p:cNvPr>
          <p:cNvSpPr>
            <a:spLocks noGrp="1"/>
          </p:cNvSpPr>
          <p:nvPr>
            <p:ph type="sldNum" sz="quarter" idx="18"/>
          </p:nvPr>
        </p:nvSpPr>
        <p:spPr/>
        <p:txBody>
          <a:bodyPr/>
          <a:lstStyle/>
          <a:p>
            <a:fld id="{47CE1B9D-ECF1-40A6-9741-619C7E3ED3FB}" type="slidenum">
              <a:rPr lang="ja-JP" altLang="en-US" smtClean="0"/>
              <a:pPr/>
              <a:t>40</a:t>
            </a:fld>
            <a:endParaRPr lang="ja-JP" altLang="en-US"/>
          </a:p>
        </p:txBody>
      </p:sp>
      <p:sp>
        <p:nvSpPr>
          <p:cNvPr id="5" name="タイトル 4">
            <a:extLst>
              <a:ext uri="{FF2B5EF4-FFF2-40B4-BE49-F238E27FC236}">
                <a16:creationId xmlns:a16="http://schemas.microsoft.com/office/drawing/2014/main" id="{FC7EE5D6-BA87-5E68-CA99-270AAD1C52CA}"/>
              </a:ext>
            </a:extLst>
          </p:cNvPr>
          <p:cNvSpPr>
            <a:spLocks noGrp="1"/>
          </p:cNvSpPr>
          <p:nvPr>
            <p:ph type="title"/>
          </p:nvPr>
        </p:nvSpPr>
        <p:spPr>
          <a:xfrm>
            <a:off x="438828" y="474404"/>
            <a:ext cx="11620778" cy="297216"/>
          </a:xfrm>
        </p:spPr>
        <p:txBody>
          <a:bodyPr vert="horz">
            <a:noAutofit/>
          </a:bodyPr>
          <a:lstStyle/>
          <a:p>
            <a:r>
              <a:rPr lang="en-US" altLang="ja-JP" sz="1600"/>
              <a:t>(2) </a:t>
            </a:r>
            <a:r>
              <a:rPr lang="ja-JP" altLang="en-US" sz="1600"/>
              <a:t>導入に向けた準備｜導入までの流れと関連資料の活用タイミング</a:t>
            </a:r>
            <a:endParaRPr kumimoji="1" lang="ja-JP" altLang="en-US" sz="1600"/>
          </a:p>
        </p:txBody>
      </p:sp>
      <p:sp>
        <p:nvSpPr>
          <p:cNvPr id="31" name="正方形/長方形 30">
            <a:extLst>
              <a:ext uri="{FF2B5EF4-FFF2-40B4-BE49-F238E27FC236}">
                <a16:creationId xmlns:a16="http://schemas.microsoft.com/office/drawing/2014/main" id="{72473661-EB47-B442-9444-1DA91CF98BC5}"/>
              </a:ext>
            </a:extLst>
          </p:cNvPr>
          <p:cNvSpPr/>
          <p:nvPr/>
        </p:nvSpPr>
        <p:spPr bwMode="gray">
          <a:xfrm>
            <a:off x="457026" y="1370770"/>
            <a:ext cx="7036741" cy="360000"/>
          </a:xfrm>
          <a:prstGeom prst="rect">
            <a:avLst/>
          </a:prstGeom>
          <a:solidFill>
            <a:schemeClr val="tx2"/>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600" b="1" i="0" u="none" strike="noStrike" kern="0" cap="none" spc="0" normalizeH="0" baseline="0" noProof="0">
                <a:ln>
                  <a:noFill/>
                </a:ln>
                <a:solidFill>
                  <a:prstClr val="white"/>
                </a:solidFill>
                <a:effectLst/>
                <a:uLnTx/>
                <a:uFillTx/>
                <a:latin typeface="+mn-ea"/>
                <a:cs typeface="Arial" charset="0"/>
              </a:rPr>
              <a:t>導入までの流れと関連資料の活用タイミング</a:t>
            </a:r>
          </a:p>
        </p:txBody>
      </p:sp>
      <p:sp>
        <p:nvSpPr>
          <p:cNvPr id="3" name="タイトル 5">
            <a:extLst>
              <a:ext uri="{FF2B5EF4-FFF2-40B4-BE49-F238E27FC236}">
                <a16:creationId xmlns:a16="http://schemas.microsoft.com/office/drawing/2014/main" id="{652ABEC8-3DAC-9A05-EE58-167FDF71ABF3}"/>
              </a:ext>
            </a:extLst>
          </p:cNvPr>
          <p:cNvSpPr txBox="1">
            <a:spLocks/>
          </p:cNvSpPr>
          <p:nvPr/>
        </p:nvSpPr>
        <p:spPr>
          <a:xfrm>
            <a:off x="456486" y="771620"/>
            <a:ext cx="11296686"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導入までの流れと、本書及び関連資料の活用タイミングは以下のとおり</a:t>
            </a:r>
            <a:endParaRPr lang="en-US" altLang="ja-JP">
              <a:solidFill>
                <a:schemeClr val="tx2"/>
              </a:solidFill>
            </a:endParaRPr>
          </a:p>
        </p:txBody>
      </p:sp>
      <p:sp>
        <p:nvSpPr>
          <p:cNvPr id="23" name="正方形/長方形 22">
            <a:extLst>
              <a:ext uri="{FF2B5EF4-FFF2-40B4-BE49-F238E27FC236}">
                <a16:creationId xmlns:a16="http://schemas.microsoft.com/office/drawing/2014/main" id="{B28AD8B9-3FE6-C6CF-763D-96F6D7A3C67A}"/>
              </a:ext>
            </a:extLst>
          </p:cNvPr>
          <p:cNvSpPr/>
          <p:nvPr/>
        </p:nvSpPr>
        <p:spPr bwMode="gray">
          <a:xfrm>
            <a:off x="7710310" y="1366839"/>
            <a:ext cx="4042861" cy="3925024"/>
          </a:xfrm>
          <a:prstGeom prst="rect">
            <a:avLst/>
          </a:prstGeom>
          <a:solidFill>
            <a:srgbClr val="E2F0D9"/>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spcAft>
                <a:spcPts val="600"/>
              </a:spcAft>
              <a:buSzPct val="100000"/>
            </a:pPr>
            <a:r>
              <a:rPr lang="en-US" altLang="ja-JP" sz="1400" b="1">
                <a:latin typeface="+mn-ea"/>
              </a:rPr>
              <a:t>【</a:t>
            </a:r>
            <a:r>
              <a:rPr lang="ja-JP" altLang="en-US" sz="1400" b="1">
                <a:latin typeface="+mn-ea"/>
              </a:rPr>
              <a:t>導入に向けて活用可能な補助金等</a:t>
            </a:r>
            <a:r>
              <a:rPr lang="en-US" altLang="ja-JP" sz="1400" b="1">
                <a:latin typeface="+mn-ea"/>
              </a:rPr>
              <a:t>】</a:t>
            </a:r>
            <a:br>
              <a:rPr lang="en-US" altLang="ja-JP" sz="1400" b="1">
                <a:latin typeface="+mn-ea"/>
              </a:rPr>
            </a:br>
            <a:r>
              <a:rPr lang="ja-JP" altLang="en-US" sz="1400" b="1">
                <a:latin typeface="+mn-ea"/>
              </a:rPr>
              <a:t>（令和８年３月時点）</a:t>
            </a:r>
            <a:endParaRPr lang="en-US" altLang="ja-JP" sz="1400" b="1">
              <a:latin typeface="+mn-ea"/>
            </a:endParaRPr>
          </a:p>
          <a:p>
            <a:pPr algn="ctr" defTabSz="990564">
              <a:spcAft>
                <a:spcPts val="600"/>
              </a:spcAft>
              <a:buSzPct val="100000"/>
            </a:pPr>
            <a:endParaRPr lang="en-US" altLang="ja-JP" sz="1400" b="1">
              <a:latin typeface="+mn-ea"/>
            </a:endParaRPr>
          </a:p>
          <a:p>
            <a:pPr marL="180975" indent="-180975" defTabSz="990564">
              <a:spcAft>
                <a:spcPts val="600"/>
              </a:spcAft>
              <a:buClr>
                <a:schemeClr val="tx2"/>
              </a:buClr>
              <a:buSzPct val="100000"/>
              <a:buFont typeface="Wingdings" panose="05000000000000000000" pitchFamily="2" charset="2"/>
              <a:buChar char="l"/>
            </a:pPr>
            <a:r>
              <a:rPr lang="ja-JP" altLang="en-US" sz="1400" b="1">
                <a:latin typeface="+mn-ea"/>
              </a:rPr>
              <a:t>母子保健支援事業</a:t>
            </a:r>
            <a:endParaRPr lang="en-US" altLang="ja-JP" sz="1400" b="1">
              <a:latin typeface="+mn-ea"/>
            </a:endParaRPr>
          </a:p>
          <a:p>
            <a:pPr marL="268288" indent="-87313" defTabSz="990564">
              <a:spcAft>
                <a:spcPts val="600"/>
              </a:spcAft>
              <a:buClr>
                <a:schemeClr val="tx2"/>
              </a:buClr>
              <a:buSzPct val="100000"/>
              <a:buFont typeface="Arial" panose="020B0604020202020204" pitchFamily="34" charset="0"/>
              <a:buChar char="•"/>
            </a:pPr>
            <a:r>
              <a:rPr lang="ja-JP" altLang="en-US" sz="1400">
                <a:latin typeface="游ゴシック" panose="020B0400000000000000" pitchFamily="50" charset="-128"/>
                <a:ea typeface="游ゴシック" panose="020B0400000000000000" pitchFamily="50" charset="-128"/>
              </a:rPr>
              <a:t>母子保健に関するデジタル化（記録の電子化等）に係る経費の補助</a:t>
            </a:r>
            <a:endParaRPr lang="en-US" altLang="ja-JP" sz="1400" b="1">
              <a:latin typeface="游ゴシック" panose="020B0400000000000000" pitchFamily="50" charset="-128"/>
              <a:ea typeface="游ゴシック" panose="020B0400000000000000" pitchFamily="50" charset="-128"/>
            </a:endParaRPr>
          </a:p>
          <a:p>
            <a:pPr marL="268288" indent="-87313" defTabSz="990564">
              <a:spcAft>
                <a:spcPts val="600"/>
              </a:spcAft>
              <a:buClr>
                <a:schemeClr val="tx2"/>
              </a:buClr>
              <a:buSzPct val="100000"/>
              <a:buFont typeface="Arial" panose="020B0604020202020204" pitchFamily="34" charset="0"/>
              <a:buChar char="•"/>
            </a:pPr>
            <a:r>
              <a:rPr lang="ja-JP" altLang="en-US" sz="1400">
                <a:latin typeface="游ゴシック" panose="020B0400000000000000" pitchFamily="50" charset="-128"/>
                <a:ea typeface="游ゴシック" panose="020B0400000000000000" pitchFamily="50" charset="-128"/>
              </a:rPr>
              <a:t>国（こども家庭庁）の「母子保健対策強化事業」中、母子保健に関するデジタル化（記録の電子化等）に関する区市町村負担（１／２）の</a:t>
            </a:r>
            <a:r>
              <a:rPr lang="en-US" altLang="ja-JP" sz="1400">
                <a:latin typeface="游ゴシック" panose="020B0400000000000000" pitchFamily="50" charset="-128"/>
                <a:ea typeface="游ゴシック" panose="020B0400000000000000" pitchFamily="50" charset="-128"/>
              </a:rPr>
              <a:t>10</a:t>
            </a:r>
            <a:r>
              <a:rPr lang="ja-JP" altLang="en-US" sz="1400">
                <a:latin typeface="游ゴシック" panose="020B0400000000000000" pitchFamily="50" charset="-128"/>
                <a:ea typeface="游ゴシック" panose="020B0400000000000000" pitchFamily="50" charset="-128"/>
              </a:rPr>
              <a:t>／</a:t>
            </a:r>
            <a:r>
              <a:rPr lang="en-US" altLang="ja-JP" sz="1400">
                <a:latin typeface="游ゴシック" panose="020B0400000000000000" pitchFamily="50" charset="-128"/>
                <a:ea typeface="游ゴシック" panose="020B0400000000000000" pitchFamily="50" charset="-128"/>
              </a:rPr>
              <a:t>10</a:t>
            </a:r>
            <a:r>
              <a:rPr lang="ja-JP" altLang="en-US" sz="1400">
                <a:latin typeface="游ゴシック" panose="020B0400000000000000" pitchFamily="50" charset="-128"/>
                <a:ea typeface="游ゴシック" panose="020B0400000000000000" pitchFamily="50" charset="-128"/>
              </a:rPr>
              <a:t>を継ぎ足し補助</a:t>
            </a:r>
            <a:endParaRPr lang="en-US" altLang="ja-JP" sz="1400" b="1">
              <a:latin typeface="游ゴシック" panose="020B0400000000000000" pitchFamily="50" charset="-128"/>
              <a:ea typeface="游ゴシック" panose="020B0400000000000000" pitchFamily="50" charset="-128"/>
            </a:endParaRPr>
          </a:p>
          <a:p>
            <a:pPr marL="268288" indent="-87313" defTabSz="990564">
              <a:spcAft>
                <a:spcPts val="600"/>
              </a:spcAft>
              <a:buClr>
                <a:schemeClr val="tx2"/>
              </a:buClr>
              <a:buSzPct val="100000"/>
              <a:buFont typeface="Arial" panose="020B0604020202020204" pitchFamily="34" charset="0"/>
              <a:buChar char="•"/>
            </a:pPr>
            <a:r>
              <a:rPr lang="ja-JP" altLang="en-US" sz="1400">
                <a:latin typeface="+mn-ea"/>
                <a:cs typeface="Arial" charset="0"/>
              </a:rPr>
              <a:t>問合せ先：</a:t>
            </a:r>
            <a:br>
              <a:rPr lang="en-US" altLang="ja-JP" sz="1400">
                <a:latin typeface="+mn-ea"/>
                <a:cs typeface="Arial" charset="0"/>
              </a:rPr>
            </a:br>
            <a:r>
              <a:rPr lang="ja-JP" altLang="en-US" sz="1400">
                <a:latin typeface="+mn-ea"/>
                <a:cs typeface="Arial" charset="0"/>
              </a:rPr>
              <a:t>東京都福祉局 子供・子育て支援部</a:t>
            </a:r>
            <a:br>
              <a:rPr lang="en-US" altLang="ja-JP" sz="1400">
                <a:latin typeface="+mn-ea"/>
                <a:cs typeface="Arial" charset="0"/>
              </a:rPr>
            </a:br>
            <a:r>
              <a:rPr lang="ja-JP" altLang="en-US" sz="1400">
                <a:latin typeface="+mn-ea"/>
                <a:cs typeface="Arial" charset="0"/>
              </a:rPr>
              <a:t>家庭支援課 母子保健担当</a:t>
            </a:r>
          </a:p>
        </p:txBody>
      </p:sp>
      <p:sp>
        <p:nvSpPr>
          <p:cNvPr id="10" name="コンテンツ プレースホルダー 1">
            <a:extLst>
              <a:ext uri="{FF2B5EF4-FFF2-40B4-BE49-F238E27FC236}">
                <a16:creationId xmlns:a16="http://schemas.microsoft.com/office/drawing/2014/main" id="{ACF8DF97-8B99-5B33-8A22-2A73891737E6}"/>
              </a:ext>
            </a:extLst>
          </p:cNvPr>
          <p:cNvSpPr>
            <a:spLocks noGrp="1"/>
          </p:cNvSpPr>
          <p:nvPr>
            <p:ph sz="quarter" idx="13"/>
          </p:nvPr>
        </p:nvSpPr>
        <p:spPr>
          <a:xfrm>
            <a:off x="438828" y="186404"/>
            <a:ext cx="11314344" cy="212608"/>
          </a:xfrm>
        </p:spPr>
        <p:txBody>
          <a:bodyPr vert="horz" lIns="91440" tIns="45720" rIns="91440" bIns="45720" rtlCol="0">
            <a:noAutofit/>
          </a:bodyPr>
          <a:lstStyle/>
          <a:p>
            <a:r>
              <a:rPr lang="en-US" altLang="ja-JP" sz="1800" b="1">
                <a:solidFill>
                  <a:schemeClr val="tx1"/>
                </a:solidFill>
              </a:rPr>
              <a:t>5.</a:t>
            </a:r>
            <a:r>
              <a:rPr lang="ja-JP" altLang="en-US" sz="1800" b="1">
                <a:solidFill>
                  <a:schemeClr val="tx1"/>
                </a:solidFill>
              </a:rPr>
              <a:t>今後の展開</a:t>
            </a:r>
          </a:p>
        </p:txBody>
      </p:sp>
      <p:grpSp>
        <p:nvGrpSpPr>
          <p:cNvPr id="100" name="グループ化 99">
            <a:extLst>
              <a:ext uri="{FF2B5EF4-FFF2-40B4-BE49-F238E27FC236}">
                <a16:creationId xmlns:a16="http://schemas.microsoft.com/office/drawing/2014/main" id="{A21714B3-12DB-6C28-8CAF-AD44B5DDD22A}"/>
              </a:ext>
            </a:extLst>
          </p:cNvPr>
          <p:cNvGrpSpPr/>
          <p:nvPr/>
        </p:nvGrpSpPr>
        <p:grpSpPr>
          <a:xfrm>
            <a:off x="457027" y="1775120"/>
            <a:ext cx="7036742" cy="4703958"/>
            <a:chOff x="272109" y="1125806"/>
            <a:chExt cx="7036742" cy="4703958"/>
          </a:xfrm>
        </p:grpSpPr>
        <p:sp>
          <p:nvSpPr>
            <p:cNvPr id="61" name="矢印: 五方向 60">
              <a:extLst>
                <a:ext uri="{FF2B5EF4-FFF2-40B4-BE49-F238E27FC236}">
                  <a16:creationId xmlns:a16="http://schemas.microsoft.com/office/drawing/2014/main" id="{84886E54-95BE-1075-CC49-9EDFB5F1ABF6}"/>
                </a:ext>
              </a:extLst>
            </p:cNvPr>
            <p:cNvSpPr/>
            <p:nvPr/>
          </p:nvSpPr>
          <p:spPr bwMode="gray">
            <a:xfrm rot="5400000">
              <a:off x="736492" y="1829848"/>
              <a:ext cx="504000" cy="1432765"/>
            </a:xfrm>
            <a:prstGeom prst="homePlate">
              <a:avLst>
                <a:gd name="adj" fmla="val 23704"/>
              </a:avLst>
            </a:prstGeom>
            <a:solidFill>
              <a:sysClr val="windowText" lastClr="000000">
                <a:lumMod val="75000"/>
                <a:lumOff val="25000"/>
              </a:sysClr>
            </a:solidFill>
            <a:ln w="12700" algn="ctr">
              <a:solidFill>
                <a:srgbClr val="BBBCBC"/>
              </a:solidFill>
              <a:miter lim="800000"/>
              <a:headEnd/>
              <a:tailEnd/>
            </a:ln>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lvl="0" algn="ctr" defTabSz="990564">
                <a:buSzPct val="100000"/>
                <a:defRPr/>
              </a:pPr>
              <a:r>
                <a:rPr kumimoji="0" lang="ja-JP" altLang="en-US" sz="1400" kern="0">
                  <a:solidFill>
                    <a:prstClr val="white"/>
                  </a:solidFill>
                  <a:latin typeface="+mn-ea"/>
                  <a:cs typeface="Calibri" panose="020F0502020204030204" pitchFamily="34" charset="0"/>
                </a:rPr>
                <a:t>①要件定義</a:t>
              </a:r>
              <a:endParaRPr kumimoji="0" lang="ja-JP" altLang="en-US" sz="1400" b="0" i="0" u="none" strike="noStrike" kern="0" cap="none" spc="0" normalizeH="0" baseline="0" noProof="0">
                <a:ln>
                  <a:noFill/>
                </a:ln>
                <a:solidFill>
                  <a:prstClr val="white"/>
                </a:solidFill>
                <a:effectLst/>
                <a:uLnTx/>
                <a:uFillTx/>
                <a:latin typeface="+mn-ea"/>
                <a:cs typeface="Calibri" panose="020F0502020204030204" pitchFamily="34" charset="0"/>
              </a:endParaRPr>
            </a:p>
          </p:txBody>
        </p:sp>
        <p:sp>
          <p:nvSpPr>
            <p:cNvPr id="62" name="正方形/長方形 61">
              <a:extLst>
                <a:ext uri="{FF2B5EF4-FFF2-40B4-BE49-F238E27FC236}">
                  <a16:creationId xmlns:a16="http://schemas.microsoft.com/office/drawing/2014/main" id="{68C37566-4ECB-24A6-7C91-4EFDE1BE1055}"/>
                </a:ext>
              </a:extLst>
            </p:cNvPr>
            <p:cNvSpPr/>
            <p:nvPr/>
          </p:nvSpPr>
          <p:spPr bwMode="gray">
            <a:xfrm>
              <a:off x="1788781" y="2294231"/>
              <a:ext cx="3324347"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Calibri" panose="020F0502020204030204" pitchFamily="34" charset="0"/>
                </a:rPr>
                <a:t>機能要件・非機能要件を定義</a:t>
              </a:r>
              <a:endParaRPr lang="en-US" altLang="ja-JP" sz="1400">
                <a:latin typeface="+mn-ea"/>
                <a:cs typeface="Calibri" panose="020F0502020204030204" pitchFamily="34" charset="0"/>
              </a:endParaRPr>
            </a:p>
          </p:txBody>
        </p:sp>
        <p:sp>
          <p:nvSpPr>
            <p:cNvPr id="63" name="正方形/長方形 62">
              <a:extLst>
                <a:ext uri="{FF2B5EF4-FFF2-40B4-BE49-F238E27FC236}">
                  <a16:creationId xmlns:a16="http://schemas.microsoft.com/office/drawing/2014/main" id="{A151FC84-4C7A-264E-FFD5-BC7680B7FC4B}"/>
                </a:ext>
              </a:extLst>
            </p:cNvPr>
            <p:cNvSpPr/>
            <p:nvPr/>
          </p:nvSpPr>
          <p:spPr bwMode="gray">
            <a:xfrm>
              <a:off x="1788781" y="2900538"/>
              <a:ext cx="3324347"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Calibri" panose="020F0502020204030204" pitchFamily="34" charset="0"/>
                </a:rPr>
                <a:t>概算費用調査</a:t>
              </a:r>
              <a:endParaRPr lang="en-US" altLang="ja-JP" sz="1400">
                <a:latin typeface="+mn-ea"/>
                <a:cs typeface="Calibri" panose="020F0502020204030204" pitchFamily="34" charset="0"/>
              </a:endParaRPr>
            </a:p>
            <a:p>
              <a:pPr marL="85725" indent="-85725" defTabSz="990564">
                <a:buSzPct val="100000"/>
                <a:buFont typeface="Arial" panose="020B0604020202020204" pitchFamily="34" charset="0"/>
                <a:buChar char="•"/>
              </a:pPr>
              <a:r>
                <a:rPr lang="ja-JP" altLang="en-US" sz="1400">
                  <a:latin typeface="+mn-ea"/>
                  <a:cs typeface="Calibri" panose="020F0502020204030204" pitchFamily="34" charset="0"/>
                </a:rPr>
                <a:t>導入スケジュール確認　等</a:t>
              </a:r>
              <a:endParaRPr lang="en-US" altLang="ja-JP" sz="1400">
                <a:latin typeface="+mn-ea"/>
                <a:cs typeface="Calibri" panose="020F0502020204030204" pitchFamily="34" charset="0"/>
              </a:endParaRPr>
            </a:p>
          </p:txBody>
        </p:sp>
        <p:sp>
          <p:nvSpPr>
            <p:cNvPr id="64" name="正方形/長方形 63">
              <a:extLst>
                <a:ext uri="{FF2B5EF4-FFF2-40B4-BE49-F238E27FC236}">
                  <a16:creationId xmlns:a16="http://schemas.microsoft.com/office/drawing/2014/main" id="{6B1E4652-4C0F-03C6-FB3F-18803217B3FA}"/>
                </a:ext>
              </a:extLst>
            </p:cNvPr>
            <p:cNvSpPr/>
            <p:nvPr/>
          </p:nvSpPr>
          <p:spPr bwMode="gray">
            <a:xfrm>
              <a:off x="1788782" y="3506845"/>
              <a:ext cx="3324346"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Calibri" panose="020F0502020204030204" pitchFamily="34" charset="0"/>
                </a:rPr>
                <a:t>予算審議の対応</a:t>
              </a:r>
              <a:endParaRPr lang="en-US" altLang="ja-JP" sz="1400">
                <a:latin typeface="+mn-ea"/>
                <a:cs typeface="Calibri" panose="020F0502020204030204" pitchFamily="34" charset="0"/>
              </a:endParaRPr>
            </a:p>
          </p:txBody>
        </p:sp>
        <p:sp>
          <p:nvSpPr>
            <p:cNvPr id="65" name="正方形/長方形 64">
              <a:extLst>
                <a:ext uri="{FF2B5EF4-FFF2-40B4-BE49-F238E27FC236}">
                  <a16:creationId xmlns:a16="http://schemas.microsoft.com/office/drawing/2014/main" id="{53CCEA65-2339-94F5-6642-B14D0C6D834C}"/>
                </a:ext>
              </a:extLst>
            </p:cNvPr>
            <p:cNvSpPr/>
            <p:nvPr/>
          </p:nvSpPr>
          <p:spPr bwMode="gray">
            <a:xfrm>
              <a:off x="1788781" y="4113152"/>
              <a:ext cx="3324347"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Calibri" panose="020F0502020204030204" pitchFamily="34" charset="0"/>
                </a:rPr>
                <a:t>事業者の選定</a:t>
              </a:r>
              <a:endParaRPr lang="en-US" altLang="ja-JP" sz="1400">
                <a:latin typeface="+mn-ea"/>
                <a:cs typeface="Calibri" panose="020F0502020204030204" pitchFamily="34" charset="0"/>
              </a:endParaRPr>
            </a:p>
            <a:p>
              <a:pPr marL="85725" indent="-85725" defTabSz="990564">
                <a:buSzPct val="100000"/>
                <a:buFont typeface="Arial" panose="020B0604020202020204" pitchFamily="34" charset="0"/>
                <a:buChar char="•"/>
              </a:pPr>
              <a:r>
                <a:rPr lang="ja-JP" altLang="en-US" sz="1400">
                  <a:latin typeface="+mn-ea"/>
                  <a:cs typeface="Calibri" panose="020F0502020204030204" pitchFamily="34" charset="0"/>
                </a:rPr>
                <a:t>契約締結</a:t>
              </a:r>
            </a:p>
          </p:txBody>
        </p:sp>
        <p:sp>
          <p:nvSpPr>
            <p:cNvPr id="66" name="正方形/長方形 65">
              <a:extLst>
                <a:ext uri="{FF2B5EF4-FFF2-40B4-BE49-F238E27FC236}">
                  <a16:creationId xmlns:a16="http://schemas.microsoft.com/office/drawing/2014/main" id="{56C2ED97-D2B5-AF6E-61AE-FB3498D1AAC9}"/>
                </a:ext>
              </a:extLst>
            </p:cNvPr>
            <p:cNvSpPr/>
            <p:nvPr/>
          </p:nvSpPr>
          <p:spPr bwMode="gray">
            <a:xfrm>
              <a:off x="1788781" y="4719459"/>
              <a:ext cx="3324347"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Calibri" panose="020F0502020204030204" pitchFamily="34" charset="0"/>
                </a:rPr>
                <a:t>詳細設計・開発</a:t>
              </a:r>
              <a:endParaRPr lang="en-US" altLang="ja-JP" sz="1400">
                <a:latin typeface="+mn-ea"/>
                <a:cs typeface="Calibri" panose="020F0502020204030204" pitchFamily="34" charset="0"/>
              </a:endParaRPr>
            </a:p>
            <a:p>
              <a:pPr marL="85725" indent="-85725" defTabSz="990564">
                <a:buSzPct val="100000"/>
                <a:buFont typeface="Arial" panose="020B0604020202020204" pitchFamily="34" charset="0"/>
                <a:buChar char="•"/>
              </a:pPr>
              <a:r>
                <a:rPr lang="ja-JP" altLang="en-US" sz="1400">
                  <a:latin typeface="+mn-ea"/>
                  <a:cs typeface="Calibri" panose="020F0502020204030204" pitchFamily="34" charset="0"/>
                </a:rPr>
                <a:t>データ投入　等</a:t>
              </a:r>
              <a:endParaRPr lang="en-US" altLang="ja-JP" sz="1400">
                <a:latin typeface="+mn-ea"/>
                <a:cs typeface="Calibri" panose="020F0502020204030204" pitchFamily="34" charset="0"/>
              </a:endParaRPr>
            </a:p>
          </p:txBody>
        </p:sp>
        <p:sp>
          <p:nvSpPr>
            <p:cNvPr id="67" name="正方形/長方形 66">
              <a:extLst>
                <a:ext uri="{FF2B5EF4-FFF2-40B4-BE49-F238E27FC236}">
                  <a16:creationId xmlns:a16="http://schemas.microsoft.com/office/drawing/2014/main" id="{DDEEE0B1-FC01-5E8C-4033-2BF307BFCE39}"/>
                </a:ext>
              </a:extLst>
            </p:cNvPr>
            <p:cNvSpPr/>
            <p:nvPr/>
          </p:nvSpPr>
          <p:spPr bwMode="gray">
            <a:xfrm>
              <a:off x="1788781" y="5325764"/>
              <a:ext cx="3324347"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Calibri" panose="020F0502020204030204" pitchFamily="34" charset="0"/>
                </a:rPr>
                <a:t>対象者への展開</a:t>
              </a:r>
              <a:endParaRPr lang="en-US" altLang="ja-JP" sz="1400">
                <a:latin typeface="+mn-ea"/>
                <a:cs typeface="Calibri" panose="020F0502020204030204" pitchFamily="34" charset="0"/>
              </a:endParaRPr>
            </a:p>
            <a:p>
              <a:pPr marL="85725" indent="-85725" defTabSz="990564">
                <a:buSzPct val="100000"/>
                <a:buFont typeface="Arial" panose="020B0604020202020204" pitchFamily="34" charset="0"/>
                <a:buChar char="•"/>
              </a:pPr>
              <a:r>
                <a:rPr lang="ja-JP" altLang="en-US" sz="1400">
                  <a:latin typeface="+mn-ea"/>
                  <a:cs typeface="Calibri" panose="020F0502020204030204" pitchFamily="34" charset="0"/>
                </a:rPr>
                <a:t>メンテナンス</a:t>
              </a:r>
            </a:p>
          </p:txBody>
        </p:sp>
        <p:sp>
          <p:nvSpPr>
            <p:cNvPr id="68" name="矢印: 五方向 67">
              <a:extLst>
                <a:ext uri="{FF2B5EF4-FFF2-40B4-BE49-F238E27FC236}">
                  <a16:creationId xmlns:a16="http://schemas.microsoft.com/office/drawing/2014/main" id="{35F5D891-EB18-FFFA-E67B-61E90E8F4F03}"/>
                </a:ext>
              </a:extLst>
            </p:cNvPr>
            <p:cNvSpPr/>
            <p:nvPr/>
          </p:nvSpPr>
          <p:spPr bwMode="gray">
            <a:xfrm rot="5400000">
              <a:off x="736492" y="2436154"/>
              <a:ext cx="504000" cy="1432765"/>
            </a:xfrm>
            <a:prstGeom prst="homePlate">
              <a:avLst>
                <a:gd name="adj" fmla="val 23704"/>
              </a:avLst>
            </a:prstGeom>
            <a:solidFill>
              <a:sysClr val="windowText" lastClr="000000">
                <a:lumMod val="75000"/>
                <a:lumOff val="25000"/>
              </a:sysClr>
            </a:solidFill>
            <a:ln w="12700" algn="ctr">
              <a:solidFill>
                <a:srgbClr val="BBBCBC"/>
              </a:solidFill>
              <a:miter lim="800000"/>
              <a:headEnd/>
              <a:tailEnd/>
            </a:ln>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lvl="0" algn="ctr" defTabSz="990564">
                <a:buSzPct val="100000"/>
                <a:defRPr/>
              </a:pPr>
              <a:r>
                <a:rPr kumimoji="0" lang="ja-JP" altLang="en-US" sz="1400" kern="0">
                  <a:solidFill>
                    <a:prstClr val="white"/>
                  </a:solidFill>
                  <a:latin typeface="+mn-ea"/>
                  <a:cs typeface="Calibri" panose="020F0502020204030204" pitchFamily="34" charset="0"/>
                </a:rPr>
                <a:t>②事業者検討</a:t>
              </a:r>
            </a:p>
          </p:txBody>
        </p:sp>
        <p:sp>
          <p:nvSpPr>
            <p:cNvPr id="69" name="矢印: 五方向 68">
              <a:extLst>
                <a:ext uri="{FF2B5EF4-FFF2-40B4-BE49-F238E27FC236}">
                  <a16:creationId xmlns:a16="http://schemas.microsoft.com/office/drawing/2014/main" id="{A85B2D50-30D7-D0AD-7BE7-4F6156846C61}"/>
                </a:ext>
              </a:extLst>
            </p:cNvPr>
            <p:cNvSpPr/>
            <p:nvPr/>
          </p:nvSpPr>
          <p:spPr bwMode="gray">
            <a:xfrm rot="5400000">
              <a:off x="736492" y="3042460"/>
              <a:ext cx="504000" cy="1432765"/>
            </a:xfrm>
            <a:prstGeom prst="homePlate">
              <a:avLst>
                <a:gd name="adj" fmla="val 23704"/>
              </a:avLst>
            </a:prstGeom>
            <a:solidFill>
              <a:sysClr val="windowText" lastClr="000000">
                <a:lumMod val="75000"/>
                <a:lumOff val="25000"/>
              </a:sysClr>
            </a:solidFill>
            <a:ln w="12700" algn="ctr">
              <a:solidFill>
                <a:srgbClr val="BBBCBC"/>
              </a:solidFill>
              <a:miter lim="800000"/>
              <a:headEnd/>
              <a:tailEnd/>
            </a:ln>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lvl="0" algn="ctr" defTabSz="990564">
                <a:buSzPct val="100000"/>
                <a:defRPr/>
              </a:pPr>
              <a:r>
                <a:rPr kumimoji="0" lang="ja-JP" altLang="en-US" sz="1400" kern="0">
                  <a:solidFill>
                    <a:prstClr val="white"/>
                  </a:solidFill>
                  <a:latin typeface="+mn-ea"/>
                  <a:cs typeface="Calibri" panose="020F0502020204030204" pitchFamily="34" charset="0"/>
                </a:rPr>
                <a:t>③予算確保</a:t>
              </a:r>
            </a:p>
          </p:txBody>
        </p:sp>
        <p:sp>
          <p:nvSpPr>
            <p:cNvPr id="70" name="矢印: 五方向 69">
              <a:extLst>
                <a:ext uri="{FF2B5EF4-FFF2-40B4-BE49-F238E27FC236}">
                  <a16:creationId xmlns:a16="http://schemas.microsoft.com/office/drawing/2014/main" id="{5CDFC154-B02B-C28F-88BE-E98BCDA715F7}"/>
                </a:ext>
              </a:extLst>
            </p:cNvPr>
            <p:cNvSpPr/>
            <p:nvPr/>
          </p:nvSpPr>
          <p:spPr bwMode="gray">
            <a:xfrm rot="5400000">
              <a:off x="736492" y="3648766"/>
              <a:ext cx="504000" cy="1432765"/>
            </a:xfrm>
            <a:prstGeom prst="homePlate">
              <a:avLst>
                <a:gd name="adj" fmla="val 23704"/>
              </a:avLst>
            </a:prstGeom>
            <a:solidFill>
              <a:sysClr val="windowText" lastClr="000000">
                <a:lumMod val="75000"/>
                <a:lumOff val="25000"/>
              </a:sysClr>
            </a:solidFill>
            <a:ln w="12700" algn="ctr">
              <a:solidFill>
                <a:srgbClr val="BBBCBC"/>
              </a:solidFill>
              <a:miter lim="800000"/>
              <a:headEnd/>
              <a:tailEnd/>
            </a:ln>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lvl="0" algn="ctr" defTabSz="990564">
                <a:buSzPct val="100000"/>
                <a:defRPr/>
              </a:pPr>
              <a:r>
                <a:rPr kumimoji="0" lang="ja-JP" altLang="en-US" sz="1400" kern="0">
                  <a:solidFill>
                    <a:prstClr val="white"/>
                  </a:solidFill>
                  <a:latin typeface="+mn-ea"/>
                  <a:cs typeface="Calibri" panose="020F0502020204030204" pitchFamily="34" charset="0"/>
                </a:rPr>
                <a:t>④調達・入札</a:t>
              </a:r>
            </a:p>
          </p:txBody>
        </p:sp>
        <p:sp>
          <p:nvSpPr>
            <p:cNvPr id="71" name="矢印: 五方向 70">
              <a:extLst>
                <a:ext uri="{FF2B5EF4-FFF2-40B4-BE49-F238E27FC236}">
                  <a16:creationId xmlns:a16="http://schemas.microsoft.com/office/drawing/2014/main" id="{24CE4B58-2C5D-1F2A-0FF8-320664E07554}"/>
                </a:ext>
              </a:extLst>
            </p:cNvPr>
            <p:cNvSpPr/>
            <p:nvPr/>
          </p:nvSpPr>
          <p:spPr bwMode="gray">
            <a:xfrm rot="5400000">
              <a:off x="736492" y="4255072"/>
              <a:ext cx="504000" cy="1432765"/>
            </a:xfrm>
            <a:prstGeom prst="homePlate">
              <a:avLst>
                <a:gd name="adj" fmla="val 23704"/>
              </a:avLst>
            </a:prstGeom>
            <a:solidFill>
              <a:sysClr val="windowText" lastClr="000000">
                <a:lumMod val="75000"/>
                <a:lumOff val="25000"/>
              </a:sysClr>
            </a:solidFill>
            <a:ln w="12700" algn="ctr">
              <a:solidFill>
                <a:srgbClr val="BBBCBC"/>
              </a:solidFill>
              <a:miter lim="800000"/>
              <a:headEnd/>
              <a:tailEnd/>
            </a:ln>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lvl="0" algn="ctr" defTabSz="990564">
                <a:buSzPct val="100000"/>
                <a:defRPr/>
              </a:pPr>
              <a:r>
                <a:rPr kumimoji="0" lang="ja-JP" altLang="en-US" sz="1400" kern="0">
                  <a:solidFill>
                    <a:prstClr val="white"/>
                  </a:solidFill>
                  <a:latin typeface="+mn-ea"/>
                  <a:cs typeface="Calibri" panose="020F0502020204030204" pitchFamily="34" charset="0"/>
                </a:rPr>
                <a:t>⑤開発・導入</a:t>
              </a:r>
            </a:p>
          </p:txBody>
        </p:sp>
        <p:sp>
          <p:nvSpPr>
            <p:cNvPr id="72" name="矢印: 五方向 71">
              <a:extLst>
                <a:ext uri="{FF2B5EF4-FFF2-40B4-BE49-F238E27FC236}">
                  <a16:creationId xmlns:a16="http://schemas.microsoft.com/office/drawing/2014/main" id="{1E670D30-AD92-3C15-565B-71284F6FFD1C}"/>
                </a:ext>
              </a:extLst>
            </p:cNvPr>
            <p:cNvSpPr/>
            <p:nvPr/>
          </p:nvSpPr>
          <p:spPr bwMode="gray">
            <a:xfrm rot="5400000">
              <a:off x="736492" y="4861381"/>
              <a:ext cx="504000" cy="1432765"/>
            </a:xfrm>
            <a:prstGeom prst="homePlate">
              <a:avLst>
                <a:gd name="adj" fmla="val 23704"/>
              </a:avLst>
            </a:prstGeom>
            <a:solidFill>
              <a:sysClr val="windowText" lastClr="000000">
                <a:lumMod val="75000"/>
                <a:lumOff val="25000"/>
              </a:sysClr>
            </a:solidFill>
            <a:ln w="12700" algn="ctr">
              <a:solidFill>
                <a:srgbClr val="BBBCBC"/>
              </a:solidFill>
              <a:miter lim="800000"/>
              <a:headEnd/>
              <a:tailEnd/>
            </a:ln>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lvl="0" algn="ctr" defTabSz="990564">
                <a:buSzPct val="100000"/>
                <a:defRPr/>
              </a:pPr>
              <a:r>
                <a:rPr kumimoji="0" lang="ja-JP" altLang="en-US" sz="1400" kern="0">
                  <a:solidFill>
                    <a:prstClr val="white"/>
                  </a:solidFill>
                  <a:latin typeface="+mn-ea"/>
                  <a:cs typeface="Calibri" panose="020F0502020204030204" pitchFamily="34" charset="0"/>
                </a:rPr>
                <a:t>⑥運用</a:t>
              </a:r>
            </a:p>
          </p:txBody>
        </p:sp>
        <p:sp>
          <p:nvSpPr>
            <p:cNvPr id="73" name="矢印: 五方向 72">
              <a:extLst>
                <a:ext uri="{FF2B5EF4-FFF2-40B4-BE49-F238E27FC236}">
                  <a16:creationId xmlns:a16="http://schemas.microsoft.com/office/drawing/2014/main" id="{FEFE9BE2-276C-4761-062C-954D4B8C0CAE}"/>
                </a:ext>
              </a:extLst>
            </p:cNvPr>
            <p:cNvSpPr/>
            <p:nvPr/>
          </p:nvSpPr>
          <p:spPr bwMode="gray">
            <a:xfrm rot="5400000">
              <a:off x="736492" y="1223542"/>
              <a:ext cx="504000" cy="1432765"/>
            </a:xfrm>
            <a:prstGeom prst="homePlate">
              <a:avLst>
                <a:gd name="adj" fmla="val 23704"/>
              </a:avLst>
            </a:prstGeom>
            <a:solidFill>
              <a:sysClr val="windowText" lastClr="000000">
                <a:lumMod val="75000"/>
                <a:lumOff val="25000"/>
              </a:sysClr>
            </a:solidFill>
            <a:ln w="12700" algn="ctr">
              <a:solidFill>
                <a:srgbClr val="BBBCBC"/>
              </a:solidFill>
              <a:miter lim="800000"/>
              <a:headEnd/>
              <a:tailEnd/>
            </a:ln>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lvl="0" algn="ctr" defTabSz="990564">
                <a:buSzPct val="100000"/>
                <a:defRPr/>
              </a:pPr>
              <a:r>
                <a:rPr kumimoji="0" lang="ja-JP" altLang="en-US" sz="1400" b="0" i="0" u="none" strike="noStrike" kern="0" cap="none" spc="0" normalizeH="0" baseline="0" noProof="0">
                  <a:ln>
                    <a:noFill/>
                  </a:ln>
                  <a:solidFill>
                    <a:prstClr val="white"/>
                  </a:solidFill>
                  <a:effectLst/>
                  <a:uLnTx/>
                  <a:uFillTx/>
                  <a:latin typeface="+mn-ea"/>
                  <a:cs typeface="Calibri" panose="020F0502020204030204" pitchFamily="34" charset="0"/>
                </a:rPr>
                <a:t>⓪機能の検討</a:t>
              </a:r>
            </a:p>
          </p:txBody>
        </p:sp>
        <p:sp>
          <p:nvSpPr>
            <p:cNvPr id="74" name="正方形/長方形 73">
              <a:extLst>
                <a:ext uri="{FF2B5EF4-FFF2-40B4-BE49-F238E27FC236}">
                  <a16:creationId xmlns:a16="http://schemas.microsoft.com/office/drawing/2014/main" id="{0895031F-FF97-99AD-0A53-1525340F5D88}"/>
                </a:ext>
              </a:extLst>
            </p:cNvPr>
            <p:cNvSpPr/>
            <p:nvPr/>
          </p:nvSpPr>
          <p:spPr bwMode="gray">
            <a:xfrm>
              <a:off x="1788781" y="1687924"/>
              <a:ext cx="3324347"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defTabSz="990564">
                <a:buSzPct val="100000"/>
                <a:buFont typeface="Arial" panose="020B0604020202020204" pitchFamily="34" charset="0"/>
                <a:buChar char="•"/>
              </a:pPr>
              <a:r>
                <a:rPr lang="ja-JP" altLang="en-US" sz="1400">
                  <a:latin typeface="+mn-ea"/>
                  <a:cs typeface="Calibri" panose="020F0502020204030204" pitchFamily="34" charset="0"/>
                </a:rPr>
                <a:t>導入する機能の決定</a:t>
              </a:r>
              <a:endParaRPr lang="en-US" altLang="ja-JP" sz="1400">
                <a:latin typeface="+mn-ea"/>
                <a:cs typeface="Calibri" panose="020F0502020204030204" pitchFamily="34" charset="0"/>
              </a:endParaRPr>
            </a:p>
          </p:txBody>
        </p:sp>
        <p:sp>
          <p:nvSpPr>
            <p:cNvPr id="75" name="正方形/長方形 74">
              <a:extLst>
                <a:ext uri="{FF2B5EF4-FFF2-40B4-BE49-F238E27FC236}">
                  <a16:creationId xmlns:a16="http://schemas.microsoft.com/office/drawing/2014/main" id="{6864021D-C685-A2FF-3841-AF32D907C0FB}"/>
                </a:ext>
              </a:extLst>
            </p:cNvPr>
            <p:cNvSpPr/>
            <p:nvPr/>
          </p:nvSpPr>
          <p:spPr bwMode="gray">
            <a:xfrm>
              <a:off x="1788781" y="1611824"/>
              <a:ext cx="3324347" cy="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0" bIns="36000" numCol="1" spcCol="0" rtlCol="0" fromWordArt="0" anchor="b" anchorCtr="0" forceAA="0" compatLnSpc="1">
              <a:prstTxWarp prst="textNoShape">
                <a:avLst/>
              </a:prstTxWarp>
              <a:noAutofit/>
            </a:bodyPr>
            <a:lstStyle/>
            <a:p>
              <a:pPr algn="ctr" defTabSz="990564">
                <a:buSzPct val="100000"/>
              </a:pPr>
              <a:r>
                <a:rPr lang="ja-JP" altLang="en-US" sz="1400" b="1">
                  <a:latin typeface="+mn-ea"/>
                  <a:cs typeface="Calibri" panose="020F0502020204030204" pitchFamily="34" charset="0"/>
                </a:rPr>
                <a:t>実施事項の概要</a:t>
              </a:r>
              <a:endParaRPr lang="en-US" altLang="ja-JP" sz="1400" b="1">
                <a:latin typeface="+mn-ea"/>
                <a:cs typeface="Calibri" panose="020F0502020204030204" pitchFamily="34" charset="0"/>
              </a:endParaRPr>
            </a:p>
          </p:txBody>
        </p:sp>
        <p:sp>
          <p:nvSpPr>
            <p:cNvPr id="76" name="正方形/長方形 75">
              <a:extLst>
                <a:ext uri="{FF2B5EF4-FFF2-40B4-BE49-F238E27FC236}">
                  <a16:creationId xmlns:a16="http://schemas.microsoft.com/office/drawing/2014/main" id="{BB5AE319-D3DD-ACAB-6FC9-DE122AA7215F}"/>
                </a:ext>
              </a:extLst>
            </p:cNvPr>
            <p:cNvSpPr/>
            <p:nvPr/>
          </p:nvSpPr>
          <p:spPr bwMode="gray">
            <a:xfrm>
              <a:off x="5197035" y="2294231"/>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endParaRPr lang="en-US" altLang="ja-JP" sz="1400">
                <a:latin typeface="+mn-ea"/>
                <a:cs typeface="Calibri" panose="020F0502020204030204" pitchFamily="34" charset="0"/>
              </a:endParaRPr>
            </a:p>
          </p:txBody>
        </p:sp>
        <p:sp>
          <p:nvSpPr>
            <p:cNvPr id="77" name="正方形/長方形 76">
              <a:extLst>
                <a:ext uri="{FF2B5EF4-FFF2-40B4-BE49-F238E27FC236}">
                  <a16:creationId xmlns:a16="http://schemas.microsoft.com/office/drawing/2014/main" id="{03976FBD-8D3C-E10B-51E0-D5500A4221C6}"/>
                </a:ext>
              </a:extLst>
            </p:cNvPr>
            <p:cNvSpPr/>
            <p:nvPr/>
          </p:nvSpPr>
          <p:spPr bwMode="gray">
            <a:xfrm>
              <a:off x="5197035" y="2900538"/>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endParaRPr lang="en-US" altLang="ja-JP" sz="1400">
                <a:latin typeface="+mn-ea"/>
                <a:cs typeface="Calibri" panose="020F0502020204030204" pitchFamily="34" charset="0"/>
              </a:endParaRPr>
            </a:p>
          </p:txBody>
        </p:sp>
        <p:sp>
          <p:nvSpPr>
            <p:cNvPr id="78" name="正方形/長方形 77">
              <a:extLst>
                <a:ext uri="{FF2B5EF4-FFF2-40B4-BE49-F238E27FC236}">
                  <a16:creationId xmlns:a16="http://schemas.microsoft.com/office/drawing/2014/main" id="{0A6CD3BC-784E-6F71-EF08-488EF9198092}"/>
                </a:ext>
              </a:extLst>
            </p:cNvPr>
            <p:cNvSpPr/>
            <p:nvPr/>
          </p:nvSpPr>
          <p:spPr bwMode="gray">
            <a:xfrm>
              <a:off x="5197035" y="3506845"/>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endParaRPr lang="en-US" altLang="ja-JP" sz="1400">
                <a:latin typeface="+mn-ea"/>
                <a:cs typeface="Calibri" panose="020F0502020204030204" pitchFamily="34" charset="0"/>
              </a:endParaRPr>
            </a:p>
          </p:txBody>
        </p:sp>
        <p:sp>
          <p:nvSpPr>
            <p:cNvPr id="79" name="正方形/長方形 78">
              <a:extLst>
                <a:ext uri="{FF2B5EF4-FFF2-40B4-BE49-F238E27FC236}">
                  <a16:creationId xmlns:a16="http://schemas.microsoft.com/office/drawing/2014/main" id="{BFC39B1D-4C24-C878-C48D-1882785C8422}"/>
                </a:ext>
              </a:extLst>
            </p:cNvPr>
            <p:cNvSpPr/>
            <p:nvPr/>
          </p:nvSpPr>
          <p:spPr bwMode="gray">
            <a:xfrm>
              <a:off x="5197035" y="4113152"/>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endParaRPr lang="ja-JP" altLang="en-US" sz="1400">
                <a:latin typeface="+mn-ea"/>
                <a:cs typeface="Calibri" panose="020F0502020204030204" pitchFamily="34" charset="0"/>
              </a:endParaRPr>
            </a:p>
          </p:txBody>
        </p:sp>
        <p:sp>
          <p:nvSpPr>
            <p:cNvPr id="80" name="正方形/長方形 79">
              <a:extLst>
                <a:ext uri="{FF2B5EF4-FFF2-40B4-BE49-F238E27FC236}">
                  <a16:creationId xmlns:a16="http://schemas.microsoft.com/office/drawing/2014/main" id="{4FDB550E-587C-9081-C0FA-C8DEF82DA048}"/>
                </a:ext>
              </a:extLst>
            </p:cNvPr>
            <p:cNvSpPr/>
            <p:nvPr/>
          </p:nvSpPr>
          <p:spPr bwMode="gray">
            <a:xfrm>
              <a:off x="5197035" y="4719459"/>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endParaRPr lang="ja-JP" altLang="en-US" sz="1400">
                <a:latin typeface="+mn-ea"/>
                <a:cs typeface="Calibri" panose="020F0502020204030204" pitchFamily="34" charset="0"/>
              </a:endParaRPr>
            </a:p>
          </p:txBody>
        </p:sp>
        <p:sp>
          <p:nvSpPr>
            <p:cNvPr id="81" name="正方形/長方形 80">
              <a:extLst>
                <a:ext uri="{FF2B5EF4-FFF2-40B4-BE49-F238E27FC236}">
                  <a16:creationId xmlns:a16="http://schemas.microsoft.com/office/drawing/2014/main" id="{20D7E71D-E11F-7EDA-DEFF-237DF3DCF87B}"/>
                </a:ext>
              </a:extLst>
            </p:cNvPr>
            <p:cNvSpPr/>
            <p:nvPr/>
          </p:nvSpPr>
          <p:spPr bwMode="gray">
            <a:xfrm>
              <a:off x="5197035" y="5325764"/>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endParaRPr lang="ja-JP" altLang="en-US" sz="1400">
                <a:latin typeface="+mn-ea"/>
                <a:cs typeface="Calibri" panose="020F0502020204030204" pitchFamily="34" charset="0"/>
              </a:endParaRPr>
            </a:p>
          </p:txBody>
        </p:sp>
        <p:sp>
          <p:nvSpPr>
            <p:cNvPr id="82" name="正方形/長方形 81">
              <a:extLst>
                <a:ext uri="{FF2B5EF4-FFF2-40B4-BE49-F238E27FC236}">
                  <a16:creationId xmlns:a16="http://schemas.microsoft.com/office/drawing/2014/main" id="{9CBA1B84-A08B-B8C2-B4D9-E232309141B3}"/>
                </a:ext>
              </a:extLst>
            </p:cNvPr>
            <p:cNvSpPr/>
            <p:nvPr/>
          </p:nvSpPr>
          <p:spPr bwMode="gray">
            <a:xfrm>
              <a:off x="5197035" y="1687924"/>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r>
                <a:rPr lang="ja-JP" altLang="en-US" sz="1400">
                  <a:latin typeface="+mn-ea"/>
                  <a:cs typeface="Calibri" panose="020F0502020204030204" pitchFamily="34" charset="0"/>
                </a:rPr>
                <a:t>〇</a:t>
              </a:r>
              <a:endParaRPr lang="en-US" altLang="ja-JP" sz="1400">
                <a:latin typeface="+mn-ea"/>
                <a:cs typeface="Calibri" panose="020F0502020204030204" pitchFamily="34" charset="0"/>
              </a:endParaRPr>
            </a:p>
          </p:txBody>
        </p:sp>
        <p:sp>
          <p:nvSpPr>
            <p:cNvPr id="83" name="正方形/長方形 82">
              <a:extLst>
                <a:ext uri="{FF2B5EF4-FFF2-40B4-BE49-F238E27FC236}">
                  <a16:creationId xmlns:a16="http://schemas.microsoft.com/office/drawing/2014/main" id="{3EEED27B-712B-4D04-B18B-21AF49390141}"/>
                </a:ext>
              </a:extLst>
            </p:cNvPr>
            <p:cNvSpPr/>
            <p:nvPr/>
          </p:nvSpPr>
          <p:spPr bwMode="gray">
            <a:xfrm>
              <a:off x="5197035" y="1125806"/>
              <a:ext cx="648000" cy="48601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400" b="1"/>
                <a:t>本書</a:t>
              </a:r>
              <a:endParaRPr lang="en-US" altLang="ja-JP" sz="1400" b="1"/>
            </a:p>
          </p:txBody>
        </p:sp>
        <p:sp>
          <p:nvSpPr>
            <p:cNvPr id="84" name="正方形/長方形 83">
              <a:extLst>
                <a:ext uri="{FF2B5EF4-FFF2-40B4-BE49-F238E27FC236}">
                  <a16:creationId xmlns:a16="http://schemas.microsoft.com/office/drawing/2014/main" id="{0F8C8755-12AD-6015-7DCF-D4E43151BB00}"/>
                </a:ext>
              </a:extLst>
            </p:cNvPr>
            <p:cNvSpPr/>
            <p:nvPr/>
          </p:nvSpPr>
          <p:spPr bwMode="gray">
            <a:xfrm>
              <a:off x="5928942" y="2294231"/>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r>
                <a:rPr lang="ja-JP" altLang="en-US" sz="1400">
                  <a:latin typeface="+mn-ea"/>
                  <a:cs typeface="Calibri" panose="020F0502020204030204" pitchFamily="34" charset="0"/>
                </a:rPr>
                <a:t>〇</a:t>
              </a:r>
              <a:endParaRPr lang="en-US" altLang="ja-JP" sz="1400">
                <a:latin typeface="+mn-ea"/>
                <a:cs typeface="Calibri" panose="020F0502020204030204" pitchFamily="34" charset="0"/>
              </a:endParaRPr>
            </a:p>
          </p:txBody>
        </p:sp>
        <p:sp>
          <p:nvSpPr>
            <p:cNvPr id="85" name="正方形/長方形 84">
              <a:extLst>
                <a:ext uri="{FF2B5EF4-FFF2-40B4-BE49-F238E27FC236}">
                  <a16:creationId xmlns:a16="http://schemas.microsoft.com/office/drawing/2014/main" id="{4C21A515-C77A-EEE6-50E5-E75F5CD49124}"/>
                </a:ext>
              </a:extLst>
            </p:cNvPr>
            <p:cNvSpPr/>
            <p:nvPr/>
          </p:nvSpPr>
          <p:spPr bwMode="gray">
            <a:xfrm>
              <a:off x="5928942" y="2900538"/>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r>
                <a:rPr lang="ja-JP" altLang="en-US" sz="1400">
                  <a:latin typeface="+mn-ea"/>
                  <a:cs typeface="Calibri" panose="020F0502020204030204" pitchFamily="34" charset="0"/>
                </a:rPr>
                <a:t>〇</a:t>
              </a:r>
              <a:endParaRPr lang="en-US" altLang="ja-JP" sz="1400">
                <a:latin typeface="+mn-ea"/>
                <a:cs typeface="Calibri" panose="020F0502020204030204" pitchFamily="34" charset="0"/>
              </a:endParaRPr>
            </a:p>
          </p:txBody>
        </p:sp>
        <p:sp>
          <p:nvSpPr>
            <p:cNvPr id="86" name="正方形/長方形 85">
              <a:extLst>
                <a:ext uri="{FF2B5EF4-FFF2-40B4-BE49-F238E27FC236}">
                  <a16:creationId xmlns:a16="http://schemas.microsoft.com/office/drawing/2014/main" id="{1A7BB467-44C4-DCA4-5B15-9DA764E15C3E}"/>
                </a:ext>
              </a:extLst>
            </p:cNvPr>
            <p:cNvSpPr/>
            <p:nvPr/>
          </p:nvSpPr>
          <p:spPr bwMode="gray">
            <a:xfrm>
              <a:off x="5928942" y="3506845"/>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endParaRPr lang="en-US" altLang="ja-JP" sz="1400">
                <a:latin typeface="+mn-ea"/>
                <a:cs typeface="Calibri" panose="020F0502020204030204" pitchFamily="34" charset="0"/>
              </a:endParaRPr>
            </a:p>
          </p:txBody>
        </p:sp>
        <p:sp>
          <p:nvSpPr>
            <p:cNvPr id="87" name="正方形/長方形 86">
              <a:extLst>
                <a:ext uri="{FF2B5EF4-FFF2-40B4-BE49-F238E27FC236}">
                  <a16:creationId xmlns:a16="http://schemas.microsoft.com/office/drawing/2014/main" id="{9E00FEE9-4C6A-EED8-340D-B299F373A051}"/>
                </a:ext>
              </a:extLst>
            </p:cNvPr>
            <p:cNvSpPr/>
            <p:nvPr/>
          </p:nvSpPr>
          <p:spPr bwMode="gray">
            <a:xfrm>
              <a:off x="5928942" y="4113152"/>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endParaRPr lang="ja-JP" altLang="en-US" sz="1400">
                <a:latin typeface="+mn-ea"/>
                <a:cs typeface="Calibri" panose="020F0502020204030204" pitchFamily="34" charset="0"/>
              </a:endParaRPr>
            </a:p>
          </p:txBody>
        </p:sp>
        <p:sp>
          <p:nvSpPr>
            <p:cNvPr id="88" name="正方形/長方形 87">
              <a:extLst>
                <a:ext uri="{FF2B5EF4-FFF2-40B4-BE49-F238E27FC236}">
                  <a16:creationId xmlns:a16="http://schemas.microsoft.com/office/drawing/2014/main" id="{5CA392F6-BAF5-8756-6C7C-D8881B54B4DA}"/>
                </a:ext>
              </a:extLst>
            </p:cNvPr>
            <p:cNvSpPr/>
            <p:nvPr/>
          </p:nvSpPr>
          <p:spPr bwMode="gray">
            <a:xfrm>
              <a:off x="5928942" y="4719459"/>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endParaRPr lang="ja-JP" altLang="en-US" sz="1400">
                <a:latin typeface="+mn-ea"/>
                <a:cs typeface="Calibri" panose="020F0502020204030204" pitchFamily="34" charset="0"/>
              </a:endParaRPr>
            </a:p>
          </p:txBody>
        </p:sp>
        <p:sp>
          <p:nvSpPr>
            <p:cNvPr id="89" name="正方形/長方形 88">
              <a:extLst>
                <a:ext uri="{FF2B5EF4-FFF2-40B4-BE49-F238E27FC236}">
                  <a16:creationId xmlns:a16="http://schemas.microsoft.com/office/drawing/2014/main" id="{288BADB7-DF37-908A-F441-409F2D76169B}"/>
                </a:ext>
              </a:extLst>
            </p:cNvPr>
            <p:cNvSpPr/>
            <p:nvPr/>
          </p:nvSpPr>
          <p:spPr bwMode="gray">
            <a:xfrm>
              <a:off x="5928942" y="5325764"/>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r>
                <a:rPr lang="ja-JP" altLang="en-US" sz="1400">
                  <a:latin typeface="+mn-ea"/>
                  <a:cs typeface="Calibri" panose="020F0502020204030204" pitchFamily="34" charset="0"/>
                </a:rPr>
                <a:t>〇</a:t>
              </a:r>
            </a:p>
          </p:txBody>
        </p:sp>
        <p:sp>
          <p:nvSpPr>
            <p:cNvPr id="90" name="正方形/長方形 89">
              <a:extLst>
                <a:ext uri="{FF2B5EF4-FFF2-40B4-BE49-F238E27FC236}">
                  <a16:creationId xmlns:a16="http://schemas.microsoft.com/office/drawing/2014/main" id="{53FDA244-2892-4EC0-FDDA-C0D3A62AD124}"/>
                </a:ext>
              </a:extLst>
            </p:cNvPr>
            <p:cNvSpPr/>
            <p:nvPr/>
          </p:nvSpPr>
          <p:spPr bwMode="gray">
            <a:xfrm>
              <a:off x="5928942" y="1687924"/>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endParaRPr lang="en-US" altLang="ja-JP" sz="1400">
                <a:latin typeface="+mn-ea"/>
                <a:cs typeface="Calibri" panose="020F0502020204030204" pitchFamily="34" charset="0"/>
              </a:endParaRPr>
            </a:p>
          </p:txBody>
        </p:sp>
        <p:sp>
          <p:nvSpPr>
            <p:cNvPr id="91" name="正方形/長方形 90">
              <a:extLst>
                <a:ext uri="{FF2B5EF4-FFF2-40B4-BE49-F238E27FC236}">
                  <a16:creationId xmlns:a16="http://schemas.microsoft.com/office/drawing/2014/main" id="{E5D9E6A4-F268-FD4C-25A5-C9AEDE7B5190}"/>
                </a:ext>
              </a:extLst>
            </p:cNvPr>
            <p:cNvSpPr/>
            <p:nvPr/>
          </p:nvSpPr>
          <p:spPr bwMode="gray">
            <a:xfrm>
              <a:off x="5928942" y="1125806"/>
              <a:ext cx="648000" cy="486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b="1"/>
                <a:t>導入活用</a:t>
              </a:r>
              <a:endParaRPr lang="en-US" altLang="ja-JP" sz="1400" b="1"/>
            </a:p>
            <a:p>
              <a:pPr algn="ctr"/>
              <a:r>
                <a:rPr lang="ja-JP" altLang="en-US" sz="1400" b="1"/>
                <a:t>手順書</a:t>
              </a:r>
              <a:endParaRPr lang="en-US" altLang="ja-JP" sz="1400" b="1"/>
            </a:p>
          </p:txBody>
        </p:sp>
        <p:sp>
          <p:nvSpPr>
            <p:cNvPr id="92" name="正方形/長方形 91">
              <a:extLst>
                <a:ext uri="{FF2B5EF4-FFF2-40B4-BE49-F238E27FC236}">
                  <a16:creationId xmlns:a16="http://schemas.microsoft.com/office/drawing/2014/main" id="{D72B355B-6243-C7C2-5362-347B0974BF29}"/>
                </a:ext>
              </a:extLst>
            </p:cNvPr>
            <p:cNvSpPr/>
            <p:nvPr/>
          </p:nvSpPr>
          <p:spPr bwMode="gray">
            <a:xfrm>
              <a:off x="6660850" y="2294231"/>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r>
                <a:rPr lang="ja-JP" altLang="en-US" sz="1400">
                  <a:latin typeface="+mn-ea"/>
                  <a:cs typeface="Calibri" panose="020F0502020204030204" pitchFamily="34" charset="0"/>
                </a:rPr>
                <a:t>〇</a:t>
              </a:r>
              <a:endParaRPr lang="en-US" altLang="ja-JP" sz="1400">
                <a:latin typeface="+mn-ea"/>
                <a:cs typeface="Calibri" panose="020F0502020204030204" pitchFamily="34" charset="0"/>
              </a:endParaRPr>
            </a:p>
          </p:txBody>
        </p:sp>
        <p:sp>
          <p:nvSpPr>
            <p:cNvPr id="93" name="正方形/長方形 92">
              <a:extLst>
                <a:ext uri="{FF2B5EF4-FFF2-40B4-BE49-F238E27FC236}">
                  <a16:creationId xmlns:a16="http://schemas.microsoft.com/office/drawing/2014/main" id="{9EFFFF9E-CBB5-5028-60AE-06B0C7C1590F}"/>
                </a:ext>
              </a:extLst>
            </p:cNvPr>
            <p:cNvSpPr/>
            <p:nvPr/>
          </p:nvSpPr>
          <p:spPr bwMode="gray">
            <a:xfrm>
              <a:off x="6660850" y="2900538"/>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r>
                <a:rPr lang="ja-JP" altLang="en-US" sz="1400">
                  <a:latin typeface="+mn-ea"/>
                  <a:cs typeface="Calibri" panose="020F0502020204030204" pitchFamily="34" charset="0"/>
                </a:rPr>
                <a:t>〇</a:t>
              </a:r>
              <a:endParaRPr lang="en-US" altLang="ja-JP" sz="1400">
                <a:latin typeface="+mn-ea"/>
                <a:cs typeface="Calibri" panose="020F0502020204030204" pitchFamily="34" charset="0"/>
              </a:endParaRPr>
            </a:p>
          </p:txBody>
        </p:sp>
        <p:sp>
          <p:nvSpPr>
            <p:cNvPr id="94" name="正方形/長方形 93">
              <a:extLst>
                <a:ext uri="{FF2B5EF4-FFF2-40B4-BE49-F238E27FC236}">
                  <a16:creationId xmlns:a16="http://schemas.microsoft.com/office/drawing/2014/main" id="{254C7641-FCA7-6C91-DBA8-3B51BC6495FA}"/>
                </a:ext>
              </a:extLst>
            </p:cNvPr>
            <p:cNvSpPr/>
            <p:nvPr/>
          </p:nvSpPr>
          <p:spPr bwMode="gray">
            <a:xfrm>
              <a:off x="6660851" y="3506845"/>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endParaRPr lang="en-US" altLang="ja-JP" sz="1400">
                <a:latin typeface="+mn-ea"/>
                <a:cs typeface="Calibri" panose="020F0502020204030204" pitchFamily="34" charset="0"/>
              </a:endParaRPr>
            </a:p>
          </p:txBody>
        </p:sp>
        <p:sp>
          <p:nvSpPr>
            <p:cNvPr id="95" name="正方形/長方形 94">
              <a:extLst>
                <a:ext uri="{FF2B5EF4-FFF2-40B4-BE49-F238E27FC236}">
                  <a16:creationId xmlns:a16="http://schemas.microsoft.com/office/drawing/2014/main" id="{0ED29C0C-6C37-B516-7B76-47B0F58FDDC9}"/>
                </a:ext>
              </a:extLst>
            </p:cNvPr>
            <p:cNvSpPr/>
            <p:nvPr/>
          </p:nvSpPr>
          <p:spPr bwMode="gray">
            <a:xfrm>
              <a:off x="6660850" y="4113152"/>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endParaRPr lang="ja-JP" altLang="en-US" sz="1400">
                <a:latin typeface="+mn-ea"/>
                <a:cs typeface="Calibri" panose="020F0502020204030204" pitchFamily="34" charset="0"/>
              </a:endParaRPr>
            </a:p>
          </p:txBody>
        </p:sp>
        <p:sp>
          <p:nvSpPr>
            <p:cNvPr id="96" name="正方形/長方形 95">
              <a:extLst>
                <a:ext uri="{FF2B5EF4-FFF2-40B4-BE49-F238E27FC236}">
                  <a16:creationId xmlns:a16="http://schemas.microsoft.com/office/drawing/2014/main" id="{2E067AD3-7353-B687-256B-7AD316D89FC3}"/>
                </a:ext>
              </a:extLst>
            </p:cNvPr>
            <p:cNvSpPr/>
            <p:nvPr/>
          </p:nvSpPr>
          <p:spPr bwMode="gray">
            <a:xfrm>
              <a:off x="6660850" y="4719459"/>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endParaRPr lang="ja-JP" altLang="en-US" sz="1400">
                <a:latin typeface="+mn-ea"/>
                <a:cs typeface="Calibri" panose="020F0502020204030204" pitchFamily="34" charset="0"/>
              </a:endParaRPr>
            </a:p>
          </p:txBody>
        </p:sp>
        <p:sp>
          <p:nvSpPr>
            <p:cNvPr id="97" name="正方形/長方形 96">
              <a:extLst>
                <a:ext uri="{FF2B5EF4-FFF2-40B4-BE49-F238E27FC236}">
                  <a16:creationId xmlns:a16="http://schemas.microsoft.com/office/drawing/2014/main" id="{7FECF81E-67B0-2758-4EAE-D6CEE21F9A58}"/>
                </a:ext>
              </a:extLst>
            </p:cNvPr>
            <p:cNvSpPr/>
            <p:nvPr/>
          </p:nvSpPr>
          <p:spPr bwMode="gray">
            <a:xfrm>
              <a:off x="6660850" y="5325764"/>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r>
                <a:rPr lang="ja-JP" altLang="en-US" sz="1400">
                  <a:latin typeface="+mn-ea"/>
                  <a:cs typeface="Calibri" panose="020F0502020204030204" pitchFamily="34" charset="0"/>
                </a:rPr>
                <a:t>〇</a:t>
              </a:r>
            </a:p>
          </p:txBody>
        </p:sp>
        <p:sp>
          <p:nvSpPr>
            <p:cNvPr id="98" name="正方形/長方形 97">
              <a:extLst>
                <a:ext uri="{FF2B5EF4-FFF2-40B4-BE49-F238E27FC236}">
                  <a16:creationId xmlns:a16="http://schemas.microsoft.com/office/drawing/2014/main" id="{3F9F444F-E44B-8573-2187-3926C22A059C}"/>
                </a:ext>
              </a:extLst>
            </p:cNvPr>
            <p:cNvSpPr/>
            <p:nvPr/>
          </p:nvSpPr>
          <p:spPr bwMode="gray">
            <a:xfrm>
              <a:off x="6660850" y="1687924"/>
              <a:ext cx="648000" cy="504000"/>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pPr>
              <a:endParaRPr lang="en-US" altLang="ja-JP" sz="1400">
                <a:latin typeface="+mn-ea"/>
                <a:cs typeface="Calibri" panose="020F0502020204030204" pitchFamily="34" charset="0"/>
              </a:endParaRPr>
            </a:p>
          </p:txBody>
        </p:sp>
        <p:sp>
          <p:nvSpPr>
            <p:cNvPr id="99" name="正方形/長方形 98">
              <a:extLst>
                <a:ext uri="{FF2B5EF4-FFF2-40B4-BE49-F238E27FC236}">
                  <a16:creationId xmlns:a16="http://schemas.microsoft.com/office/drawing/2014/main" id="{6B2639E0-14E1-0BAA-E30A-02C6D83F9891}"/>
                </a:ext>
              </a:extLst>
            </p:cNvPr>
            <p:cNvSpPr/>
            <p:nvPr/>
          </p:nvSpPr>
          <p:spPr bwMode="gray">
            <a:xfrm>
              <a:off x="6660850" y="1125806"/>
              <a:ext cx="648000" cy="486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400" b="1">
                  <a:solidFill>
                    <a:schemeClr val="lt1"/>
                  </a:solidFill>
                </a:rPr>
                <a:t>モデル</a:t>
              </a:r>
              <a:endParaRPr lang="en-US" altLang="ja-JP" sz="1400" b="1">
                <a:solidFill>
                  <a:schemeClr val="lt1"/>
                </a:solidFill>
              </a:endParaRPr>
            </a:p>
            <a:p>
              <a:pPr algn="ctr"/>
              <a:r>
                <a:rPr lang="ja-JP" altLang="en-US" sz="1400" b="1">
                  <a:solidFill>
                    <a:schemeClr val="lt1"/>
                  </a:solidFill>
                </a:rPr>
                <a:t>仕様書</a:t>
              </a:r>
              <a:endParaRPr lang="en-US" altLang="ja-JP" sz="1400" b="1">
                <a:solidFill>
                  <a:schemeClr val="lt1"/>
                </a:solidFill>
              </a:endParaRPr>
            </a:p>
          </p:txBody>
        </p:sp>
      </p:grpSp>
    </p:spTree>
    <p:extLst>
      <p:ext uri="{BB962C8B-B14F-4D97-AF65-F5344CB8AC3E}">
        <p14:creationId xmlns:p14="http://schemas.microsoft.com/office/powerpoint/2010/main" val="1969394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03A106A-401B-FE96-5CA2-A151AA9DF32A}"/>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E1B9D-ECF1-40A6-9741-619C7E3ED3FB}" type="slidenum">
              <a:rPr kumimoji="1" lang="ja-JP" altLang="en-US" sz="1400" b="1" i="0" u="none" strike="noStrike" kern="1200" cap="none" spc="0" normalizeH="0" baseline="0" noProof="0" smtClean="0">
                <a:ln>
                  <a:noFill/>
                </a:ln>
                <a:solidFill>
                  <a:srgbClr val="01BFA8"/>
                </a:solidFill>
                <a:effectLst/>
                <a:uLnTx/>
                <a:uFillTx/>
                <a:latin typeface="游ゴシック"/>
                <a:ea typeface="游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1400" b="1" i="0" u="none" strike="noStrike" kern="1200" cap="none" spc="0" normalizeH="0" baseline="0" noProof="0">
              <a:ln>
                <a:noFill/>
              </a:ln>
              <a:solidFill>
                <a:srgbClr val="01BFA8"/>
              </a:solidFill>
              <a:effectLst/>
              <a:uLnTx/>
              <a:uFillTx/>
              <a:latin typeface="游ゴシック"/>
              <a:ea typeface="游ゴシック"/>
              <a:cs typeface="+mn-cs"/>
            </a:endParaRPr>
          </a:p>
        </p:txBody>
      </p:sp>
      <p:sp>
        <p:nvSpPr>
          <p:cNvPr id="7" name="正方形/長方形 6">
            <a:extLst>
              <a:ext uri="{FF2B5EF4-FFF2-40B4-BE49-F238E27FC236}">
                <a16:creationId xmlns:a16="http://schemas.microsoft.com/office/drawing/2014/main" id="{9FEBD2B0-74EC-1757-5DCC-A5F7ED762473}"/>
              </a:ext>
            </a:extLst>
          </p:cNvPr>
          <p:cNvSpPr/>
          <p:nvPr/>
        </p:nvSpPr>
        <p:spPr>
          <a:xfrm>
            <a:off x="456487" y="1341438"/>
            <a:ext cx="11292602" cy="5256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85725" indent="-85725">
              <a:buFont typeface="Wingdings" panose="05000000000000000000" pitchFamily="2" charset="2"/>
              <a:buChar char="l"/>
              <a:defRPr/>
            </a:pPr>
            <a:r>
              <a:rPr lang="ja-JP" altLang="en-US" sz="1600" b="1">
                <a:solidFill>
                  <a:schemeClr val="tx1"/>
                </a:solidFill>
              </a:rPr>
              <a:t>当たり前品質</a:t>
            </a:r>
            <a:endParaRPr lang="en-US" altLang="ja-JP" sz="1600" b="1">
              <a:solidFill>
                <a:schemeClr val="tx1"/>
              </a:solidFill>
            </a:endParaRPr>
          </a:p>
          <a:p>
            <a:pPr marL="267970" lvl="1" indent="-85725">
              <a:buFont typeface="Arial" panose="020B0604020202020204" pitchFamily="34" charset="0"/>
              <a:buChar char="•"/>
              <a:defRPr/>
            </a:pPr>
            <a:r>
              <a:rPr lang="ja-JP" altLang="en-US" sz="1600">
                <a:solidFill>
                  <a:schemeClr val="tx1"/>
                </a:solidFill>
              </a:rPr>
              <a:t>令和６</a:t>
            </a:r>
            <a:r>
              <a:rPr lang="en-US" altLang="ja-JP" sz="1600">
                <a:solidFill>
                  <a:schemeClr val="tx1"/>
                </a:solidFill>
              </a:rPr>
              <a:t>-</a:t>
            </a:r>
            <a:r>
              <a:rPr lang="ja-JP" altLang="en-US" sz="1600">
                <a:solidFill>
                  <a:schemeClr val="tx1"/>
                </a:solidFill>
              </a:rPr>
              <a:t>８年度に「重点手続」を中心に目指す、利用者視点で見た「品質基準」の一つ。東京都は自身が提供するすべてのデジタルサービスを「当たり前品質」にすること（５段階中３以上の評価）を目指している</a:t>
            </a:r>
            <a:endParaRPr lang="en-US" altLang="ja-JP" sz="1600">
              <a:solidFill>
                <a:schemeClr val="tx1"/>
              </a:solidFill>
            </a:endParaRPr>
          </a:p>
          <a:p>
            <a:pPr marL="635000" lvl="1" indent="-182245">
              <a:buFont typeface="Wingdings" panose="05000000000000000000" pitchFamily="2" charset="2"/>
              <a:buChar char="Ø"/>
              <a:defRPr/>
            </a:pPr>
            <a:r>
              <a:rPr lang="ja-JP" altLang="en-US" sz="1600">
                <a:solidFill>
                  <a:schemeClr val="tx1"/>
                </a:solidFill>
              </a:rPr>
              <a:t>東京都行政手続きデジタル化</a:t>
            </a:r>
            <a:r>
              <a:rPr lang="en-US" altLang="ja-JP" sz="1600">
                <a:solidFill>
                  <a:schemeClr val="tx1"/>
                </a:solidFill>
              </a:rPr>
              <a:t>QOS</a:t>
            </a:r>
            <a:r>
              <a:rPr lang="ja-JP" altLang="en-US" sz="1600">
                <a:solidFill>
                  <a:schemeClr val="tx1"/>
                </a:solidFill>
              </a:rPr>
              <a:t>向上ガイドライン</a:t>
            </a:r>
            <a:r>
              <a:rPr lang="en-US" altLang="ja-JP" sz="1600">
                <a:solidFill>
                  <a:sysClr val="windowText" lastClr="000000"/>
                </a:solidFill>
                <a:hlinkClick r:id="rId2">
                  <a:extLst>
                    <a:ext uri="{A12FA001-AC4F-418D-AE19-62706E023703}">
                      <ahyp:hlinkClr xmlns:ahyp="http://schemas.microsoft.com/office/drawing/2018/hyperlinkcolor" val="tx"/>
                    </a:ext>
                  </a:extLst>
                </a:hlinkClick>
              </a:rPr>
              <a:t>https://www.digitalservice.metro.tokyo.lg.jp/documents/d/digitalservice/qos-guideline</a:t>
            </a:r>
            <a:endParaRPr lang="en-US" altLang="ja-JP" sz="1600">
              <a:solidFill>
                <a:sysClr val="windowText" lastClr="000000"/>
              </a:solidFill>
            </a:endParaRPr>
          </a:p>
          <a:p>
            <a:pPr marL="452755" lvl="1">
              <a:defRPr/>
            </a:pPr>
            <a:endParaRPr lang="en-US" altLang="ja-JP" sz="1600">
              <a:solidFill>
                <a:sysClr val="windowText" lastClr="000000"/>
              </a:solidFill>
            </a:endParaRPr>
          </a:p>
          <a:p>
            <a:pPr marL="85725" indent="-85725">
              <a:buFont typeface="Wingdings" panose="05000000000000000000" pitchFamily="2" charset="2"/>
              <a:buChar char="l"/>
              <a:defRPr/>
            </a:pPr>
            <a:r>
              <a:rPr lang="ja-JP" altLang="en-US" sz="1600" b="1">
                <a:solidFill>
                  <a:schemeClr val="tx1"/>
                </a:solidFill>
              </a:rPr>
              <a:t>医療情報ネット　ナビイ</a:t>
            </a:r>
            <a:endParaRPr lang="en-US" altLang="ja-JP" sz="1600" b="1">
              <a:solidFill>
                <a:schemeClr val="tx1"/>
              </a:solidFill>
            </a:endParaRPr>
          </a:p>
          <a:p>
            <a:pPr marL="355600" lvl="1" indent="-86995">
              <a:buFont typeface="Arial" panose="020B0604020202020204" pitchFamily="34" charset="0"/>
              <a:buChar char="•"/>
              <a:defRPr/>
            </a:pPr>
            <a:r>
              <a:rPr lang="ja-JP" altLang="en-US" sz="1600">
                <a:solidFill>
                  <a:schemeClr val="tx1"/>
                </a:solidFill>
              </a:rPr>
              <a:t>診療日や診療科目といった一般的な情報に加え、対応可能な疾患・治療内容、提供しているサービス等さまざまな情報から、全国の医療機関を検索することのできるシステム</a:t>
            </a:r>
            <a:endParaRPr lang="en-US" altLang="ja-JP" sz="1600">
              <a:solidFill>
                <a:schemeClr val="tx1"/>
              </a:solidFill>
            </a:endParaRPr>
          </a:p>
          <a:p>
            <a:pPr marL="537845" lvl="1" indent="-85725">
              <a:buFont typeface="Wingdings" panose="05000000000000000000" pitchFamily="2" charset="2"/>
              <a:buChar char="Ø"/>
              <a:defRPr/>
            </a:pPr>
            <a:r>
              <a:rPr lang="ja-JP" altLang="en-US" sz="1600">
                <a:solidFill>
                  <a:schemeClr val="tx1"/>
                </a:solidFill>
              </a:rPr>
              <a:t>医療情報ネット　ナビイ</a:t>
            </a:r>
            <a:endParaRPr lang="en-US" altLang="ja-JP" sz="1600">
              <a:solidFill>
                <a:schemeClr val="tx1"/>
              </a:solidFill>
            </a:endParaRPr>
          </a:p>
          <a:p>
            <a:pPr lvl="1" indent="166370">
              <a:defRPr/>
            </a:pPr>
            <a:r>
              <a:rPr lang="en-US" altLang="ja-JP" sz="1600">
                <a:solidFill>
                  <a:sysClr val="windowText" lastClr="000000"/>
                </a:solidFill>
                <a:hlinkClick r:id="rId3">
                  <a:extLst>
                    <a:ext uri="{A12FA001-AC4F-418D-AE19-62706E023703}">
                      <ahyp:hlinkClr xmlns:ahyp="http://schemas.microsoft.com/office/drawing/2018/hyperlinkcolor" val="tx"/>
                    </a:ext>
                  </a:extLst>
                </a:hlinkClick>
              </a:rPr>
              <a:t>https://www.iryou.teikyouseido.mhlw.go.jp/znk-web/juminkanja/S2300/initialize</a:t>
            </a:r>
            <a:endParaRPr lang="en-US" altLang="ja-JP" sz="1600">
              <a:solidFill>
                <a:sysClr val="windowText" lastClr="000000"/>
              </a:solidFill>
            </a:endParaRPr>
          </a:p>
          <a:p>
            <a:pPr lvl="1" indent="166370">
              <a:defRPr/>
            </a:pPr>
            <a:endParaRPr lang="en-US" altLang="ja-JP" sz="1600">
              <a:solidFill>
                <a:sysClr val="windowText" lastClr="000000"/>
              </a:solidFill>
              <a:latin typeface="游ゴシック"/>
              <a:ea typeface="游ゴシック"/>
            </a:endParaRPr>
          </a:p>
          <a:p>
            <a:pPr marL="85725"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600" b="1">
                <a:solidFill>
                  <a:schemeClr val="tx1"/>
                </a:solidFill>
                <a:latin typeface="游ゴシック"/>
                <a:ea typeface="游ゴシック"/>
              </a:rPr>
              <a:t>健康管理システム</a:t>
            </a:r>
            <a:endParaRPr kumimoji="1" lang="en-US" altLang="ja-JP" sz="1600" b="1" i="0" u="none" strike="noStrike" kern="1200" cap="none" spc="0" normalizeH="0" baseline="0" noProof="0">
              <a:ln>
                <a:noFill/>
              </a:ln>
              <a:solidFill>
                <a:schemeClr val="tx1"/>
              </a:solidFill>
              <a:effectLst/>
              <a:uLnTx/>
              <a:uFillTx/>
              <a:latin typeface="游ゴシック"/>
              <a:ea typeface="游ゴシック"/>
              <a:cs typeface="+mn-cs"/>
            </a:endParaRPr>
          </a:p>
          <a:p>
            <a:pPr marL="267970" lvl="1" indent="-85725">
              <a:buFont typeface="Arial" panose="020B0604020202020204" pitchFamily="34" charset="0"/>
              <a:buChar char="•"/>
              <a:defRPr/>
            </a:pPr>
            <a:r>
              <a:rPr lang="ja-JP" altLang="en-US" sz="1600">
                <a:solidFill>
                  <a:schemeClr val="tx1"/>
                </a:solidFill>
              </a:rPr>
              <a:t>区市町村の健康管理業務で使用するシステムで、健診結果等住民の健康状態を登録・管理している。健康管理システムへの実装必須機能は厚生労働省の「健康管理システム標準仕様書」に掲載</a:t>
            </a:r>
            <a:endParaRPr lang="en-US" altLang="ja-JP" sz="1600">
              <a:solidFill>
                <a:schemeClr val="tx1"/>
              </a:solidFill>
            </a:endParaRPr>
          </a:p>
          <a:p>
            <a:pPr marL="268288" lvl="1" indent="-85725">
              <a:buFont typeface="Arial" panose="020B0604020202020204" pitchFamily="34" charset="0"/>
              <a:buChar char="•"/>
              <a:defRPr/>
            </a:pPr>
            <a:endParaRPr lang="en-US" altLang="ja-JP" sz="1600">
              <a:solidFill>
                <a:schemeClr val="tx1"/>
              </a:solidFill>
            </a:endParaRPr>
          </a:p>
          <a:p>
            <a:pPr marL="268288" lvl="1" indent="-85725">
              <a:buFont typeface="Arial" panose="020B0604020202020204" pitchFamily="34" charset="0"/>
              <a:buChar char="•"/>
              <a:defRPr/>
            </a:pPr>
            <a:endParaRPr lang="en-US" altLang="ja-JP" sz="1600">
              <a:solidFill>
                <a:schemeClr val="tx1"/>
              </a:solidFill>
            </a:endParaRPr>
          </a:p>
          <a:p>
            <a:pPr marL="182563" lvl="1">
              <a:defRPr/>
            </a:pPr>
            <a:endParaRPr kumimoji="1" lang="en-US" altLang="ja-JP" sz="1600" i="0" u="none" strike="noStrike" kern="1200" cap="none" spc="0" normalizeH="0" baseline="0" noProof="0">
              <a:ln>
                <a:noFill/>
              </a:ln>
              <a:solidFill>
                <a:schemeClr val="tx1"/>
              </a:solidFill>
              <a:effectLst/>
              <a:uLnTx/>
              <a:uFillTx/>
              <a:latin typeface="游ゴシック"/>
              <a:ea typeface="游ゴシック"/>
              <a:cs typeface="+mn-cs"/>
            </a:endParaRPr>
          </a:p>
        </p:txBody>
      </p:sp>
      <p:sp>
        <p:nvSpPr>
          <p:cNvPr id="10" name="コンテンツ プレースホルダー 1">
            <a:extLst>
              <a:ext uri="{FF2B5EF4-FFF2-40B4-BE49-F238E27FC236}">
                <a16:creationId xmlns:a16="http://schemas.microsoft.com/office/drawing/2014/main" id="{95CAC49B-9B84-2750-646B-A79A959ED48E}"/>
              </a:ext>
            </a:extLst>
          </p:cNvPr>
          <p:cNvSpPr>
            <a:spLocks noGrp="1"/>
          </p:cNvSpPr>
          <p:nvPr>
            <p:ph sz="quarter" idx="13"/>
          </p:nvPr>
        </p:nvSpPr>
        <p:spPr>
          <a:xfrm>
            <a:off x="438828" y="186404"/>
            <a:ext cx="11314344" cy="212608"/>
          </a:xfrm>
        </p:spPr>
        <p:txBody>
          <a:bodyPr vert="horz" lIns="91440" tIns="45720" rIns="91440" bIns="45720" rtlCol="0">
            <a:noAutofit/>
          </a:bodyPr>
          <a:lstStyle/>
          <a:p>
            <a:r>
              <a:rPr lang="ja-JP" altLang="en-US" sz="1800" b="1">
                <a:solidFill>
                  <a:schemeClr val="tx1"/>
                </a:solidFill>
              </a:rPr>
              <a:t>用語集・関連リンク集</a:t>
            </a:r>
            <a:r>
              <a:rPr lang="en-US" altLang="ja-JP" sz="1800" b="1">
                <a:solidFill>
                  <a:schemeClr val="tx1"/>
                </a:solidFill>
              </a:rPr>
              <a:t>*</a:t>
            </a:r>
            <a:endParaRPr lang="ja-JP" altLang="en-US" sz="1800" b="1">
              <a:solidFill>
                <a:schemeClr val="tx1"/>
              </a:solidFill>
            </a:endParaRPr>
          </a:p>
        </p:txBody>
      </p:sp>
      <p:sp>
        <p:nvSpPr>
          <p:cNvPr id="5" name="正方形/長方形 4">
            <a:extLst>
              <a:ext uri="{FF2B5EF4-FFF2-40B4-BE49-F238E27FC236}">
                <a16:creationId xmlns:a16="http://schemas.microsoft.com/office/drawing/2014/main" id="{97D173D0-902F-93EB-C97D-F307F28320B2}"/>
              </a:ext>
            </a:extLst>
          </p:cNvPr>
          <p:cNvSpPr/>
          <p:nvPr/>
        </p:nvSpPr>
        <p:spPr bwMode="gray">
          <a:xfrm>
            <a:off x="442912" y="6306797"/>
            <a:ext cx="11310259" cy="288000"/>
          </a:xfrm>
          <a:prstGeom prst="rect">
            <a:avLst/>
          </a:prstGeom>
          <a:noFill/>
          <a:ln w="12700" algn="ctr">
            <a:no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7313" indent="-87313" defTabSz="990564">
              <a:buSzPct val="100000"/>
              <a:buFont typeface="游ゴシック" panose="020B0400000000000000" pitchFamily="50" charset="-128"/>
              <a:buChar char="*"/>
            </a:pPr>
            <a:r>
              <a:rPr lang="ja-JP" altLang="en-US" sz="1100">
                <a:latin typeface="+mn-ea"/>
                <a:cs typeface="Arial" charset="0"/>
              </a:rPr>
              <a:t>五十音順で記載</a:t>
            </a:r>
          </a:p>
        </p:txBody>
      </p:sp>
    </p:spTree>
    <p:extLst>
      <p:ext uri="{BB962C8B-B14F-4D97-AF65-F5344CB8AC3E}">
        <p14:creationId xmlns:p14="http://schemas.microsoft.com/office/powerpoint/2010/main" val="3644260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271C9-E2FF-3FE2-29D9-2B2EE08F5C0F}"/>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46148BF-7501-8D12-FD05-40EE0556674F}"/>
              </a:ext>
            </a:extLst>
          </p:cNvPr>
          <p:cNvSpPr>
            <a:spLocks noGrp="1"/>
          </p:cNvSpPr>
          <p:nvPr>
            <p:ph sz="quarter" idx="13"/>
          </p:nvPr>
        </p:nvSpPr>
        <p:spPr>
          <a:xfrm>
            <a:off x="438828" y="186404"/>
            <a:ext cx="11296686" cy="212608"/>
          </a:xfrm>
        </p:spPr>
        <p:txBody>
          <a:bodyPr vert="horz" lIns="91440" tIns="45720" rIns="91440" bIns="45720" rtlCol="0">
            <a:noAutofit/>
          </a:bodyPr>
          <a:lstStyle/>
          <a:p>
            <a:r>
              <a:rPr lang="ja-JP" altLang="en-US" sz="1800" b="1">
                <a:solidFill>
                  <a:schemeClr val="tx1"/>
                </a:solidFill>
              </a:rPr>
              <a:t>用語集・関連リンク集</a:t>
            </a:r>
          </a:p>
        </p:txBody>
      </p:sp>
      <p:sp>
        <p:nvSpPr>
          <p:cNvPr id="4" name="スライド番号プレースホルダー 3">
            <a:extLst>
              <a:ext uri="{FF2B5EF4-FFF2-40B4-BE49-F238E27FC236}">
                <a16:creationId xmlns:a16="http://schemas.microsoft.com/office/drawing/2014/main" id="{3BC83FFF-3764-88D7-F20A-8D53B2A6A545}"/>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E1B9D-ECF1-40A6-9741-619C7E3ED3FB}" type="slidenum">
              <a:rPr kumimoji="1" lang="ja-JP" altLang="en-US" sz="1400" b="1" i="0" u="none" strike="noStrike" kern="1200" cap="none" spc="0" normalizeH="0" baseline="0" noProof="0" smtClean="0">
                <a:ln>
                  <a:noFill/>
                </a:ln>
                <a:solidFill>
                  <a:srgbClr val="01BFA8"/>
                </a:solidFill>
                <a:effectLst/>
                <a:uLnTx/>
                <a:uFillTx/>
                <a:latin typeface="游ゴシック"/>
                <a:ea typeface="游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400" b="1" i="0" u="none" strike="noStrike" kern="1200" cap="none" spc="0" normalizeH="0" baseline="0" noProof="0">
              <a:ln>
                <a:noFill/>
              </a:ln>
              <a:solidFill>
                <a:srgbClr val="01BFA8"/>
              </a:solidFill>
              <a:effectLst/>
              <a:uLnTx/>
              <a:uFillTx/>
              <a:latin typeface="游ゴシック"/>
              <a:ea typeface="游ゴシック"/>
              <a:cs typeface="+mn-cs"/>
            </a:endParaRPr>
          </a:p>
        </p:txBody>
      </p:sp>
      <p:sp>
        <p:nvSpPr>
          <p:cNvPr id="7" name="正方形/長方形 6">
            <a:extLst>
              <a:ext uri="{FF2B5EF4-FFF2-40B4-BE49-F238E27FC236}">
                <a16:creationId xmlns:a16="http://schemas.microsoft.com/office/drawing/2014/main" id="{7F430937-6E95-5C8C-1A42-5272A5F6D5D5}"/>
              </a:ext>
            </a:extLst>
          </p:cNvPr>
          <p:cNvSpPr/>
          <p:nvPr/>
        </p:nvSpPr>
        <p:spPr>
          <a:xfrm>
            <a:off x="456487" y="1341438"/>
            <a:ext cx="11292602" cy="5256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85725" lvl="0" indent="-85725">
              <a:buFont typeface="Wingdings" panose="05000000000000000000" pitchFamily="2" charset="2"/>
              <a:buChar char="l"/>
              <a:defRPr/>
            </a:pPr>
            <a:r>
              <a:rPr lang="ja-JP" altLang="en-US" sz="1600" b="1">
                <a:solidFill>
                  <a:schemeClr val="tx1"/>
                </a:solidFill>
              </a:rPr>
              <a:t>子育て支援制度レジストリ</a:t>
            </a:r>
            <a:endParaRPr lang="en-US" altLang="ja-JP" sz="1600" b="1">
              <a:solidFill>
                <a:schemeClr val="tx1"/>
              </a:solidFill>
            </a:endParaRPr>
          </a:p>
          <a:p>
            <a:pPr marL="267970" lvl="1" indent="-85725">
              <a:buFont typeface="Arial" panose="020B0604020202020204" pitchFamily="34" charset="0"/>
              <a:buChar char="•"/>
              <a:defRPr/>
            </a:pPr>
            <a:r>
              <a:rPr lang="ja-JP" altLang="en-US" sz="1600">
                <a:solidFill>
                  <a:schemeClr val="tx1"/>
                </a:solidFill>
              </a:rPr>
              <a:t>国・都・区市町村と様々な主体が提供している子育て支援制度を一覧にまとめたデータベース。​令和５年度から、都内先行６自治体で順次整備を開始し、子育て支援制度レジストリを活用したプッシュ配信を実施。令和６年度には都内全区市町村において整備。</a:t>
            </a:r>
            <a:endParaRPr lang="en-US" altLang="ja-JP" sz="1600">
              <a:solidFill>
                <a:schemeClr val="tx1"/>
              </a:solidFill>
            </a:endParaRPr>
          </a:p>
          <a:p>
            <a:pPr marL="267970" lvl="1" indent="-85725">
              <a:buFont typeface="Arial" panose="020B0604020202020204" pitchFamily="34" charset="0"/>
              <a:buChar char="•"/>
              <a:defRPr/>
            </a:pPr>
            <a:r>
              <a:rPr lang="ja-JP" altLang="en-US" sz="1600">
                <a:solidFill>
                  <a:schemeClr val="tx1"/>
                </a:solidFill>
                <a:latin typeface="+mn-ea"/>
              </a:rPr>
              <a:t>国は、都の先行取組を踏まえ、子育て支援制度レジストリを整備、令和７年</a:t>
            </a:r>
            <a:r>
              <a:rPr lang="en-US" altLang="ja-JP" sz="1600">
                <a:solidFill>
                  <a:schemeClr val="tx1"/>
                </a:solidFill>
                <a:latin typeface="+mn-ea"/>
              </a:rPr>
              <a:t>11</a:t>
            </a:r>
            <a:r>
              <a:rPr lang="ja-JP" altLang="en-US" sz="1600">
                <a:solidFill>
                  <a:schemeClr val="tx1"/>
                </a:solidFill>
                <a:latin typeface="+mn-ea"/>
              </a:rPr>
              <a:t>月から運用開始。都が整備した制度データは、国のレジストリへ移管</a:t>
            </a:r>
            <a:endParaRPr lang="en-US" altLang="ja-JP" sz="1600">
              <a:solidFill>
                <a:schemeClr val="tx1"/>
              </a:solidFill>
              <a:latin typeface="+mn-ea"/>
            </a:endParaRPr>
          </a:p>
          <a:p>
            <a:pPr marL="742950" lvl="1" indent="-285750">
              <a:buFont typeface="Wingdings" panose="05000000000000000000" pitchFamily="2" charset="2"/>
              <a:buChar char="Ø"/>
              <a:defRPr/>
            </a:pPr>
            <a:r>
              <a:rPr lang="ja-JP" altLang="en-US" sz="1600">
                <a:solidFill>
                  <a:schemeClr val="tx1"/>
                </a:solidFill>
              </a:rPr>
              <a:t>東京都のオープンデータカタロサイト</a:t>
            </a:r>
            <a:r>
              <a:rPr lang="en-US" altLang="ja-JP" u="sng">
                <a:hlinkClick r:id="rId2"/>
              </a:rPr>
              <a:t>https://catalog.data.metro.tokyo.lg.jp/dataset/t134211d0000000001</a:t>
            </a:r>
            <a:endParaRPr lang="en-US" altLang="ja-JP" sz="1600" b="1">
              <a:solidFill>
                <a:sysClr val="windowText" lastClr="000000"/>
              </a:solidFill>
            </a:endParaRPr>
          </a:p>
          <a:p>
            <a:pPr marL="655320" lvl="1" indent="-198120">
              <a:buFont typeface="Wingdings" panose="05000000000000000000" pitchFamily="2" charset="2"/>
              <a:buChar char="Ø"/>
              <a:defRPr/>
            </a:pPr>
            <a:r>
              <a:rPr lang="ja-JP" altLang="en-US" sz="1600">
                <a:solidFill>
                  <a:schemeClr val="tx1"/>
                </a:solidFill>
              </a:rPr>
              <a:t> 東京都のプッシュ型子育てサービス取組概要  </a:t>
            </a:r>
            <a:r>
              <a:rPr lang="en-US" altLang="ja-JP" u="sng">
                <a:hlinkClick r:id="rId3"/>
              </a:rPr>
              <a:t>https://www.digitalservice.metro.tokyo.lg.jp/business/2030vision/kodomodx/push_service</a:t>
            </a:r>
            <a:endParaRPr lang="en-US" altLang="ja-JP" sz="1600" b="1">
              <a:solidFill>
                <a:srgbClr val="000000"/>
              </a:solidFill>
            </a:endParaRPr>
          </a:p>
          <a:p>
            <a:pPr marL="655320" lvl="1" indent="-198120">
              <a:buFont typeface="Wingdings" panose="05000000000000000000" pitchFamily="2" charset="2"/>
              <a:buChar char="Ø"/>
              <a:defRPr/>
            </a:pPr>
            <a:r>
              <a:rPr lang="en-US" altLang="ja-JP"/>
              <a:t>​</a:t>
            </a:r>
            <a:endParaRPr lang="en-US" altLang="ja-JP" sz="1600" b="1">
              <a:solidFill>
                <a:sysClr val="windowText" lastClr="000000"/>
              </a:solidFill>
            </a:endParaRPr>
          </a:p>
          <a:p>
            <a:pPr marL="85725" lvl="0" indent="-85725">
              <a:buFont typeface="Wingdings" panose="05000000000000000000" pitchFamily="2" charset="2"/>
              <a:buChar char="l"/>
              <a:defRPr/>
            </a:pPr>
            <a:r>
              <a:rPr lang="ja-JP" altLang="en-US" sz="1600" b="1">
                <a:solidFill>
                  <a:schemeClr val="tx1"/>
                </a:solidFill>
              </a:rPr>
              <a:t>自己情報取得</a:t>
            </a:r>
            <a:r>
              <a:rPr lang="en-US" altLang="ja-JP" sz="1600" b="1">
                <a:solidFill>
                  <a:schemeClr val="tx1"/>
                </a:solidFill>
              </a:rPr>
              <a:t>API</a:t>
            </a:r>
          </a:p>
          <a:p>
            <a:pPr marL="267970" lvl="1" indent="-85725">
              <a:buFont typeface="Arial" panose="020B0604020202020204" pitchFamily="34" charset="0"/>
              <a:buChar char="•"/>
              <a:defRPr/>
            </a:pPr>
            <a:r>
              <a:rPr lang="ja-JP" altLang="en-US" sz="1600">
                <a:solidFill>
                  <a:schemeClr val="tx1"/>
                </a:solidFill>
              </a:rPr>
              <a:t>マイナポータルと連携することで、</a:t>
            </a:r>
            <a:r>
              <a:rPr lang="en-US" altLang="ja-JP" sz="1600">
                <a:solidFill>
                  <a:schemeClr val="tx1"/>
                </a:solidFill>
              </a:rPr>
              <a:t>Web</a:t>
            </a:r>
            <a:r>
              <a:rPr lang="ja-JP" altLang="en-US" sz="1600">
                <a:solidFill>
                  <a:schemeClr val="tx1"/>
                </a:solidFill>
              </a:rPr>
              <a:t>サービスや、キオスク端末等のマイナポータルアプリの利用が困難なシステムを利用している民間事業者や国・地方公共団体等、様々な</a:t>
            </a:r>
            <a:r>
              <a:rPr lang="en-US" altLang="ja-JP" sz="1600">
                <a:solidFill>
                  <a:schemeClr val="tx1"/>
                </a:solidFill>
              </a:rPr>
              <a:t>API</a:t>
            </a:r>
            <a:r>
              <a:rPr lang="ja-JP" altLang="en-US" sz="1600">
                <a:solidFill>
                  <a:schemeClr val="tx1"/>
                </a:solidFill>
              </a:rPr>
              <a:t>の利用を希望する者が、自らのサービス利用者の自己情報を、安全かつスピーディに取得し、そのサービスにおいて活用することが可能となる仕組み</a:t>
            </a:r>
            <a:endParaRPr lang="en-US" altLang="ja-JP" sz="1600">
              <a:solidFill>
                <a:schemeClr val="tx1"/>
              </a:solidFill>
            </a:endParaRPr>
          </a:p>
          <a:p>
            <a:pPr marL="267970" lvl="1" indent="-85725">
              <a:buFont typeface="Arial" panose="020B0604020202020204" pitchFamily="34" charset="0"/>
              <a:buChar char="•"/>
              <a:defRPr/>
            </a:pPr>
            <a:endParaRPr lang="ja-JP" altLang="en-US" sz="1600">
              <a:solidFill>
                <a:schemeClr val="tx1"/>
              </a:solidFill>
              <a:latin typeface="游ゴシック"/>
              <a:ea typeface="游ゴシック"/>
            </a:endParaRPr>
          </a:p>
          <a:p>
            <a:pPr marL="85725" indent="-85725">
              <a:buFont typeface="Wingdings" panose="05000000000000000000" pitchFamily="2" charset="2"/>
              <a:buChar char="l"/>
              <a:defRPr/>
            </a:pPr>
            <a:r>
              <a:rPr kumimoji="1" lang="ja-JP" altLang="en-US" sz="1600" b="1" i="0" u="none" strike="noStrike" kern="1200" cap="none" spc="0" normalizeH="0" baseline="0" noProof="0">
                <a:ln>
                  <a:noFill/>
                </a:ln>
                <a:solidFill>
                  <a:schemeClr val="tx1"/>
                </a:solidFill>
                <a:effectLst/>
                <a:uLnTx/>
                <a:uFillTx/>
                <a:latin typeface="游ゴシック"/>
                <a:ea typeface="游ゴシック"/>
                <a:cs typeface="+mn-cs"/>
              </a:rPr>
              <a:t>母と子の保健バッグ</a:t>
            </a:r>
            <a:endParaRPr kumimoji="1" lang="en-US" altLang="ja-JP" sz="1600" b="1" i="0" u="none" strike="noStrike" kern="1200" cap="none" spc="0" normalizeH="0" baseline="0" noProof="0">
              <a:ln>
                <a:noFill/>
              </a:ln>
              <a:solidFill>
                <a:schemeClr val="tx1"/>
              </a:solidFill>
              <a:effectLst/>
              <a:uLnTx/>
              <a:uFillTx/>
              <a:latin typeface="游ゴシック"/>
              <a:ea typeface="游ゴシック"/>
              <a:cs typeface="+mn-cs"/>
            </a:endParaRPr>
          </a:p>
          <a:p>
            <a:pPr marL="267970" lvl="1" indent="-85725">
              <a:buFont typeface="Arial" panose="020B0604020202020204" pitchFamily="34" charset="0"/>
              <a:buChar char="•"/>
              <a:defRPr/>
            </a:pPr>
            <a:r>
              <a:rPr lang="ja-JP" altLang="en-US" sz="1600">
                <a:solidFill>
                  <a:schemeClr val="tx1"/>
                </a:solidFill>
              </a:rPr>
              <a:t>妊娠届出書提出時に区市町村より母子健康手帳と一緒に交付する、数十枚程度の印刷物。妊婦健康診査等の受診表や両親学級の案内等が入っている</a:t>
            </a:r>
            <a:endParaRPr lang="en-US" altLang="ja-JP" sz="1600">
              <a:solidFill>
                <a:schemeClr val="tx1"/>
              </a:solidFill>
            </a:endParaRPr>
          </a:p>
        </p:txBody>
      </p:sp>
    </p:spTree>
    <p:extLst>
      <p:ext uri="{BB962C8B-B14F-4D97-AF65-F5344CB8AC3E}">
        <p14:creationId xmlns:p14="http://schemas.microsoft.com/office/powerpoint/2010/main" val="1848017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7EEB2-640F-4F8B-2388-4E52BB0BD476}"/>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DAE2E99-73CC-C232-68F9-E7D5FAF0AC6C}"/>
              </a:ext>
            </a:extLst>
          </p:cNvPr>
          <p:cNvSpPr>
            <a:spLocks noGrp="1"/>
          </p:cNvSpPr>
          <p:nvPr>
            <p:ph sz="quarter" idx="13"/>
          </p:nvPr>
        </p:nvSpPr>
        <p:spPr>
          <a:xfrm>
            <a:off x="438828" y="186404"/>
            <a:ext cx="11296686" cy="212608"/>
          </a:xfrm>
        </p:spPr>
        <p:txBody>
          <a:bodyPr vert="horz" lIns="91440" tIns="45720" rIns="91440" bIns="45720" rtlCol="0">
            <a:noAutofit/>
          </a:bodyPr>
          <a:lstStyle/>
          <a:p>
            <a:r>
              <a:rPr lang="ja-JP" altLang="en-US" sz="1800" b="1">
                <a:solidFill>
                  <a:schemeClr val="tx1"/>
                </a:solidFill>
              </a:rPr>
              <a:t>用語集・関連リンク集</a:t>
            </a:r>
          </a:p>
        </p:txBody>
      </p:sp>
      <p:sp>
        <p:nvSpPr>
          <p:cNvPr id="4" name="スライド番号プレースホルダー 3">
            <a:extLst>
              <a:ext uri="{FF2B5EF4-FFF2-40B4-BE49-F238E27FC236}">
                <a16:creationId xmlns:a16="http://schemas.microsoft.com/office/drawing/2014/main" id="{ACBE1FEE-612A-4446-6E3A-44CB18813B8B}"/>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E1B9D-ECF1-40A6-9741-619C7E3ED3FB}" type="slidenum">
              <a:rPr kumimoji="1" lang="ja-JP" altLang="en-US" sz="1400" b="1" i="0" u="none" strike="noStrike" kern="1200" cap="none" spc="0" normalizeH="0" baseline="0" noProof="0" smtClean="0">
                <a:ln>
                  <a:noFill/>
                </a:ln>
                <a:solidFill>
                  <a:srgbClr val="01BFA8"/>
                </a:solidFill>
                <a:effectLst/>
                <a:uLnTx/>
                <a:uFillTx/>
                <a:latin typeface="游ゴシック"/>
                <a:ea typeface="游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400" b="1" i="0" u="none" strike="noStrike" kern="1200" cap="none" spc="0" normalizeH="0" baseline="0" noProof="0">
              <a:ln>
                <a:noFill/>
              </a:ln>
              <a:solidFill>
                <a:srgbClr val="01BFA8"/>
              </a:solidFill>
              <a:effectLst/>
              <a:uLnTx/>
              <a:uFillTx/>
              <a:latin typeface="游ゴシック"/>
              <a:ea typeface="游ゴシック"/>
              <a:cs typeface="+mn-cs"/>
            </a:endParaRPr>
          </a:p>
        </p:txBody>
      </p:sp>
      <p:sp>
        <p:nvSpPr>
          <p:cNvPr id="7" name="正方形/長方形 6">
            <a:extLst>
              <a:ext uri="{FF2B5EF4-FFF2-40B4-BE49-F238E27FC236}">
                <a16:creationId xmlns:a16="http://schemas.microsoft.com/office/drawing/2014/main" id="{9C2CD065-185D-51E7-990B-ACE6E9603C19}"/>
              </a:ext>
            </a:extLst>
          </p:cNvPr>
          <p:cNvSpPr/>
          <p:nvPr/>
        </p:nvSpPr>
        <p:spPr>
          <a:xfrm>
            <a:off x="456487" y="1341438"/>
            <a:ext cx="11292602" cy="5256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85725" lvl="0" indent="-85725">
              <a:buFont typeface="Wingdings" panose="05000000000000000000" pitchFamily="2" charset="2"/>
              <a:buChar char="l"/>
              <a:defRPr/>
            </a:pPr>
            <a:r>
              <a:rPr lang="en-US" altLang="ja-JP" sz="1600" b="1">
                <a:solidFill>
                  <a:schemeClr val="tx1"/>
                </a:solidFill>
              </a:rPr>
              <a:t>PMH</a:t>
            </a:r>
          </a:p>
          <a:p>
            <a:pPr marL="268288" lvl="1" indent="-85725">
              <a:buFont typeface="Arial" panose="020B0604020202020204" pitchFamily="34" charset="0"/>
              <a:buChar char="•"/>
              <a:defRPr/>
            </a:pPr>
            <a:r>
              <a:rPr lang="ja-JP" altLang="en-US" sz="1600">
                <a:solidFill>
                  <a:schemeClr val="tx1"/>
                </a:solidFill>
              </a:rPr>
              <a:t>デジタル庁が開発した自治体・医療機関等をつなぐ情報連携システム。自治体や医療機関等が</a:t>
            </a:r>
            <a:r>
              <a:rPr lang="en-US" altLang="ja-JP" sz="1600">
                <a:solidFill>
                  <a:schemeClr val="tx1"/>
                </a:solidFill>
              </a:rPr>
              <a:t>PMH</a:t>
            </a:r>
            <a:r>
              <a:rPr lang="ja-JP" altLang="en-US" sz="1600">
                <a:solidFill>
                  <a:schemeClr val="tx1"/>
                </a:solidFill>
              </a:rPr>
              <a:t>接続を行うことで、住民は各種医療費助成、予防接種、母子保健等について、マイナンバーカードによる資格確認、マイナポータルからの問診票・予診票入力や接種履歴・健診結果の確認等を行うことが可能に​なる仕組み</a:t>
            </a:r>
            <a:endParaRPr lang="en-US" altLang="ja-JP" sz="1600">
              <a:solidFill>
                <a:schemeClr val="tx1"/>
              </a:solidFill>
            </a:endParaRPr>
          </a:p>
          <a:p>
            <a:pPr marL="623888" lvl="1" indent="-166688">
              <a:buFont typeface="Wingdings" panose="05000000000000000000" pitchFamily="2" charset="2"/>
              <a:buChar char="Ø"/>
              <a:defRPr/>
            </a:pPr>
            <a:r>
              <a:rPr lang="ja-JP" altLang="en-US" sz="1600">
                <a:solidFill>
                  <a:schemeClr val="tx1"/>
                </a:solidFill>
              </a:rPr>
              <a:t>東京都の</a:t>
            </a:r>
            <a:r>
              <a:rPr lang="en-US" altLang="ja-JP" sz="1600">
                <a:solidFill>
                  <a:schemeClr val="tx1"/>
                </a:solidFill>
              </a:rPr>
              <a:t>PMH</a:t>
            </a:r>
            <a:r>
              <a:rPr lang="ja-JP" altLang="en-US" sz="1600">
                <a:solidFill>
                  <a:schemeClr val="tx1"/>
                </a:solidFill>
              </a:rPr>
              <a:t>取組概要</a:t>
            </a:r>
            <a:r>
              <a:rPr lang="en-US" altLang="ja-JP" u="sng">
                <a:hlinkClick r:id="rId2"/>
              </a:rPr>
              <a:t>https://www.digitalservice.metro.tokyo.lg.jp/business/2030vision/kodomodx/pmh</a:t>
            </a:r>
            <a:r>
              <a:rPr lang="en-US" altLang="ja-JP"/>
              <a:t>​</a:t>
            </a:r>
            <a:endParaRPr lang="en-US" altLang="ja-JP" sz="1600" b="1">
              <a:solidFill>
                <a:sysClr val="windowText" lastClr="000000"/>
              </a:solidFill>
            </a:endParaRPr>
          </a:p>
          <a:p>
            <a:pPr marL="268288" lvl="1" indent="-85725">
              <a:buFont typeface="Arial" panose="020B0604020202020204" pitchFamily="34" charset="0"/>
              <a:buChar char="•"/>
              <a:defRPr/>
            </a:pPr>
            <a:endParaRPr lang="en-US" altLang="ja-JP" sz="1600">
              <a:solidFill>
                <a:schemeClr val="tx1"/>
              </a:solidFill>
            </a:endParaRPr>
          </a:p>
        </p:txBody>
      </p:sp>
    </p:spTree>
    <p:extLst>
      <p:ext uri="{BB962C8B-B14F-4D97-AF65-F5344CB8AC3E}">
        <p14:creationId xmlns:p14="http://schemas.microsoft.com/office/powerpoint/2010/main" val="346953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24615-6538-7992-5C74-D3A30A0CF9BF}"/>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59F84FD-1386-DDDD-3E42-D380214F37A2}"/>
              </a:ext>
            </a:extLst>
          </p:cNvPr>
          <p:cNvSpPr>
            <a:spLocks noGrp="1"/>
          </p:cNvSpPr>
          <p:nvPr>
            <p:ph type="sldNum" sz="quarter" idx="18"/>
          </p:nvPr>
        </p:nvSpPr>
        <p:spPr/>
        <p:txBody>
          <a:bodyPr/>
          <a:lstStyle/>
          <a:p>
            <a:fld id="{47CE1B9D-ECF1-40A6-9741-619C7E3ED3FB}" type="slidenum">
              <a:rPr lang="ja-JP" altLang="en-US" smtClean="0"/>
              <a:pPr/>
              <a:t>5</a:t>
            </a:fld>
            <a:endParaRPr lang="ja-JP" altLang="en-US"/>
          </a:p>
        </p:txBody>
      </p:sp>
      <p:sp>
        <p:nvSpPr>
          <p:cNvPr id="6" name="コンテンツ プレースホルダー 1">
            <a:extLst>
              <a:ext uri="{FF2B5EF4-FFF2-40B4-BE49-F238E27FC236}">
                <a16:creationId xmlns:a16="http://schemas.microsoft.com/office/drawing/2014/main" id="{2C016B9E-B979-B0DC-20B0-710B7395373B}"/>
              </a:ext>
            </a:extLst>
          </p:cNvPr>
          <p:cNvSpPr txBox="1">
            <a:spLocks/>
          </p:cNvSpPr>
          <p:nvPr/>
        </p:nvSpPr>
        <p:spPr>
          <a:xfrm>
            <a:off x="438828" y="186404"/>
            <a:ext cx="11343600" cy="288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1200" b="0" kern="1200" spc="5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b="1">
                <a:solidFill>
                  <a:schemeClr val="tx1"/>
                </a:solidFill>
              </a:rPr>
              <a:t>1.</a:t>
            </a:r>
            <a:r>
              <a:rPr lang="ja-JP" altLang="en-US" sz="1800" b="1">
                <a:solidFill>
                  <a:schemeClr val="tx1"/>
                </a:solidFill>
              </a:rPr>
              <a:t>本資料の位置づけ</a:t>
            </a:r>
          </a:p>
        </p:txBody>
      </p:sp>
      <p:sp>
        <p:nvSpPr>
          <p:cNvPr id="7" name="タイトル 4">
            <a:extLst>
              <a:ext uri="{FF2B5EF4-FFF2-40B4-BE49-F238E27FC236}">
                <a16:creationId xmlns:a16="http://schemas.microsoft.com/office/drawing/2014/main" id="{8FD64D8F-F7AE-BCBC-F1A4-FC52412E02C7}"/>
              </a:ext>
            </a:extLst>
          </p:cNvPr>
          <p:cNvSpPr txBox="1">
            <a:spLocks/>
          </p:cNvSpPr>
          <p:nvPr/>
        </p:nvSpPr>
        <p:spPr>
          <a:xfrm>
            <a:off x="438828" y="474404"/>
            <a:ext cx="11343600" cy="29721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1400" b="1" kern="1200" spc="50" baseline="0">
                <a:solidFill>
                  <a:schemeClr val="tx1"/>
                </a:solidFill>
                <a:latin typeface="+mj-lt"/>
                <a:ea typeface="+mj-ea"/>
                <a:cs typeface="+mj-cs"/>
              </a:defRPr>
            </a:lvl1pPr>
          </a:lstStyle>
          <a:p>
            <a:r>
              <a:rPr lang="ja-JP" altLang="en-US" sz="1600"/>
              <a:t>関連資料の構成と本資料の位置づけ</a:t>
            </a:r>
          </a:p>
        </p:txBody>
      </p:sp>
      <p:sp>
        <p:nvSpPr>
          <p:cNvPr id="10" name="タイトル 4">
            <a:extLst>
              <a:ext uri="{FF2B5EF4-FFF2-40B4-BE49-F238E27FC236}">
                <a16:creationId xmlns:a16="http://schemas.microsoft.com/office/drawing/2014/main" id="{D8A88D02-2161-07D4-B34E-853B254468E9}"/>
              </a:ext>
            </a:extLst>
          </p:cNvPr>
          <p:cNvSpPr txBox="1">
            <a:spLocks/>
          </p:cNvSpPr>
          <p:nvPr/>
        </p:nvSpPr>
        <p:spPr>
          <a:xfrm>
            <a:off x="438828" y="771620"/>
            <a:ext cx="11340000" cy="504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1400" b="1" kern="1200" spc="50" baseline="0">
                <a:solidFill>
                  <a:schemeClr val="tx1"/>
                </a:solidFill>
                <a:latin typeface="+mj-lt"/>
                <a:ea typeface="+mj-ea"/>
                <a:cs typeface="+mj-cs"/>
              </a:defRPr>
            </a:lvl1pPr>
          </a:lstStyle>
          <a:p>
            <a:r>
              <a:rPr lang="ja-JP" altLang="en-US">
                <a:solidFill>
                  <a:schemeClr val="tx2"/>
                </a:solidFill>
              </a:rPr>
              <a:t>都内区市町村が電子版母子健康手帳の導入検討及び導入後に活用できる資料として、以下５点を用意</a:t>
            </a:r>
          </a:p>
        </p:txBody>
      </p:sp>
      <p:sp>
        <p:nvSpPr>
          <p:cNvPr id="11" name="正方形/長方形 10">
            <a:extLst>
              <a:ext uri="{FF2B5EF4-FFF2-40B4-BE49-F238E27FC236}">
                <a16:creationId xmlns:a16="http://schemas.microsoft.com/office/drawing/2014/main" id="{1225B480-377A-E240-41C2-C174F332A455}"/>
              </a:ext>
            </a:extLst>
          </p:cNvPr>
          <p:cNvSpPr/>
          <p:nvPr/>
        </p:nvSpPr>
        <p:spPr>
          <a:xfrm>
            <a:off x="440871" y="2007984"/>
            <a:ext cx="2196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0975" indent="-180975">
              <a:buClr>
                <a:schemeClr val="accent1"/>
              </a:buClr>
              <a:buFont typeface="Wingdings" panose="05000000000000000000" pitchFamily="2" charset="2"/>
              <a:buChar char="l"/>
            </a:pPr>
            <a:r>
              <a:rPr lang="ja-JP" altLang="en-US" sz="1400">
                <a:solidFill>
                  <a:schemeClr val="tx1"/>
                </a:solidFill>
                <a:latin typeface="+mn-ea"/>
              </a:rPr>
              <a:t>東京都が令和７年度に行った電子版母子健康手帳の実証の概要・実証の結果や、導入による効果、運用課題等をまとめた資料</a:t>
            </a:r>
            <a:endParaRPr lang="en-US" altLang="ja-JP" sz="1400">
              <a:solidFill>
                <a:schemeClr val="tx1"/>
              </a:solidFill>
              <a:latin typeface="+mn-ea"/>
            </a:endParaRPr>
          </a:p>
          <a:p>
            <a:pPr marL="180975" indent="-180975">
              <a:buClr>
                <a:schemeClr val="accent1"/>
              </a:buClr>
              <a:buFont typeface="Wingdings" panose="05000000000000000000" pitchFamily="2" charset="2"/>
              <a:buChar char="l"/>
            </a:pPr>
            <a:r>
              <a:rPr lang="ja-JP" altLang="en-US" sz="1400">
                <a:solidFill>
                  <a:schemeClr val="tx1"/>
                </a:solidFill>
                <a:latin typeface="+mn-ea"/>
              </a:rPr>
              <a:t>導入する機能の検討等に活用</a:t>
            </a:r>
            <a:endParaRPr lang="en-US" altLang="ja-JP" sz="1400">
              <a:solidFill>
                <a:schemeClr val="tx1"/>
              </a:solidFill>
              <a:latin typeface="+mn-ea"/>
            </a:endParaRPr>
          </a:p>
        </p:txBody>
      </p:sp>
      <p:sp>
        <p:nvSpPr>
          <p:cNvPr id="12" name="正方形/長方形 11">
            <a:extLst>
              <a:ext uri="{FF2B5EF4-FFF2-40B4-BE49-F238E27FC236}">
                <a16:creationId xmlns:a16="http://schemas.microsoft.com/office/drawing/2014/main" id="{75891358-4AFF-1F60-C454-8D02DB96C42A}"/>
              </a:ext>
            </a:extLst>
          </p:cNvPr>
          <p:cNvSpPr/>
          <p:nvPr/>
        </p:nvSpPr>
        <p:spPr>
          <a:xfrm>
            <a:off x="440871" y="1341437"/>
            <a:ext cx="2196000" cy="6686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t>都内区市町村での</a:t>
            </a:r>
            <a:endParaRPr lang="en-US" altLang="ja-JP" sz="1400" b="1"/>
          </a:p>
          <a:p>
            <a:pPr algn="ctr"/>
            <a:r>
              <a:rPr lang="ja-JP" altLang="en-US" sz="1400" b="1"/>
              <a:t>活用に向けた報告書</a:t>
            </a:r>
            <a:endParaRPr lang="en-US" altLang="ja-JP" sz="1400" b="1">
              <a:solidFill>
                <a:schemeClr val="bg1"/>
              </a:solidFill>
              <a:latin typeface="+mn-ea"/>
            </a:endParaRPr>
          </a:p>
        </p:txBody>
      </p:sp>
      <p:sp>
        <p:nvSpPr>
          <p:cNvPr id="13" name="正方形/長方形 12">
            <a:extLst>
              <a:ext uri="{FF2B5EF4-FFF2-40B4-BE49-F238E27FC236}">
                <a16:creationId xmlns:a16="http://schemas.microsoft.com/office/drawing/2014/main" id="{B5D09B5F-DDE1-F727-EB34-99E3533693E2}"/>
              </a:ext>
            </a:extLst>
          </p:cNvPr>
          <p:cNvSpPr/>
          <p:nvPr/>
        </p:nvSpPr>
        <p:spPr>
          <a:xfrm>
            <a:off x="2717553" y="1341437"/>
            <a:ext cx="2196000" cy="6686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bg1"/>
                </a:solidFill>
                <a:latin typeface="+mn-ea"/>
              </a:rPr>
              <a:t>導入・活用手順書</a:t>
            </a:r>
            <a:r>
              <a:rPr lang="en-US" altLang="ja-JP" sz="1400" b="1">
                <a:solidFill>
                  <a:schemeClr val="bg1"/>
                </a:solidFill>
                <a:latin typeface="+mn-ea"/>
              </a:rPr>
              <a:t>(</a:t>
            </a:r>
            <a:r>
              <a:rPr lang="ja-JP" altLang="en-US" sz="1400" b="1">
                <a:solidFill>
                  <a:schemeClr val="bg1"/>
                </a:solidFill>
                <a:latin typeface="+mn-ea"/>
              </a:rPr>
              <a:t>本編</a:t>
            </a:r>
            <a:r>
              <a:rPr lang="en-US" altLang="ja-JP" sz="1400" b="1">
                <a:solidFill>
                  <a:schemeClr val="bg1"/>
                </a:solidFill>
                <a:latin typeface="+mn-ea"/>
              </a:rPr>
              <a:t>)</a:t>
            </a:r>
          </a:p>
        </p:txBody>
      </p:sp>
      <p:sp>
        <p:nvSpPr>
          <p:cNvPr id="14" name="正方形/長方形 13">
            <a:extLst>
              <a:ext uri="{FF2B5EF4-FFF2-40B4-BE49-F238E27FC236}">
                <a16:creationId xmlns:a16="http://schemas.microsoft.com/office/drawing/2014/main" id="{BD63AE3D-D997-C2C4-82AD-26D6E88A84EF}"/>
              </a:ext>
            </a:extLst>
          </p:cNvPr>
          <p:cNvSpPr/>
          <p:nvPr/>
        </p:nvSpPr>
        <p:spPr>
          <a:xfrm>
            <a:off x="2717553" y="2007984"/>
            <a:ext cx="2196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0975" indent="-180975">
              <a:buClr>
                <a:schemeClr val="accent1"/>
              </a:buClr>
              <a:buFont typeface="Wingdings" panose="05000000000000000000" pitchFamily="2" charset="2"/>
              <a:buChar char="l"/>
            </a:pPr>
            <a:r>
              <a:rPr lang="ja-JP" altLang="en-US" sz="1400">
                <a:solidFill>
                  <a:schemeClr val="tx1"/>
                </a:solidFill>
                <a:latin typeface="+mn-ea"/>
              </a:rPr>
              <a:t>電子版母子健康手帳を導入・活用する際に必要となる具体的な作業手順をまとめた資料</a:t>
            </a:r>
            <a:endParaRPr lang="en-US" altLang="ja-JP" sz="1400">
              <a:solidFill>
                <a:schemeClr val="tx1"/>
              </a:solidFill>
              <a:latin typeface="+mn-ea"/>
            </a:endParaRPr>
          </a:p>
          <a:p>
            <a:pPr marL="180975" indent="-180975">
              <a:buClr>
                <a:schemeClr val="accent1"/>
              </a:buClr>
              <a:buFont typeface="Wingdings" panose="05000000000000000000" pitchFamily="2" charset="2"/>
              <a:buChar char="l"/>
            </a:pPr>
            <a:r>
              <a:rPr lang="ja-JP" altLang="en-US" sz="1400">
                <a:solidFill>
                  <a:schemeClr val="tx1"/>
                </a:solidFill>
                <a:latin typeface="+mn-ea"/>
              </a:rPr>
              <a:t>契約に向けた要件定義や導入後運用時等に活用</a:t>
            </a:r>
            <a:endParaRPr lang="en-US" altLang="ja-JP" sz="1400">
              <a:solidFill>
                <a:schemeClr val="tx1"/>
              </a:solidFill>
              <a:latin typeface="+mn-ea"/>
            </a:endParaRPr>
          </a:p>
        </p:txBody>
      </p:sp>
      <p:sp>
        <p:nvSpPr>
          <p:cNvPr id="16" name="正方形/長方形 15">
            <a:extLst>
              <a:ext uri="{FF2B5EF4-FFF2-40B4-BE49-F238E27FC236}">
                <a16:creationId xmlns:a16="http://schemas.microsoft.com/office/drawing/2014/main" id="{78F74EF4-379D-6BEF-A886-15C727BA9AAC}"/>
              </a:ext>
            </a:extLst>
          </p:cNvPr>
          <p:cNvSpPr/>
          <p:nvPr/>
        </p:nvSpPr>
        <p:spPr>
          <a:xfrm>
            <a:off x="442913" y="5663466"/>
            <a:ext cx="2196000" cy="792000"/>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accent1"/>
                </a:solidFill>
                <a:latin typeface="+mn-ea"/>
              </a:rPr>
              <a:t>電子版母子健康手帳の</a:t>
            </a:r>
            <a:endParaRPr lang="en-US" altLang="ja-JP" sz="1400" b="1">
              <a:solidFill>
                <a:schemeClr val="accent1"/>
              </a:solidFill>
              <a:latin typeface="+mn-ea"/>
            </a:endParaRPr>
          </a:p>
          <a:p>
            <a:pPr algn="ctr"/>
            <a:r>
              <a:rPr lang="ja-JP" altLang="en-US" sz="1400" b="1">
                <a:solidFill>
                  <a:schemeClr val="accent1"/>
                </a:solidFill>
                <a:latin typeface="+mn-ea"/>
              </a:rPr>
              <a:t>機能検討時に確認</a:t>
            </a:r>
            <a:endParaRPr lang="en-US" altLang="ja-JP" sz="1400" b="1">
              <a:solidFill>
                <a:schemeClr val="accent1"/>
              </a:solidFill>
              <a:latin typeface="+mn-ea"/>
            </a:endParaRPr>
          </a:p>
        </p:txBody>
      </p:sp>
      <p:sp>
        <p:nvSpPr>
          <p:cNvPr id="17" name="正方形/長方形 16">
            <a:extLst>
              <a:ext uri="{FF2B5EF4-FFF2-40B4-BE49-F238E27FC236}">
                <a16:creationId xmlns:a16="http://schemas.microsoft.com/office/drawing/2014/main" id="{7DBB0F8D-6481-5635-D251-6BEDAA6EAA7E}"/>
              </a:ext>
            </a:extLst>
          </p:cNvPr>
          <p:cNvSpPr/>
          <p:nvPr/>
        </p:nvSpPr>
        <p:spPr>
          <a:xfrm>
            <a:off x="2717553" y="5663466"/>
            <a:ext cx="9030311" cy="792000"/>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accent1"/>
                </a:solidFill>
                <a:latin typeface="+mn-ea"/>
              </a:rPr>
              <a:t>導入に向けた具体的な要件定義・事業者検討・運用時に確認</a:t>
            </a:r>
            <a:endParaRPr lang="en-US" altLang="ja-JP" sz="1400" b="1">
              <a:solidFill>
                <a:schemeClr val="accent1"/>
              </a:solidFill>
              <a:latin typeface="+mn-ea"/>
            </a:endParaRPr>
          </a:p>
        </p:txBody>
      </p:sp>
      <p:sp>
        <p:nvSpPr>
          <p:cNvPr id="22" name="正方形/長方形 21">
            <a:extLst>
              <a:ext uri="{FF2B5EF4-FFF2-40B4-BE49-F238E27FC236}">
                <a16:creationId xmlns:a16="http://schemas.microsoft.com/office/drawing/2014/main" id="{CC6E08E0-D807-3ED9-A68C-995F031001D4}"/>
              </a:ext>
            </a:extLst>
          </p:cNvPr>
          <p:cNvSpPr/>
          <p:nvPr/>
        </p:nvSpPr>
        <p:spPr>
          <a:xfrm>
            <a:off x="7270917" y="1341437"/>
            <a:ext cx="2196000" cy="6686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bg1"/>
                </a:solidFill>
                <a:latin typeface="+mn-ea"/>
              </a:rPr>
              <a:t>モデル仕様書</a:t>
            </a:r>
          </a:p>
          <a:p>
            <a:pPr algn="ctr"/>
            <a:r>
              <a:rPr lang="ja-JP" altLang="en-US" sz="1400" b="1">
                <a:solidFill>
                  <a:schemeClr val="bg1"/>
                </a:solidFill>
                <a:latin typeface="+mn-ea"/>
              </a:rPr>
              <a:t>（機能要件表・</a:t>
            </a:r>
            <a:endParaRPr lang="en-US" altLang="ja-JP" sz="1400" b="1">
              <a:solidFill>
                <a:schemeClr val="bg1"/>
              </a:solidFill>
              <a:latin typeface="+mn-ea"/>
            </a:endParaRPr>
          </a:p>
          <a:p>
            <a:pPr algn="ctr"/>
            <a:r>
              <a:rPr lang="ja-JP" altLang="en-US" sz="1400" b="1">
                <a:solidFill>
                  <a:schemeClr val="bg1"/>
                </a:solidFill>
                <a:latin typeface="+mn-ea"/>
              </a:rPr>
              <a:t>非機能要件表）</a:t>
            </a:r>
            <a:endParaRPr lang="en-US" altLang="ja-JP" sz="1400" b="1">
              <a:solidFill>
                <a:schemeClr val="bg1"/>
              </a:solidFill>
              <a:latin typeface="+mn-ea"/>
            </a:endParaRPr>
          </a:p>
        </p:txBody>
      </p:sp>
      <p:sp>
        <p:nvSpPr>
          <p:cNvPr id="23" name="正方形/長方形 22">
            <a:extLst>
              <a:ext uri="{FF2B5EF4-FFF2-40B4-BE49-F238E27FC236}">
                <a16:creationId xmlns:a16="http://schemas.microsoft.com/office/drawing/2014/main" id="{8D135E6E-A563-D0A0-3DB6-C684E9ABC8FB}"/>
              </a:ext>
            </a:extLst>
          </p:cNvPr>
          <p:cNvSpPr/>
          <p:nvPr/>
        </p:nvSpPr>
        <p:spPr>
          <a:xfrm>
            <a:off x="7270917" y="2007984"/>
            <a:ext cx="2196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0975" indent="-180975">
              <a:buClr>
                <a:schemeClr val="accent1"/>
              </a:buClr>
              <a:buFont typeface="Wingdings" panose="05000000000000000000" pitchFamily="2" charset="2"/>
              <a:buChar char="l"/>
            </a:pPr>
            <a:r>
              <a:rPr lang="ja-JP" altLang="en-US" sz="1400">
                <a:solidFill>
                  <a:schemeClr val="tx1"/>
                </a:solidFill>
                <a:latin typeface="+mn-ea"/>
              </a:rPr>
              <a:t>電子版母子健康手帳を導入・活用する際に必要となるモデル仕様をまとめた資料</a:t>
            </a:r>
            <a:endParaRPr lang="en-US" altLang="ja-JP" sz="1400">
              <a:solidFill>
                <a:schemeClr val="tx1"/>
              </a:solidFill>
              <a:latin typeface="+mn-ea"/>
            </a:endParaRPr>
          </a:p>
          <a:p>
            <a:pPr marL="180975" indent="-180975">
              <a:buClr>
                <a:schemeClr val="accent1"/>
              </a:buClr>
              <a:buFont typeface="Wingdings" panose="05000000000000000000" pitchFamily="2" charset="2"/>
              <a:buChar char="l"/>
            </a:pPr>
            <a:r>
              <a:rPr lang="ja-JP" altLang="en-US" sz="1400">
                <a:solidFill>
                  <a:schemeClr val="tx1"/>
                </a:solidFill>
                <a:latin typeface="+mn-ea"/>
              </a:rPr>
              <a:t>契約に向けた要件定義や導入後運用時等に活用</a:t>
            </a:r>
            <a:endParaRPr lang="en-US" altLang="ja-JP" sz="1400">
              <a:solidFill>
                <a:schemeClr val="tx1"/>
              </a:solidFill>
              <a:latin typeface="+mn-ea"/>
            </a:endParaRPr>
          </a:p>
        </p:txBody>
      </p:sp>
      <p:pic>
        <p:nvPicPr>
          <p:cNvPr id="24" name="図 23">
            <a:extLst>
              <a:ext uri="{FF2B5EF4-FFF2-40B4-BE49-F238E27FC236}">
                <a16:creationId xmlns:a16="http://schemas.microsoft.com/office/drawing/2014/main" id="{5F7A865D-989B-4311-D8FF-02977C1207E9}"/>
              </a:ext>
            </a:extLst>
          </p:cNvPr>
          <p:cNvPicPr>
            <a:picLocks noChangeAspect="1"/>
          </p:cNvPicPr>
          <p:nvPr/>
        </p:nvPicPr>
        <p:blipFill>
          <a:blip r:embed="rId3"/>
          <a:stretch>
            <a:fillRect/>
          </a:stretch>
        </p:blipFill>
        <p:spPr>
          <a:xfrm>
            <a:off x="440871" y="4031051"/>
            <a:ext cx="2196000" cy="1235250"/>
          </a:xfrm>
          <a:prstGeom prst="rect">
            <a:avLst/>
          </a:prstGeom>
          <a:ln>
            <a:solidFill>
              <a:schemeClr val="bg1">
                <a:lumMod val="75000"/>
              </a:schemeClr>
            </a:solidFill>
          </a:ln>
        </p:spPr>
      </p:pic>
      <p:pic>
        <p:nvPicPr>
          <p:cNvPr id="25" name="図 24">
            <a:extLst>
              <a:ext uri="{FF2B5EF4-FFF2-40B4-BE49-F238E27FC236}">
                <a16:creationId xmlns:a16="http://schemas.microsoft.com/office/drawing/2014/main" id="{75A0086E-20AA-29F2-7DD5-D8929E4B394B}"/>
              </a:ext>
            </a:extLst>
          </p:cNvPr>
          <p:cNvPicPr>
            <a:picLocks noChangeAspect="1"/>
          </p:cNvPicPr>
          <p:nvPr/>
        </p:nvPicPr>
        <p:blipFill>
          <a:blip r:embed="rId4"/>
          <a:stretch>
            <a:fillRect/>
          </a:stretch>
        </p:blipFill>
        <p:spPr>
          <a:xfrm>
            <a:off x="3112245" y="3603178"/>
            <a:ext cx="1406616" cy="1989397"/>
          </a:xfrm>
          <a:prstGeom prst="rect">
            <a:avLst/>
          </a:prstGeom>
          <a:ln>
            <a:solidFill>
              <a:schemeClr val="bg1">
                <a:lumMod val="75000"/>
              </a:schemeClr>
            </a:solidFill>
          </a:ln>
        </p:spPr>
      </p:pic>
      <p:pic>
        <p:nvPicPr>
          <p:cNvPr id="26" name="図 25">
            <a:extLst>
              <a:ext uri="{FF2B5EF4-FFF2-40B4-BE49-F238E27FC236}">
                <a16:creationId xmlns:a16="http://schemas.microsoft.com/office/drawing/2014/main" id="{B861BF75-5734-243E-188B-ABB4EF4EA126}"/>
              </a:ext>
            </a:extLst>
          </p:cNvPr>
          <p:cNvPicPr>
            <a:picLocks noChangeAspect="1"/>
          </p:cNvPicPr>
          <p:nvPr/>
        </p:nvPicPr>
        <p:blipFill>
          <a:blip r:embed="rId5"/>
          <a:stretch>
            <a:fillRect/>
          </a:stretch>
        </p:blipFill>
        <p:spPr>
          <a:xfrm>
            <a:off x="7370735" y="3886076"/>
            <a:ext cx="1996364" cy="1525201"/>
          </a:xfrm>
          <a:prstGeom prst="rect">
            <a:avLst/>
          </a:prstGeom>
          <a:ln>
            <a:solidFill>
              <a:schemeClr val="bg1">
                <a:lumMod val="75000"/>
              </a:schemeClr>
            </a:solidFill>
          </a:ln>
        </p:spPr>
      </p:pic>
      <p:sp>
        <p:nvSpPr>
          <p:cNvPr id="27" name="正方形/長方形 26">
            <a:extLst>
              <a:ext uri="{FF2B5EF4-FFF2-40B4-BE49-F238E27FC236}">
                <a16:creationId xmlns:a16="http://schemas.microsoft.com/office/drawing/2014/main" id="{DB8BE42C-FBBC-2D5A-B73D-69F1D24EB7A2}"/>
              </a:ext>
            </a:extLst>
          </p:cNvPr>
          <p:cNvSpPr/>
          <p:nvPr/>
        </p:nvSpPr>
        <p:spPr>
          <a:xfrm>
            <a:off x="4994235" y="1341437"/>
            <a:ext cx="2196000" cy="6686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bg1"/>
                </a:solidFill>
                <a:latin typeface="+mn-ea"/>
              </a:rPr>
              <a:t>導入・活用手順書</a:t>
            </a:r>
            <a:endParaRPr lang="en-US" altLang="ja-JP" sz="1400" b="1">
              <a:solidFill>
                <a:schemeClr val="bg1"/>
              </a:solidFill>
              <a:latin typeface="+mn-ea"/>
            </a:endParaRPr>
          </a:p>
          <a:p>
            <a:pPr algn="ctr"/>
            <a:r>
              <a:rPr lang="ja-JP" altLang="en-US" sz="1400" b="1">
                <a:solidFill>
                  <a:schemeClr val="bg1"/>
                </a:solidFill>
                <a:latin typeface="+mn-ea"/>
              </a:rPr>
              <a:t>（配信文案一覧）</a:t>
            </a:r>
            <a:endParaRPr lang="en-US" altLang="ja-JP" sz="1400" b="1">
              <a:solidFill>
                <a:schemeClr val="bg1"/>
              </a:solidFill>
              <a:latin typeface="+mn-ea"/>
            </a:endParaRPr>
          </a:p>
        </p:txBody>
      </p:sp>
      <p:pic>
        <p:nvPicPr>
          <p:cNvPr id="28" name="図 27">
            <a:extLst>
              <a:ext uri="{FF2B5EF4-FFF2-40B4-BE49-F238E27FC236}">
                <a16:creationId xmlns:a16="http://schemas.microsoft.com/office/drawing/2014/main" id="{12361D7F-E576-3AE1-C4FF-95269E6144F8}"/>
              </a:ext>
            </a:extLst>
          </p:cNvPr>
          <p:cNvPicPr>
            <a:picLocks noChangeAspect="1"/>
          </p:cNvPicPr>
          <p:nvPr/>
        </p:nvPicPr>
        <p:blipFill>
          <a:blip r:embed="rId6"/>
          <a:stretch>
            <a:fillRect/>
          </a:stretch>
        </p:blipFill>
        <p:spPr>
          <a:xfrm>
            <a:off x="5094053" y="4198542"/>
            <a:ext cx="1996364" cy="900269"/>
          </a:xfrm>
          <a:prstGeom prst="rect">
            <a:avLst/>
          </a:prstGeom>
          <a:ln>
            <a:solidFill>
              <a:schemeClr val="bg1">
                <a:lumMod val="75000"/>
              </a:schemeClr>
            </a:solidFill>
          </a:ln>
        </p:spPr>
      </p:pic>
      <p:sp>
        <p:nvSpPr>
          <p:cNvPr id="29" name="正方形/長方形 28">
            <a:extLst>
              <a:ext uri="{FF2B5EF4-FFF2-40B4-BE49-F238E27FC236}">
                <a16:creationId xmlns:a16="http://schemas.microsoft.com/office/drawing/2014/main" id="{808583BA-597D-B80D-E5EA-048CBE6BDD63}"/>
              </a:ext>
            </a:extLst>
          </p:cNvPr>
          <p:cNvSpPr/>
          <p:nvPr/>
        </p:nvSpPr>
        <p:spPr>
          <a:xfrm>
            <a:off x="4994235" y="2007984"/>
            <a:ext cx="2196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0975" indent="-180975">
              <a:buClr>
                <a:schemeClr val="accent1"/>
              </a:buClr>
              <a:buFont typeface="Wingdings" panose="05000000000000000000" pitchFamily="2" charset="2"/>
              <a:buChar char="l"/>
            </a:pPr>
            <a:r>
              <a:rPr lang="ja-JP" altLang="en-US" sz="1400">
                <a:solidFill>
                  <a:schemeClr val="tx1"/>
                </a:solidFill>
                <a:latin typeface="+mn-ea"/>
              </a:rPr>
              <a:t>パーソナライズされたプッシュ配信の配信内容及び配信対象者抽出条件・配信時期等を整理した資料</a:t>
            </a:r>
            <a:endParaRPr lang="en-US" altLang="ja-JP" sz="1400">
              <a:solidFill>
                <a:schemeClr val="tx1"/>
              </a:solidFill>
              <a:latin typeface="+mn-ea"/>
            </a:endParaRPr>
          </a:p>
          <a:p>
            <a:pPr marL="180975" indent="-180975">
              <a:buClr>
                <a:schemeClr val="accent1"/>
              </a:buClr>
              <a:buFont typeface="Wingdings" panose="05000000000000000000" pitchFamily="2" charset="2"/>
              <a:buChar char="l"/>
            </a:pPr>
            <a:r>
              <a:rPr lang="ja-JP" altLang="en-US" sz="1400">
                <a:solidFill>
                  <a:schemeClr val="tx1"/>
                </a:solidFill>
                <a:latin typeface="+mn-ea"/>
              </a:rPr>
              <a:t>パーソナライズされたプッシュ配信の配信作業時に活用</a:t>
            </a:r>
            <a:endParaRPr lang="en-US" altLang="ja-JP" sz="1400">
              <a:solidFill>
                <a:schemeClr val="tx1"/>
              </a:solidFill>
              <a:latin typeface="+mn-ea"/>
            </a:endParaRPr>
          </a:p>
        </p:txBody>
      </p:sp>
      <p:sp>
        <p:nvSpPr>
          <p:cNvPr id="3" name="正方形/長方形 2">
            <a:extLst>
              <a:ext uri="{FF2B5EF4-FFF2-40B4-BE49-F238E27FC236}">
                <a16:creationId xmlns:a16="http://schemas.microsoft.com/office/drawing/2014/main" id="{823C06E2-A381-3C85-B6B0-E4A29369C203}"/>
              </a:ext>
            </a:extLst>
          </p:cNvPr>
          <p:cNvSpPr/>
          <p:nvPr/>
        </p:nvSpPr>
        <p:spPr>
          <a:xfrm>
            <a:off x="9558887" y="1341437"/>
            <a:ext cx="2196000" cy="6686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latin typeface="+mn-ea"/>
              </a:rPr>
              <a:t>母子手帳項目におけるマイナポータル連携</a:t>
            </a:r>
            <a:r>
              <a:rPr lang="en-US" altLang="ja-JP" sz="1400" b="1">
                <a:latin typeface="+mn-ea"/>
              </a:rPr>
              <a:t>API</a:t>
            </a:r>
            <a:r>
              <a:rPr lang="ja-JP" altLang="en-US" sz="1400" b="1">
                <a:latin typeface="+mn-ea"/>
              </a:rPr>
              <a:t>取得項目対応一覧表</a:t>
            </a:r>
            <a:endParaRPr lang="en-US" altLang="ja-JP" sz="1400" b="1">
              <a:solidFill>
                <a:schemeClr val="bg1"/>
              </a:solidFill>
              <a:latin typeface="+mn-ea"/>
            </a:endParaRPr>
          </a:p>
        </p:txBody>
      </p:sp>
      <p:sp>
        <p:nvSpPr>
          <p:cNvPr id="5" name="正方形/長方形 4">
            <a:extLst>
              <a:ext uri="{FF2B5EF4-FFF2-40B4-BE49-F238E27FC236}">
                <a16:creationId xmlns:a16="http://schemas.microsoft.com/office/drawing/2014/main" id="{72CDED89-F072-904D-1CE9-D9151CD69BE6}"/>
              </a:ext>
            </a:extLst>
          </p:cNvPr>
          <p:cNvSpPr/>
          <p:nvPr/>
        </p:nvSpPr>
        <p:spPr>
          <a:xfrm>
            <a:off x="9547598" y="2007984"/>
            <a:ext cx="2196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0975" indent="-180975">
              <a:buClr>
                <a:schemeClr val="accent1"/>
              </a:buClr>
              <a:buFont typeface="Wingdings" panose="05000000000000000000" pitchFamily="2" charset="2"/>
              <a:buChar char="l"/>
            </a:pPr>
            <a:r>
              <a:rPr lang="ja-JP" altLang="en-US" sz="1400">
                <a:solidFill>
                  <a:schemeClr val="tx1"/>
                </a:solidFill>
                <a:latin typeface="+mn-ea"/>
              </a:rPr>
              <a:t>府令様式と任意様式に含まれる項目について、</a:t>
            </a:r>
            <a:r>
              <a:rPr lang="en-US" altLang="ja-JP" sz="1400">
                <a:solidFill>
                  <a:schemeClr val="tx1"/>
                </a:solidFill>
                <a:latin typeface="+mn-ea"/>
              </a:rPr>
              <a:t>PMH</a:t>
            </a:r>
            <a:r>
              <a:rPr lang="ja-JP" altLang="en-US" sz="1400">
                <a:solidFill>
                  <a:schemeClr val="tx1"/>
                </a:solidFill>
                <a:latin typeface="+mn-ea"/>
              </a:rPr>
              <a:t>情報連携</a:t>
            </a:r>
            <a:r>
              <a:rPr lang="en-US" altLang="ja-JP" sz="1400">
                <a:solidFill>
                  <a:schemeClr val="tx1"/>
                </a:solidFill>
                <a:latin typeface="+mn-ea"/>
              </a:rPr>
              <a:t>API</a:t>
            </a:r>
            <a:r>
              <a:rPr lang="ja-JP" altLang="en-US" sz="1400">
                <a:solidFill>
                  <a:schemeClr val="tx1"/>
                </a:solidFill>
                <a:latin typeface="+mn-ea"/>
              </a:rPr>
              <a:t>と自己情報取得</a:t>
            </a:r>
            <a:r>
              <a:rPr lang="en-US" altLang="ja-JP" sz="1400">
                <a:solidFill>
                  <a:schemeClr val="tx1"/>
                </a:solidFill>
                <a:latin typeface="+mn-ea"/>
              </a:rPr>
              <a:t>API</a:t>
            </a:r>
            <a:r>
              <a:rPr lang="ja-JP" altLang="en-US" sz="1400">
                <a:solidFill>
                  <a:schemeClr val="tx1"/>
                </a:solidFill>
                <a:latin typeface="+mn-ea"/>
              </a:rPr>
              <a:t>のそれぞれにおける取得状況をまとめた資料</a:t>
            </a:r>
          </a:p>
          <a:p>
            <a:pPr marL="180975" indent="-180975">
              <a:buClr>
                <a:schemeClr val="accent1"/>
              </a:buClr>
              <a:buFont typeface="Wingdings" panose="05000000000000000000" pitchFamily="2" charset="2"/>
              <a:buChar char="l"/>
            </a:pPr>
            <a:r>
              <a:rPr lang="ja-JP" altLang="en-US" sz="1400">
                <a:solidFill>
                  <a:schemeClr val="tx1"/>
                </a:solidFill>
                <a:latin typeface="+mn-ea"/>
              </a:rPr>
              <a:t>マイナポータル連携</a:t>
            </a:r>
            <a:r>
              <a:rPr lang="en-US" altLang="ja-JP" sz="1400">
                <a:solidFill>
                  <a:schemeClr val="tx1"/>
                </a:solidFill>
                <a:latin typeface="+mn-ea"/>
              </a:rPr>
              <a:t>API</a:t>
            </a:r>
            <a:r>
              <a:rPr lang="ja-JP" altLang="en-US" sz="1400">
                <a:solidFill>
                  <a:schemeClr val="tx1"/>
                </a:solidFill>
                <a:latin typeface="+mn-ea"/>
              </a:rPr>
              <a:t>との連携の検討等に活用</a:t>
            </a:r>
          </a:p>
        </p:txBody>
      </p:sp>
      <p:pic>
        <p:nvPicPr>
          <p:cNvPr id="9" name="図 8">
            <a:extLst>
              <a:ext uri="{FF2B5EF4-FFF2-40B4-BE49-F238E27FC236}">
                <a16:creationId xmlns:a16="http://schemas.microsoft.com/office/drawing/2014/main" id="{AFA2619D-7BD9-7443-E268-11E09DEC815A}"/>
              </a:ext>
            </a:extLst>
          </p:cNvPr>
          <p:cNvPicPr>
            <a:picLocks noChangeAspect="1"/>
          </p:cNvPicPr>
          <p:nvPr/>
        </p:nvPicPr>
        <p:blipFill>
          <a:blip r:embed="rId7"/>
          <a:stretch>
            <a:fillRect/>
          </a:stretch>
        </p:blipFill>
        <p:spPr>
          <a:xfrm>
            <a:off x="9657959" y="4249016"/>
            <a:ext cx="1963636" cy="884848"/>
          </a:xfrm>
          <a:prstGeom prst="rect">
            <a:avLst/>
          </a:prstGeom>
          <a:ln>
            <a:solidFill>
              <a:schemeClr val="bg1">
                <a:lumMod val="75000"/>
              </a:schemeClr>
            </a:solidFill>
          </a:ln>
        </p:spPr>
      </p:pic>
    </p:spTree>
    <p:extLst>
      <p:ext uri="{BB962C8B-B14F-4D97-AF65-F5344CB8AC3E}">
        <p14:creationId xmlns:p14="http://schemas.microsoft.com/office/powerpoint/2010/main" val="3854832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E69A6116-7242-01AA-06A9-C649B766FB3F}"/>
              </a:ext>
            </a:extLst>
          </p:cNvPr>
          <p:cNvSpPr>
            <a:spLocks noGrp="1"/>
          </p:cNvSpPr>
          <p:nvPr>
            <p:ph type="ctrTitle"/>
          </p:nvPr>
        </p:nvSpPr>
        <p:spPr/>
        <p:txBody>
          <a:bodyPr vert="horz"/>
          <a:lstStyle/>
          <a:p>
            <a:r>
              <a:rPr lang="ja-JP" altLang="en-US"/>
              <a:t>実証の概要</a:t>
            </a:r>
          </a:p>
        </p:txBody>
      </p:sp>
      <p:sp>
        <p:nvSpPr>
          <p:cNvPr id="10" name="テキスト プレースホルダー 9">
            <a:extLst>
              <a:ext uri="{FF2B5EF4-FFF2-40B4-BE49-F238E27FC236}">
                <a16:creationId xmlns:a16="http://schemas.microsoft.com/office/drawing/2014/main" id="{2894B8AC-EDC1-FD2B-79FA-1DB397C94A9D}"/>
              </a:ext>
            </a:extLst>
          </p:cNvPr>
          <p:cNvSpPr>
            <a:spLocks noGrp="1"/>
          </p:cNvSpPr>
          <p:nvPr>
            <p:ph type="body" sz="quarter" idx="13"/>
          </p:nvPr>
        </p:nvSpPr>
        <p:spPr/>
        <p:txBody>
          <a:bodyPr/>
          <a:lstStyle/>
          <a:p>
            <a:r>
              <a:rPr lang="en-US" altLang="ja-JP"/>
              <a:t>2</a:t>
            </a:r>
            <a:endParaRPr lang="ja-JP" altLang="en-US"/>
          </a:p>
        </p:txBody>
      </p:sp>
      <p:sp>
        <p:nvSpPr>
          <p:cNvPr id="3" name="正方形/長方形 2">
            <a:extLst>
              <a:ext uri="{FF2B5EF4-FFF2-40B4-BE49-F238E27FC236}">
                <a16:creationId xmlns:a16="http://schemas.microsoft.com/office/drawing/2014/main" id="{F8947C6F-9A72-6D2B-06FA-DF839474CFEE}"/>
              </a:ext>
            </a:extLst>
          </p:cNvPr>
          <p:cNvSpPr/>
          <p:nvPr/>
        </p:nvSpPr>
        <p:spPr>
          <a:xfrm>
            <a:off x="546936" y="4475747"/>
            <a:ext cx="11038787" cy="1791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Clr>
                <a:schemeClr val="accent1"/>
              </a:buClr>
            </a:pPr>
            <a:r>
              <a:rPr kumimoji="1" lang="en-US" altLang="ja-JP" b="1">
                <a:solidFill>
                  <a:schemeClr val="tx1"/>
                </a:solidFill>
              </a:rPr>
              <a:t>(1) </a:t>
            </a:r>
            <a:r>
              <a:rPr kumimoji="1" lang="ja-JP" altLang="en-US" b="1">
                <a:solidFill>
                  <a:schemeClr val="tx1"/>
                </a:solidFill>
              </a:rPr>
              <a:t>実証の背景と目的</a:t>
            </a:r>
            <a:endParaRPr kumimoji="1" lang="en-US" altLang="ja-JP" b="1">
              <a:solidFill>
                <a:schemeClr val="tx1"/>
              </a:solidFill>
            </a:endParaRPr>
          </a:p>
          <a:p>
            <a:pPr>
              <a:buClr>
                <a:schemeClr val="accent1"/>
              </a:buClr>
            </a:pPr>
            <a:r>
              <a:rPr kumimoji="1" lang="en-US" altLang="ja-JP" b="1">
                <a:solidFill>
                  <a:schemeClr val="tx1"/>
                </a:solidFill>
              </a:rPr>
              <a:t>(2) </a:t>
            </a:r>
            <a:r>
              <a:rPr kumimoji="1" lang="ja-JP" altLang="en-US" b="1">
                <a:solidFill>
                  <a:schemeClr val="tx1"/>
                </a:solidFill>
              </a:rPr>
              <a:t>都内</a:t>
            </a:r>
            <a:r>
              <a:rPr lang="ja-JP" altLang="en-US" b="1">
                <a:solidFill>
                  <a:schemeClr val="tx1"/>
                </a:solidFill>
              </a:rPr>
              <a:t>区市町村</a:t>
            </a:r>
            <a:r>
              <a:rPr kumimoji="1" lang="ja-JP" altLang="en-US" b="1">
                <a:solidFill>
                  <a:schemeClr val="tx1"/>
                </a:solidFill>
              </a:rPr>
              <a:t>の現状</a:t>
            </a:r>
            <a:endParaRPr kumimoji="1" lang="en-US" altLang="ja-JP" b="1">
              <a:solidFill>
                <a:schemeClr val="tx1"/>
              </a:solidFill>
            </a:endParaRPr>
          </a:p>
          <a:p>
            <a:pPr>
              <a:buClr>
                <a:schemeClr val="accent1"/>
              </a:buClr>
            </a:pPr>
            <a:r>
              <a:rPr kumimoji="1" lang="en-US" altLang="ja-JP" b="1">
                <a:solidFill>
                  <a:schemeClr val="tx1"/>
                </a:solidFill>
              </a:rPr>
              <a:t>(3) </a:t>
            </a:r>
            <a:r>
              <a:rPr kumimoji="1" lang="ja-JP" altLang="en-US" b="1">
                <a:solidFill>
                  <a:schemeClr val="tx1"/>
                </a:solidFill>
              </a:rPr>
              <a:t>実証の対象機能</a:t>
            </a:r>
            <a:endParaRPr kumimoji="1" lang="en-US" altLang="ja-JP" b="1">
              <a:solidFill>
                <a:schemeClr val="tx1"/>
              </a:solidFill>
            </a:endParaRPr>
          </a:p>
          <a:p>
            <a:pPr>
              <a:buClr>
                <a:schemeClr val="accent1"/>
              </a:buClr>
            </a:pPr>
            <a:r>
              <a:rPr kumimoji="1" lang="en-US" altLang="ja-JP" b="1">
                <a:solidFill>
                  <a:schemeClr val="tx1"/>
                </a:solidFill>
              </a:rPr>
              <a:t>(4) </a:t>
            </a:r>
            <a:r>
              <a:rPr kumimoji="1" lang="ja-JP" altLang="en-US" b="1">
                <a:solidFill>
                  <a:schemeClr val="tx1"/>
                </a:solidFill>
              </a:rPr>
              <a:t>検証概要</a:t>
            </a:r>
            <a:endParaRPr kumimoji="1" lang="en-US" altLang="ja-JP" b="1">
              <a:solidFill>
                <a:schemeClr val="tx1"/>
              </a:solidFill>
            </a:endParaRPr>
          </a:p>
          <a:p>
            <a:pPr>
              <a:buClr>
                <a:schemeClr val="accent1"/>
              </a:buClr>
            </a:pPr>
            <a:r>
              <a:rPr kumimoji="1" lang="en-US" altLang="ja-JP" b="1">
                <a:solidFill>
                  <a:schemeClr val="tx1"/>
                </a:solidFill>
              </a:rPr>
              <a:t>(5) </a:t>
            </a:r>
            <a:r>
              <a:rPr kumimoji="1" lang="ja-JP" altLang="en-US" b="1">
                <a:solidFill>
                  <a:schemeClr val="tx1"/>
                </a:solidFill>
              </a:rPr>
              <a:t>サービス・機能概要</a:t>
            </a:r>
          </a:p>
        </p:txBody>
      </p:sp>
    </p:spTree>
    <p:extLst>
      <p:ext uri="{BB962C8B-B14F-4D97-AF65-F5344CB8AC3E}">
        <p14:creationId xmlns:p14="http://schemas.microsoft.com/office/powerpoint/2010/main" val="329305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6DC9F-85D2-81B9-B622-858F2FE628E8}"/>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2ED70C3-3733-45E6-7096-F534F3AB843A}"/>
              </a:ext>
            </a:extLst>
          </p:cNvPr>
          <p:cNvSpPr>
            <a:spLocks noGrp="1"/>
          </p:cNvSpPr>
          <p:nvPr>
            <p:ph type="sldNum" sz="quarter" idx="18"/>
          </p:nvPr>
        </p:nvSpPr>
        <p:spPr/>
        <p:txBody>
          <a:bodyPr/>
          <a:lstStyle/>
          <a:p>
            <a:fld id="{47CE1B9D-ECF1-40A6-9741-619C7E3ED3FB}" type="slidenum">
              <a:rPr lang="ja-JP" altLang="en-US" smtClean="0"/>
              <a:pPr/>
              <a:t>7</a:t>
            </a:fld>
            <a:endParaRPr lang="ja-JP" altLang="en-US"/>
          </a:p>
        </p:txBody>
      </p:sp>
      <p:sp>
        <p:nvSpPr>
          <p:cNvPr id="2" name="コンテンツ プレースホルダー 1">
            <a:extLst>
              <a:ext uri="{FF2B5EF4-FFF2-40B4-BE49-F238E27FC236}">
                <a16:creationId xmlns:a16="http://schemas.microsoft.com/office/drawing/2014/main" id="{584E3FFA-BF5F-4855-9587-5B2D3F934482}"/>
              </a:ext>
            </a:extLst>
          </p:cNvPr>
          <p:cNvSpPr>
            <a:spLocks noGrp="1"/>
          </p:cNvSpPr>
          <p:nvPr>
            <p:ph sz="quarter" idx="13"/>
          </p:nvPr>
        </p:nvSpPr>
        <p:spPr>
          <a:xfrm>
            <a:off x="438828" y="186404"/>
            <a:ext cx="11340000" cy="212608"/>
          </a:xfrm>
        </p:spPr>
        <p:txBody>
          <a:bodyPr vert="horz" lIns="91440" tIns="45720" rIns="91440" bIns="45720" rtlCol="0">
            <a:noAutofit/>
          </a:bodyPr>
          <a:lstStyle/>
          <a:p>
            <a:r>
              <a:rPr lang="en-US" altLang="ja-JP" sz="1800" b="1">
                <a:solidFill>
                  <a:schemeClr val="tx1"/>
                </a:solidFill>
              </a:rPr>
              <a:t>2.</a:t>
            </a:r>
            <a:r>
              <a:rPr lang="ja-JP" altLang="en-US" sz="1800" b="1">
                <a:solidFill>
                  <a:schemeClr val="tx1"/>
                </a:solidFill>
              </a:rPr>
              <a:t>実証の概要</a:t>
            </a:r>
          </a:p>
        </p:txBody>
      </p:sp>
      <p:sp>
        <p:nvSpPr>
          <p:cNvPr id="7" name="タイトル 4">
            <a:extLst>
              <a:ext uri="{FF2B5EF4-FFF2-40B4-BE49-F238E27FC236}">
                <a16:creationId xmlns:a16="http://schemas.microsoft.com/office/drawing/2014/main" id="{46CCF1FE-D969-64B4-7686-FE8E1F862FEC}"/>
              </a:ext>
            </a:extLst>
          </p:cNvPr>
          <p:cNvSpPr>
            <a:spLocks noGrp="1"/>
          </p:cNvSpPr>
          <p:nvPr>
            <p:ph type="title"/>
          </p:nvPr>
        </p:nvSpPr>
        <p:spPr>
          <a:xfrm>
            <a:off x="438828" y="474404"/>
            <a:ext cx="11340000" cy="297216"/>
          </a:xfrm>
        </p:spPr>
        <p:txBody>
          <a:bodyPr vert="horz">
            <a:noAutofit/>
          </a:bodyPr>
          <a:lstStyle/>
          <a:p>
            <a:r>
              <a:rPr lang="en-US" altLang="ja-JP" sz="1600"/>
              <a:t>(1) </a:t>
            </a:r>
            <a:r>
              <a:rPr lang="ja-JP" altLang="en-US" sz="1600"/>
              <a:t>実証の背景と目的｜</a:t>
            </a:r>
            <a:r>
              <a:rPr kumimoji="1" lang="ja-JP" altLang="en-US" sz="1600"/>
              <a:t>電子版母子健康手帳に関する取組</a:t>
            </a:r>
          </a:p>
        </p:txBody>
      </p:sp>
      <p:sp>
        <p:nvSpPr>
          <p:cNvPr id="8" name="タイトル 4">
            <a:extLst>
              <a:ext uri="{FF2B5EF4-FFF2-40B4-BE49-F238E27FC236}">
                <a16:creationId xmlns:a16="http://schemas.microsoft.com/office/drawing/2014/main" id="{4B302733-0BEE-5769-573F-79780A3CD290}"/>
              </a:ext>
            </a:extLst>
          </p:cNvPr>
          <p:cNvSpPr txBox="1">
            <a:spLocks/>
          </p:cNvSpPr>
          <p:nvPr/>
        </p:nvSpPr>
        <p:spPr>
          <a:xfrm>
            <a:off x="438828" y="771620"/>
            <a:ext cx="11340000"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国が令和７年度中に電子版母子健康手帳のガイドラインを発出し、令和８年度以降全国展開を目指す動きを受け、国のガイドラインに沿っており、かつ、子育て世代の利便性が高まる機能を備えた電子版母子健康手帳の機能を検証</a:t>
            </a:r>
          </a:p>
        </p:txBody>
      </p:sp>
      <p:grpSp>
        <p:nvGrpSpPr>
          <p:cNvPr id="3" name="グループ化 2">
            <a:extLst>
              <a:ext uri="{FF2B5EF4-FFF2-40B4-BE49-F238E27FC236}">
                <a16:creationId xmlns:a16="http://schemas.microsoft.com/office/drawing/2014/main" id="{8B076635-579C-D94B-0D51-19B1890FC159}"/>
              </a:ext>
            </a:extLst>
          </p:cNvPr>
          <p:cNvGrpSpPr/>
          <p:nvPr/>
        </p:nvGrpSpPr>
        <p:grpSpPr>
          <a:xfrm>
            <a:off x="438828" y="4934967"/>
            <a:ext cx="11310260" cy="715302"/>
            <a:chOff x="438828" y="5770729"/>
            <a:chExt cx="11340000" cy="715302"/>
          </a:xfrm>
        </p:grpSpPr>
        <p:sp>
          <p:nvSpPr>
            <p:cNvPr id="5" name="正方形/長方形 4">
              <a:extLst>
                <a:ext uri="{FF2B5EF4-FFF2-40B4-BE49-F238E27FC236}">
                  <a16:creationId xmlns:a16="http://schemas.microsoft.com/office/drawing/2014/main" id="{DA389570-EBBF-EA9D-2981-7AE477F4832D}"/>
                </a:ext>
              </a:extLst>
            </p:cNvPr>
            <p:cNvSpPr/>
            <p:nvPr/>
          </p:nvSpPr>
          <p:spPr>
            <a:xfrm>
              <a:off x="1620254" y="5770729"/>
              <a:ext cx="10158574" cy="71530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563" lvl="1" indent="-182563">
                <a:buClr>
                  <a:schemeClr val="tx2"/>
                </a:buClr>
                <a:buFont typeface="Wingdings" panose="05000000000000000000" pitchFamily="2" charset="2"/>
                <a:buChar char="l"/>
              </a:pPr>
              <a:r>
                <a:rPr lang="ja-JP" altLang="en-US" sz="1400">
                  <a:solidFill>
                    <a:schemeClr val="tx1"/>
                  </a:solidFill>
                  <a:latin typeface="+mn-ea"/>
                </a:rPr>
                <a:t>国のガイドラインに沿い、子育て世代の利便性が高まる３つの機能が、都内区市町村の提供する電子版母子健康手帳に　おいて導入されること</a:t>
              </a:r>
            </a:p>
          </p:txBody>
        </p:sp>
        <p:sp>
          <p:nvSpPr>
            <p:cNvPr id="9" name="正方形/長方形 8">
              <a:extLst>
                <a:ext uri="{FF2B5EF4-FFF2-40B4-BE49-F238E27FC236}">
                  <a16:creationId xmlns:a16="http://schemas.microsoft.com/office/drawing/2014/main" id="{2008F901-B0CC-B536-7BDC-96815680B99E}"/>
                </a:ext>
              </a:extLst>
            </p:cNvPr>
            <p:cNvSpPr/>
            <p:nvPr/>
          </p:nvSpPr>
          <p:spPr>
            <a:xfrm>
              <a:off x="438828" y="5770729"/>
              <a:ext cx="1080000" cy="715302"/>
            </a:xfrm>
            <a:prstGeom prst="rect">
              <a:avLst/>
            </a:prstGeom>
            <a:solidFill>
              <a:srgbClr val="5CB1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bg1"/>
                  </a:solidFill>
                  <a:latin typeface="+mn-ea"/>
                </a:rPr>
                <a:t>目指す</a:t>
              </a:r>
              <a:endParaRPr lang="en-US" altLang="ja-JP" sz="1400" b="1">
                <a:solidFill>
                  <a:schemeClr val="bg1"/>
                </a:solidFill>
                <a:latin typeface="+mn-ea"/>
              </a:endParaRPr>
            </a:p>
            <a:p>
              <a:pPr algn="ctr"/>
              <a:r>
                <a:rPr lang="ja-JP" altLang="en-US" sz="1400" b="1">
                  <a:solidFill>
                    <a:schemeClr val="bg1"/>
                  </a:solidFill>
                  <a:latin typeface="+mn-ea"/>
                </a:rPr>
                <a:t>成果</a:t>
              </a:r>
              <a:endParaRPr lang="en-US" altLang="ja-JP" sz="1400" b="1">
                <a:solidFill>
                  <a:schemeClr val="bg1"/>
                </a:solidFill>
                <a:latin typeface="+mn-ea"/>
              </a:endParaRPr>
            </a:p>
          </p:txBody>
        </p:sp>
      </p:grpSp>
      <p:grpSp>
        <p:nvGrpSpPr>
          <p:cNvPr id="11" name="グループ化 10">
            <a:extLst>
              <a:ext uri="{FF2B5EF4-FFF2-40B4-BE49-F238E27FC236}">
                <a16:creationId xmlns:a16="http://schemas.microsoft.com/office/drawing/2014/main" id="{F9EEAA08-8D6D-D558-A0B8-A8D92C24371E}"/>
              </a:ext>
            </a:extLst>
          </p:cNvPr>
          <p:cNvGrpSpPr/>
          <p:nvPr/>
        </p:nvGrpSpPr>
        <p:grpSpPr>
          <a:xfrm>
            <a:off x="438828" y="1357095"/>
            <a:ext cx="11310260" cy="1465887"/>
            <a:chOff x="438828" y="1481650"/>
            <a:chExt cx="11340000" cy="865515"/>
          </a:xfrm>
        </p:grpSpPr>
        <p:sp>
          <p:nvSpPr>
            <p:cNvPr id="12" name="正方形/長方形 11">
              <a:extLst>
                <a:ext uri="{FF2B5EF4-FFF2-40B4-BE49-F238E27FC236}">
                  <a16:creationId xmlns:a16="http://schemas.microsoft.com/office/drawing/2014/main" id="{55794A3D-20AC-DE8A-5240-EFB2FC9E9542}"/>
                </a:ext>
              </a:extLst>
            </p:cNvPr>
            <p:cNvSpPr/>
            <p:nvPr/>
          </p:nvSpPr>
          <p:spPr>
            <a:xfrm>
              <a:off x="1620254" y="1481650"/>
              <a:ext cx="10158574" cy="86551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563" lvl="1" indent="-182563">
                <a:buClr>
                  <a:schemeClr val="tx2"/>
                </a:buClr>
                <a:buFont typeface="Wingdings" panose="05000000000000000000" pitchFamily="2" charset="2"/>
                <a:buChar char="l"/>
              </a:pPr>
              <a:r>
                <a:rPr lang="ja-JP" altLang="en-US" sz="1400">
                  <a:solidFill>
                    <a:schemeClr val="tx1"/>
                  </a:solidFill>
                  <a:latin typeface="+mn-ea"/>
                </a:rPr>
                <a:t>母子保健</a:t>
              </a:r>
              <a:r>
                <a:rPr lang="en-US" altLang="ja-JP" sz="1400">
                  <a:solidFill>
                    <a:schemeClr val="tx1"/>
                  </a:solidFill>
                  <a:latin typeface="+mn-ea"/>
                </a:rPr>
                <a:t>DX</a:t>
              </a:r>
              <a:r>
                <a:rPr lang="ja-JP" altLang="en-US" sz="1400">
                  <a:solidFill>
                    <a:schemeClr val="tx1"/>
                  </a:solidFill>
                  <a:latin typeface="+mn-ea"/>
                </a:rPr>
                <a:t>の取組の中で、全国共通の情報連携基盤（</a:t>
              </a:r>
              <a:r>
                <a:rPr lang="en-US" altLang="ja-JP" sz="1400">
                  <a:solidFill>
                    <a:schemeClr val="tx1"/>
                  </a:solidFill>
                  <a:latin typeface="+mn-ea"/>
                </a:rPr>
                <a:t>PMH</a:t>
              </a:r>
              <a:r>
                <a:rPr lang="ja-JP" altLang="en-US" sz="1400">
                  <a:solidFill>
                    <a:schemeClr val="tx1"/>
                  </a:solidFill>
                  <a:latin typeface="+mn-ea"/>
                </a:rPr>
                <a:t>） や電子版母子健康手帳を活用することで、スマートフォンでの健診受診・健診結果の確認やプッシュ型支援、里帰りの際の煩雑な手続の改善等を実現し、住民の利便性の向上や　必要な支援へのつなぎ、自治体・医療機関の事務負担の軽減、母子保健情報の利活用を目指している</a:t>
              </a:r>
              <a:endParaRPr lang="en-US" altLang="ja-JP" sz="1400">
                <a:solidFill>
                  <a:schemeClr val="tx1"/>
                </a:solidFill>
                <a:latin typeface="+mn-ea"/>
              </a:endParaRPr>
            </a:p>
            <a:p>
              <a:pPr marL="182563" lvl="1" indent="-182563">
                <a:buClr>
                  <a:schemeClr val="tx2"/>
                </a:buClr>
                <a:buFont typeface="Wingdings" panose="05000000000000000000" pitchFamily="2" charset="2"/>
                <a:buChar char="l"/>
              </a:pPr>
              <a:r>
                <a:rPr lang="ja-JP" altLang="en-US" sz="1400">
                  <a:solidFill>
                    <a:schemeClr val="tx1"/>
                  </a:solidFill>
                  <a:latin typeface="+mn-ea"/>
                </a:rPr>
                <a:t>将来的に電子版母子健康手帳を原則とし、令和７年度に「電子版母子健康手帳ガイドライン（仮称）」等を発出し、令和８年度以降の電子版母子健康手帳の普及につなげることを目指している</a:t>
              </a:r>
            </a:p>
          </p:txBody>
        </p:sp>
        <p:sp>
          <p:nvSpPr>
            <p:cNvPr id="14" name="正方形/長方形 13">
              <a:extLst>
                <a:ext uri="{FF2B5EF4-FFF2-40B4-BE49-F238E27FC236}">
                  <a16:creationId xmlns:a16="http://schemas.microsoft.com/office/drawing/2014/main" id="{F1252363-71A0-D084-0FDF-6007A8687408}"/>
                </a:ext>
              </a:extLst>
            </p:cNvPr>
            <p:cNvSpPr/>
            <p:nvPr/>
          </p:nvSpPr>
          <p:spPr>
            <a:xfrm>
              <a:off x="438828" y="1481650"/>
              <a:ext cx="1080000" cy="865515"/>
            </a:xfrm>
            <a:prstGeom prst="rect">
              <a:avLst/>
            </a:prstGeom>
            <a:solidFill>
              <a:srgbClr val="5CB1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bg1"/>
                  </a:solidFill>
                  <a:latin typeface="+mn-ea"/>
                </a:rPr>
                <a:t>国の方針</a:t>
              </a:r>
              <a:endParaRPr lang="en-US" altLang="ja-JP" sz="1400" b="1">
                <a:solidFill>
                  <a:schemeClr val="bg1"/>
                </a:solidFill>
                <a:latin typeface="+mn-ea"/>
              </a:endParaRPr>
            </a:p>
          </p:txBody>
        </p:sp>
      </p:grpSp>
      <p:grpSp>
        <p:nvGrpSpPr>
          <p:cNvPr id="16" name="グループ化 15">
            <a:extLst>
              <a:ext uri="{FF2B5EF4-FFF2-40B4-BE49-F238E27FC236}">
                <a16:creationId xmlns:a16="http://schemas.microsoft.com/office/drawing/2014/main" id="{7C119090-98E3-AD62-5525-CDA8EC6F5E44}"/>
              </a:ext>
            </a:extLst>
          </p:cNvPr>
          <p:cNvGrpSpPr/>
          <p:nvPr/>
        </p:nvGrpSpPr>
        <p:grpSpPr>
          <a:xfrm>
            <a:off x="438828" y="2924974"/>
            <a:ext cx="11310260" cy="1908000"/>
            <a:chOff x="438828" y="3198347"/>
            <a:chExt cx="11310260" cy="1908000"/>
          </a:xfrm>
        </p:grpSpPr>
        <p:grpSp>
          <p:nvGrpSpPr>
            <p:cNvPr id="18" name="グループ化 17">
              <a:extLst>
                <a:ext uri="{FF2B5EF4-FFF2-40B4-BE49-F238E27FC236}">
                  <a16:creationId xmlns:a16="http://schemas.microsoft.com/office/drawing/2014/main" id="{BF86E136-464C-48CD-5924-4010151E6D98}"/>
                </a:ext>
              </a:extLst>
            </p:cNvPr>
            <p:cNvGrpSpPr/>
            <p:nvPr/>
          </p:nvGrpSpPr>
          <p:grpSpPr>
            <a:xfrm>
              <a:off x="438828" y="3198347"/>
              <a:ext cx="11310260" cy="1908000"/>
              <a:chOff x="438828" y="2625847"/>
              <a:chExt cx="11340000" cy="2476731"/>
            </a:xfrm>
          </p:grpSpPr>
          <p:sp>
            <p:nvSpPr>
              <p:cNvPr id="24" name="正方形/長方形 23">
                <a:extLst>
                  <a:ext uri="{FF2B5EF4-FFF2-40B4-BE49-F238E27FC236}">
                    <a16:creationId xmlns:a16="http://schemas.microsoft.com/office/drawing/2014/main" id="{B2C5CFF6-624E-3E4D-27D4-4B7D2539A213}"/>
                  </a:ext>
                </a:extLst>
              </p:cNvPr>
              <p:cNvSpPr/>
              <p:nvPr/>
            </p:nvSpPr>
            <p:spPr>
              <a:xfrm>
                <a:off x="1620254" y="2630968"/>
                <a:ext cx="10158574" cy="247161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buFont typeface="Arial" panose="020B0604020202020204" pitchFamily="34" charset="0"/>
                  <a:buChar char="•"/>
                </a:pPr>
                <a:endParaRPr kumimoji="1" lang="ja-JP" altLang="en-US" sz="1400">
                  <a:solidFill>
                    <a:sysClr val="windowText" lastClr="000000"/>
                  </a:solidFill>
                  <a:latin typeface="+mn-ea"/>
                </a:endParaRPr>
              </a:p>
            </p:txBody>
          </p:sp>
          <p:sp>
            <p:nvSpPr>
              <p:cNvPr id="25" name="正方形/長方形 24">
                <a:extLst>
                  <a:ext uri="{FF2B5EF4-FFF2-40B4-BE49-F238E27FC236}">
                    <a16:creationId xmlns:a16="http://schemas.microsoft.com/office/drawing/2014/main" id="{E44214EF-0E58-B59C-5093-9889C96CF00A}"/>
                  </a:ext>
                </a:extLst>
              </p:cNvPr>
              <p:cNvSpPr/>
              <p:nvPr/>
            </p:nvSpPr>
            <p:spPr>
              <a:xfrm>
                <a:off x="438828" y="2630968"/>
                <a:ext cx="1080000" cy="2471610"/>
              </a:xfrm>
              <a:prstGeom prst="rect">
                <a:avLst/>
              </a:prstGeom>
              <a:solidFill>
                <a:srgbClr val="5CB1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bg1"/>
                    </a:solidFill>
                    <a:latin typeface="+mn-ea"/>
                  </a:rPr>
                  <a:t>実証内容</a:t>
                </a:r>
                <a:endParaRPr lang="en-US" altLang="ja-JP" sz="1400" b="1">
                  <a:solidFill>
                    <a:schemeClr val="bg1"/>
                  </a:solidFill>
                  <a:latin typeface="+mn-ea"/>
                </a:endParaRPr>
              </a:p>
            </p:txBody>
          </p:sp>
          <p:sp>
            <p:nvSpPr>
              <p:cNvPr id="26" name="正方形/長方形 25">
                <a:extLst>
                  <a:ext uri="{FF2B5EF4-FFF2-40B4-BE49-F238E27FC236}">
                    <a16:creationId xmlns:a16="http://schemas.microsoft.com/office/drawing/2014/main" id="{742FC4A7-AACC-5AA5-DC4B-BC79F6F19BE3}"/>
                  </a:ext>
                </a:extLst>
              </p:cNvPr>
              <p:cNvSpPr/>
              <p:nvPr/>
            </p:nvSpPr>
            <p:spPr>
              <a:xfrm>
                <a:off x="1620254" y="2625847"/>
                <a:ext cx="4437197" cy="247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2563" lvl="1" indent="-182563">
                  <a:buClr>
                    <a:schemeClr val="tx2"/>
                  </a:buClr>
                  <a:buFont typeface="Wingdings" panose="05000000000000000000" pitchFamily="2" charset="2"/>
                  <a:buChar char="l"/>
                </a:pPr>
                <a:r>
                  <a:rPr lang="ja-JP" altLang="en-US" sz="1400">
                    <a:solidFill>
                      <a:schemeClr val="tx1"/>
                    </a:solidFill>
                    <a:latin typeface="+mn-ea"/>
                  </a:rPr>
                  <a:t>子育て世代の利便性が高まる以下３機能の導入</a:t>
                </a:r>
                <a:endParaRPr lang="en-US" altLang="ja-JP" sz="1400">
                  <a:solidFill>
                    <a:schemeClr val="tx1"/>
                  </a:solidFill>
                  <a:latin typeface="+mn-ea"/>
                </a:endParaRPr>
              </a:p>
            </p:txBody>
          </p:sp>
        </p:grpSp>
        <p:pic>
          <p:nvPicPr>
            <p:cNvPr id="19" name="図 18">
              <a:extLst>
                <a:ext uri="{FF2B5EF4-FFF2-40B4-BE49-F238E27FC236}">
                  <a16:creationId xmlns:a16="http://schemas.microsoft.com/office/drawing/2014/main" id="{EFE2C74F-8FA6-BE15-DDBC-12C3D0DEE3FB}"/>
                </a:ext>
              </a:extLst>
            </p:cNvPr>
            <p:cNvPicPr>
              <a:picLocks noChangeAspect="1"/>
            </p:cNvPicPr>
            <p:nvPr/>
          </p:nvPicPr>
          <p:blipFill>
            <a:blip r:embed="rId3"/>
            <a:stretch>
              <a:fillRect/>
            </a:stretch>
          </p:blipFill>
          <p:spPr>
            <a:xfrm>
              <a:off x="6191794" y="3266121"/>
              <a:ext cx="5408216" cy="1800947"/>
            </a:xfrm>
            <a:prstGeom prst="rect">
              <a:avLst/>
            </a:prstGeom>
          </p:spPr>
        </p:pic>
        <p:grpSp>
          <p:nvGrpSpPr>
            <p:cNvPr id="20" name="グループ化 19">
              <a:extLst>
                <a:ext uri="{FF2B5EF4-FFF2-40B4-BE49-F238E27FC236}">
                  <a16:creationId xmlns:a16="http://schemas.microsoft.com/office/drawing/2014/main" id="{334C208E-53FB-BF0C-9E89-496E7EF0AE5D}"/>
                </a:ext>
              </a:extLst>
            </p:cNvPr>
            <p:cNvGrpSpPr/>
            <p:nvPr/>
          </p:nvGrpSpPr>
          <p:grpSpPr>
            <a:xfrm>
              <a:off x="1789080" y="3610205"/>
              <a:ext cx="4104000" cy="1314170"/>
              <a:chOff x="1789080" y="3601496"/>
              <a:chExt cx="4104000" cy="1314170"/>
            </a:xfrm>
          </p:grpSpPr>
          <p:sp>
            <p:nvSpPr>
              <p:cNvPr id="21" name="四角形: 角を丸くする 20">
                <a:extLst>
                  <a:ext uri="{FF2B5EF4-FFF2-40B4-BE49-F238E27FC236}">
                    <a16:creationId xmlns:a16="http://schemas.microsoft.com/office/drawing/2014/main" id="{C1601127-4931-CC37-467A-09BF525B56CF}"/>
                  </a:ext>
                </a:extLst>
              </p:cNvPr>
              <p:cNvSpPr/>
              <p:nvPr/>
            </p:nvSpPr>
            <p:spPr>
              <a:xfrm>
                <a:off x="1789080" y="3601496"/>
                <a:ext cx="4104000" cy="360000"/>
              </a:xfrm>
              <a:prstGeom prst="roundRect">
                <a:avLst/>
              </a:prstGeom>
              <a:solidFill>
                <a:srgbClr val="B2B2B2"/>
              </a:solidFill>
              <a:ln w="12700" cap="flat" cmpd="sng" algn="ctr">
                <a:noFill/>
                <a:prstDash val="solid"/>
                <a:miter lim="800000"/>
              </a:ln>
              <a:effectLst>
                <a:outerShdw blurRad="50800" dist="38100" dir="2700000" algn="tl" rotWithShape="0">
                  <a:prstClr val="black">
                    <a:alpha val="40000"/>
                  </a:prstClr>
                </a:outerShdw>
              </a:effectLst>
            </p:spPr>
            <p:txBody>
              <a:bodyPr lIns="91440" tIns="45720" rIns="91440" bIns="45720" rtlCol="0" anchor="ctr"/>
              <a:lstStyle/>
              <a:p>
                <a:pPr marL="0" marR="0" lvl="0" indent="0" defTabSz="914412" eaLnBrk="1" fontAlgn="auto" latinLnBrk="0" hangingPunct="1">
                  <a:lnSpc>
                    <a:spcPct val="100000"/>
                  </a:lnSpc>
                  <a:spcBef>
                    <a:spcPts val="0"/>
                  </a:spcBef>
                  <a:spcAft>
                    <a:spcPts val="0"/>
                  </a:spcAft>
                  <a:buClr>
                    <a:srgbClr val="018838"/>
                  </a:buClr>
                  <a:buSzTx/>
                  <a:buFontTx/>
                  <a:buNone/>
                  <a:tabLst/>
                  <a:defRPr/>
                </a:pPr>
                <a:r>
                  <a:rPr kumimoji="0" lang="ja-JP" altLang="en-US" sz="12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①パーソナライズされたプッシュ配信</a:t>
                </a:r>
              </a:p>
            </p:txBody>
          </p:sp>
          <p:sp>
            <p:nvSpPr>
              <p:cNvPr id="22" name="四角形: 角を丸くする 21">
                <a:extLst>
                  <a:ext uri="{FF2B5EF4-FFF2-40B4-BE49-F238E27FC236}">
                    <a16:creationId xmlns:a16="http://schemas.microsoft.com/office/drawing/2014/main" id="{A54B1F1B-0A8B-D237-8A2D-76FC2B748D7E}"/>
                  </a:ext>
                </a:extLst>
              </p:cNvPr>
              <p:cNvSpPr/>
              <p:nvPr/>
            </p:nvSpPr>
            <p:spPr>
              <a:xfrm>
                <a:off x="1789080" y="4078581"/>
                <a:ext cx="4104000" cy="360000"/>
              </a:xfrm>
              <a:prstGeom prst="roundRect">
                <a:avLst/>
              </a:prstGeom>
              <a:solidFill>
                <a:srgbClr val="B2B2B2"/>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12" eaLnBrk="1" fontAlgn="auto" latinLnBrk="0" hangingPunct="1">
                  <a:lnSpc>
                    <a:spcPct val="100000"/>
                  </a:lnSpc>
                  <a:spcBef>
                    <a:spcPts val="0"/>
                  </a:spcBef>
                  <a:spcAft>
                    <a:spcPts val="0"/>
                  </a:spcAft>
                  <a:buClr>
                    <a:srgbClr val="018838"/>
                  </a:buClr>
                  <a:buSzTx/>
                  <a:buFontTx/>
                  <a:buNone/>
                  <a:tabLst/>
                  <a:defRPr/>
                </a:pPr>
                <a:r>
                  <a:rPr kumimoji="0" lang="ja-JP" altLang="en-US" sz="12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②</a:t>
                </a:r>
                <a:r>
                  <a:rPr kumimoji="0" lang="ja-JP" altLang="en-US" sz="1200" b="1" kern="0">
                    <a:solidFill>
                      <a:prstClr val="black"/>
                    </a:solidFill>
                    <a:latin typeface="游ゴシック" panose="020F0502020204030204"/>
                    <a:ea typeface="游ゴシック" panose="020B0400000000000000" pitchFamily="50" charset="-128"/>
                  </a:rPr>
                  <a:t>母子バッグ等の配布物のアーカイブ</a:t>
                </a:r>
                <a:r>
                  <a:rPr kumimoji="0" lang="ja-JP" altLang="en-US" sz="12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化</a:t>
                </a:r>
                <a:endParaRPr kumimoji="0" lang="en-US" altLang="ja-JP" sz="12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3" name="四角形: 角を丸くする 22">
                <a:extLst>
                  <a:ext uri="{FF2B5EF4-FFF2-40B4-BE49-F238E27FC236}">
                    <a16:creationId xmlns:a16="http://schemas.microsoft.com/office/drawing/2014/main" id="{5E2B9506-BA1F-D7E5-E983-E9D210989E12}"/>
                  </a:ext>
                </a:extLst>
              </p:cNvPr>
              <p:cNvSpPr/>
              <p:nvPr/>
            </p:nvSpPr>
            <p:spPr>
              <a:xfrm>
                <a:off x="1789080" y="4555666"/>
                <a:ext cx="4104000" cy="360000"/>
              </a:xfrm>
              <a:prstGeom prst="roundRect">
                <a:avLst/>
              </a:prstGeom>
              <a:solidFill>
                <a:srgbClr val="B2B2B2"/>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12" eaLnBrk="1" fontAlgn="auto" latinLnBrk="0" hangingPunct="1">
                  <a:lnSpc>
                    <a:spcPct val="100000"/>
                  </a:lnSpc>
                  <a:spcBef>
                    <a:spcPts val="0"/>
                  </a:spcBef>
                  <a:spcAft>
                    <a:spcPts val="0"/>
                  </a:spcAft>
                  <a:buClr>
                    <a:srgbClr val="018838"/>
                  </a:buClr>
                  <a:buSzTx/>
                  <a:buFontTx/>
                  <a:buNone/>
                  <a:tabLst/>
                  <a:defRPr/>
                </a:pPr>
                <a:r>
                  <a:rPr kumimoji="0" lang="ja-JP" altLang="en-US" sz="12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③</a:t>
                </a:r>
                <a:r>
                  <a:rPr kumimoji="0" lang="ja-JP" altLang="en-US" sz="1200" b="1" kern="0">
                    <a:solidFill>
                      <a:prstClr val="black"/>
                    </a:solidFill>
                    <a:latin typeface="游ゴシック" panose="020F0502020204030204"/>
                    <a:ea typeface="游ゴシック" panose="020B0400000000000000" pitchFamily="50" charset="-128"/>
                  </a:rPr>
                  <a:t>マイナポータル</a:t>
                </a:r>
                <a:r>
                  <a:rPr kumimoji="0" lang="ja-JP" altLang="en-US" sz="12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を介した健診記録や接種記録等の取得</a:t>
                </a:r>
                <a:endParaRPr kumimoji="0" lang="en-US" altLang="ja-JP" sz="12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spTree>
    <p:extLst>
      <p:ext uri="{BB962C8B-B14F-4D97-AF65-F5344CB8AC3E}">
        <p14:creationId xmlns:p14="http://schemas.microsoft.com/office/powerpoint/2010/main" val="337754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0AE7C-C4FB-61B9-F5F4-C5396A54C7B2}"/>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0EE2C0D-3F3E-5518-9561-12FA74AA5332}"/>
              </a:ext>
            </a:extLst>
          </p:cNvPr>
          <p:cNvSpPr>
            <a:spLocks noGrp="1"/>
          </p:cNvSpPr>
          <p:nvPr>
            <p:ph type="sldNum" sz="quarter" idx="18"/>
          </p:nvPr>
        </p:nvSpPr>
        <p:spPr/>
        <p:txBody>
          <a:bodyPr/>
          <a:lstStyle/>
          <a:p>
            <a:fld id="{47CE1B9D-ECF1-40A6-9741-619C7E3ED3FB}" type="slidenum">
              <a:rPr lang="ja-JP" altLang="en-US" smtClean="0"/>
              <a:pPr/>
              <a:t>8</a:t>
            </a:fld>
            <a:endParaRPr lang="ja-JP" altLang="en-US"/>
          </a:p>
        </p:txBody>
      </p:sp>
      <p:sp>
        <p:nvSpPr>
          <p:cNvPr id="5" name="タイトル 4">
            <a:extLst>
              <a:ext uri="{FF2B5EF4-FFF2-40B4-BE49-F238E27FC236}">
                <a16:creationId xmlns:a16="http://schemas.microsoft.com/office/drawing/2014/main" id="{49B145D9-28AD-1284-D658-309CC8E840D7}"/>
              </a:ext>
            </a:extLst>
          </p:cNvPr>
          <p:cNvSpPr>
            <a:spLocks noGrp="1"/>
          </p:cNvSpPr>
          <p:nvPr>
            <p:ph type="title"/>
          </p:nvPr>
        </p:nvSpPr>
        <p:spPr>
          <a:xfrm>
            <a:off x="438828" y="474404"/>
            <a:ext cx="11620778" cy="297216"/>
          </a:xfrm>
        </p:spPr>
        <p:txBody>
          <a:bodyPr vert="horz">
            <a:noAutofit/>
          </a:bodyPr>
          <a:lstStyle/>
          <a:p>
            <a:r>
              <a:rPr lang="en-US" altLang="ja-JP" sz="1600"/>
              <a:t>(2) </a:t>
            </a:r>
            <a:r>
              <a:rPr lang="ja-JP" altLang="en-US" sz="1600"/>
              <a:t>都内区市町村の現状</a:t>
            </a:r>
            <a:endParaRPr kumimoji="1" lang="ja-JP" altLang="en-US" sz="1600"/>
          </a:p>
        </p:txBody>
      </p:sp>
      <p:sp>
        <p:nvSpPr>
          <p:cNvPr id="3" name="タイトル 5">
            <a:extLst>
              <a:ext uri="{FF2B5EF4-FFF2-40B4-BE49-F238E27FC236}">
                <a16:creationId xmlns:a16="http://schemas.microsoft.com/office/drawing/2014/main" id="{5485FB62-0985-8B26-1015-AF72AE1BDE89}"/>
              </a:ext>
            </a:extLst>
          </p:cNvPr>
          <p:cNvSpPr txBox="1">
            <a:spLocks/>
          </p:cNvSpPr>
          <p:nvPr/>
        </p:nvSpPr>
        <p:spPr>
          <a:xfrm>
            <a:off x="456486" y="771620"/>
            <a:ext cx="11296686"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複数の都内区市町村において母子健康手帳のような情報の記録や保存、提供機能を有する母子保健アプリが普及</a:t>
            </a:r>
          </a:p>
        </p:txBody>
      </p:sp>
      <p:graphicFrame>
        <p:nvGraphicFramePr>
          <p:cNvPr id="9" name="グラフ 8">
            <a:extLst>
              <a:ext uri="{FF2B5EF4-FFF2-40B4-BE49-F238E27FC236}">
                <a16:creationId xmlns:a16="http://schemas.microsoft.com/office/drawing/2014/main" id="{1B3A6195-BC61-DA6A-F9ED-B2E5C30DDF05}"/>
              </a:ext>
            </a:extLst>
          </p:cNvPr>
          <p:cNvGraphicFramePr/>
          <p:nvPr>
            <p:extLst>
              <p:ext uri="{D42A27DB-BD31-4B8C-83A1-F6EECF244321}">
                <p14:modId xmlns:p14="http://schemas.microsoft.com/office/powerpoint/2010/main" val="1828484522"/>
              </p:ext>
            </p:extLst>
          </p:nvPr>
        </p:nvGraphicFramePr>
        <p:xfrm>
          <a:off x="442913" y="1356902"/>
          <a:ext cx="11341100" cy="3689643"/>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a:extLst>
              <a:ext uri="{FF2B5EF4-FFF2-40B4-BE49-F238E27FC236}">
                <a16:creationId xmlns:a16="http://schemas.microsoft.com/office/drawing/2014/main" id="{B63D5711-9861-F528-BA46-FD50135B8FCC}"/>
              </a:ext>
            </a:extLst>
          </p:cNvPr>
          <p:cNvSpPr txBox="1"/>
          <p:nvPr/>
        </p:nvSpPr>
        <p:spPr>
          <a:xfrm>
            <a:off x="457025" y="5263932"/>
            <a:ext cx="11339999" cy="458297"/>
          </a:xfrm>
          <a:prstGeom prst="rect">
            <a:avLst/>
          </a:prstGeom>
          <a:noFill/>
          <a:ln w="12700" algn="ctr">
            <a:noFill/>
            <a:miter lim="800000"/>
            <a:headEnd/>
            <a:tailEnd/>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defPPr>
              <a:defRPr lang="ja-JP"/>
            </a:defPPr>
            <a:lvl1pPr marL="176213" indent="-176213" defTabSz="990564">
              <a:spcAft>
                <a:spcPts val="600"/>
              </a:spcAft>
              <a:buSzPct val="100000"/>
              <a:buFont typeface="Arial" panose="020B0604020202020204" pitchFamily="34" charset="0"/>
              <a:buChar char="•"/>
              <a:defRPr sz="1600">
                <a:solidFill>
                  <a:prstClr val="black"/>
                </a:solidFill>
                <a:latin typeface="+mn-ea"/>
                <a:cs typeface="Arial" charset="0"/>
              </a:defRPr>
            </a:lvl1pPr>
          </a:lstStyle>
          <a:p>
            <a:pPr marL="87313" indent="-87313">
              <a:buFont typeface="游ゴシック" panose="020B0400000000000000" pitchFamily="50" charset="-128"/>
              <a:buChar char="*"/>
            </a:pPr>
            <a:r>
              <a:rPr lang="ja-JP" altLang="en-US" sz="1400">
                <a:solidFill>
                  <a:schemeClr val="tx1"/>
                </a:solidFill>
              </a:rPr>
              <a:t>母子保健アプリ：民間事業者が提供する電子母子保健ツールのこと。「電子版母子健康手帳ガイドライン（仮称）策定に向けた検討会 取り  </a:t>
            </a:r>
            <a:r>
              <a:rPr lang="en-US" altLang="ja-JP" sz="1400">
                <a:solidFill>
                  <a:schemeClr val="tx1"/>
                </a:solidFill>
              </a:rPr>
              <a:t>   </a:t>
            </a:r>
            <a:r>
              <a:rPr lang="ja-JP" altLang="en-US" sz="1400">
                <a:solidFill>
                  <a:schemeClr val="tx1"/>
                </a:solidFill>
              </a:rPr>
              <a:t>まとめ」資料において、本表現を記載</a:t>
            </a:r>
            <a:endParaRPr lang="en-US" altLang="ja-JP" sz="1400">
              <a:solidFill>
                <a:schemeClr val="tx1"/>
              </a:solidFill>
            </a:endParaRPr>
          </a:p>
        </p:txBody>
      </p:sp>
      <p:sp>
        <p:nvSpPr>
          <p:cNvPr id="13" name="コンテンツ プレースホルダー 1">
            <a:extLst>
              <a:ext uri="{FF2B5EF4-FFF2-40B4-BE49-F238E27FC236}">
                <a16:creationId xmlns:a16="http://schemas.microsoft.com/office/drawing/2014/main" id="{8EF107CA-76A1-246C-992C-3566C99FFFC8}"/>
              </a:ext>
            </a:extLst>
          </p:cNvPr>
          <p:cNvSpPr>
            <a:spLocks noGrp="1"/>
          </p:cNvSpPr>
          <p:nvPr>
            <p:ph sz="quarter" idx="13"/>
          </p:nvPr>
        </p:nvSpPr>
        <p:spPr>
          <a:xfrm>
            <a:off x="438828" y="186404"/>
            <a:ext cx="11340000" cy="212608"/>
          </a:xfrm>
        </p:spPr>
        <p:txBody>
          <a:bodyPr vert="horz" lIns="91440" tIns="45720" rIns="91440" bIns="45720" rtlCol="0">
            <a:noAutofit/>
          </a:bodyPr>
          <a:lstStyle/>
          <a:p>
            <a:r>
              <a:rPr lang="en-US" altLang="ja-JP" sz="1800" b="1">
                <a:solidFill>
                  <a:schemeClr val="tx1"/>
                </a:solidFill>
              </a:rPr>
              <a:t>2.</a:t>
            </a:r>
            <a:r>
              <a:rPr lang="ja-JP" altLang="en-US" sz="1800" b="1">
                <a:solidFill>
                  <a:schemeClr val="tx1"/>
                </a:solidFill>
              </a:rPr>
              <a:t>実証の概要</a:t>
            </a:r>
          </a:p>
        </p:txBody>
      </p:sp>
    </p:spTree>
    <p:extLst>
      <p:ext uri="{BB962C8B-B14F-4D97-AF65-F5344CB8AC3E}">
        <p14:creationId xmlns:p14="http://schemas.microsoft.com/office/powerpoint/2010/main" val="3380916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71BF1-B16B-4566-845E-9740F0B2F9A4}"/>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A126303-ECBF-7E5F-9D41-E0532BC509E7}"/>
              </a:ext>
            </a:extLst>
          </p:cNvPr>
          <p:cNvSpPr>
            <a:spLocks noGrp="1"/>
          </p:cNvSpPr>
          <p:nvPr>
            <p:ph sz="quarter" idx="13"/>
          </p:nvPr>
        </p:nvSpPr>
        <p:spPr>
          <a:xfrm>
            <a:off x="438827" y="186404"/>
            <a:ext cx="11345185" cy="288000"/>
          </a:xfrm>
        </p:spPr>
        <p:txBody>
          <a:bodyPr vert="horz" lIns="91440" tIns="45720" rIns="91440" bIns="45720" rtlCol="0">
            <a:noAutofit/>
          </a:bodyPr>
          <a:lstStyle/>
          <a:p>
            <a:r>
              <a:rPr lang="en-US" altLang="ja-JP"/>
              <a:t>2.</a:t>
            </a:r>
            <a:r>
              <a:rPr lang="ja-JP" altLang="en-US"/>
              <a:t>実証の概要</a:t>
            </a:r>
          </a:p>
        </p:txBody>
      </p:sp>
      <p:sp>
        <p:nvSpPr>
          <p:cNvPr id="4" name="スライド番号プレースホルダー 3">
            <a:extLst>
              <a:ext uri="{FF2B5EF4-FFF2-40B4-BE49-F238E27FC236}">
                <a16:creationId xmlns:a16="http://schemas.microsoft.com/office/drawing/2014/main" id="{C0E20139-07A1-3AC3-96C4-EB6EBB6A891B}"/>
              </a:ext>
            </a:extLst>
          </p:cNvPr>
          <p:cNvSpPr>
            <a:spLocks noGrp="1"/>
          </p:cNvSpPr>
          <p:nvPr>
            <p:ph type="sldNum" sz="quarter" idx="18"/>
          </p:nvPr>
        </p:nvSpPr>
        <p:spPr/>
        <p:txBody>
          <a:bodyPr/>
          <a:lstStyle/>
          <a:p>
            <a:fld id="{47CE1B9D-ECF1-40A6-9741-619C7E3ED3FB}" type="slidenum">
              <a:rPr lang="ja-JP" altLang="en-US" smtClean="0"/>
              <a:pPr/>
              <a:t>9</a:t>
            </a:fld>
            <a:endParaRPr lang="ja-JP" altLang="en-US"/>
          </a:p>
        </p:txBody>
      </p:sp>
      <p:sp>
        <p:nvSpPr>
          <p:cNvPr id="5" name="タイトル 4">
            <a:extLst>
              <a:ext uri="{FF2B5EF4-FFF2-40B4-BE49-F238E27FC236}">
                <a16:creationId xmlns:a16="http://schemas.microsoft.com/office/drawing/2014/main" id="{191714B3-B2F1-1CFF-D372-2ED0540B4193}"/>
              </a:ext>
            </a:extLst>
          </p:cNvPr>
          <p:cNvSpPr>
            <a:spLocks noGrp="1"/>
          </p:cNvSpPr>
          <p:nvPr>
            <p:ph type="title"/>
          </p:nvPr>
        </p:nvSpPr>
        <p:spPr>
          <a:xfrm>
            <a:off x="438828" y="474404"/>
            <a:ext cx="11340000" cy="297216"/>
          </a:xfrm>
          <a:noFill/>
        </p:spPr>
        <p:txBody>
          <a:bodyPr vert="horz" lIns="91440" tIns="45720" rIns="91440" bIns="45720" rtlCol="0" anchor="ctr">
            <a:noAutofit/>
          </a:bodyPr>
          <a:lstStyle/>
          <a:p>
            <a:r>
              <a:rPr lang="en-US" altLang="ja-JP"/>
              <a:t>(3) </a:t>
            </a:r>
            <a:r>
              <a:rPr lang="ja-JP" altLang="en-US"/>
              <a:t>実証の対象機能｜選定の経緯</a:t>
            </a:r>
          </a:p>
        </p:txBody>
      </p:sp>
      <p:sp>
        <p:nvSpPr>
          <p:cNvPr id="7" name="タイトル 4">
            <a:extLst>
              <a:ext uri="{FF2B5EF4-FFF2-40B4-BE49-F238E27FC236}">
                <a16:creationId xmlns:a16="http://schemas.microsoft.com/office/drawing/2014/main" id="{F69DEB59-AE99-0119-A78C-73A7155B9D45}"/>
              </a:ext>
            </a:extLst>
          </p:cNvPr>
          <p:cNvSpPr txBox="1">
            <a:spLocks/>
          </p:cNvSpPr>
          <p:nvPr/>
        </p:nvSpPr>
        <p:spPr>
          <a:xfrm>
            <a:off x="438828" y="771620"/>
            <a:ext cx="11340000" cy="504000"/>
          </a:xfrm>
          <a:prstGeom prst="rect">
            <a:avLst/>
          </a:prstGeom>
        </p:spPr>
        <p:txBody>
          <a:bodyPr vert="horz" lIns="91440" tIns="45720" rIns="91440" bIns="45720" rtlCol="0" anchor="t">
            <a:normAutofit/>
          </a:bodyPr>
          <a:lstStyle>
            <a:defPPr>
              <a:defRPr lang="ja-JP"/>
            </a:defPPr>
            <a:lvl1pPr>
              <a:lnSpc>
                <a:spcPct val="90000"/>
              </a:lnSpc>
              <a:spcBef>
                <a:spcPct val="0"/>
              </a:spcBef>
              <a:buNone/>
              <a:defRPr sz="1400" b="1" spc="50" baseline="0">
                <a:latin typeface="+mj-lt"/>
                <a:ea typeface="+mj-ea"/>
                <a:cs typeface="+mj-cs"/>
              </a:defRPr>
            </a:lvl1pPr>
          </a:lstStyle>
          <a:p>
            <a:r>
              <a:rPr lang="ja-JP" altLang="en-US">
                <a:solidFill>
                  <a:schemeClr val="tx2"/>
                </a:solidFill>
              </a:rPr>
              <a:t>国の電子版母子健康手帳ガイドライン策定に向けた検討会の内容や子育て当事者からの意見を踏まえて実証対象の３機能を選定</a:t>
            </a:r>
          </a:p>
        </p:txBody>
      </p:sp>
      <p:sp>
        <p:nvSpPr>
          <p:cNvPr id="39" name="正方形/長方形 38">
            <a:extLst>
              <a:ext uri="{FF2B5EF4-FFF2-40B4-BE49-F238E27FC236}">
                <a16:creationId xmlns:a16="http://schemas.microsoft.com/office/drawing/2014/main" id="{6686FA12-77A4-0780-9062-F1D5604CC1C7}"/>
              </a:ext>
            </a:extLst>
          </p:cNvPr>
          <p:cNvSpPr/>
          <p:nvPr/>
        </p:nvSpPr>
        <p:spPr bwMode="gray">
          <a:xfrm>
            <a:off x="442913" y="6122765"/>
            <a:ext cx="4680000" cy="474885"/>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358775" indent="-358775" defTabSz="990564">
              <a:buSzPct val="100000"/>
            </a:pPr>
            <a:r>
              <a:rPr lang="ja-JP" altLang="en-US" sz="1000">
                <a:solidFill>
                  <a:prstClr val="black"/>
                </a:solidFill>
                <a:latin typeface="+mn-ea"/>
                <a:cs typeface="Arial" charset="0"/>
              </a:rPr>
              <a:t>参考：</a:t>
            </a:r>
            <a:r>
              <a:rPr kumimoji="0" lang="ja-JP" altLang="en-US" sz="1000">
                <a:solidFill>
                  <a:prstClr val="black"/>
                </a:solidFill>
                <a:latin typeface="+mn-ea"/>
                <a:cs typeface="Arial" charset="0"/>
                <a:hlinkClick r:id="rId2"/>
              </a:rPr>
              <a:t>資料１－１　電子版母子健康手帳ガイドライン（仮称）策定に向けた検討会の取りまとめについて</a:t>
            </a:r>
            <a:r>
              <a:rPr kumimoji="0" lang="ja-JP" altLang="en-US" sz="1000">
                <a:solidFill>
                  <a:prstClr val="black"/>
                </a:solidFill>
                <a:latin typeface="+mn-ea"/>
                <a:cs typeface="Arial" charset="0"/>
              </a:rPr>
              <a:t>　</a:t>
            </a:r>
            <a:r>
              <a:rPr kumimoji="0" lang="ja-JP" altLang="en-US" sz="1000">
                <a:solidFill>
                  <a:prstClr val="black"/>
                </a:solidFill>
                <a:latin typeface="+mn-ea"/>
                <a:cs typeface="Arial" charset="0"/>
                <a:hlinkClick r:id="rId3"/>
              </a:rPr>
              <a:t>参考資料１　電子版母子健康手帳ガイドライン（仮称）策定に向けた検討会の取りまとめ</a:t>
            </a:r>
            <a:endParaRPr lang="ja-JP" altLang="en-US" sz="1000">
              <a:solidFill>
                <a:prstClr val="black"/>
              </a:solidFill>
              <a:latin typeface="+mn-ea"/>
              <a:cs typeface="Arial" charset="0"/>
            </a:endParaRPr>
          </a:p>
        </p:txBody>
      </p:sp>
      <p:sp>
        <p:nvSpPr>
          <p:cNvPr id="40" name="正方形/長方形 39">
            <a:extLst>
              <a:ext uri="{FF2B5EF4-FFF2-40B4-BE49-F238E27FC236}">
                <a16:creationId xmlns:a16="http://schemas.microsoft.com/office/drawing/2014/main" id="{2CBD4341-256D-088E-D01B-5DD467F31EE0}"/>
              </a:ext>
            </a:extLst>
          </p:cNvPr>
          <p:cNvSpPr/>
          <p:nvPr/>
        </p:nvSpPr>
        <p:spPr bwMode="gray">
          <a:xfrm>
            <a:off x="5251506" y="6135100"/>
            <a:ext cx="4680000" cy="474885"/>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358775" indent="-358775" defTabSz="990564">
              <a:buSzPct val="100000"/>
            </a:pPr>
            <a:r>
              <a:rPr lang="ja-JP" altLang="en-US" sz="1000">
                <a:solidFill>
                  <a:prstClr val="black"/>
                </a:solidFill>
                <a:latin typeface="+mn-ea"/>
                <a:cs typeface="Arial" charset="0"/>
              </a:rPr>
              <a:t>参考：</a:t>
            </a:r>
            <a:r>
              <a:rPr lang="ja-JP" altLang="en-US" sz="1000">
                <a:hlinkClick r:id="rId4"/>
              </a:rPr>
              <a:t>第２回 東京こども</a:t>
            </a:r>
            <a:r>
              <a:rPr lang="en-US" altLang="ja-JP" sz="1000">
                <a:hlinkClick r:id="rId4"/>
              </a:rPr>
              <a:t>DX2025 </a:t>
            </a:r>
            <a:r>
              <a:rPr lang="ja-JP" altLang="en-US" sz="1000">
                <a:hlinkClick r:id="rId4"/>
              </a:rPr>
              <a:t>つながる子育て推進会議</a:t>
            </a:r>
            <a:r>
              <a:rPr lang="en-US" altLang="ja-JP" sz="1000">
                <a:hlinkClick r:id="rId4"/>
              </a:rPr>
              <a:t>|</a:t>
            </a:r>
            <a:r>
              <a:rPr lang="ja-JP" altLang="en-US" sz="1000">
                <a:hlinkClick r:id="rId4"/>
              </a:rPr>
              <a:t>東京こども</a:t>
            </a:r>
            <a:r>
              <a:rPr lang="en-US" altLang="ja-JP" sz="1000">
                <a:hlinkClick r:id="rId4"/>
              </a:rPr>
              <a:t>DX2025 </a:t>
            </a:r>
            <a:r>
              <a:rPr lang="ja-JP" altLang="en-US" sz="1000">
                <a:hlinkClick r:id="rId4"/>
              </a:rPr>
              <a:t>つながる子育て推進会議</a:t>
            </a:r>
            <a:r>
              <a:rPr lang="en-US" altLang="ja-JP" sz="1000">
                <a:hlinkClick r:id="rId4"/>
              </a:rPr>
              <a:t>|</a:t>
            </a:r>
            <a:r>
              <a:rPr lang="ja-JP" altLang="en-US" sz="1000">
                <a:hlinkClick r:id="rId4"/>
              </a:rPr>
              <a:t>東京都デジタルサービス局</a:t>
            </a:r>
            <a:endParaRPr lang="ja-JP" altLang="en-US" sz="1000">
              <a:solidFill>
                <a:prstClr val="black"/>
              </a:solidFill>
              <a:latin typeface="+mn-ea"/>
              <a:cs typeface="Arial" charset="0"/>
            </a:endParaRPr>
          </a:p>
        </p:txBody>
      </p:sp>
      <p:sp>
        <p:nvSpPr>
          <p:cNvPr id="11" name="正方形/長方形 10">
            <a:extLst>
              <a:ext uri="{FF2B5EF4-FFF2-40B4-BE49-F238E27FC236}">
                <a16:creationId xmlns:a16="http://schemas.microsoft.com/office/drawing/2014/main" id="{78CD887D-77A5-6C53-D830-280FF8231D7C}"/>
              </a:ext>
            </a:extLst>
          </p:cNvPr>
          <p:cNvSpPr/>
          <p:nvPr/>
        </p:nvSpPr>
        <p:spPr>
          <a:xfrm>
            <a:off x="5251506" y="1339666"/>
            <a:ext cx="4680000" cy="253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a:ea typeface="游ゴシック"/>
                <a:cs typeface="+mn-cs"/>
              </a:rPr>
              <a:t>子育て当事者からの意見</a:t>
            </a:r>
            <a:endParaRPr kumimoji="1" lang="en-US" altLang="ja-JP" sz="1400" b="1" i="0" u="none" strike="noStrike" kern="1200" cap="none" spc="0" normalizeH="0" baseline="0" noProof="0">
              <a:ln>
                <a:noFill/>
              </a:ln>
              <a:solidFill>
                <a:prstClr val="white"/>
              </a:solidFill>
              <a:effectLst/>
              <a:uLnTx/>
              <a:uFillTx/>
              <a:latin typeface="游ゴシック"/>
              <a:ea typeface="游ゴシック"/>
              <a:cs typeface="+mn-cs"/>
            </a:endParaRPr>
          </a:p>
        </p:txBody>
      </p:sp>
      <p:sp>
        <p:nvSpPr>
          <p:cNvPr id="22" name="正方形/長方形 21">
            <a:extLst>
              <a:ext uri="{FF2B5EF4-FFF2-40B4-BE49-F238E27FC236}">
                <a16:creationId xmlns:a16="http://schemas.microsoft.com/office/drawing/2014/main" id="{ADDC8E2F-1833-5545-30A0-697F55FEBF93}"/>
              </a:ext>
            </a:extLst>
          </p:cNvPr>
          <p:cNvSpPr/>
          <p:nvPr/>
        </p:nvSpPr>
        <p:spPr bwMode="gray">
          <a:xfrm>
            <a:off x="5251506" y="1720743"/>
            <a:ext cx="4680000" cy="1368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effectLst/>
                <a:uLnTx/>
                <a:uFillTx/>
                <a:latin typeface="游ゴシック"/>
                <a:ea typeface="游ゴシック"/>
                <a:cs typeface="+mn-cs"/>
              </a:rPr>
              <a:t>「マンスリーで情報が届くことで、〇〇そびれの防止ほか、今月やるべきことに関する情報を受け取る」こと</a:t>
            </a:r>
            <a:r>
              <a:rPr lang="ja-JP" altLang="en-US" sz="1400">
                <a:latin typeface="游ゴシック"/>
                <a:ea typeface="游ゴシック"/>
              </a:rPr>
              <a:t>が</a:t>
            </a:r>
            <a:r>
              <a:rPr kumimoji="1" lang="ja-JP" altLang="en-US" sz="1400" b="0" i="0" u="none" strike="noStrike" kern="1200" cap="none" spc="0" normalizeH="0" baseline="0" noProof="0">
                <a:ln>
                  <a:noFill/>
                </a:ln>
                <a:effectLst/>
                <a:uLnTx/>
                <a:uFillTx/>
                <a:latin typeface="游ゴシック"/>
                <a:ea typeface="游ゴシック"/>
                <a:cs typeface="+mn-cs"/>
              </a:rPr>
              <a:t>提案された</a:t>
            </a:r>
            <a:endParaRPr kumimoji="1" lang="en-US" altLang="ja-JP" sz="1400" b="0" i="0" u="none" strike="noStrike" kern="1200" cap="none" spc="0" normalizeH="0" baseline="0" noProof="0">
              <a:ln>
                <a:noFill/>
              </a:ln>
              <a:effectLst/>
              <a:uLnTx/>
              <a:uFillTx/>
              <a:latin typeface="游ゴシック"/>
              <a:ea typeface="游ゴシック"/>
              <a:cs typeface="+mn-cs"/>
            </a:endParaRPr>
          </a:p>
        </p:txBody>
      </p:sp>
      <p:sp>
        <p:nvSpPr>
          <p:cNvPr id="25" name="正方形/長方形 24">
            <a:extLst>
              <a:ext uri="{FF2B5EF4-FFF2-40B4-BE49-F238E27FC236}">
                <a16:creationId xmlns:a16="http://schemas.microsoft.com/office/drawing/2014/main" id="{619C38A3-51EC-AAF6-C051-A53FAE994248}"/>
              </a:ext>
            </a:extLst>
          </p:cNvPr>
          <p:cNvSpPr/>
          <p:nvPr/>
        </p:nvSpPr>
        <p:spPr>
          <a:xfrm>
            <a:off x="442913" y="1339666"/>
            <a:ext cx="4680000" cy="253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a:ea typeface="游ゴシック"/>
                <a:cs typeface="+mn-cs"/>
              </a:rPr>
              <a:t>国の電子版母子健康手帳ガイドライン作成に向けた検討</a:t>
            </a:r>
            <a:endParaRPr kumimoji="1" lang="en-US" altLang="ja-JP" sz="1400" b="1" i="0" u="none" strike="noStrike" kern="1200" cap="none" spc="0" normalizeH="0" baseline="0" noProof="0">
              <a:ln>
                <a:noFill/>
              </a:ln>
              <a:solidFill>
                <a:prstClr val="white"/>
              </a:solidFill>
              <a:effectLst/>
              <a:uLnTx/>
              <a:uFillTx/>
              <a:latin typeface="游ゴシック"/>
              <a:ea typeface="游ゴシック"/>
              <a:cs typeface="+mn-cs"/>
            </a:endParaRPr>
          </a:p>
        </p:txBody>
      </p:sp>
      <p:sp>
        <p:nvSpPr>
          <p:cNvPr id="26" name="正方形/長方形 25">
            <a:extLst>
              <a:ext uri="{FF2B5EF4-FFF2-40B4-BE49-F238E27FC236}">
                <a16:creationId xmlns:a16="http://schemas.microsoft.com/office/drawing/2014/main" id="{B34BB94D-E950-EA5E-BF67-EFDDBDA3CAD8}"/>
              </a:ext>
            </a:extLst>
          </p:cNvPr>
          <p:cNvSpPr/>
          <p:nvPr/>
        </p:nvSpPr>
        <p:spPr bwMode="gray">
          <a:xfrm>
            <a:off x="442913" y="1720742"/>
            <a:ext cx="4680000" cy="2863305"/>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effectLst/>
                <a:uLnTx/>
                <a:uFillTx/>
                <a:latin typeface="游ゴシック"/>
                <a:ea typeface="游ゴシック"/>
                <a:cs typeface="+mn-cs"/>
              </a:rPr>
              <a:t>利用者の情報に応じたプッシュ通知機能や、利用者や自治体のニーズに沿った付加的機能の実現は、母子保健の質向上や、保護者の利便性向上に資する可能性があることが示された</a:t>
            </a:r>
            <a:endParaRPr kumimoji="1" lang="en-US" altLang="ja-JP" sz="1400" b="0" i="0" u="none" strike="noStrike" kern="1200" cap="none" spc="0" normalizeH="0" baseline="0" noProof="0">
              <a:ln>
                <a:noFill/>
              </a:ln>
              <a:effectLst/>
              <a:uLnTx/>
              <a:uFillTx/>
              <a:latin typeface="游ゴシック"/>
              <a:ea typeface="游ゴシック"/>
              <a:cs typeface="+mn-cs"/>
            </a:endParaRPr>
          </a:p>
        </p:txBody>
      </p:sp>
      <p:sp>
        <p:nvSpPr>
          <p:cNvPr id="27" name="正方形/長方形 26">
            <a:extLst>
              <a:ext uri="{FF2B5EF4-FFF2-40B4-BE49-F238E27FC236}">
                <a16:creationId xmlns:a16="http://schemas.microsoft.com/office/drawing/2014/main" id="{1A7D5C77-AF63-12B8-5306-BAF6123932EB}"/>
              </a:ext>
            </a:extLst>
          </p:cNvPr>
          <p:cNvSpPr/>
          <p:nvPr/>
        </p:nvSpPr>
        <p:spPr bwMode="gray">
          <a:xfrm>
            <a:off x="5251506" y="3216048"/>
            <a:ext cx="4680000" cy="1368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defRPr/>
            </a:pPr>
            <a:r>
              <a:rPr lang="ja-JP" altLang="en-US" sz="1400">
                <a:latin typeface="游ゴシック"/>
                <a:ea typeface="游ゴシック"/>
              </a:rPr>
              <a:t>•</a:t>
            </a:r>
            <a:r>
              <a:rPr kumimoji="1" lang="ja-JP" altLang="en-US" sz="1400" b="0" i="0" u="none" strike="noStrike" kern="1200" cap="none" spc="0" normalizeH="0" baseline="0" noProof="0">
                <a:ln>
                  <a:noFill/>
                </a:ln>
                <a:effectLst/>
                <a:uLnTx/>
                <a:uFillTx/>
                <a:latin typeface="游ゴシック"/>
                <a:ea typeface="游ゴシック"/>
                <a:cs typeface="+mn-cs"/>
              </a:rPr>
              <a:t>「妊娠届出書提出時に</a:t>
            </a:r>
            <a:r>
              <a:rPr lang="ja-JP" altLang="en-US" sz="1400">
                <a:latin typeface="游ゴシック"/>
                <a:ea typeface="游ゴシック"/>
              </a:rPr>
              <a:t>自治体</a:t>
            </a:r>
            <a:r>
              <a:rPr kumimoji="1" lang="ja-JP" altLang="en-US" sz="1400" b="0" i="0" u="none" strike="noStrike" kern="1200" cap="none" spc="0" normalizeH="0" baseline="0" noProof="0">
                <a:ln>
                  <a:noFill/>
                </a:ln>
                <a:effectLst/>
                <a:uLnTx/>
                <a:uFillTx/>
                <a:latin typeface="游ゴシック"/>
                <a:ea typeface="游ゴシック"/>
                <a:cs typeface="+mn-cs"/>
              </a:rPr>
              <a:t>から</a:t>
            </a:r>
            <a:r>
              <a:rPr lang="ja-JP" altLang="en-US" sz="1400">
                <a:latin typeface="游ゴシック"/>
                <a:ea typeface="游ゴシック"/>
              </a:rPr>
              <a:t>配布され</a:t>
            </a:r>
            <a:r>
              <a:rPr kumimoji="1" lang="ja-JP" altLang="en-US" sz="1400" b="0" i="0" u="none" strike="noStrike" kern="1200" cap="none" spc="0" normalizeH="0" baseline="0" noProof="0">
                <a:ln>
                  <a:noFill/>
                </a:ln>
                <a:effectLst/>
                <a:uLnTx/>
                <a:uFillTx/>
                <a:latin typeface="游ゴシック"/>
                <a:ea typeface="游ゴシック"/>
                <a:cs typeface="+mn-cs"/>
              </a:rPr>
              <a:t>る大量の書類</a:t>
            </a:r>
            <a:endParaRPr kumimoji="1" lang="en-US" altLang="ja-JP" sz="1400" b="0" i="0" u="none" strike="noStrike" kern="1200" cap="none" spc="0" normalizeH="0" baseline="0" noProof="0">
              <a:ln>
                <a:noFill/>
              </a:ln>
              <a:effectLst/>
              <a:uLnTx/>
              <a:uFillTx/>
              <a:latin typeface="游ゴシック"/>
              <a:ea typeface="游ゴシック"/>
              <a:cs typeface="+mn-cs"/>
            </a:endParaRPr>
          </a:p>
          <a:p>
            <a:pPr>
              <a:defRPr/>
            </a:pPr>
            <a:r>
              <a:rPr lang="ja-JP" altLang="en-US" sz="1400">
                <a:latin typeface="游ゴシック"/>
                <a:ea typeface="游ゴシック"/>
              </a:rPr>
              <a:t>　</a:t>
            </a:r>
            <a:r>
              <a:rPr kumimoji="1" lang="ja-JP" altLang="en-US" sz="1400" b="0" i="0" u="none" strike="noStrike" kern="1200" cap="none" spc="0" normalizeH="0" baseline="0" noProof="0">
                <a:ln>
                  <a:noFill/>
                </a:ln>
                <a:effectLst/>
                <a:uLnTx/>
                <a:uFillTx/>
                <a:latin typeface="游ゴシック"/>
                <a:ea typeface="游ゴシック"/>
                <a:cs typeface="+mn-cs"/>
              </a:rPr>
              <a:t>等の</a:t>
            </a:r>
            <a:r>
              <a:rPr lang="ja-JP" altLang="en-US" sz="1400">
                <a:latin typeface="游ゴシック"/>
                <a:ea typeface="游ゴシック"/>
              </a:rPr>
              <a:t>把握・理解</a:t>
            </a:r>
            <a:r>
              <a:rPr kumimoji="1" lang="ja-JP" altLang="en-US" sz="1400" b="0" i="0" u="none" strike="noStrike" kern="1200" cap="none" spc="0" normalizeH="0" baseline="0" noProof="0">
                <a:ln>
                  <a:noFill/>
                </a:ln>
                <a:effectLst/>
                <a:uLnTx/>
                <a:uFillTx/>
                <a:latin typeface="游ゴシック"/>
                <a:ea typeface="游ゴシック"/>
                <a:cs typeface="+mn-cs"/>
              </a:rPr>
              <a:t>等</a:t>
            </a:r>
            <a:r>
              <a:rPr lang="ja-JP" altLang="en-US" sz="1400">
                <a:latin typeface="游ゴシック"/>
                <a:ea typeface="游ゴシック"/>
              </a:rPr>
              <a:t>にかなりの時間を要した</a:t>
            </a:r>
            <a:r>
              <a:rPr kumimoji="1" lang="ja-JP" altLang="en-US" sz="1400" b="0" i="0" u="none" strike="noStrike" kern="1200" cap="none" spc="0" normalizeH="0" baseline="0" noProof="0">
                <a:ln>
                  <a:noFill/>
                </a:ln>
                <a:effectLst/>
                <a:uLnTx/>
                <a:uFillTx/>
                <a:latin typeface="游ゴシック"/>
                <a:ea typeface="游ゴシック"/>
                <a:cs typeface="+mn-cs"/>
              </a:rPr>
              <a:t>」</a:t>
            </a:r>
            <a:r>
              <a:rPr lang="ja-JP" altLang="en-US" sz="1400">
                <a:latin typeface="游ゴシック"/>
                <a:ea typeface="游ゴシック"/>
              </a:rPr>
              <a:t>との意見</a:t>
            </a:r>
            <a:endParaRPr lang="en-US" altLang="ja-JP" sz="1400">
              <a:latin typeface="游ゴシック"/>
              <a:ea typeface="游ゴシック"/>
            </a:endParaRPr>
          </a:p>
          <a:p>
            <a:pPr>
              <a:defRPr/>
            </a:pPr>
            <a:r>
              <a:rPr lang="ja-JP" altLang="en-US" sz="1400">
                <a:latin typeface="游ゴシック"/>
                <a:ea typeface="游ゴシック"/>
              </a:rPr>
              <a:t>　が挙</a:t>
            </a:r>
            <a:r>
              <a:rPr kumimoji="1" lang="ja-JP" altLang="en-US" sz="1400" b="0" i="0" u="none" strike="noStrike" kern="1200" cap="none" spc="0" normalizeH="0" baseline="0" noProof="0">
                <a:ln>
                  <a:noFill/>
                </a:ln>
                <a:effectLst/>
                <a:uLnTx/>
                <a:uFillTx/>
                <a:latin typeface="游ゴシック"/>
                <a:ea typeface="游ゴシック"/>
                <a:cs typeface="+mn-cs"/>
              </a:rPr>
              <a:t>が</a:t>
            </a:r>
            <a:r>
              <a:rPr lang="ja-JP" altLang="en-US" sz="1400">
                <a:latin typeface="游ゴシック"/>
                <a:ea typeface="游ゴシック"/>
              </a:rPr>
              <a:t>っ</a:t>
            </a:r>
            <a:r>
              <a:rPr kumimoji="1" lang="ja-JP" altLang="en-US" sz="1400" b="0" i="0" u="none" strike="noStrike" kern="1200" cap="none" spc="0" normalizeH="0" baseline="0" noProof="0">
                <a:ln>
                  <a:noFill/>
                </a:ln>
                <a:effectLst/>
                <a:uLnTx/>
                <a:uFillTx/>
                <a:latin typeface="游ゴシック"/>
                <a:ea typeface="游ゴシック"/>
                <a:cs typeface="+mn-cs"/>
              </a:rPr>
              <a:t>た</a:t>
            </a:r>
            <a:endParaRPr lang="en-US" altLang="ja-JP"/>
          </a:p>
          <a:p>
            <a:pPr marL="92075" marR="0" lvl="0" indent="-92075" algn="l" defTabSz="914400">
              <a:lnSpc>
                <a:spcPct val="100000"/>
              </a:lnSpc>
              <a:spcBef>
                <a:spcPts val="0"/>
              </a:spcBef>
              <a:spcAft>
                <a:spcPts val="0"/>
              </a:spcAft>
              <a:buClrTx/>
              <a:buSzTx/>
              <a:buFont typeface="Arial" panose="020B0604020202020204" pitchFamily="34" charset="0"/>
              <a:buChar char="•"/>
              <a:tabLst/>
              <a:defRPr/>
            </a:pPr>
            <a:endParaRPr lang="ja-JP" altLang="en-US" sz="1400" b="0" i="0" u="none" strike="noStrike" kern="1200" cap="none" spc="0" normalizeH="0" baseline="0" noProof="0">
              <a:ln>
                <a:noFill/>
              </a:ln>
              <a:effectLst/>
              <a:uLnTx/>
              <a:uFillTx/>
              <a:latin typeface="游ゴシック"/>
              <a:ea typeface="游ゴシック"/>
            </a:endParaRPr>
          </a:p>
        </p:txBody>
      </p:sp>
      <p:sp>
        <p:nvSpPr>
          <p:cNvPr id="29" name="正方形/長方形 28">
            <a:extLst>
              <a:ext uri="{FF2B5EF4-FFF2-40B4-BE49-F238E27FC236}">
                <a16:creationId xmlns:a16="http://schemas.microsoft.com/office/drawing/2014/main" id="{08658802-B398-030C-1879-BD1AB8912DA5}"/>
              </a:ext>
            </a:extLst>
          </p:cNvPr>
          <p:cNvSpPr/>
          <p:nvPr/>
        </p:nvSpPr>
        <p:spPr bwMode="gray">
          <a:xfrm>
            <a:off x="5251506" y="4711354"/>
            <a:ext cx="4680000" cy="1368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effectLst/>
                <a:uLnTx/>
                <a:uFillTx/>
                <a:latin typeface="游ゴシック"/>
                <a:ea typeface="游ゴシック"/>
                <a:cs typeface="+mn-cs"/>
              </a:rPr>
              <a:t>－</a:t>
            </a:r>
          </a:p>
        </p:txBody>
      </p:sp>
      <p:sp>
        <p:nvSpPr>
          <p:cNvPr id="30" name="正方形/長方形 29">
            <a:extLst>
              <a:ext uri="{FF2B5EF4-FFF2-40B4-BE49-F238E27FC236}">
                <a16:creationId xmlns:a16="http://schemas.microsoft.com/office/drawing/2014/main" id="{E081C80E-CA5B-38DC-EFAD-FF2E75B2A4D2}"/>
              </a:ext>
            </a:extLst>
          </p:cNvPr>
          <p:cNvSpPr/>
          <p:nvPr/>
        </p:nvSpPr>
        <p:spPr bwMode="gray">
          <a:xfrm>
            <a:off x="442913" y="4711354"/>
            <a:ext cx="4680000" cy="1368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effectLst/>
                <a:uLnTx/>
                <a:uFillTx/>
                <a:latin typeface="游ゴシック"/>
                <a:ea typeface="游ゴシック"/>
                <a:cs typeface="+mn-cs"/>
              </a:rPr>
              <a:t>マイナンバーカードを活用したデジタル化によって、母子保健業務の負担軽減や子育て世代の利便性向上を</a:t>
            </a:r>
            <a:r>
              <a:rPr lang="ja-JP" altLang="en-US" sz="1400">
                <a:latin typeface="游ゴシック"/>
                <a:ea typeface="游ゴシック"/>
              </a:rPr>
              <a:t>目指す</a:t>
            </a:r>
            <a:r>
              <a:rPr kumimoji="1" lang="ja-JP" altLang="en-US" sz="1400" b="0" i="0" u="none" strike="noStrike" kern="1200" cap="none" spc="0" normalizeH="0" baseline="0" noProof="0">
                <a:ln>
                  <a:noFill/>
                </a:ln>
                <a:effectLst/>
                <a:uLnTx/>
                <a:uFillTx/>
                <a:latin typeface="游ゴシック"/>
                <a:ea typeface="游ゴシック"/>
                <a:cs typeface="+mn-cs"/>
              </a:rPr>
              <a:t>こととされている</a:t>
            </a:r>
            <a:endParaRPr kumimoji="1" lang="en-US" altLang="ja-JP" sz="1400" b="0" i="0" u="none" strike="noStrike" kern="1200" cap="none" spc="0" normalizeH="0" baseline="0" noProof="0">
              <a:ln>
                <a:noFill/>
              </a:ln>
              <a:effectLst/>
              <a:uLnTx/>
              <a:uFillTx/>
              <a:latin typeface="游ゴシック"/>
              <a:ea typeface="游ゴシック"/>
              <a:cs typeface="+mn-cs"/>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effectLst/>
                <a:uLnTx/>
                <a:uFillTx/>
                <a:latin typeface="游ゴシック"/>
                <a:ea typeface="游ゴシック"/>
                <a:cs typeface="+mn-cs"/>
              </a:rPr>
              <a:t>将来の電子版母子健康手帳の利用イメージにおいて、</a:t>
            </a:r>
            <a:r>
              <a:rPr kumimoji="1" lang="en-US" altLang="ja-JP" sz="1400" b="0" i="0" u="none" strike="noStrike" kern="1200" cap="none" spc="0" normalizeH="0" baseline="0" noProof="0">
                <a:ln>
                  <a:noFill/>
                </a:ln>
                <a:effectLst/>
                <a:uLnTx/>
                <a:uFillTx/>
                <a:latin typeface="游ゴシック"/>
                <a:ea typeface="游ゴシック"/>
                <a:cs typeface="+mn-cs"/>
              </a:rPr>
              <a:t>PMH</a:t>
            </a:r>
            <a:r>
              <a:rPr kumimoji="1" lang="ja-JP" altLang="en-US" sz="1400" b="0" i="0" u="none" strike="noStrike" kern="1200" cap="none" spc="0" normalizeH="0" baseline="0" noProof="0">
                <a:ln>
                  <a:noFill/>
                </a:ln>
                <a:effectLst/>
                <a:uLnTx/>
                <a:uFillTx/>
                <a:latin typeface="游ゴシック"/>
                <a:ea typeface="游ゴシック"/>
                <a:cs typeface="+mn-cs"/>
              </a:rPr>
              <a:t>で「妊婦の健康記録」「保護者の記録」「妊産婦・乳幼児健診の結果」を連携することが示されている</a:t>
            </a:r>
          </a:p>
        </p:txBody>
      </p:sp>
      <p:grpSp>
        <p:nvGrpSpPr>
          <p:cNvPr id="31" name="グループ化 30">
            <a:extLst>
              <a:ext uri="{FF2B5EF4-FFF2-40B4-BE49-F238E27FC236}">
                <a16:creationId xmlns:a16="http://schemas.microsoft.com/office/drawing/2014/main" id="{B25A688B-974C-10AF-55E1-D0E027901DF5}"/>
              </a:ext>
            </a:extLst>
          </p:cNvPr>
          <p:cNvGrpSpPr/>
          <p:nvPr/>
        </p:nvGrpSpPr>
        <p:grpSpPr>
          <a:xfrm>
            <a:off x="10037814" y="1720743"/>
            <a:ext cx="1728000" cy="1368000"/>
            <a:chOff x="438827" y="1720743"/>
            <a:chExt cx="1728000" cy="1368000"/>
          </a:xfrm>
        </p:grpSpPr>
        <p:sp>
          <p:nvSpPr>
            <p:cNvPr id="33" name="四角形: 角を丸くする 32">
              <a:extLst>
                <a:ext uri="{FF2B5EF4-FFF2-40B4-BE49-F238E27FC236}">
                  <a16:creationId xmlns:a16="http://schemas.microsoft.com/office/drawing/2014/main" id="{4F809474-F5FC-3BA5-7A77-4A9E46DEA2BF}"/>
                </a:ext>
              </a:extLst>
            </p:cNvPr>
            <p:cNvSpPr/>
            <p:nvPr/>
          </p:nvSpPr>
          <p:spPr>
            <a:xfrm>
              <a:off x="438827" y="1720743"/>
              <a:ext cx="1728000" cy="1368000"/>
            </a:xfrm>
            <a:prstGeom prst="roundRect">
              <a:avLst/>
            </a:prstGeom>
            <a:solidFill>
              <a:srgbClr val="70AD47">
                <a:lumMod val="20000"/>
                <a:lumOff val="80000"/>
              </a:srgbClr>
            </a:solidFill>
            <a:ln w="12700" cap="flat" cmpd="sng" algn="ctr">
              <a:noFill/>
              <a:prstDash val="solid"/>
              <a:miter lim="800000"/>
            </a:ln>
            <a:effectLst/>
          </p:spPr>
          <p:txBody>
            <a:bodyPr lIns="0" tIns="36000" rIns="0" bIns="36000" rtlCol="0" anchor="ctr"/>
            <a:lstStyle/>
            <a:p>
              <a:pPr marL="0" marR="0" lvl="0" indent="0" defTabSz="914412" rtl="0" eaLnBrk="1" fontAlgn="auto" latinLnBrk="0" hangingPunct="1">
                <a:lnSpc>
                  <a:spcPct val="100000"/>
                </a:lnSpc>
                <a:spcBef>
                  <a:spcPts val="0"/>
                </a:spcBef>
                <a:spcAft>
                  <a:spcPts val="0"/>
                </a:spcAft>
                <a:buClr>
                  <a:srgbClr val="018838"/>
                </a:buClr>
                <a:buSzTx/>
                <a:buFontTx/>
                <a:buNone/>
                <a:tabLst/>
                <a:defRPr/>
              </a:pPr>
              <a:r>
                <a:rPr kumimoji="0" lang="ja-JP" altLang="en-US" sz="1200" b="1"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①パーソナライズ</a:t>
              </a:r>
              <a:endParaRPr kumimoji="0" lang="en-US" altLang="ja-JP" sz="1200" b="1"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a:p>
              <a:pPr marL="180975" marR="0" lvl="0" defTabSz="914412" rtl="0" eaLnBrk="1" fontAlgn="auto" latinLnBrk="0" hangingPunct="1">
                <a:lnSpc>
                  <a:spcPct val="100000"/>
                </a:lnSpc>
                <a:spcBef>
                  <a:spcPts val="0"/>
                </a:spcBef>
                <a:spcAft>
                  <a:spcPts val="0"/>
                </a:spcAft>
                <a:buClr>
                  <a:srgbClr val="018838"/>
                </a:buClr>
                <a:buSzTx/>
                <a:buFontTx/>
                <a:buNone/>
                <a:tabLst/>
                <a:defRPr/>
              </a:pPr>
              <a:r>
                <a:rPr kumimoji="0" lang="ja-JP" altLang="en-US" sz="1200" b="1"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されたプッシュ配信</a:t>
              </a:r>
              <a:endParaRPr kumimoji="0" lang="en-US" altLang="ja-JP" sz="1200" b="1"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a:p>
              <a:pPr marL="0" marR="0" lvl="0" indent="0" defTabSz="914412" rtl="0" eaLnBrk="1" fontAlgn="auto" latinLnBrk="0" hangingPunct="1">
                <a:lnSpc>
                  <a:spcPct val="100000"/>
                </a:lnSpc>
                <a:spcBef>
                  <a:spcPts val="0"/>
                </a:spcBef>
                <a:spcAft>
                  <a:spcPts val="0"/>
                </a:spcAft>
                <a:buClr>
                  <a:srgbClr val="018838"/>
                </a:buClr>
                <a:buSzTx/>
                <a:buFontTx/>
                <a:buNone/>
                <a:tabLst/>
                <a:defRPr/>
              </a:pPr>
              <a:endParaRPr kumimoji="0" lang="en-US" altLang="ja-JP" sz="1200" b="1"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a:p>
              <a:pPr marL="0" marR="0" lvl="0" indent="0" defTabSz="914412" rtl="0" eaLnBrk="1" fontAlgn="auto" latinLnBrk="0" hangingPunct="1">
                <a:lnSpc>
                  <a:spcPct val="100000"/>
                </a:lnSpc>
                <a:spcBef>
                  <a:spcPts val="0"/>
                </a:spcBef>
                <a:spcAft>
                  <a:spcPts val="0"/>
                </a:spcAft>
                <a:buClr>
                  <a:srgbClr val="018838"/>
                </a:buClr>
                <a:buSzTx/>
                <a:buFontTx/>
                <a:buNone/>
                <a:tabLst/>
                <a:defRPr/>
              </a:pPr>
              <a:endParaRPr kumimoji="0" lang="en-US" altLang="ja-JP" sz="1200" b="1"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a:p>
              <a:pPr marL="0" marR="0" lvl="0" indent="0" defTabSz="914412" rtl="0" eaLnBrk="1" fontAlgn="auto" latinLnBrk="0" hangingPunct="1">
                <a:lnSpc>
                  <a:spcPct val="100000"/>
                </a:lnSpc>
                <a:spcBef>
                  <a:spcPts val="0"/>
                </a:spcBef>
                <a:spcAft>
                  <a:spcPts val="0"/>
                </a:spcAft>
                <a:buClr>
                  <a:srgbClr val="018838"/>
                </a:buClr>
                <a:buSzTx/>
                <a:buFontTx/>
                <a:buNone/>
                <a:tabLst/>
                <a:defRPr/>
              </a:pPr>
              <a:endParaRPr kumimoji="0" lang="ja-JP" altLang="en-US" sz="1200" b="1"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p:txBody>
        </p:sp>
        <p:pic>
          <p:nvPicPr>
            <p:cNvPr id="34" name="Picture 2">
              <a:extLst>
                <a:ext uri="{FF2B5EF4-FFF2-40B4-BE49-F238E27FC236}">
                  <a16:creationId xmlns:a16="http://schemas.microsoft.com/office/drawing/2014/main" id="{C3A2C6C9-1039-EB92-6F6D-6F08605978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583926">
              <a:off x="1074839" y="2365625"/>
              <a:ext cx="568734" cy="61731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4B051D32-41B6-A632-0F90-8CF8ABEA87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371" y="2439810"/>
              <a:ext cx="403180" cy="403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グループ化 35">
            <a:extLst>
              <a:ext uri="{FF2B5EF4-FFF2-40B4-BE49-F238E27FC236}">
                <a16:creationId xmlns:a16="http://schemas.microsoft.com/office/drawing/2014/main" id="{C9668AEB-3591-666D-CE87-B343585B27A3}"/>
              </a:ext>
            </a:extLst>
          </p:cNvPr>
          <p:cNvGrpSpPr/>
          <p:nvPr/>
        </p:nvGrpSpPr>
        <p:grpSpPr>
          <a:xfrm>
            <a:off x="10056013" y="3216048"/>
            <a:ext cx="1728000" cy="1368000"/>
            <a:chOff x="457026" y="3216048"/>
            <a:chExt cx="1728000" cy="1368000"/>
          </a:xfrm>
        </p:grpSpPr>
        <p:sp>
          <p:nvSpPr>
            <p:cNvPr id="37" name="四角形: 角を丸くする 36">
              <a:extLst>
                <a:ext uri="{FF2B5EF4-FFF2-40B4-BE49-F238E27FC236}">
                  <a16:creationId xmlns:a16="http://schemas.microsoft.com/office/drawing/2014/main" id="{9C99D4B3-64B6-10D3-C560-2C2217840A41}"/>
                </a:ext>
              </a:extLst>
            </p:cNvPr>
            <p:cNvSpPr/>
            <p:nvPr/>
          </p:nvSpPr>
          <p:spPr>
            <a:xfrm>
              <a:off x="457026" y="3216048"/>
              <a:ext cx="1728000" cy="1368000"/>
            </a:xfrm>
            <a:prstGeom prst="roundRect">
              <a:avLst/>
            </a:prstGeom>
            <a:solidFill>
              <a:srgbClr val="70AD47">
                <a:lumMod val="20000"/>
                <a:lumOff val="80000"/>
              </a:srgbClr>
            </a:solidFill>
            <a:ln w="12700" cap="flat" cmpd="sng" algn="ctr">
              <a:noFill/>
              <a:prstDash val="solid"/>
              <a:miter lim="800000"/>
            </a:ln>
            <a:effectLst/>
          </p:spPr>
          <p:txBody>
            <a:bodyPr lIns="0" tIns="36000" rIns="0" bIns="36000" rtlCol="0" anchor="ctr"/>
            <a:lstStyle/>
            <a:p>
              <a:pPr marL="180975" marR="0" lvl="0" indent="-180975" defTabSz="914412" rtl="0" eaLnBrk="1" fontAlgn="auto" latinLnBrk="0" hangingPunct="1">
                <a:lnSpc>
                  <a:spcPct val="100000"/>
                </a:lnSpc>
                <a:spcBef>
                  <a:spcPts val="0"/>
                </a:spcBef>
                <a:spcAft>
                  <a:spcPts val="0"/>
                </a:spcAft>
                <a:buClr>
                  <a:srgbClr val="018838"/>
                </a:buClr>
                <a:buSzTx/>
                <a:buFontTx/>
                <a:buNone/>
                <a:tabLst/>
                <a:defRPr/>
              </a:pPr>
              <a:r>
                <a:rPr kumimoji="0" lang="ja-JP" altLang="en-US" sz="1200" b="1"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②母子バッグ等の配布物のアーカイブ化</a:t>
              </a:r>
              <a:endParaRPr kumimoji="0" lang="en-US" altLang="ja-JP" sz="1200" b="1"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a:p>
              <a:pPr marL="0" marR="0" lvl="0" indent="0" defTabSz="914412" rtl="0" eaLnBrk="1" fontAlgn="auto" latinLnBrk="0" hangingPunct="1">
                <a:lnSpc>
                  <a:spcPct val="100000"/>
                </a:lnSpc>
                <a:spcBef>
                  <a:spcPts val="0"/>
                </a:spcBef>
                <a:spcAft>
                  <a:spcPts val="0"/>
                </a:spcAft>
                <a:buClr>
                  <a:srgbClr val="018838"/>
                </a:buClr>
                <a:buSzTx/>
                <a:buFontTx/>
                <a:buNone/>
                <a:tabLst/>
                <a:defRPr/>
              </a:pPr>
              <a:endParaRPr kumimoji="0" lang="en-US" altLang="ja-JP" sz="1200" b="1"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a:p>
              <a:pPr marL="0" marR="0" lvl="0" indent="0" defTabSz="914412" rtl="0" eaLnBrk="1" fontAlgn="auto" latinLnBrk="0" hangingPunct="1">
                <a:lnSpc>
                  <a:spcPct val="100000"/>
                </a:lnSpc>
                <a:spcBef>
                  <a:spcPts val="0"/>
                </a:spcBef>
                <a:spcAft>
                  <a:spcPts val="0"/>
                </a:spcAft>
                <a:buClr>
                  <a:srgbClr val="018838"/>
                </a:buClr>
                <a:buSzTx/>
                <a:buFontTx/>
                <a:buNone/>
                <a:tabLst/>
                <a:defRPr/>
              </a:pPr>
              <a:endParaRPr kumimoji="0" lang="en-US" altLang="ja-JP" sz="1200" b="1"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a:p>
              <a:pPr marL="0" marR="0" lvl="0" indent="0" defTabSz="914412" rtl="0" eaLnBrk="1" fontAlgn="auto" latinLnBrk="0" hangingPunct="1">
                <a:lnSpc>
                  <a:spcPct val="100000"/>
                </a:lnSpc>
                <a:spcBef>
                  <a:spcPts val="0"/>
                </a:spcBef>
                <a:spcAft>
                  <a:spcPts val="0"/>
                </a:spcAft>
                <a:buClr>
                  <a:srgbClr val="018838"/>
                </a:buClr>
                <a:buSzTx/>
                <a:buFontTx/>
                <a:buNone/>
                <a:tabLst/>
                <a:defRPr/>
              </a:pPr>
              <a:endParaRPr kumimoji="0" lang="ja-JP" altLang="en-US" sz="1200" b="1"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p:txBody>
        </p:sp>
        <p:pic>
          <p:nvPicPr>
            <p:cNvPr id="38" name="Picture 20" descr="新聞折込チラシのイラスト">
              <a:extLst>
                <a:ext uri="{FF2B5EF4-FFF2-40B4-BE49-F238E27FC236}">
                  <a16:creationId xmlns:a16="http://schemas.microsoft.com/office/drawing/2014/main" id="{7B7D538B-E9E2-82A4-A0B8-A419468B38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57937">
              <a:off x="785199" y="3851945"/>
              <a:ext cx="493445" cy="548619"/>
            </a:xfrm>
            <a:prstGeom prst="rect">
              <a:avLst/>
            </a:prstGeom>
            <a:noFill/>
            <a:extLst>
              <a:ext uri="{909E8E84-426E-40DD-AFC4-6F175D3DCCD1}">
                <a14:hiddenFill xmlns:a14="http://schemas.microsoft.com/office/drawing/2010/main">
                  <a:solidFill>
                    <a:srgbClr val="FFFFFF"/>
                  </a:solidFill>
                </a14:hiddenFill>
              </a:ext>
            </a:extLst>
          </p:spPr>
        </p:pic>
        <p:pic>
          <p:nvPicPr>
            <p:cNvPr id="41" name="図 40">
              <a:extLst>
                <a:ext uri="{FF2B5EF4-FFF2-40B4-BE49-F238E27FC236}">
                  <a16:creationId xmlns:a16="http://schemas.microsoft.com/office/drawing/2014/main" id="{B5C76866-3470-CD11-2A09-504E9CAAFD79}"/>
                </a:ext>
              </a:extLst>
            </p:cNvPr>
            <p:cNvPicPr>
              <a:picLocks noChangeAspect="1"/>
            </p:cNvPicPr>
            <p:nvPr/>
          </p:nvPicPr>
          <p:blipFill>
            <a:blip r:embed="rId8"/>
            <a:stretch>
              <a:fillRect/>
            </a:stretch>
          </p:blipFill>
          <p:spPr>
            <a:xfrm>
              <a:off x="1049026" y="4115842"/>
              <a:ext cx="555741" cy="398826"/>
            </a:xfrm>
            <a:prstGeom prst="rect">
              <a:avLst/>
            </a:prstGeom>
          </p:spPr>
        </p:pic>
      </p:grpSp>
      <p:grpSp>
        <p:nvGrpSpPr>
          <p:cNvPr id="42" name="グループ化 41">
            <a:extLst>
              <a:ext uri="{FF2B5EF4-FFF2-40B4-BE49-F238E27FC236}">
                <a16:creationId xmlns:a16="http://schemas.microsoft.com/office/drawing/2014/main" id="{658A6F6E-9BE8-61F1-5C31-2E513D5865D0}"/>
              </a:ext>
            </a:extLst>
          </p:cNvPr>
          <p:cNvGrpSpPr/>
          <p:nvPr/>
        </p:nvGrpSpPr>
        <p:grpSpPr>
          <a:xfrm>
            <a:off x="10056013" y="4711354"/>
            <a:ext cx="1728000" cy="1368000"/>
            <a:chOff x="457026" y="4711354"/>
            <a:chExt cx="1728000" cy="1368000"/>
          </a:xfrm>
        </p:grpSpPr>
        <p:sp>
          <p:nvSpPr>
            <p:cNvPr id="43" name="四角形: 角を丸くする 42">
              <a:extLst>
                <a:ext uri="{FF2B5EF4-FFF2-40B4-BE49-F238E27FC236}">
                  <a16:creationId xmlns:a16="http://schemas.microsoft.com/office/drawing/2014/main" id="{4571904F-8744-559E-86A1-1BF5D285E633}"/>
                </a:ext>
              </a:extLst>
            </p:cNvPr>
            <p:cNvSpPr/>
            <p:nvPr/>
          </p:nvSpPr>
          <p:spPr>
            <a:xfrm>
              <a:off x="457026" y="4711354"/>
              <a:ext cx="1728000" cy="1368000"/>
            </a:xfrm>
            <a:prstGeom prst="roundRect">
              <a:avLst/>
            </a:prstGeom>
            <a:solidFill>
              <a:srgbClr val="70AD47">
                <a:lumMod val="20000"/>
                <a:lumOff val="80000"/>
              </a:srgbClr>
            </a:solidFill>
            <a:ln w="12700" cap="flat" cmpd="sng" algn="ctr">
              <a:noFill/>
              <a:prstDash val="solid"/>
              <a:miter lim="800000"/>
            </a:ln>
            <a:effectLst/>
          </p:spPr>
          <p:txBody>
            <a:bodyPr lIns="0" tIns="36000" rIns="0" bIns="36000" rtlCol="0" anchor="ctr"/>
            <a:lstStyle/>
            <a:p>
              <a:pPr marL="0" marR="0" lvl="0" indent="0" defTabSz="914412" rtl="0" eaLnBrk="1" fontAlgn="auto" latinLnBrk="0" hangingPunct="1">
                <a:lnSpc>
                  <a:spcPct val="100000"/>
                </a:lnSpc>
                <a:spcBef>
                  <a:spcPts val="0"/>
                </a:spcBef>
                <a:spcAft>
                  <a:spcPts val="0"/>
                </a:spcAft>
                <a:buClr>
                  <a:srgbClr val="018838"/>
                </a:buClr>
                <a:buSzTx/>
                <a:buFontTx/>
                <a:buNone/>
                <a:tabLst/>
                <a:defRPr/>
              </a:pPr>
              <a:r>
                <a:rPr kumimoji="0" lang="ja-JP" altLang="en-US" sz="1200" b="1"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③マイナポータルを</a:t>
              </a:r>
              <a:endParaRPr kumimoji="0" lang="en-US" altLang="ja-JP" sz="1200" b="1"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a:p>
              <a:pPr marR="0" lvl="0" indent="180975" defTabSz="914412" rtl="0" eaLnBrk="1" fontAlgn="auto" latinLnBrk="0" hangingPunct="1">
                <a:lnSpc>
                  <a:spcPct val="100000"/>
                </a:lnSpc>
                <a:spcBef>
                  <a:spcPts val="0"/>
                </a:spcBef>
                <a:spcAft>
                  <a:spcPts val="0"/>
                </a:spcAft>
                <a:buClr>
                  <a:srgbClr val="018838"/>
                </a:buClr>
                <a:buSzTx/>
                <a:buFontTx/>
                <a:buNone/>
                <a:tabLst/>
                <a:defRPr/>
              </a:pPr>
              <a:r>
                <a:rPr kumimoji="0" lang="ja-JP" altLang="en-US" sz="1200" b="1"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介した健診記録や</a:t>
              </a:r>
              <a:endParaRPr kumimoji="0" lang="en-US" altLang="ja-JP" sz="1200" b="1"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a:p>
              <a:pPr marR="0" lvl="0" indent="180975" defTabSz="914412" rtl="0" eaLnBrk="1" fontAlgn="auto" latinLnBrk="0" hangingPunct="1">
                <a:lnSpc>
                  <a:spcPct val="100000"/>
                </a:lnSpc>
                <a:spcBef>
                  <a:spcPts val="0"/>
                </a:spcBef>
                <a:spcAft>
                  <a:spcPts val="0"/>
                </a:spcAft>
                <a:buClr>
                  <a:srgbClr val="018838"/>
                </a:buClr>
                <a:buSzTx/>
                <a:buFontTx/>
                <a:buNone/>
                <a:tabLst/>
                <a:defRPr/>
              </a:pPr>
              <a:r>
                <a:rPr kumimoji="0" lang="ja-JP" altLang="en-US" sz="1200" b="1" i="0" u="none" strike="noStrike" kern="0" cap="none" spc="0" normalizeH="0" baseline="0" noProof="0">
                  <a:ln>
                    <a:noFill/>
                  </a:ln>
                  <a:effectLst/>
                  <a:uLnTx/>
                  <a:uFillTx/>
                  <a:latin typeface="游ゴシック" panose="020F0502020204030204"/>
                  <a:ea typeface="游ゴシック" panose="020B0400000000000000" pitchFamily="50" charset="-128"/>
                  <a:cs typeface="+mn-cs"/>
                </a:rPr>
                <a:t>接種記録等の取得</a:t>
              </a:r>
              <a:endParaRPr kumimoji="0" lang="en-US" altLang="ja-JP" sz="1200" b="1"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a:p>
              <a:pPr marL="0" marR="0" lvl="0" indent="0" defTabSz="914412" rtl="0" eaLnBrk="1" fontAlgn="auto" latinLnBrk="0" hangingPunct="1">
                <a:lnSpc>
                  <a:spcPct val="100000"/>
                </a:lnSpc>
                <a:spcBef>
                  <a:spcPts val="0"/>
                </a:spcBef>
                <a:spcAft>
                  <a:spcPts val="0"/>
                </a:spcAft>
                <a:buClr>
                  <a:srgbClr val="018838"/>
                </a:buClr>
                <a:buSzTx/>
                <a:buFontTx/>
                <a:buNone/>
                <a:tabLst/>
                <a:defRPr/>
              </a:pPr>
              <a:endParaRPr kumimoji="0" lang="en-US" altLang="ja-JP" sz="1200" b="1"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a:p>
              <a:pPr marL="0" marR="0" lvl="0" indent="0" defTabSz="914412" rtl="0" eaLnBrk="1" fontAlgn="auto" latinLnBrk="0" hangingPunct="1">
                <a:lnSpc>
                  <a:spcPct val="100000"/>
                </a:lnSpc>
                <a:spcBef>
                  <a:spcPts val="0"/>
                </a:spcBef>
                <a:spcAft>
                  <a:spcPts val="0"/>
                </a:spcAft>
                <a:buClr>
                  <a:srgbClr val="018838"/>
                </a:buClr>
                <a:buSzTx/>
                <a:buFontTx/>
                <a:buNone/>
                <a:tabLst/>
                <a:defRPr/>
              </a:pPr>
              <a:endParaRPr kumimoji="0" lang="ja-JP" altLang="en-US" sz="1200" b="1"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p:txBody>
        </p:sp>
        <p:pic>
          <p:nvPicPr>
            <p:cNvPr id="44" name="Picture 12">
              <a:extLst>
                <a:ext uri="{FF2B5EF4-FFF2-40B4-BE49-F238E27FC236}">
                  <a16:creationId xmlns:a16="http://schemas.microsoft.com/office/drawing/2014/main" id="{319B1EB7-FBA5-9462-46A9-1AB7B9F8B31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8922" y="5501971"/>
              <a:ext cx="424407" cy="502312"/>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矢印: 右 44">
            <a:extLst>
              <a:ext uri="{FF2B5EF4-FFF2-40B4-BE49-F238E27FC236}">
                <a16:creationId xmlns:a16="http://schemas.microsoft.com/office/drawing/2014/main" id="{C48D6E78-0F78-34E6-860C-D02F77A1DCFE}"/>
              </a:ext>
            </a:extLst>
          </p:cNvPr>
          <p:cNvSpPr/>
          <p:nvPr/>
        </p:nvSpPr>
        <p:spPr>
          <a:xfrm>
            <a:off x="9799689" y="2085913"/>
            <a:ext cx="403180" cy="637660"/>
          </a:xfrm>
          <a:prstGeom prst="rightArrow">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p>
        </p:txBody>
      </p:sp>
      <p:sp>
        <p:nvSpPr>
          <p:cNvPr id="46" name="矢印: 右 45">
            <a:extLst>
              <a:ext uri="{FF2B5EF4-FFF2-40B4-BE49-F238E27FC236}">
                <a16:creationId xmlns:a16="http://schemas.microsoft.com/office/drawing/2014/main" id="{6F14A259-BFA8-7114-7359-EF3F8CDA7909}"/>
              </a:ext>
            </a:extLst>
          </p:cNvPr>
          <p:cNvSpPr/>
          <p:nvPr/>
        </p:nvSpPr>
        <p:spPr>
          <a:xfrm>
            <a:off x="9799689" y="3581218"/>
            <a:ext cx="403180" cy="637660"/>
          </a:xfrm>
          <a:prstGeom prst="rightArrow">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b="1"/>
          </a:p>
        </p:txBody>
      </p:sp>
      <p:sp>
        <p:nvSpPr>
          <p:cNvPr id="47" name="矢印: 右 46">
            <a:extLst>
              <a:ext uri="{FF2B5EF4-FFF2-40B4-BE49-F238E27FC236}">
                <a16:creationId xmlns:a16="http://schemas.microsoft.com/office/drawing/2014/main" id="{BB1B0002-88EE-804C-49ED-B45C3AFB7FEA}"/>
              </a:ext>
            </a:extLst>
          </p:cNvPr>
          <p:cNvSpPr/>
          <p:nvPr/>
        </p:nvSpPr>
        <p:spPr>
          <a:xfrm>
            <a:off x="9799689" y="5076524"/>
            <a:ext cx="403180" cy="637660"/>
          </a:xfrm>
          <a:prstGeom prst="rightArrow">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b="1"/>
          </a:p>
        </p:txBody>
      </p:sp>
    </p:spTree>
    <p:extLst>
      <p:ext uri="{BB962C8B-B14F-4D97-AF65-F5344CB8AC3E}">
        <p14:creationId xmlns:p14="http://schemas.microsoft.com/office/powerpoint/2010/main" val="1409222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84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3&quot;&gt;&lt;elem m_fUsage=&quot;1.00000000000000000000E+00&quot;&gt;&lt;m_msothmcolidx val=&quot;0&quot;/&gt;&lt;m_rgb r=&quot;FF&quot; g=&quot;A8&quot; b=&quot;AE&quot;/&gt;&lt;/elem&gt;&lt;elem m_fUsage=&quot;9.00000000000000022204E-01&quot;&gt;&lt;m_msothmcolidx val=&quot;0&quot;/&gt;&lt;m_rgb r=&quot;FF&quot; g=&quot;BB&quot; b=&quot;AD&quot;/&gt;&lt;/elem&gt;&lt;elem m_fUsage=&quot;8.10000000000000053291E-01&quot;&gt;&lt;m_msothmcolidx val=&quot;0&quot;/&gt;&lt;m_rgb r=&quot;C5&quot; g=&quot;41&quot; b=&quot;00&quot;/&gt;&lt;/elem&gt;&lt;/m_vecMRU&gt;&lt;/m_mruColor&gt;&lt;m_eweekdayFirstOfWeek val=&quot;5&quot;/&gt;&lt;m_eweekdayFirstOfWorkweek val=&quot;2&quot;/&gt;&lt;m_eweekdayFirstOfWeekend val=&quot;7&quot;/&gt;&lt;/CPresentation&gt;&lt;/root&gt;"/>
  <p:tag name="EE4P_STYLE_ID" val="076a8867-8b72-4914-890a-d2f9a5d03d99"/>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I57EVtxsa4TOnR_goRmF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kYRKe87QLww3nGbByG9h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I57EVtxsa4TOnR_goRmF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I.Lh5TqfE4WR_mG99PGIy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テンプレ_2022_11_17">
  <a:themeElements>
    <a:clrScheme name="東京都デジタルサービス局_2023_02_08">
      <a:dk1>
        <a:srgbClr val="3E3E3E"/>
      </a:dk1>
      <a:lt1>
        <a:sysClr val="window" lastClr="FFFFFF"/>
      </a:lt1>
      <a:dk2>
        <a:srgbClr val="018838"/>
      </a:dk2>
      <a:lt2>
        <a:srgbClr val="018838"/>
      </a:lt2>
      <a:accent1>
        <a:srgbClr val="018838"/>
      </a:accent1>
      <a:accent2>
        <a:srgbClr val="EE5500"/>
      </a:accent2>
      <a:accent3>
        <a:srgbClr val="3E3E3E"/>
      </a:accent3>
      <a:accent4>
        <a:srgbClr val="3E3E3E"/>
      </a:accent4>
      <a:accent5>
        <a:srgbClr val="3E3E3E"/>
      </a:accent5>
      <a:accent6>
        <a:srgbClr val="3E3E3E"/>
      </a:accent6>
      <a:hlink>
        <a:srgbClr val="0563C1"/>
      </a:hlink>
      <a:folHlink>
        <a:srgbClr val="954F72"/>
      </a:folHlink>
    </a:clrScheme>
    <a:fontScheme name="ユーザー定義 2">
      <a:majorFont>
        <a:latin typeface="游ゴシック"/>
        <a:ea typeface="游ゴシック"/>
        <a:cs typeface=""/>
      </a:majorFont>
      <a:minorFont>
        <a:latin typeface="游ゴシック"/>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b="1" dirty="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120000"/>
          </a:lnSpc>
          <a:defRPr kumimoji="1" sz="1400" b="1" spc="50" dirty="0" smtClean="0"/>
        </a:defPPr>
      </a:lstStyle>
    </a:txDef>
  </a:objectDefaults>
  <a:extraClrSchemeLst/>
  <a:extLst>
    <a:ext uri="{05A4C25C-085E-4340-85A3-A5531E510DB2}">
      <thm15:themeFamily xmlns:thm15="http://schemas.microsoft.com/office/thememl/2012/main" name="テンプレ_2022_11_17" id="{99E48B81-25C1-467C-95A5-AFE199C15D8F}" vid="{8C1BC6C7-5BD2-40BE-9396-ADBF46EE35DF}"/>
    </a:ext>
  </a:extLst>
</a:theme>
</file>

<file path=ppt/theme/theme2.xml><?xml version="1.0" encoding="utf-8"?>
<a:theme xmlns:a="http://schemas.openxmlformats.org/drawingml/2006/main" name="2_テンプレ_2022_11_17">
  <a:themeElements>
    <a:clrScheme name="東京都デジタルサービス局_2023_02_08">
      <a:dk1>
        <a:srgbClr val="3E3E3E"/>
      </a:dk1>
      <a:lt1>
        <a:sysClr val="window" lastClr="FFFFFF"/>
      </a:lt1>
      <a:dk2>
        <a:srgbClr val="018838"/>
      </a:dk2>
      <a:lt2>
        <a:srgbClr val="018838"/>
      </a:lt2>
      <a:accent1>
        <a:srgbClr val="018838"/>
      </a:accent1>
      <a:accent2>
        <a:srgbClr val="EE5500"/>
      </a:accent2>
      <a:accent3>
        <a:srgbClr val="3E3E3E"/>
      </a:accent3>
      <a:accent4>
        <a:srgbClr val="3E3E3E"/>
      </a:accent4>
      <a:accent5>
        <a:srgbClr val="3E3E3E"/>
      </a:accent5>
      <a:accent6>
        <a:srgbClr val="3E3E3E"/>
      </a:accent6>
      <a:hlink>
        <a:srgbClr val="0563C1"/>
      </a:hlink>
      <a:folHlink>
        <a:srgbClr val="954F72"/>
      </a:folHlink>
    </a:clrScheme>
    <a:fontScheme name="ユーザー定義 2">
      <a:majorFont>
        <a:latin typeface="游ゴシック"/>
        <a:ea typeface="游ゴシック"/>
        <a:cs typeface=""/>
      </a:majorFont>
      <a:minorFont>
        <a:latin typeface="游ゴシック"/>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b="1" dirty="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120000"/>
          </a:lnSpc>
          <a:defRPr kumimoji="1" sz="1400" b="1" spc="50" dirty="0" smtClean="0"/>
        </a:defPPr>
      </a:lstStyle>
    </a:txDef>
  </a:objectDefaults>
  <a:extraClrSchemeLst/>
  <a:extLst>
    <a:ext uri="{05A4C25C-085E-4340-85A3-A5531E510DB2}">
      <thm15:themeFamily xmlns:thm15="http://schemas.microsoft.com/office/thememl/2012/main" name="テンプレ_2022_11_17" id="{99E48B81-25C1-467C-95A5-AFE199C15D8F}" vid="{8C1BC6C7-5BD2-40BE-9396-ADBF46EE35DF}"/>
    </a:ext>
  </a:extLst>
</a:theme>
</file>

<file path=ppt/theme/theme3.xml><?xml version="1.0" encoding="utf-8"?>
<a:theme xmlns:a="http://schemas.openxmlformats.org/drawingml/2006/main" name="1_テンプレ_2022_11_17">
  <a:themeElements>
    <a:clrScheme name="東京都デジタルサービス局_2023_02_08">
      <a:dk1>
        <a:srgbClr val="3E3E3E"/>
      </a:dk1>
      <a:lt1>
        <a:sysClr val="window" lastClr="FFFFFF"/>
      </a:lt1>
      <a:dk2>
        <a:srgbClr val="018838"/>
      </a:dk2>
      <a:lt2>
        <a:srgbClr val="018838"/>
      </a:lt2>
      <a:accent1>
        <a:srgbClr val="018838"/>
      </a:accent1>
      <a:accent2>
        <a:srgbClr val="EE5500"/>
      </a:accent2>
      <a:accent3>
        <a:srgbClr val="3E3E3E"/>
      </a:accent3>
      <a:accent4>
        <a:srgbClr val="3E3E3E"/>
      </a:accent4>
      <a:accent5>
        <a:srgbClr val="3E3E3E"/>
      </a:accent5>
      <a:accent6>
        <a:srgbClr val="3E3E3E"/>
      </a:accent6>
      <a:hlink>
        <a:srgbClr val="0563C1"/>
      </a:hlink>
      <a:folHlink>
        <a:srgbClr val="954F72"/>
      </a:folHlink>
    </a:clrScheme>
    <a:fontScheme name="ユーザー定義 2">
      <a:majorFont>
        <a:latin typeface="游ゴシック"/>
        <a:ea typeface="游ゴシック"/>
        <a:cs typeface=""/>
      </a:majorFont>
      <a:minorFont>
        <a:latin typeface="游ゴシック"/>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b="1" dirty="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120000"/>
          </a:lnSpc>
          <a:defRPr kumimoji="1" sz="1400" b="1" spc="50" dirty="0" smtClean="0"/>
        </a:defPPr>
      </a:lstStyle>
    </a:txDef>
  </a:objectDefaults>
  <a:extraClrSchemeLst/>
  <a:extLst>
    <a:ext uri="{05A4C25C-085E-4340-85A3-A5531E510DB2}">
      <thm15:themeFamily xmlns:thm15="http://schemas.microsoft.com/office/thememl/2012/main" name="テンプレ_2022_11_17" id="{99E48B81-25C1-467C-95A5-AFE199C15D8F}" vid="{8C1BC6C7-5BD2-40BE-9396-ADBF46EE35DF}"/>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6872528DD9666C41A2E6D5C35E637459" ma:contentTypeVersion="12" ma:contentTypeDescription="新しいドキュメントを作成します。" ma:contentTypeScope="" ma:versionID="48286caff7d6baf56ed7695ce2efe0e8">
  <xsd:schema xmlns:xsd="http://www.w3.org/2001/XMLSchema" xmlns:xs="http://www.w3.org/2001/XMLSchema" xmlns:p="http://schemas.microsoft.com/office/2006/metadata/properties" xmlns:ns2="247b9afa-8c87-4ad4-9b07-00af82ff521b" xmlns:ns3="53c0b26e-f921-4d69-8a8e-e455b0392938" targetNamespace="http://schemas.microsoft.com/office/2006/metadata/properties" ma:root="true" ma:fieldsID="e11ffe68b3d2ab2b0c6af7521a7da12e" ns2:_="" ns3:_="">
    <xsd:import namespace="247b9afa-8c87-4ad4-9b07-00af82ff521b"/>
    <xsd:import namespace="53c0b26e-f921-4d69-8a8e-e455b039293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7b9afa-8c87-4ad4-9b07-00af82ff52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e887751-6760-42ee-8103-2ba6b2d9304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c0b26e-f921-4d69-8a8e-e455b039293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de2144e-a954-4a91-8dd7-82df481ba452}" ma:internalName="TaxCatchAll" ma:showField="CatchAllData" ma:web="53c0b26e-f921-4d69-8a8e-e455b03929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47b9afa-8c87-4ad4-9b07-00af82ff521b">
      <Terms xmlns="http://schemas.microsoft.com/office/infopath/2007/PartnerControls"/>
    </lcf76f155ced4ddcb4097134ff3c332f>
    <TaxCatchAll xmlns="53c0b26e-f921-4d69-8a8e-e455b0392938" xsi:nil="true"/>
  </documentManagement>
</p:properties>
</file>

<file path=customXml/itemProps1.xml><?xml version="1.0" encoding="utf-8"?>
<ds:datastoreItem xmlns:ds="http://schemas.openxmlformats.org/officeDocument/2006/customXml" ds:itemID="{63005128-56AE-4E47-BD6D-C2AEE8178F3E}">
  <ds:schemaRefs>
    <ds:schemaRef ds:uri="http://schemas.microsoft.com/sharepoint/v3/contenttype/forms"/>
  </ds:schemaRefs>
</ds:datastoreItem>
</file>

<file path=customXml/itemProps2.xml><?xml version="1.0" encoding="utf-8"?>
<ds:datastoreItem xmlns:ds="http://schemas.openxmlformats.org/officeDocument/2006/customXml" ds:itemID="{B90CD6FE-2BF5-4F0E-8C9D-0FF6F0FE5C1F}">
  <ds:schemaRefs>
    <ds:schemaRef ds:uri="247b9afa-8c87-4ad4-9b07-00af82ff521b"/>
    <ds:schemaRef ds:uri="53c0b26e-f921-4d69-8a8e-e455b03929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4279243-8349-46CE-A2A3-F08B91F2A906}">
  <ds:schemaRefs>
    <ds:schemaRef ds:uri="247b9afa-8c87-4ad4-9b07-00af82ff521b"/>
    <ds:schemaRef ds:uri="53c0b26e-f921-4d69-8a8e-e455b03929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emplate>テンプレ_2022_11_17</Template>
  <Application>Microsoft Office PowerPoint</Application>
  <PresentationFormat>Widescreen</PresentationFormat>
  <Slides>43</Slides>
  <Notes>22</Notes>
  <HiddenSlides>0</HiddenSlide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テンプレ_2022_11_17</vt:lpstr>
      <vt:lpstr>2_テンプレ_2022_11_17</vt:lpstr>
      <vt:lpstr>1_テンプレ_2022_11_17</vt:lpstr>
      <vt:lpstr>PowerPoint Presentation</vt:lpstr>
      <vt:lpstr>PowerPoint Presentation</vt:lpstr>
      <vt:lpstr>PowerPoint Presentation</vt:lpstr>
      <vt:lpstr>本資料の位置づけ</vt:lpstr>
      <vt:lpstr>PowerPoint Presentation</vt:lpstr>
      <vt:lpstr>実証の概要</vt:lpstr>
      <vt:lpstr>(1) 実証の背景と目的｜電子版母子健康手帳に関する取組</vt:lpstr>
      <vt:lpstr>(2) 都内区市町村の現状</vt:lpstr>
      <vt:lpstr>(3) 実証の対象機能｜選定の経緯</vt:lpstr>
      <vt:lpstr>(3) 実証の対象機能｜各機能の目的と内容</vt:lpstr>
      <vt:lpstr>(3) 実証の対象機能｜３機能の検証観点</vt:lpstr>
      <vt:lpstr>(4) 検証概要｜住民側（実利用者・体験会モニター）</vt:lpstr>
      <vt:lpstr>(4) 検証概要｜職員側</vt:lpstr>
      <vt:lpstr>(5) サービス・機能概要｜機能の概要</vt:lpstr>
      <vt:lpstr>(5) サービス・機能概要｜パーソナライズされたプッシュ配信（1/2）</vt:lpstr>
      <vt:lpstr>(5) サービス・機能概要｜パーソナライズされたプッシュ配信（2/2）</vt:lpstr>
      <vt:lpstr>(5) サービス・機能概要｜母子バッグ等の配布物のアーカイブ化機能</vt:lpstr>
      <vt:lpstr>(5) サービス・機能概要｜マイナポータルを介した健診記録や接種記録等の取得機能</vt:lpstr>
      <vt:lpstr>実証結果及び 導入により期待される効果</vt:lpstr>
      <vt:lpstr>(1) 実証結果｜総合満足度*1</vt:lpstr>
      <vt:lpstr>(2) 導入による効果｜保護者の利便性向上</vt:lpstr>
      <vt:lpstr>(2) 導入による効果｜パーソナライズされたプッシュ配信</vt:lpstr>
      <vt:lpstr>(2) 導入による効果｜パーソナライズされたプッシュ配信</vt:lpstr>
      <vt:lpstr>(2) 導入による効果｜母子バッグ等の配布物のアーカイブ化</vt:lpstr>
      <vt:lpstr>(2) 導入による効果｜母子バッグ等の配布物のアーカイブ化</vt:lpstr>
      <vt:lpstr>(2) 導入による効果｜マイナポータルを介した健診記録や接種記録等の取得</vt:lpstr>
      <vt:lpstr>(2) 導入による効果｜マイナポータルを介した健診記録や接種記録等の取得</vt:lpstr>
      <vt:lpstr>(2) 導入による効果｜職員業務の軽減・費用の削減</vt:lpstr>
      <vt:lpstr>(2) 導入による効果｜パーソナライズされたプッシュ配信（乳幼児健診の勧奨業務の場合）</vt:lpstr>
      <vt:lpstr>(2) 導入による効果｜パーソナライズされたプッシュ配信（イベント案内業務の場合）</vt:lpstr>
      <vt:lpstr>(2) 導入による効果｜母子バッグ等の配布物のアーカイブ化</vt:lpstr>
      <vt:lpstr>運用上の課題と対応方針</vt:lpstr>
      <vt:lpstr>(1) ３機能に関する住民（実利用者／体験会モニター）の意見（1/2）</vt:lpstr>
      <vt:lpstr>(1) ３機能に関する住民（実利用者／体験会モニター）の意見（2/2）</vt:lpstr>
      <vt:lpstr>(2) 区市町村の運用上の課題（1/2）</vt:lpstr>
      <vt:lpstr>(2) 区市町村の運用上の課題（2/2）</vt:lpstr>
      <vt:lpstr>今後の展開</vt:lpstr>
      <vt:lpstr>(1) これまでの経緯と今後のスケジュール</vt:lpstr>
      <vt:lpstr>PowerPoint Presentation</vt:lpstr>
      <vt:lpstr>(2) 導入に向けた準備｜導入までの流れと関連資料の活用タイミング</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2026-03-30T04:34:36Z</dcterms:created>
  <dcterms:modified xsi:type="dcterms:W3CDTF">2026-03-31T01:20:08Z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0x0101006872528DD9666C41A2E6D5C35E637459</vt:lpwstr>
  </property>
</Properties>
</file>