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4"/>
  </p:sldMasterIdLst>
  <p:notesMasterIdLst>
    <p:notesMasterId r:id="rId13"/>
  </p:notesMasterIdLst>
  <p:handoutMasterIdLst>
    <p:handoutMasterId r:id="rId14"/>
  </p:handoutMasterIdLst>
  <p:sldIdLst>
    <p:sldId id="272" r:id="rId5"/>
    <p:sldId id="266" r:id="rId6"/>
    <p:sldId id="273" r:id="rId7"/>
    <p:sldId id="269" r:id="rId8"/>
    <p:sldId id="271" r:id="rId9"/>
    <p:sldId id="267" r:id="rId10"/>
    <p:sldId id="274" r:id="rId11"/>
    <p:sldId id="270" r:id="rId12"/>
  </p:sldIdLst>
  <p:sldSz cx="12801600" cy="9601200" type="A3"/>
  <p:notesSz cx="6807200" cy="9939338"/>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82" userDrawn="1">
          <p15:clr>
            <a:srgbClr val="A4A3A4"/>
          </p15:clr>
        </p15:guide>
        <p15:guide id="2" pos="4032" userDrawn="1">
          <p15:clr>
            <a:srgbClr val="A4A3A4"/>
          </p15:clr>
        </p15:guide>
        <p15:guide id="3" orient="horz" pos="59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91" autoAdjust="0"/>
    <p:restoredTop sz="93750" autoAdjust="0"/>
  </p:normalViewPr>
  <p:slideViewPr>
    <p:cSldViewPr snapToGrid="0" showGuides="1">
      <p:cViewPr varScale="1">
        <p:scale>
          <a:sx n="60" d="100"/>
          <a:sy n="60" d="100"/>
        </p:scale>
        <p:origin x="1109" y="43"/>
      </p:cViewPr>
      <p:guideLst>
        <p:guide orient="horz" pos="5882"/>
        <p:guide pos="4032"/>
        <p:guide orient="horz" pos="59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（案）</a:t>
            </a:r>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0A771A97-A5C1-4E62-87CA-755243C1A70B}" type="datetimeFigureOut">
              <a:rPr kumimoji="1" lang="ja-JP" altLang="en-US" smtClean="0"/>
              <a:t>2024/7/17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64412B5-2D2B-4940-9F56-05B4BB8486C5}" type="slidenum">
              <a:rPr kumimoji="1" lang="ja-JP" altLang="en-US" smtClean="0"/>
              <a:t>‹#›</a:t>
            </a:fld>
            <a:endParaRPr kumimoji="1" lang="ja-JP" altLang="en-US"/>
          </a:p>
        </p:txBody>
      </p:sp>
    </p:spTree>
    <p:extLst>
      <p:ext uri="{BB962C8B-B14F-4D97-AF65-F5344CB8AC3E}">
        <p14:creationId xmlns:p14="http://schemas.microsoft.com/office/powerpoint/2010/main" val="231724937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787" cy="498693"/>
          </a:xfrm>
          <a:prstGeom prst="rect">
            <a:avLst/>
          </a:prstGeom>
        </p:spPr>
        <p:txBody>
          <a:bodyPr vert="horz" lIns="91429" tIns="45715" rIns="91429" bIns="45715" rtlCol="0"/>
          <a:lstStyle>
            <a:lvl1pPr algn="l">
              <a:defRPr sz="1200"/>
            </a:lvl1pPr>
          </a:lstStyle>
          <a:p>
            <a:r>
              <a:rPr kumimoji="1" lang="ja-JP" altLang="en-US"/>
              <a:t>（案）</a:t>
            </a:r>
          </a:p>
        </p:txBody>
      </p:sp>
      <p:sp>
        <p:nvSpPr>
          <p:cNvPr id="3" name="日付プレースホルダー 2"/>
          <p:cNvSpPr>
            <a:spLocks noGrp="1"/>
          </p:cNvSpPr>
          <p:nvPr>
            <p:ph type="dt" idx="1"/>
          </p:nvPr>
        </p:nvSpPr>
        <p:spPr>
          <a:xfrm>
            <a:off x="3855839" y="2"/>
            <a:ext cx="2949787" cy="498693"/>
          </a:xfrm>
          <a:prstGeom prst="rect">
            <a:avLst/>
          </a:prstGeom>
        </p:spPr>
        <p:txBody>
          <a:bodyPr vert="horz" lIns="91429" tIns="45715" rIns="91429" bIns="45715" rtlCol="0"/>
          <a:lstStyle>
            <a:lvl1pPr algn="r">
              <a:defRPr sz="1200"/>
            </a:lvl1pPr>
          </a:lstStyle>
          <a:p>
            <a:fld id="{268B9AC4-62E1-4479-B08C-EA6B0CEA0BF0}" type="datetimeFigureOut">
              <a:rPr kumimoji="1" lang="ja-JP" altLang="en-US" smtClean="0"/>
              <a:t>2024/7/17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9" tIns="45715" rIns="91429" bIns="45715"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29" tIns="45715" rIns="91429"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7" cy="498692"/>
          </a:xfrm>
          <a:prstGeom prst="rect">
            <a:avLst/>
          </a:prstGeom>
        </p:spPr>
        <p:txBody>
          <a:bodyPr vert="horz" lIns="91429" tIns="45715" rIns="91429"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29" tIns="45715" rIns="91429" bIns="45715" rtlCol="0" anchor="b"/>
          <a:lstStyle>
            <a:lvl1pPr algn="r">
              <a:defRPr sz="1200"/>
            </a:lvl1pPr>
          </a:lstStyle>
          <a:p>
            <a:fld id="{FF9FD6F5-EB85-421D-A48A-E6526543A726}" type="slidenum">
              <a:rPr kumimoji="1" lang="ja-JP" altLang="en-US" smtClean="0"/>
              <a:t>‹#›</a:t>
            </a:fld>
            <a:endParaRPr kumimoji="1" lang="ja-JP" altLang="en-US"/>
          </a:p>
        </p:txBody>
      </p:sp>
    </p:spTree>
    <p:extLst>
      <p:ext uri="{BB962C8B-B14F-4D97-AF65-F5344CB8AC3E}">
        <p14:creationId xmlns:p14="http://schemas.microsoft.com/office/powerpoint/2010/main" val="3841591614"/>
      </p:ext>
    </p:extLst>
  </p:cSld>
  <p:clrMap bg1="lt1" tx1="dk1" bg2="lt2" tx2="dk2" accent1="accent1" accent2="accent2" accent3="accent3" accent4="accent4" accent5="accent5" accent6="accent6" hlink="hlink" folHlink="folHlink"/>
  <p:hf ftr="0" dt="0"/>
  <p:notesStyle>
    <a:lvl1pPr marL="0" algn="l" defTabSz="1280093" rtl="0" eaLnBrk="1" latinLnBrk="0" hangingPunct="1">
      <a:defRPr kumimoji="1" sz="1680" kern="1200">
        <a:solidFill>
          <a:schemeClr val="tx1"/>
        </a:solidFill>
        <a:latin typeface="+mn-lt"/>
        <a:ea typeface="+mn-ea"/>
        <a:cs typeface="+mn-cs"/>
      </a:defRPr>
    </a:lvl1pPr>
    <a:lvl2pPr marL="640046" algn="l" defTabSz="1280093" rtl="0" eaLnBrk="1" latinLnBrk="0" hangingPunct="1">
      <a:defRPr kumimoji="1" sz="1680" kern="1200">
        <a:solidFill>
          <a:schemeClr val="tx1"/>
        </a:solidFill>
        <a:latin typeface="+mn-lt"/>
        <a:ea typeface="+mn-ea"/>
        <a:cs typeface="+mn-cs"/>
      </a:defRPr>
    </a:lvl2pPr>
    <a:lvl3pPr marL="1280093" algn="l" defTabSz="1280093" rtl="0" eaLnBrk="1" latinLnBrk="0" hangingPunct="1">
      <a:defRPr kumimoji="1" sz="1680" kern="1200">
        <a:solidFill>
          <a:schemeClr val="tx1"/>
        </a:solidFill>
        <a:latin typeface="+mn-lt"/>
        <a:ea typeface="+mn-ea"/>
        <a:cs typeface="+mn-cs"/>
      </a:defRPr>
    </a:lvl3pPr>
    <a:lvl4pPr marL="1920139" algn="l" defTabSz="1280093" rtl="0" eaLnBrk="1" latinLnBrk="0" hangingPunct="1">
      <a:defRPr kumimoji="1" sz="1680" kern="1200">
        <a:solidFill>
          <a:schemeClr val="tx1"/>
        </a:solidFill>
        <a:latin typeface="+mn-lt"/>
        <a:ea typeface="+mn-ea"/>
        <a:cs typeface="+mn-cs"/>
      </a:defRPr>
    </a:lvl4pPr>
    <a:lvl5pPr marL="2560186" algn="l" defTabSz="1280093" rtl="0" eaLnBrk="1" latinLnBrk="0" hangingPunct="1">
      <a:defRPr kumimoji="1" sz="1680" kern="1200">
        <a:solidFill>
          <a:schemeClr val="tx1"/>
        </a:solidFill>
        <a:latin typeface="+mn-lt"/>
        <a:ea typeface="+mn-ea"/>
        <a:cs typeface="+mn-cs"/>
      </a:defRPr>
    </a:lvl5pPr>
    <a:lvl6pPr marL="3200232" algn="l" defTabSz="1280093" rtl="0" eaLnBrk="1" latinLnBrk="0" hangingPunct="1">
      <a:defRPr kumimoji="1" sz="1680" kern="1200">
        <a:solidFill>
          <a:schemeClr val="tx1"/>
        </a:solidFill>
        <a:latin typeface="+mn-lt"/>
        <a:ea typeface="+mn-ea"/>
        <a:cs typeface="+mn-cs"/>
      </a:defRPr>
    </a:lvl6pPr>
    <a:lvl7pPr marL="3840278" algn="l" defTabSz="1280093" rtl="0" eaLnBrk="1" latinLnBrk="0" hangingPunct="1">
      <a:defRPr kumimoji="1" sz="1680" kern="1200">
        <a:solidFill>
          <a:schemeClr val="tx1"/>
        </a:solidFill>
        <a:latin typeface="+mn-lt"/>
        <a:ea typeface="+mn-ea"/>
        <a:cs typeface="+mn-cs"/>
      </a:defRPr>
    </a:lvl7pPr>
    <a:lvl8pPr marL="4480325" algn="l" defTabSz="1280093" rtl="0" eaLnBrk="1" latinLnBrk="0" hangingPunct="1">
      <a:defRPr kumimoji="1" sz="1680" kern="1200">
        <a:solidFill>
          <a:schemeClr val="tx1"/>
        </a:solidFill>
        <a:latin typeface="+mn-lt"/>
        <a:ea typeface="+mn-ea"/>
        <a:cs typeface="+mn-cs"/>
      </a:defRPr>
    </a:lvl8pPr>
    <a:lvl9pPr marL="5120371" algn="l" defTabSz="1280093"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F9FD6F5-EB85-421D-A48A-E6526543A726}" type="slidenum">
              <a:rPr kumimoji="1" lang="ja-JP" altLang="en-US" smtClean="0"/>
              <a:t>6</a:t>
            </a:fld>
            <a:endParaRPr kumimoji="1" lang="ja-JP" altLang="en-US"/>
          </a:p>
        </p:txBody>
      </p:sp>
      <p:sp>
        <p:nvSpPr>
          <p:cNvPr id="5" name="ヘッダー プレースホルダー 4"/>
          <p:cNvSpPr>
            <a:spLocks noGrp="1"/>
          </p:cNvSpPr>
          <p:nvPr>
            <p:ph type="hdr" sz="quarter" idx="10"/>
          </p:nvPr>
        </p:nvSpPr>
        <p:spPr/>
        <p:txBody>
          <a:bodyPr/>
          <a:lstStyle/>
          <a:p>
            <a:r>
              <a:rPr kumimoji="1" lang="ja-JP" altLang="en-US"/>
              <a:t>（案）</a:t>
            </a:r>
          </a:p>
        </p:txBody>
      </p:sp>
    </p:spTree>
    <p:extLst>
      <p:ext uri="{BB962C8B-B14F-4D97-AF65-F5344CB8AC3E}">
        <p14:creationId xmlns:p14="http://schemas.microsoft.com/office/powerpoint/2010/main" val="3878447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5735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09599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9736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69221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49934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05434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49350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412182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2875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36697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2024/7/17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2672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hidden="1">
            <a:extLst>
              <a:ext uri="{FF2B5EF4-FFF2-40B4-BE49-F238E27FC236}">
                <a16:creationId xmlns:a16="http://schemas.microsoft.com/office/drawing/2014/main" id="{CB5D8AB6-6313-4BDC-9FC3-954E8DA32EA3}"/>
              </a:ext>
            </a:extLst>
          </p:cNvPr>
          <p:cNvSpPr/>
          <p:nvPr userDrawn="1">
            <p:custDataLst>
              <p:tags r:id="rId1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dirty="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FDECCD9-1ABC-4D06-9DE2-AF04E5AF157C}" type="datetimeFigureOut">
              <a:rPr kumimoji="1" lang="ja-JP" altLang="en-US" smtClean="0"/>
              <a:t>2024/7/17</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703284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rPr>
              <a:t>事業提案書の記載項目</a:t>
            </a:r>
            <a:endParaRPr kumimoji="1" lang="ja-JP" altLang="en-US" sz="28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3" name="テキスト ボックス 2"/>
          <p:cNvSpPr txBox="1"/>
          <p:nvPr/>
        </p:nvSpPr>
        <p:spPr>
          <a:xfrm>
            <a:off x="280800" y="734858"/>
            <a:ext cx="12240000" cy="8554914"/>
          </a:xfrm>
          <a:prstGeom prst="rect">
            <a:avLst/>
          </a:prstGeom>
          <a:noFill/>
          <a:ln>
            <a:solidFill>
              <a:schemeClr val="bg2">
                <a:lumMod val="90000"/>
              </a:schemeClr>
            </a:solidFill>
          </a:ln>
        </p:spPr>
        <p:txBody>
          <a:bodyPr wrap="square" lIns="72000" tIns="72000" rIns="72000" bIns="72000" rtlCol="0">
            <a:noAutofit/>
          </a:bodyPr>
          <a:lstStyle/>
          <a:p>
            <a:pPr marL="342900" indent="-342900">
              <a:buFont typeface="Wingdings" panose="05000000000000000000" pitchFamily="2" charset="2"/>
              <a:buChar char="Ø"/>
            </a:pPr>
            <a:r>
              <a:rPr kumimoji="1" lang="ja-JP" altLang="en-US" sz="2800" b="1" dirty="0">
                <a:solidFill>
                  <a:srgbClr val="0070C0"/>
                </a:solidFill>
                <a:latin typeface="+mn-ea"/>
              </a:rPr>
              <a:t>全体像</a:t>
            </a:r>
            <a:endParaRPr kumimoji="1" lang="en-US" altLang="ja-JP" sz="2800" b="1" dirty="0">
              <a:solidFill>
                <a:srgbClr val="0070C0"/>
              </a:solidFill>
              <a:latin typeface="+mn-ea"/>
            </a:endParaRPr>
          </a:p>
          <a:p>
            <a:pPr marL="914400" lvl="1" indent="-457200">
              <a:buFont typeface="Wingdings" panose="05000000000000000000" pitchFamily="2" charset="2"/>
              <a:buChar char="n"/>
            </a:pPr>
            <a:r>
              <a:rPr kumimoji="1" lang="ja-JP" altLang="en-US" sz="2800" b="1" dirty="0">
                <a:latin typeface="+mn-ea"/>
              </a:rPr>
              <a:t>スマートポール又は</a:t>
            </a:r>
            <a:r>
              <a:rPr kumimoji="1" lang="ja-JP" altLang="en-US" sz="2800" b="1" dirty="0" smtClean="0">
                <a:latin typeface="+mn-ea"/>
              </a:rPr>
              <a:t>センサーの</a:t>
            </a:r>
            <a:r>
              <a:rPr kumimoji="1" lang="ja-JP" altLang="en-US" sz="2800" b="1" dirty="0">
                <a:latin typeface="+mn-ea"/>
              </a:rPr>
              <a:t>取組概要</a:t>
            </a:r>
            <a:endParaRPr kumimoji="1" lang="en-US" altLang="ja-JP" sz="2800" b="1" dirty="0">
              <a:latin typeface="+mn-ea"/>
            </a:endParaRPr>
          </a:p>
          <a:p>
            <a:pPr marL="914400" lvl="1" indent="-457200">
              <a:buFont typeface="Wingdings" panose="05000000000000000000" pitchFamily="2" charset="2"/>
              <a:buChar char="n"/>
            </a:pPr>
            <a:r>
              <a:rPr kumimoji="1" lang="ja-JP" altLang="en-US" sz="2800" b="1" dirty="0">
                <a:latin typeface="+mn-ea"/>
              </a:rPr>
              <a:t>搭載機能</a:t>
            </a:r>
            <a:endParaRPr kumimoji="1" lang="en-US" altLang="ja-JP" sz="2800" b="1" dirty="0">
              <a:latin typeface="+mn-ea"/>
            </a:endParaRPr>
          </a:p>
          <a:p>
            <a:pPr marL="914400" lvl="1" indent="-457200">
              <a:buFont typeface="Wingdings" panose="05000000000000000000" pitchFamily="2" charset="2"/>
              <a:buChar char="n"/>
            </a:pPr>
            <a:r>
              <a:rPr kumimoji="1" lang="ja-JP" altLang="en-US" sz="2800" b="1" dirty="0">
                <a:latin typeface="+mn-ea"/>
              </a:rPr>
              <a:t>設置場所</a:t>
            </a:r>
            <a:endParaRPr kumimoji="1" lang="en-US" altLang="ja-JP" sz="2800" b="1" dirty="0">
              <a:latin typeface="+mn-ea"/>
            </a:endParaRPr>
          </a:p>
          <a:p>
            <a:pPr marL="342900" indent="-342900">
              <a:spcBef>
                <a:spcPts val="1200"/>
              </a:spcBef>
              <a:buFont typeface="Wingdings" panose="05000000000000000000" pitchFamily="2" charset="2"/>
              <a:buChar char="Ø"/>
            </a:pPr>
            <a:r>
              <a:rPr kumimoji="1" lang="ja-JP" altLang="en-US" sz="2800" b="1" dirty="0">
                <a:solidFill>
                  <a:srgbClr val="0070C0"/>
                </a:solidFill>
                <a:latin typeface="+mn-ea"/>
              </a:rPr>
              <a:t>活用方法</a:t>
            </a:r>
            <a:endParaRPr kumimoji="1" lang="en-US" altLang="ja-JP" sz="2800" b="1" dirty="0">
              <a:solidFill>
                <a:srgbClr val="0070C0"/>
              </a:solidFill>
              <a:latin typeface="+mn-ea"/>
            </a:endParaRPr>
          </a:p>
          <a:p>
            <a:pPr marL="914400" lvl="1" indent="-457200">
              <a:buFont typeface="Wingdings" panose="05000000000000000000" pitchFamily="2" charset="2"/>
              <a:buChar char="n"/>
            </a:pPr>
            <a:r>
              <a:rPr kumimoji="1" lang="ja-JP" altLang="en-US" sz="2800" b="1" dirty="0">
                <a:latin typeface="+mn-ea"/>
              </a:rPr>
              <a:t>取得データと取得方法</a:t>
            </a:r>
            <a:endParaRPr kumimoji="1" lang="en-US" altLang="ja-JP" sz="2800" b="1" dirty="0">
              <a:latin typeface="+mn-ea"/>
            </a:endParaRPr>
          </a:p>
          <a:p>
            <a:pPr marL="914400" lvl="1" indent="-457200">
              <a:buFont typeface="Wingdings" panose="05000000000000000000" pitchFamily="2" charset="2"/>
              <a:buChar char="n"/>
            </a:pPr>
            <a:r>
              <a:rPr kumimoji="1" lang="ja-JP" altLang="en-US" sz="2800" b="1" dirty="0">
                <a:latin typeface="+mn-ea"/>
              </a:rPr>
              <a:t>地域課題解決のための機能・</a:t>
            </a:r>
            <a:r>
              <a:rPr kumimoji="1" lang="ja-JP" altLang="en-US" sz="2800" b="1" dirty="0"/>
              <a:t>データ利</a:t>
            </a:r>
            <a:r>
              <a:rPr kumimoji="1" lang="ja-JP" altLang="en-US" sz="2800" b="1" dirty="0">
                <a:latin typeface="+mn-ea"/>
              </a:rPr>
              <a:t>活用方法</a:t>
            </a:r>
            <a:r>
              <a:rPr kumimoji="1" lang="en-US" altLang="ja-JP" sz="2800" b="1" dirty="0">
                <a:latin typeface="+mn-ea"/>
              </a:rPr>
              <a:t>	</a:t>
            </a:r>
          </a:p>
          <a:p>
            <a:pPr marL="342900" indent="-342900">
              <a:spcBef>
                <a:spcPts val="1200"/>
              </a:spcBef>
              <a:buFont typeface="Wingdings" panose="05000000000000000000" pitchFamily="2" charset="2"/>
              <a:buChar char="Ø"/>
            </a:pPr>
            <a:r>
              <a:rPr kumimoji="1" lang="ja-JP" altLang="en-US" sz="2800" b="1" dirty="0">
                <a:solidFill>
                  <a:srgbClr val="0070C0"/>
                </a:solidFill>
                <a:latin typeface="+mn-ea"/>
              </a:rPr>
              <a:t>設置、運用方法</a:t>
            </a:r>
            <a:endParaRPr kumimoji="1" lang="en-US" altLang="ja-JP" sz="2800" b="1" dirty="0">
              <a:solidFill>
                <a:srgbClr val="0070C0"/>
              </a:solidFill>
              <a:latin typeface="+mn-ea"/>
            </a:endParaRPr>
          </a:p>
          <a:p>
            <a:pPr marL="914400" lvl="1" indent="-457200">
              <a:buFont typeface="Wingdings" panose="05000000000000000000" pitchFamily="2" charset="2"/>
              <a:buChar char="n"/>
            </a:pPr>
            <a:r>
              <a:rPr kumimoji="1" lang="ja-JP" altLang="en-US" sz="2800" b="1" dirty="0"/>
              <a:t>区市町村等との調整状況</a:t>
            </a:r>
            <a:endParaRPr kumimoji="1" lang="en-US" altLang="ja-JP" sz="2800" b="1" dirty="0">
              <a:latin typeface="+mn-ea"/>
            </a:endParaRPr>
          </a:p>
          <a:p>
            <a:pPr marL="914400" lvl="1" indent="-457200">
              <a:buFont typeface="Wingdings" panose="05000000000000000000" pitchFamily="2" charset="2"/>
              <a:buChar char="n"/>
            </a:pPr>
            <a:r>
              <a:rPr kumimoji="1" lang="ja-JP" altLang="en-US" sz="2800" b="1" dirty="0">
                <a:latin typeface="+mn-ea"/>
              </a:rPr>
              <a:t>設置工事の方法</a:t>
            </a:r>
          </a:p>
          <a:p>
            <a:pPr marL="914400" lvl="1" indent="-457200">
              <a:buFont typeface="Wingdings" panose="05000000000000000000" pitchFamily="2" charset="2"/>
              <a:buChar char="n"/>
            </a:pPr>
            <a:r>
              <a:rPr kumimoji="1" lang="ja-JP" altLang="en-US" sz="2800" b="1" dirty="0">
                <a:latin typeface="+mn-ea"/>
              </a:rPr>
              <a:t>工事・運用スケジュール</a:t>
            </a:r>
          </a:p>
          <a:p>
            <a:pPr marL="914400" lvl="1" indent="-457200">
              <a:buFont typeface="Wingdings" panose="05000000000000000000" pitchFamily="2" charset="2"/>
              <a:buChar char="n"/>
            </a:pPr>
            <a:r>
              <a:rPr kumimoji="1" lang="ja-JP" altLang="en-US" sz="2800" b="1" dirty="0">
                <a:latin typeface="+mn-ea"/>
              </a:rPr>
              <a:t>セキュリティ・プライバシーを担保する方法	</a:t>
            </a:r>
          </a:p>
          <a:p>
            <a:pPr marL="914400" lvl="1" indent="-457200">
              <a:buFont typeface="Wingdings" panose="05000000000000000000" pitchFamily="2" charset="2"/>
              <a:buChar char="n"/>
            </a:pPr>
            <a:r>
              <a:rPr kumimoji="1" lang="ja-JP" altLang="en-US" sz="2800" b="1" dirty="0">
                <a:latin typeface="+mn-ea"/>
              </a:rPr>
              <a:t>実施体制</a:t>
            </a:r>
            <a:endParaRPr kumimoji="1" lang="en-US" altLang="ja-JP" sz="2800" b="1" dirty="0">
              <a:latin typeface="+mn-ea"/>
            </a:endParaRPr>
          </a:p>
          <a:p>
            <a:pPr marL="914400" lvl="1" indent="-457200">
              <a:buFont typeface="Wingdings" panose="05000000000000000000" pitchFamily="2" charset="2"/>
              <a:buChar char="n"/>
            </a:pPr>
            <a:r>
              <a:rPr kumimoji="1" lang="ja-JP" altLang="en-US" sz="2800" b="1" dirty="0"/>
              <a:t>継続的な運営を行う</a:t>
            </a:r>
            <a:r>
              <a:rPr kumimoji="1" lang="ja-JP" altLang="en-US" sz="2800" b="1" dirty="0">
                <a:latin typeface="+mn-ea"/>
              </a:rPr>
              <a:t>方法</a:t>
            </a:r>
            <a:endParaRPr kumimoji="1" lang="en-US" altLang="ja-JP" sz="2800" b="1" dirty="0">
              <a:latin typeface="+mn-ea"/>
            </a:endParaRPr>
          </a:p>
          <a:p>
            <a:pPr marL="342900" indent="-342900">
              <a:spcBef>
                <a:spcPts val="1200"/>
              </a:spcBef>
              <a:buFont typeface="Wingdings" panose="05000000000000000000" pitchFamily="2" charset="2"/>
              <a:buChar char="Ø"/>
            </a:pPr>
            <a:r>
              <a:rPr kumimoji="1" lang="ja-JP" altLang="en-US" sz="2800" b="1" dirty="0">
                <a:solidFill>
                  <a:srgbClr val="0070C0"/>
                </a:solidFill>
                <a:latin typeface="+mn-ea"/>
              </a:rPr>
              <a:t>事業提案概要の記載方法</a:t>
            </a:r>
          </a:p>
          <a:p>
            <a:pPr marL="914400" lvl="1" indent="-457200">
              <a:buFont typeface="Wingdings" panose="05000000000000000000" pitchFamily="2" charset="2"/>
              <a:buChar char="n"/>
            </a:pPr>
            <a:r>
              <a:rPr kumimoji="1" lang="ja-JP" altLang="en-US" sz="2800" b="1" dirty="0">
                <a:latin typeface="+mn-ea"/>
              </a:rPr>
              <a:t>事業提案書概要の記載方法</a:t>
            </a:r>
            <a:r>
              <a:rPr kumimoji="1" lang="en-US" altLang="ja-JP" sz="2800" b="1" dirty="0">
                <a:latin typeface="+mn-ea"/>
              </a:rPr>
              <a:t/>
            </a:r>
            <a:br>
              <a:rPr kumimoji="1" lang="en-US" altLang="ja-JP" sz="2800" b="1" dirty="0">
                <a:latin typeface="+mn-ea"/>
              </a:rPr>
            </a:br>
            <a:r>
              <a:rPr kumimoji="1" lang="en-US" altLang="ja-JP" sz="2800" b="1" dirty="0">
                <a:latin typeface="+mn-ea"/>
              </a:rPr>
              <a:t/>
            </a:r>
            <a:br>
              <a:rPr kumimoji="1" lang="en-US" altLang="ja-JP" sz="2800" b="1" dirty="0">
                <a:latin typeface="+mn-ea"/>
              </a:rPr>
            </a:br>
            <a:r>
              <a:rPr kumimoji="1" lang="en-US" altLang="ja-JP" sz="2800" b="1" dirty="0">
                <a:latin typeface="+mn-ea"/>
              </a:rPr>
              <a:t>※</a:t>
            </a:r>
            <a:r>
              <a:rPr kumimoji="1" lang="ja-JP" altLang="en-US" sz="2800" b="1" dirty="0">
                <a:latin typeface="+mn-ea"/>
              </a:rPr>
              <a:t>事業提案書概要は次項以降の様式によること</a:t>
            </a:r>
            <a:endParaRPr kumimoji="1" lang="en-US" altLang="ja-JP" sz="2800" b="1" dirty="0">
              <a:latin typeface="+mn-ea"/>
            </a:endParaRPr>
          </a:p>
        </p:txBody>
      </p:sp>
    </p:spTree>
    <p:extLst>
      <p:ext uri="{BB962C8B-B14F-4D97-AF65-F5344CB8AC3E}">
        <p14:creationId xmlns:p14="http://schemas.microsoft.com/office/powerpoint/2010/main" val="3315390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a:t>
            </a:r>
            <a:r>
              <a:rPr kumimoji="1" lang="ja-JP" altLang="en-US" sz="2400" b="1" dirty="0">
                <a:solidFill>
                  <a:schemeClr val="tx1"/>
                </a:solidFill>
                <a:latin typeface="+mn-ea"/>
              </a:rPr>
              <a:t>１（全体像）</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スマートポール又は</a:t>
            </a:r>
            <a:r>
              <a:rPr kumimoji="1" lang="ja-JP" altLang="en-US" sz="1600" b="1" dirty="0" smtClean="0">
                <a:solidFill>
                  <a:schemeClr val="tx1"/>
                </a:solidFill>
              </a:rPr>
              <a:t>センサーの</a:t>
            </a:r>
            <a:r>
              <a:rPr kumimoji="1" lang="ja-JP" altLang="en-US" sz="1600" b="1" dirty="0">
                <a:solidFill>
                  <a:schemeClr val="tx1"/>
                </a:solidFill>
              </a:rPr>
              <a:t>取組概要</a:t>
            </a:r>
          </a:p>
        </p:txBody>
      </p:sp>
      <p:sp>
        <p:nvSpPr>
          <p:cNvPr id="24" name="正方形/長方形 23">
            <a:extLst>
              <a:ext uri="{FF2B5EF4-FFF2-40B4-BE49-F238E27FC236}">
                <a16:creationId xmlns:a16="http://schemas.microsoft.com/office/drawing/2014/main" id="{168EA608-39CC-4FD9-9AD1-C705A56FA05A}"/>
              </a:ext>
            </a:extLst>
          </p:cNvPr>
          <p:cNvSpPr/>
          <p:nvPr/>
        </p:nvSpPr>
        <p:spPr>
          <a:xfrm>
            <a:off x="280800" y="1496814"/>
            <a:ext cx="12240000" cy="784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本事業の目的（つながる東京、データドリブン社会の実現）に対し、どのように事業目的に貢献するか記載してください。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スマートポール又は</a:t>
            </a:r>
            <a:r>
              <a:rPr kumimoji="1" lang="ja-JP" altLang="en-US" sz="1600" dirty="0" smtClean="0">
                <a:solidFill>
                  <a:schemeClr val="tx1"/>
                </a:solidFill>
              </a:rPr>
              <a:t>センサー及び</a:t>
            </a:r>
            <a:r>
              <a:rPr kumimoji="1" lang="ja-JP" altLang="en-US" sz="1600" dirty="0">
                <a:solidFill>
                  <a:schemeClr val="tx1"/>
                </a:solidFill>
              </a:rPr>
              <a:t>取得したデータの活用の取組の概要を記載してください。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設置するスマートポール又は</a:t>
            </a:r>
            <a:r>
              <a:rPr kumimoji="1" lang="ja-JP" altLang="en-US" sz="1600" dirty="0" smtClean="0">
                <a:solidFill>
                  <a:schemeClr val="tx1"/>
                </a:solidFill>
              </a:rPr>
              <a:t>センサーに</a:t>
            </a:r>
            <a:r>
              <a:rPr kumimoji="1" lang="ja-JP" altLang="en-US" sz="1600" dirty="0">
                <a:solidFill>
                  <a:schemeClr val="tx1"/>
                </a:solidFill>
              </a:rPr>
              <a:t>ついて、分かりやすいイメージ画像等を用いて記載してください。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スマートポールを設置する場合、スマートポールの形状は、設置するエリアの景観や区市町村等の要望に配慮したものになっているか、区市町村等との調整結果含め記載してください。</a:t>
            </a:r>
            <a:endParaRPr kumimoji="1" lang="en-US" altLang="ja-JP" sz="1600" dirty="0">
              <a:solidFill>
                <a:schemeClr val="tx1"/>
              </a:solidFill>
            </a:endParaRPr>
          </a:p>
        </p:txBody>
      </p:sp>
    </p:spTree>
    <p:extLst>
      <p:ext uri="{BB962C8B-B14F-4D97-AF65-F5344CB8AC3E}">
        <p14:creationId xmlns:p14="http://schemas.microsoft.com/office/powerpoint/2010/main" val="3801064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事業提案書概要２（全体像）</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797" y="416154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設置場所</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4737545"/>
            <a:ext cx="12240000" cy="455507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スマートポール又は</a:t>
            </a:r>
            <a:r>
              <a:rPr kumimoji="1" lang="ja-JP" altLang="en-US" sz="1600" dirty="0" smtClean="0">
                <a:solidFill>
                  <a:schemeClr val="tx1"/>
                </a:solidFill>
              </a:rPr>
              <a:t>センサーの</a:t>
            </a:r>
            <a:r>
              <a:rPr kumimoji="1" lang="ja-JP" altLang="en-US" sz="1600" dirty="0">
                <a:solidFill>
                  <a:schemeClr val="tx1"/>
                </a:solidFill>
              </a:rPr>
              <a:t>設置予定場所をエリアの地図上で示してください。</a:t>
            </a:r>
            <a:endParaRPr kumimoji="1" lang="en-US" altLang="ja-JP" sz="1600" dirty="0">
              <a:solidFill>
                <a:schemeClr val="tx1"/>
              </a:solidFill>
            </a:endParaRPr>
          </a:p>
        </p:txBody>
      </p:sp>
      <p:sp>
        <p:nvSpPr>
          <p:cNvPr id="6" name="正方形/長方形 5">
            <a:extLst>
              <a:ext uri="{FF2B5EF4-FFF2-40B4-BE49-F238E27FC236}">
                <a16:creationId xmlns:a16="http://schemas.microsoft.com/office/drawing/2014/main" id="{B346B158-2E0B-4E49-B15A-9A8ACFAEA88C}"/>
              </a:ext>
            </a:extLst>
          </p:cNvPr>
          <p:cNvSpPr/>
          <p:nvPr/>
        </p:nvSpPr>
        <p:spPr>
          <a:xfrm>
            <a:off x="280800" y="797612"/>
            <a:ext cx="12239997"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搭載機能</a:t>
            </a:r>
          </a:p>
        </p:txBody>
      </p:sp>
      <p:sp>
        <p:nvSpPr>
          <p:cNvPr id="8" name="正方形/長方形 7">
            <a:extLst>
              <a:ext uri="{FF2B5EF4-FFF2-40B4-BE49-F238E27FC236}">
                <a16:creationId xmlns:a16="http://schemas.microsoft.com/office/drawing/2014/main" id="{D044415B-0625-4D89-B0FF-E7E44B3DF259}"/>
              </a:ext>
            </a:extLst>
          </p:cNvPr>
          <p:cNvSpPr/>
          <p:nvPr/>
        </p:nvSpPr>
        <p:spPr>
          <a:xfrm>
            <a:off x="280800" y="1373611"/>
            <a:ext cx="12239999" cy="2638322"/>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スマートポールを設置する場合、スマートポールに搭載する設備、機能、仕様について記載してください。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スマートポールを設置する場合、５</a:t>
            </a:r>
            <a:r>
              <a:rPr kumimoji="1" lang="en-US" altLang="ja-JP" sz="1600" dirty="0">
                <a:solidFill>
                  <a:schemeClr val="tx1"/>
                </a:solidFill>
              </a:rPr>
              <a:t>G</a:t>
            </a:r>
            <a:r>
              <a:rPr kumimoji="1" lang="ja-JP" altLang="en-US" sz="1600" dirty="0">
                <a:solidFill>
                  <a:schemeClr val="tx1"/>
                </a:solidFill>
              </a:rPr>
              <a:t>基地局について、同時設置可能通信事業者数、対応通信波数体等を記載してください。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センサーを</a:t>
            </a:r>
            <a:r>
              <a:rPr kumimoji="1" lang="ja-JP" altLang="en-US" sz="1600" dirty="0">
                <a:solidFill>
                  <a:schemeClr val="tx1"/>
                </a:solidFill>
              </a:rPr>
              <a:t>設置する場合、当該機器の機能、仕様について記載してください。</a:t>
            </a:r>
            <a:endParaRPr kumimoji="1" lang="en-US" altLang="ja-JP" sz="1600" dirty="0">
              <a:solidFill>
                <a:schemeClr val="tx1"/>
              </a:solidFill>
            </a:endParaRPr>
          </a:p>
        </p:txBody>
      </p:sp>
    </p:spTree>
    <p:extLst>
      <p:ext uri="{BB962C8B-B14F-4D97-AF65-F5344CB8AC3E}">
        <p14:creationId xmlns:p14="http://schemas.microsoft.com/office/powerpoint/2010/main" val="219483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事業提案書概要３（活用方法）</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7" name="正方形/長方形 16">
            <a:extLst>
              <a:ext uri="{FF2B5EF4-FFF2-40B4-BE49-F238E27FC236}">
                <a16:creationId xmlns:a16="http://schemas.microsoft.com/office/drawing/2014/main" id="{3B466AFD-A304-4220-B23C-755E20EEA564}"/>
              </a:ext>
            </a:extLst>
          </p:cNvPr>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地域課題解決のための機能・データ利活用方法（１）</a:t>
            </a:r>
          </a:p>
        </p:txBody>
      </p:sp>
      <p:sp>
        <p:nvSpPr>
          <p:cNvPr id="19" name="正方形/長方形 18">
            <a:extLst>
              <a:ext uri="{FF2B5EF4-FFF2-40B4-BE49-F238E27FC236}">
                <a16:creationId xmlns:a16="http://schemas.microsoft.com/office/drawing/2014/main" id="{3F533912-1371-4291-B815-75B1F9F9B6BF}"/>
              </a:ext>
            </a:extLst>
          </p:cNvPr>
          <p:cNvSpPr/>
          <p:nvPr/>
        </p:nvSpPr>
        <p:spPr>
          <a:xfrm>
            <a:off x="280800" y="1510447"/>
            <a:ext cx="12240000" cy="777698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設置エリアでは、どのような地域課題を抱えているかについてを記載してください。</a:t>
            </a:r>
            <a:r>
              <a:rPr kumimoji="1" lang="en-US" altLang="ja-JP" sz="1600" dirty="0">
                <a:solidFill>
                  <a:schemeClr val="tx1"/>
                </a:solidFill>
              </a:rPr>
              <a:t/>
            </a:r>
            <a:br>
              <a:rPr kumimoji="1" lang="en-US" altLang="ja-JP" sz="1600" dirty="0">
                <a:solidFill>
                  <a:schemeClr val="tx1"/>
                </a:solidFill>
              </a:rPr>
            </a:br>
            <a:r>
              <a:rPr kumimoji="1" lang="ja-JP" altLang="en-US" sz="1600" dirty="0">
                <a:solidFill>
                  <a:schemeClr val="tx1"/>
                </a:solidFill>
              </a:rPr>
              <a:t>（区市町村等が定める計画類に記載されている場合は記載してください。）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その課題を解決するために、スマートポールに搭載する機能又は</a:t>
            </a:r>
            <a:r>
              <a:rPr kumimoji="1" lang="ja-JP" altLang="en-US" sz="1600" dirty="0" smtClean="0">
                <a:solidFill>
                  <a:schemeClr val="tx1"/>
                </a:solidFill>
              </a:rPr>
              <a:t>センサーの</a:t>
            </a:r>
            <a:r>
              <a:rPr kumimoji="1" lang="ja-JP" altLang="en-US" sz="1600" dirty="0">
                <a:solidFill>
                  <a:schemeClr val="tx1"/>
                </a:solidFill>
              </a:rPr>
              <a:t>機能やスマートポール又は</a:t>
            </a:r>
            <a:r>
              <a:rPr kumimoji="1" lang="ja-JP" altLang="en-US" sz="1600" dirty="0" smtClean="0">
                <a:solidFill>
                  <a:schemeClr val="tx1"/>
                </a:solidFill>
              </a:rPr>
              <a:t>センサーから</a:t>
            </a:r>
            <a:r>
              <a:rPr kumimoji="1" lang="ja-JP" altLang="en-US" sz="1600" dirty="0">
                <a:solidFill>
                  <a:schemeClr val="tx1"/>
                </a:solidFill>
              </a:rPr>
              <a:t>取得するデータの種別（例：人流データ）・構成要素（例：性別、年齢層別の単位時間当たり人数）・取得頻度（例：</a:t>
            </a:r>
            <a:r>
              <a:rPr kumimoji="1" lang="en-US" altLang="ja-JP" sz="1600" dirty="0">
                <a:solidFill>
                  <a:schemeClr val="tx1"/>
                </a:solidFill>
              </a:rPr>
              <a:t>1</a:t>
            </a:r>
            <a:r>
              <a:rPr kumimoji="1" lang="ja-JP" altLang="en-US" sz="1600" dirty="0">
                <a:solidFill>
                  <a:schemeClr val="tx1"/>
                </a:solidFill>
              </a:rPr>
              <a:t>分毎に取得）を記載してください。また、当該データをどのように活用していくのか、分かりやすく図表を用いて記載してください。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令和</a:t>
            </a:r>
            <a:r>
              <a:rPr kumimoji="1" lang="en-US" altLang="ja-JP" sz="1600" dirty="0">
                <a:solidFill>
                  <a:schemeClr val="tx1"/>
                </a:solidFill>
              </a:rPr>
              <a:t>6</a:t>
            </a:r>
            <a:r>
              <a:rPr kumimoji="1" lang="ja-JP" altLang="en-US" sz="1600" dirty="0">
                <a:solidFill>
                  <a:schemeClr val="tx1"/>
                </a:solidFill>
              </a:rPr>
              <a:t>年度及び令和</a:t>
            </a:r>
            <a:r>
              <a:rPr kumimoji="1" lang="en-US" altLang="ja-JP" sz="1600" dirty="0">
                <a:solidFill>
                  <a:schemeClr val="tx1"/>
                </a:solidFill>
              </a:rPr>
              <a:t>7</a:t>
            </a:r>
            <a:r>
              <a:rPr kumimoji="1" lang="ja-JP" altLang="en-US" sz="1600" dirty="0">
                <a:solidFill>
                  <a:schemeClr val="tx1"/>
                </a:solidFill>
              </a:rPr>
              <a:t>年度以降の取組の概要を記載してください。また、</a:t>
            </a:r>
            <a:r>
              <a:rPr kumimoji="1" lang="ja-JP" altLang="en-US" sz="1600" dirty="0" smtClean="0">
                <a:solidFill>
                  <a:schemeClr val="tx1"/>
                </a:solidFill>
              </a:rPr>
              <a:t>センサーの</a:t>
            </a:r>
            <a:r>
              <a:rPr kumimoji="1" lang="ja-JP" altLang="en-US" sz="1600" dirty="0">
                <a:solidFill>
                  <a:schemeClr val="tx1"/>
                </a:solidFill>
              </a:rPr>
              <a:t>追加設置場所やデータ取得の方針も記載してください。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センサーを</a:t>
            </a:r>
            <a:r>
              <a:rPr kumimoji="1" lang="ja-JP" altLang="en-US" sz="1600" dirty="0">
                <a:solidFill>
                  <a:schemeClr val="tx1"/>
                </a:solidFill>
              </a:rPr>
              <a:t>設置する場合、設置した</a:t>
            </a:r>
            <a:r>
              <a:rPr kumimoji="1" lang="ja-JP" altLang="en-US" sz="1600" dirty="0" smtClean="0">
                <a:solidFill>
                  <a:schemeClr val="tx1"/>
                </a:solidFill>
              </a:rPr>
              <a:t>センサーを</a:t>
            </a:r>
            <a:r>
              <a:rPr kumimoji="1" lang="ja-JP" altLang="en-US" sz="1600" dirty="0">
                <a:solidFill>
                  <a:schemeClr val="tx1"/>
                </a:solidFill>
              </a:rPr>
              <a:t>通じてデータ取得・蓄積を開始し、センサーデータ可視化システムとの連携を開始する時期を記載してください。なお、</a:t>
            </a:r>
            <a:r>
              <a:rPr kumimoji="1" lang="ja-JP" altLang="en-US" sz="1600" dirty="0" smtClean="0">
                <a:solidFill>
                  <a:schemeClr val="tx1"/>
                </a:solidFill>
              </a:rPr>
              <a:t>センサー設置</a:t>
            </a:r>
            <a:r>
              <a:rPr kumimoji="1" lang="ja-JP" altLang="en-US" sz="1600" dirty="0">
                <a:solidFill>
                  <a:schemeClr val="tx1"/>
                </a:solidFill>
              </a:rPr>
              <a:t>コースの場合、取得するデータのうち、別紙「スマートポール・センサー等技術仕様書」で示されたデータをセンサーデータ可視化システムと連携することを令和</a:t>
            </a:r>
            <a:r>
              <a:rPr kumimoji="1" lang="en-US" altLang="ja-JP" sz="1600" dirty="0">
                <a:solidFill>
                  <a:schemeClr val="tx1"/>
                </a:solidFill>
              </a:rPr>
              <a:t>6</a:t>
            </a:r>
            <a:r>
              <a:rPr kumimoji="1" lang="ja-JP" altLang="en-US" sz="1600" dirty="0">
                <a:solidFill>
                  <a:schemeClr val="tx1"/>
                </a:solidFill>
              </a:rPr>
              <a:t>年度内に開始すること</a:t>
            </a:r>
            <a:endParaRPr kumimoji="1" lang="en-US" altLang="ja-JP" sz="1600" dirty="0">
              <a:solidFill>
                <a:schemeClr val="tx1"/>
              </a:solidFill>
            </a:endParaRPr>
          </a:p>
        </p:txBody>
      </p:sp>
    </p:spTree>
    <p:extLst>
      <p:ext uri="{BB962C8B-B14F-4D97-AF65-F5344CB8AC3E}">
        <p14:creationId xmlns:p14="http://schemas.microsoft.com/office/powerpoint/2010/main" val="375276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事業提案書概要４（設置、運用方法）</a:t>
            </a:r>
          </a:p>
        </p:txBody>
      </p:sp>
      <p:cxnSp>
        <p:nvCxnSpPr>
          <p:cNvPr id="18" name="直線コネクタ 17"/>
          <p:cNvCxnSpPr/>
          <p:nvPr/>
        </p:nvCxnSpPr>
        <p:spPr>
          <a:xfrm>
            <a:off x="0" y="536034"/>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6" name="正方形/長方形 15">
            <a:extLst>
              <a:ext uri="{FF2B5EF4-FFF2-40B4-BE49-F238E27FC236}">
                <a16:creationId xmlns:a16="http://schemas.microsoft.com/office/drawing/2014/main" id="{3B466AFD-A304-4220-B23C-755E20EEA564}"/>
              </a:ext>
            </a:extLst>
          </p:cNvPr>
          <p:cNvSpPr/>
          <p:nvPr/>
        </p:nvSpPr>
        <p:spPr>
          <a:xfrm>
            <a:off x="298733" y="900332"/>
            <a:ext cx="12242822"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区市町村等との調整状況</a:t>
            </a:r>
          </a:p>
        </p:txBody>
      </p:sp>
      <p:sp>
        <p:nvSpPr>
          <p:cNvPr id="19" name="正方形/長方形 18">
            <a:extLst>
              <a:ext uri="{FF2B5EF4-FFF2-40B4-BE49-F238E27FC236}">
                <a16:creationId xmlns:a16="http://schemas.microsoft.com/office/drawing/2014/main" id="{8AE4ADDC-979F-4B5E-A7F4-0D23D4162A34}"/>
              </a:ext>
            </a:extLst>
          </p:cNvPr>
          <p:cNvSpPr/>
          <p:nvPr/>
        </p:nvSpPr>
        <p:spPr>
          <a:xfrm>
            <a:off x="298733" y="1493069"/>
            <a:ext cx="12242822" cy="3247373"/>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設置エリアを所管する区市町村等との協議状況（ヒアリング実施日時、回数、今後の予定等）を記載してください。</a:t>
            </a:r>
            <a:r>
              <a:rPr kumimoji="1" lang="en-US" altLang="ja-JP" sz="1600" dirty="0">
                <a:solidFill>
                  <a:schemeClr val="tx1"/>
                </a:solidFill>
              </a:rPr>
              <a:t/>
            </a:r>
            <a:br>
              <a:rPr kumimoji="1" lang="en-US" altLang="ja-JP" sz="1600" dirty="0">
                <a:solidFill>
                  <a:schemeClr val="tx1"/>
                </a:solidFill>
              </a:rPr>
            </a:br>
            <a:r>
              <a:rPr kumimoji="1" lang="en-US" altLang="ja-JP" sz="1600" dirty="0">
                <a:solidFill>
                  <a:schemeClr val="tx1"/>
                </a:solidFill>
              </a:rPr>
              <a:t>※</a:t>
            </a:r>
            <a:r>
              <a:rPr kumimoji="1" lang="ja-JP" altLang="en-US" sz="1600" dirty="0">
                <a:solidFill>
                  <a:schemeClr val="tx1"/>
                </a:solidFill>
              </a:rPr>
              <a:t>区市町村等が申請主体の場合は、本項目を削除ください。</a:t>
            </a:r>
          </a:p>
        </p:txBody>
      </p:sp>
      <p:sp>
        <p:nvSpPr>
          <p:cNvPr id="28" name="正方形/長方形 27">
            <a:extLst>
              <a:ext uri="{FF2B5EF4-FFF2-40B4-BE49-F238E27FC236}">
                <a16:creationId xmlns:a16="http://schemas.microsoft.com/office/drawing/2014/main" id="{0FD03C79-5A78-4554-95F3-0B50918AAE12}"/>
              </a:ext>
            </a:extLst>
          </p:cNvPr>
          <p:cNvSpPr/>
          <p:nvPr/>
        </p:nvSpPr>
        <p:spPr>
          <a:xfrm>
            <a:off x="298733" y="4905091"/>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設置工事の方法</a:t>
            </a:r>
          </a:p>
        </p:txBody>
      </p:sp>
      <p:sp>
        <p:nvSpPr>
          <p:cNvPr id="29" name="正方形/長方形 28">
            <a:extLst>
              <a:ext uri="{FF2B5EF4-FFF2-40B4-BE49-F238E27FC236}">
                <a16:creationId xmlns:a16="http://schemas.microsoft.com/office/drawing/2014/main" id="{910F0333-7879-49B2-9A23-30DF1ACB418F}"/>
              </a:ext>
            </a:extLst>
          </p:cNvPr>
          <p:cNvSpPr/>
          <p:nvPr/>
        </p:nvSpPr>
        <p:spPr>
          <a:xfrm>
            <a:off x="301555" y="5481091"/>
            <a:ext cx="12240000" cy="3902579"/>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「設置工事の方法」について提案概要を記載してください。</a:t>
            </a:r>
            <a:endParaRPr kumimoji="1" lang="en-US" altLang="ja-JP" sz="1600" dirty="0">
              <a:solidFill>
                <a:schemeClr val="tx1"/>
              </a:solidFill>
            </a:endParaRPr>
          </a:p>
        </p:txBody>
      </p:sp>
    </p:spTree>
    <p:extLst>
      <p:ext uri="{BB962C8B-B14F-4D97-AF65-F5344CB8AC3E}">
        <p14:creationId xmlns:p14="http://schemas.microsoft.com/office/powerpoint/2010/main" val="2063755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事業提案書概要５（設置、運用方法）</a:t>
            </a:r>
            <a:endParaRPr kumimoji="1" lang="ja-JP" altLang="en-US" sz="24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1" name="正方形/長方形 10">
            <a:extLst>
              <a:ext uri="{FF2B5EF4-FFF2-40B4-BE49-F238E27FC236}">
                <a16:creationId xmlns:a16="http://schemas.microsoft.com/office/drawing/2014/main" id="{DE42BF95-3D65-438B-8487-53126D945F04}"/>
              </a:ext>
            </a:extLst>
          </p:cNvPr>
          <p:cNvSpPr/>
          <p:nvPr/>
        </p:nvSpPr>
        <p:spPr>
          <a:xfrm>
            <a:off x="6531429" y="5146873"/>
            <a:ext cx="6082677"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実施体制</a:t>
            </a:r>
            <a:endParaRPr kumimoji="1" lang="ja-JP" altLang="en-US" sz="1600" b="1" dirty="0">
              <a:solidFill>
                <a:schemeClr val="accent6"/>
              </a:solidFill>
            </a:endParaRPr>
          </a:p>
        </p:txBody>
      </p:sp>
      <p:sp>
        <p:nvSpPr>
          <p:cNvPr id="12" name="正方形/長方形 11">
            <a:extLst>
              <a:ext uri="{FF2B5EF4-FFF2-40B4-BE49-F238E27FC236}">
                <a16:creationId xmlns:a16="http://schemas.microsoft.com/office/drawing/2014/main" id="{0F410C81-227D-4B9D-B38D-EC607D0DF068}"/>
              </a:ext>
            </a:extLst>
          </p:cNvPr>
          <p:cNvSpPr/>
          <p:nvPr/>
        </p:nvSpPr>
        <p:spPr>
          <a:xfrm>
            <a:off x="6531429" y="5736504"/>
            <a:ext cx="6082677" cy="3622387"/>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事業実施体制と各主体の役割を記載してください。</a:t>
            </a:r>
            <a:endParaRPr kumimoji="1" lang="en-US" altLang="ja-JP" sz="1600" dirty="0">
              <a:solidFill>
                <a:schemeClr val="tx1"/>
              </a:solidFill>
            </a:endParaRPr>
          </a:p>
        </p:txBody>
      </p:sp>
      <p:sp>
        <p:nvSpPr>
          <p:cNvPr id="13" name="正方形/長方形 12">
            <a:extLst>
              <a:ext uri="{FF2B5EF4-FFF2-40B4-BE49-F238E27FC236}">
                <a16:creationId xmlns:a16="http://schemas.microsoft.com/office/drawing/2014/main" id="{B346B158-2E0B-4E49-B15A-9A8ACFAEA88C}"/>
              </a:ext>
            </a:extLst>
          </p:cNvPr>
          <p:cNvSpPr/>
          <p:nvPr/>
        </p:nvSpPr>
        <p:spPr>
          <a:xfrm>
            <a:off x="374107" y="5146873"/>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セキュリティ・プライバシーを担保する方法</a:t>
            </a:r>
            <a:endParaRPr kumimoji="1" lang="en-US" altLang="ja-JP" sz="1600" b="1" dirty="0">
              <a:solidFill>
                <a:schemeClr val="tx1"/>
              </a:solidFill>
            </a:endParaRPr>
          </a:p>
        </p:txBody>
      </p:sp>
      <p:sp>
        <p:nvSpPr>
          <p:cNvPr id="14" name="正方形/長方形 13">
            <a:extLst>
              <a:ext uri="{FF2B5EF4-FFF2-40B4-BE49-F238E27FC236}">
                <a16:creationId xmlns:a16="http://schemas.microsoft.com/office/drawing/2014/main" id="{D044415B-0625-4D89-B0FF-E7E44B3DF259}"/>
              </a:ext>
            </a:extLst>
          </p:cNvPr>
          <p:cNvSpPr/>
          <p:nvPr/>
        </p:nvSpPr>
        <p:spPr>
          <a:xfrm>
            <a:off x="374106" y="5722874"/>
            <a:ext cx="6012001" cy="363601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「セキュリティ・プライバシーを担保する方法」について提案概要を記載してください。</a:t>
            </a:r>
            <a:endParaRPr kumimoji="1" lang="en-US" altLang="ja-JP" sz="1600" dirty="0">
              <a:solidFill>
                <a:schemeClr val="tx1"/>
              </a:solidFill>
            </a:endParaRPr>
          </a:p>
        </p:txBody>
      </p:sp>
      <p:sp>
        <p:nvSpPr>
          <p:cNvPr id="10" name="正方形/長方形 9">
            <a:extLst>
              <a:ext uri="{FF2B5EF4-FFF2-40B4-BE49-F238E27FC236}">
                <a16:creationId xmlns:a16="http://schemas.microsoft.com/office/drawing/2014/main" id="{FD85F936-9662-44C5-9F55-177034ECBB74}"/>
              </a:ext>
            </a:extLst>
          </p:cNvPr>
          <p:cNvSpPr/>
          <p:nvPr/>
        </p:nvSpPr>
        <p:spPr>
          <a:xfrm>
            <a:off x="367914" y="1008000"/>
            <a:ext cx="12198064"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工事・運用スケジュール</a:t>
            </a:r>
          </a:p>
        </p:txBody>
      </p:sp>
      <p:sp>
        <p:nvSpPr>
          <p:cNvPr id="15" name="正方形/長方形 14">
            <a:extLst>
              <a:ext uri="{FF2B5EF4-FFF2-40B4-BE49-F238E27FC236}">
                <a16:creationId xmlns:a16="http://schemas.microsoft.com/office/drawing/2014/main" id="{7372A724-3738-46CC-BC47-6B24E313D588}"/>
              </a:ext>
            </a:extLst>
          </p:cNvPr>
          <p:cNvSpPr/>
          <p:nvPr/>
        </p:nvSpPr>
        <p:spPr>
          <a:xfrm>
            <a:off x="367914" y="1584001"/>
            <a:ext cx="12198064" cy="3433167"/>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latin typeface="+mn-ea"/>
              </a:rPr>
              <a:t>事業実施者決定から運用（令和</a:t>
            </a:r>
            <a:r>
              <a:rPr kumimoji="1" lang="en-US" altLang="ja-JP" sz="1600" dirty="0">
                <a:solidFill>
                  <a:schemeClr val="tx1"/>
                </a:solidFill>
                <a:latin typeface="+mn-ea"/>
              </a:rPr>
              <a:t>11</a:t>
            </a:r>
            <a:r>
              <a:rPr kumimoji="1" lang="ja-JP" altLang="en-US" sz="1600" dirty="0">
                <a:solidFill>
                  <a:schemeClr val="tx1"/>
                </a:solidFill>
                <a:latin typeface="+mn-ea"/>
              </a:rPr>
              <a:t>年３月末まで）のスケジュールの提案概要を記載してください。</a:t>
            </a:r>
            <a:r>
              <a:rPr kumimoji="1" lang="en-US" altLang="ja-JP" sz="1600" dirty="0">
                <a:solidFill>
                  <a:schemeClr val="tx1"/>
                </a:solidFill>
                <a:latin typeface="+mn-ea"/>
              </a:rPr>
              <a:t/>
            </a:r>
            <a:br>
              <a:rPr kumimoji="1" lang="en-US" altLang="ja-JP" sz="1600" dirty="0">
                <a:solidFill>
                  <a:schemeClr val="tx1"/>
                </a:solidFill>
                <a:latin typeface="+mn-ea"/>
              </a:rPr>
            </a:br>
            <a:r>
              <a:rPr kumimoji="1" lang="en-US" altLang="ja-JP" sz="1600" dirty="0">
                <a:solidFill>
                  <a:schemeClr val="tx1"/>
                </a:solidFill>
                <a:latin typeface="+mn-ea"/>
              </a:rPr>
              <a:t>※</a:t>
            </a:r>
            <a:r>
              <a:rPr kumimoji="1" lang="ja-JP" altLang="en-US" sz="1600" dirty="0">
                <a:solidFill>
                  <a:schemeClr val="tx1"/>
                </a:solidFill>
                <a:latin typeface="+mn-ea"/>
              </a:rPr>
              <a:t>スマートポール又は</a:t>
            </a:r>
            <a:r>
              <a:rPr kumimoji="1" lang="ja-JP" altLang="en-US" sz="1600" dirty="0" smtClean="0">
                <a:solidFill>
                  <a:schemeClr val="tx1"/>
                </a:solidFill>
                <a:latin typeface="+mn-ea"/>
              </a:rPr>
              <a:t>センサーを</a:t>
            </a:r>
            <a:r>
              <a:rPr kumimoji="1" lang="ja-JP" altLang="en-US" sz="1600" dirty="0">
                <a:solidFill>
                  <a:schemeClr val="tx1"/>
                </a:solidFill>
                <a:latin typeface="+mn-ea"/>
              </a:rPr>
              <a:t>設置するために許認可取得が必要な関係者及び想定期間も記載してください。</a:t>
            </a:r>
          </a:p>
        </p:txBody>
      </p:sp>
    </p:spTree>
    <p:extLst>
      <p:ext uri="{BB962C8B-B14F-4D97-AF65-F5344CB8AC3E}">
        <p14:creationId xmlns:p14="http://schemas.microsoft.com/office/powerpoint/2010/main" val="279306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事業提案書概要６（設置、運用方法）</a:t>
            </a:r>
            <a:endParaRPr kumimoji="1" lang="ja-JP" altLang="en-US" sz="24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継続的な運営を行う方法</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1510445"/>
            <a:ext cx="12240000" cy="7597459"/>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区市町村等は、公益的価値による費用対効果の合理性や費用低減の観点等から、継続的な事業及び施設運営をするための提案概要を記載してください。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企業等は、収益性確保や費用低減の観点等から、継続的な事業及び施設運営をするための提案概要を記載してください。</a:t>
            </a:r>
            <a:endParaRPr kumimoji="1" lang="en-US" altLang="ja-JP" sz="1600" dirty="0">
              <a:solidFill>
                <a:schemeClr val="tx1"/>
              </a:solidFill>
            </a:endParaRPr>
          </a:p>
          <a:p>
            <a:pPr>
              <a:spcBef>
                <a:spcPts val="600"/>
              </a:spcBef>
            </a:pPr>
            <a:r>
              <a:rPr kumimoji="1" lang="ja-JP" altLang="en-US" sz="1600" dirty="0">
                <a:solidFill>
                  <a:schemeClr val="tx1"/>
                </a:solidFill>
              </a:rPr>
              <a:t>（例）継続的な運営を行う方法</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デジタルサイネージへの商業広告の掲出</a:t>
            </a:r>
            <a:endParaRPr kumimoji="1" lang="en-US" altLang="ja-JP" sz="1600" dirty="0">
              <a:solidFill>
                <a:schemeClr val="tx1"/>
              </a:solidFill>
            </a:endParaRPr>
          </a:p>
          <a:p>
            <a:pPr marL="633150" lvl="1" indent="-342900">
              <a:spcBef>
                <a:spcPts val="600"/>
              </a:spcBef>
              <a:buFont typeface="+mj-ea"/>
              <a:buAutoNum type="circleNumDbPlain"/>
            </a:pPr>
            <a:r>
              <a:rPr kumimoji="1" lang="en-US" altLang="ja-JP" sz="1600" dirty="0">
                <a:solidFill>
                  <a:schemeClr val="tx1"/>
                </a:solidFill>
              </a:rPr>
              <a:t>5G</a:t>
            </a:r>
            <a:r>
              <a:rPr kumimoji="1" lang="ja-JP" altLang="en-US" sz="1600" dirty="0">
                <a:solidFill>
                  <a:schemeClr val="tx1"/>
                </a:solidFill>
              </a:rPr>
              <a:t>アンテナ基地局の搭載に係る通信事業者からの賃借料</a:t>
            </a:r>
            <a:endParaRPr kumimoji="1" lang="en-US" altLang="ja-JP" sz="1600" strike="sngStrike"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公益的な費用逓減</a:t>
            </a:r>
            <a:endParaRPr kumimoji="1" lang="en-US" altLang="ja-JP" sz="1600" dirty="0">
              <a:solidFill>
                <a:schemeClr val="tx1"/>
              </a:solidFill>
            </a:endParaRPr>
          </a:p>
        </p:txBody>
      </p:sp>
    </p:spTree>
    <p:extLst>
      <p:ext uri="{BB962C8B-B14F-4D97-AF65-F5344CB8AC3E}">
        <p14:creationId xmlns:p14="http://schemas.microsoft.com/office/powerpoint/2010/main" val="2547226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20020"/>
            <a:ext cx="12801600" cy="4324261"/>
          </a:xfrm>
          <a:prstGeom prst="rect">
            <a:avLst/>
          </a:prstGeom>
          <a:noFill/>
        </p:spPr>
        <p:txBody>
          <a:bodyPr wrap="square" rtlCol="0">
            <a:spAutoFit/>
          </a:bodyPr>
          <a:lstStyle/>
          <a:p>
            <a:pPr marL="285750" indent="-285750">
              <a:lnSpc>
                <a:spcPts val="2500"/>
              </a:lnSpc>
              <a:spcBef>
                <a:spcPts val="2100"/>
              </a:spcBef>
              <a:buFont typeface="Wingdings" panose="05000000000000000000" pitchFamily="2" charset="2"/>
              <a:buChar char="n"/>
            </a:pPr>
            <a:r>
              <a:rPr kumimoji="1" lang="ja-JP" altLang="en-US" sz="1600" dirty="0"/>
              <a:t>事業提案書の内容を分かりやすく要約して記載してください。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スライド枚数は増やすことなく</a:t>
            </a:r>
            <a:r>
              <a:rPr kumimoji="1" lang="en-US" altLang="ja-JP" sz="1600" dirty="0"/>
              <a:t>6</a:t>
            </a:r>
            <a:r>
              <a:rPr kumimoji="1" lang="ja-JP" altLang="en-US" sz="1600" dirty="0"/>
              <a:t>枚以内で作成してください。</a:t>
            </a:r>
            <a:r>
              <a:rPr kumimoji="1" lang="en-US" altLang="ja-JP" sz="1600" dirty="0"/>
              <a:t/>
            </a:r>
            <a:br>
              <a:rPr kumimoji="1" lang="en-US" altLang="ja-JP" sz="1600" dirty="0"/>
            </a:br>
            <a:r>
              <a:rPr kumimoji="1" lang="en-US" altLang="ja-JP" sz="1600" dirty="0"/>
              <a:t>※</a:t>
            </a:r>
            <a:r>
              <a:rPr kumimoji="1" lang="ja-JP" altLang="en-US" sz="1600" dirty="0"/>
              <a:t>スライド枚数は減らしていただいても構いませんが、スライド</a:t>
            </a:r>
            <a:r>
              <a:rPr kumimoji="1" lang="en-US" altLang="ja-JP" sz="1600" dirty="0"/>
              <a:t>1</a:t>
            </a:r>
            <a:r>
              <a:rPr kumimoji="1" lang="ja-JP" altLang="en-US" sz="1600" dirty="0"/>
              <a:t>枚目の「スマートポール・センサーの取組概要」については、</a:t>
            </a:r>
            <a:r>
              <a:rPr kumimoji="1" lang="en-US" altLang="ja-JP" sz="1600" dirty="0"/>
              <a:t/>
            </a:r>
            <a:br>
              <a:rPr kumimoji="1" lang="en-US" altLang="ja-JP" sz="1600" dirty="0"/>
            </a:br>
            <a:r>
              <a:rPr kumimoji="1" lang="ja-JP" altLang="en-US" sz="1600" dirty="0"/>
              <a:t>テンプレートを変更することなく</a:t>
            </a:r>
            <a:r>
              <a:rPr kumimoji="1" lang="en-US" altLang="ja-JP" sz="1600" dirty="0"/>
              <a:t>1</a:t>
            </a:r>
            <a:r>
              <a:rPr kumimoji="1" lang="ja-JP" altLang="en-US" sz="1600" dirty="0"/>
              <a:t>枚で作成してください。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オブジェクトの大きさや位置、フォントの種類やサイズは変更いただいても構いません。その際、以下に留意してください。</a:t>
            </a:r>
            <a:r>
              <a:rPr kumimoji="1" lang="en-US" altLang="ja-JP" sz="1600" dirty="0"/>
              <a:t/>
            </a:r>
            <a:br>
              <a:rPr kumimoji="1" lang="en-US" altLang="ja-JP" sz="1600" dirty="0"/>
            </a:br>
            <a:r>
              <a:rPr kumimoji="1" lang="en-US" altLang="ja-JP" sz="1600" dirty="0"/>
              <a:t>※</a:t>
            </a:r>
            <a:r>
              <a:rPr kumimoji="1" lang="ja-JP" altLang="en-US" sz="1600" dirty="0"/>
              <a:t>各枠内に提案内容の記載が収まっていること、フォントサイズは</a:t>
            </a:r>
            <a:r>
              <a:rPr kumimoji="1" lang="en-US" altLang="ja-JP" sz="1600" dirty="0"/>
              <a:t>12pt</a:t>
            </a:r>
            <a:r>
              <a:rPr kumimoji="1" lang="ja-JP" altLang="en-US" sz="1600" dirty="0"/>
              <a:t>以上の大きさとすること</a:t>
            </a:r>
          </a:p>
          <a:p>
            <a:pPr marL="285750" indent="-285750">
              <a:lnSpc>
                <a:spcPts val="2500"/>
              </a:lnSpc>
              <a:spcBef>
                <a:spcPts val="2100"/>
              </a:spcBef>
              <a:buFont typeface="Wingdings" panose="05000000000000000000" pitchFamily="2" charset="2"/>
              <a:buChar char="n"/>
            </a:pPr>
            <a:r>
              <a:rPr kumimoji="1" lang="ja-JP" altLang="en-US" sz="1600" dirty="0"/>
              <a:t>テンプレートに記載している、各項目の「記載してください。」と記述された補足内容部分は、削除してください。</a:t>
            </a:r>
          </a:p>
          <a:p>
            <a:pPr marL="285750" indent="-285750">
              <a:lnSpc>
                <a:spcPts val="2500"/>
              </a:lnSpc>
              <a:spcBef>
                <a:spcPts val="2100"/>
              </a:spcBef>
              <a:buFont typeface="Wingdings" panose="05000000000000000000" pitchFamily="2" charset="2"/>
              <a:buChar char="n"/>
            </a:pPr>
            <a:r>
              <a:rPr kumimoji="1" lang="ja-JP" altLang="en-US" sz="1600" dirty="0"/>
              <a:t>資料提出時は本ページは削除いただき、電子媒体での資料提出時は</a:t>
            </a:r>
            <a:r>
              <a:rPr kumimoji="1" lang="en-US" altLang="ja-JP" sz="1600" dirty="0"/>
              <a:t>PPT</a:t>
            </a:r>
            <a:r>
              <a:rPr kumimoji="1" lang="ja-JP" altLang="en-US" sz="1600" dirty="0"/>
              <a:t>形式で提出してください。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なお、本資料は選定事業を公表する際の資料として用いることがあります。</a:t>
            </a:r>
            <a:endParaRPr kumimoji="1" lang="en-US" altLang="ja-JP" sz="1600" dirty="0"/>
          </a:p>
        </p:txBody>
      </p:sp>
      <p:sp>
        <p:nvSpPr>
          <p:cNvPr id="8" name="正方形/長方形 7">
            <a:extLst>
              <a:ext uri="{FF2B5EF4-FFF2-40B4-BE49-F238E27FC236}">
                <a16:creationId xmlns:a16="http://schemas.microsoft.com/office/drawing/2014/main" id="{DCD60C61-1F5F-436B-BA77-71FDD37DEA7E}"/>
              </a:ext>
            </a:extLst>
          </p:cNvPr>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事業提案書概要の記載方法</a:t>
            </a:r>
          </a:p>
        </p:txBody>
      </p:sp>
      <p:cxnSp>
        <p:nvCxnSpPr>
          <p:cNvPr id="9" name="直線コネクタ 8">
            <a:extLst>
              <a:ext uri="{FF2B5EF4-FFF2-40B4-BE49-F238E27FC236}">
                <a16:creationId xmlns:a16="http://schemas.microsoft.com/office/drawing/2014/main" id="{01056D90-BC35-4E44-8C20-2498719D474B}"/>
              </a:ext>
            </a:extLst>
          </p:cNvPr>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663119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mtq9UyeUZpqeHzIFLE22qA"/>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8FC0691B9F044DADB722893F8B26A9" ma:contentTypeVersion="" ma:contentTypeDescription="Create a new document." ma:contentTypeScope="" ma:versionID="dd735ffc298ae3e52ce59e1b632f245e">
  <xsd:schema xmlns:xsd="http://www.w3.org/2001/XMLSchema" xmlns:xs="http://www.w3.org/2001/XMLSchema" xmlns:p="http://schemas.microsoft.com/office/2006/metadata/properties" xmlns:ns2="ff95e866-041e-4636-af1c-12602880e2c7" targetNamespace="http://schemas.microsoft.com/office/2006/metadata/properties" ma:root="true" ma:fieldsID="0bb98d22a25ccd5bd5d012d8363cad7a" ns2:_="">
    <xsd:import namespace="ff95e866-041e-4636-af1c-12602880e2c7"/>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95e866-041e-4636-af1c-12602880e2c7"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87C385-E499-4681-A6C0-DDC9650271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95e866-041e-4636-af1c-12602880e2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A4F574-D2C0-49A5-8A50-7054F844EBEF}">
  <ds:schemaRefs>
    <ds:schemaRef ds:uri="http://schemas.microsoft.com/sharepoint/v3/contenttype/forms"/>
  </ds:schemaRefs>
</ds:datastoreItem>
</file>

<file path=customXml/itemProps3.xml><?xml version="1.0" encoding="utf-8"?>
<ds:datastoreItem xmlns:ds="http://schemas.openxmlformats.org/officeDocument/2006/customXml" ds:itemID="{0ADDB2A8-5F61-4CDE-8503-AFDD0D2B24B9}">
  <ds:schemaRefs>
    <ds:schemaRef ds:uri="http://schemas.microsoft.com/office/infopath/2007/PartnerControls"/>
    <ds:schemaRef ds:uri="http://purl.org/dc/elements/1.1/"/>
    <ds:schemaRef ds:uri="http://schemas.microsoft.com/office/2006/metadata/properties"/>
    <ds:schemaRef ds:uri="ff95e866-041e-4636-af1c-12602880e2c7"/>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1070</Words>
  <Application>Microsoft Office PowerPoint</Application>
  <PresentationFormat>A3 297x420 mm</PresentationFormat>
  <Paragraphs>65</Paragraphs>
  <Slides>8</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東京都</dc:creator>
  <cp:lastModifiedBy/>
  <cp:revision>1</cp:revision>
  <dcterms:created xsi:type="dcterms:W3CDTF">2023-08-15T09:23:46Z</dcterms:created>
  <dcterms:modified xsi:type="dcterms:W3CDTF">2024-07-17T06:13:30Z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2024-05-10T07:45:26Z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9d759e70-f953-43ce-b20d-29a65960c075</vt:lpwstr>
  </property>
  <property fmtid="{D5CDD505-2E9C-101B-9397-08002B2CF9AE}" pid="8" name="MSIP_Label_ea60d57e-af5b-4752-ac57-3e4f28ca11dc_ContentBits">
    <vt:lpwstr>0</vt:lpwstr>
  </property>
  <property fmtid="{D5CDD505-2E9C-101B-9397-08002B2CF9AE}" pid="9" name="ContentTypeId">
    <vt:lpwstr>0x010100968FC0691B9F044DADB722893F8B26A9</vt:lpwstr>
  </property>
</Properties>
</file>