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8.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2.xml" ContentType="application/vnd.openxmlformats-officedocument.presentationml.slide+xml"/>
  <Override PartName="/ppt/slideMasters/slideMaster1.xml" ContentType="application/vnd.openxmlformats-officedocument.presentationml.slideMaster+xml"/>
  <Override PartName="/ppt/slideLayouts/slideLayout10.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11.xml" ContentType="application/vnd.openxmlformats-officedocument.presentationml.slideLayout+xml"/>
  <Override PartName="/ppt/commentAuthors.xml" ContentType="application/vnd.openxmlformats-officedocument.presentationml.commentAuthors+xml"/>
  <Override PartName="/ppt/notesMasters/notesMaster1.xml" ContentType="application/vnd.openxmlformats-officedocument.presentationml.notesMaster+xml"/>
  <Override PartName="/ppt/theme/theme2.xml" ContentType="application/vnd.openxmlformats-officedocument.theme+xml"/>
  <Override PartName="/ppt/theme/theme1.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ppt/tags/tag1.xml" ContentType="application/vnd.openxmlformats-officedocument.presentationml.tags+xml"/>
  <Override PartName="/ppt/tags/tag2.xml" ContentType="application/vnd.openxmlformats-officedocument.presentationml.tag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96" r:id="rId1"/>
  </p:sldMasterIdLst>
  <p:notesMasterIdLst>
    <p:notesMasterId r:id="rId10"/>
  </p:notesMasterIdLst>
  <p:sldIdLst>
    <p:sldId id="272" r:id="rId2"/>
    <p:sldId id="266" r:id="rId3"/>
    <p:sldId id="273" r:id="rId4"/>
    <p:sldId id="269" r:id="rId5"/>
    <p:sldId id="271" r:id="rId6"/>
    <p:sldId id="267" r:id="rId7"/>
    <p:sldId id="268" r:id="rId8"/>
    <p:sldId id="270" r:id="rId9"/>
  </p:sldIdLst>
  <p:sldSz cx="12801600" cy="9601200" type="A3"/>
  <p:notesSz cx="6807200" cy="9939338"/>
  <p:custDataLst>
    <p:tags r:id="rId11"/>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882" userDrawn="1">
          <p15:clr>
            <a:srgbClr val="A4A3A4"/>
          </p15:clr>
        </p15:guide>
        <p15:guide id="2" pos="4032" userDrawn="1">
          <p15:clr>
            <a:srgbClr val="A4A3A4"/>
          </p15:clr>
        </p15:guide>
        <p15:guide id="3" orient="horz" pos="597"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091" autoAdjust="0"/>
    <p:restoredTop sz="94660"/>
  </p:normalViewPr>
  <p:slideViewPr>
    <p:cSldViewPr snapToGrid="0" showGuides="1">
      <p:cViewPr varScale="1">
        <p:scale>
          <a:sx n="39" d="100"/>
          <a:sy n="39" d="100"/>
        </p:scale>
        <p:origin x="82" y="1070"/>
      </p:cViewPr>
      <p:guideLst>
        <p:guide orient="horz" pos="5882"/>
        <p:guide pos="4032"/>
        <p:guide orient="horz" pos="59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openxmlformats.org/officeDocument/2006/relationships/customXml" Target="../customXml/item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17"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notesMaster" Target="notesMasters/notesMaster1.xml"/><Relationship Id="rId19" Type="http://schemas.openxmlformats.org/officeDocument/2006/relationships/customXml" Target="../customXml/item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2"/>
            <a:ext cx="2949787" cy="498693"/>
          </a:xfrm>
          <a:prstGeom prst="rect">
            <a:avLst/>
          </a:prstGeom>
        </p:spPr>
        <p:txBody>
          <a:bodyPr vert="horz" lIns="91429" tIns="45715" rIns="91429" bIns="45715"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9" y="2"/>
            <a:ext cx="2949787" cy="498693"/>
          </a:xfrm>
          <a:prstGeom prst="rect">
            <a:avLst/>
          </a:prstGeom>
        </p:spPr>
        <p:txBody>
          <a:bodyPr vert="horz" lIns="91429" tIns="45715" rIns="91429" bIns="45715" rtlCol="0"/>
          <a:lstStyle>
            <a:lvl1pPr algn="r">
              <a:defRPr sz="1200"/>
            </a:lvl1pPr>
          </a:lstStyle>
          <a:p>
            <a:fld id="{268B9AC4-62E1-4479-B08C-EA6B0CEA0BF0}" type="datetimeFigureOut">
              <a:rPr kumimoji="1" lang="ja-JP" altLang="en-US" smtClean="0"/>
              <a:t>2023/8/20</a:t>
            </a:fld>
            <a:endParaRPr kumimoji="1" lang="ja-JP" altLang="en-US"/>
          </a:p>
        </p:txBody>
      </p:sp>
      <p:sp>
        <p:nvSpPr>
          <p:cNvPr id="4" name="スライド イメージ プレースホルダー 3"/>
          <p:cNvSpPr>
            <a:spLocks noGrp="1" noRot="1" noChangeAspect="1"/>
          </p:cNvSpPr>
          <p:nvPr>
            <p:ph type="sldImg" idx="2"/>
          </p:nvPr>
        </p:nvSpPr>
        <p:spPr>
          <a:xfrm>
            <a:off x="1168400" y="1243013"/>
            <a:ext cx="4470400" cy="3354387"/>
          </a:xfrm>
          <a:prstGeom prst="rect">
            <a:avLst/>
          </a:prstGeom>
          <a:noFill/>
          <a:ln w="12700">
            <a:solidFill>
              <a:prstClr val="black"/>
            </a:solidFill>
          </a:ln>
        </p:spPr>
        <p:txBody>
          <a:bodyPr vert="horz" lIns="91429" tIns="45715" rIns="91429" bIns="45715"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29" tIns="45715" rIns="91429" bIns="4571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440647"/>
            <a:ext cx="2949787" cy="498692"/>
          </a:xfrm>
          <a:prstGeom prst="rect">
            <a:avLst/>
          </a:prstGeom>
        </p:spPr>
        <p:txBody>
          <a:bodyPr vert="horz" lIns="91429" tIns="45715" rIns="91429" bIns="4571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9" y="9440647"/>
            <a:ext cx="2949787" cy="498692"/>
          </a:xfrm>
          <a:prstGeom prst="rect">
            <a:avLst/>
          </a:prstGeom>
        </p:spPr>
        <p:txBody>
          <a:bodyPr vert="horz" lIns="91429" tIns="45715" rIns="91429" bIns="45715" rtlCol="0" anchor="b"/>
          <a:lstStyle>
            <a:lvl1pPr algn="r">
              <a:defRPr sz="1200"/>
            </a:lvl1pPr>
          </a:lstStyle>
          <a:p>
            <a:fld id="{FF9FD6F5-EB85-421D-A48A-E6526543A726}" type="slidenum">
              <a:rPr kumimoji="1" lang="ja-JP" altLang="en-US" smtClean="0"/>
              <a:t>‹#›</a:t>
            </a:fld>
            <a:endParaRPr kumimoji="1" lang="ja-JP" altLang="en-US"/>
          </a:p>
        </p:txBody>
      </p:sp>
    </p:spTree>
    <p:extLst>
      <p:ext uri="{BB962C8B-B14F-4D97-AF65-F5344CB8AC3E}">
        <p14:creationId xmlns:p14="http://schemas.microsoft.com/office/powerpoint/2010/main" val="3841591614"/>
      </p:ext>
    </p:extLst>
  </p:cSld>
  <p:clrMap bg1="lt1" tx1="dk1" bg2="lt2" tx2="dk2" accent1="accent1" accent2="accent2" accent3="accent3" accent4="accent4" accent5="accent5" accent6="accent6" hlink="hlink" folHlink="folHlink"/>
  <p:notesStyle>
    <a:lvl1pPr marL="0" algn="l" defTabSz="1280093" rtl="0" eaLnBrk="1" latinLnBrk="0" hangingPunct="1">
      <a:defRPr kumimoji="1" sz="1680" kern="1200">
        <a:solidFill>
          <a:schemeClr val="tx1"/>
        </a:solidFill>
        <a:latin typeface="+mn-lt"/>
        <a:ea typeface="+mn-ea"/>
        <a:cs typeface="+mn-cs"/>
      </a:defRPr>
    </a:lvl1pPr>
    <a:lvl2pPr marL="640046" algn="l" defTabSz="1280093" rtl="0" eaLnBrk="1" latinLnBrk="0" hangingPunct="1">
      <a:defRPr kumimoji="1" sz="1680" kern="1200">
        <a:solidFill>
          <a:schemeClr val="tx1"/>
        </a:solidFill>
        <a:latin typeface="+mn-lt"/>
        <a:ea typeface="+mn-ea"/>
        <a:cs typeface="+mn-cs"/>
      </a:defRPr>
    </a:lvl2pPr>
    <a:lvl3pPr marL="1280093" algn="l" defTabSz="1280093" rtl="0" eaLnBrk="1" latinLnBrk="0" hangingPunct="1">
      <a:defRPr kumimoji="1" sz="1680" kern="1200">
        <a:solidFill>
          <a:schemeClr val="tx1"/>
        </a:solidFill>
        <a:latin typeface="+mn-lt"/>
        <a:ea typeface="+mn-ea"/>
        <a:cs typeface="+mn-cs"/>
      </a:defRPr>
    </a:lvl3pPr>
    <a:lvl4pPr marL="1920139" algn="l" defTabSz="1280093" rtl="0" eaLnBrk="1" latinLnBrk="0" hangingPunct="1">
      <a:defRPr kumimoji="1" sz="1680" kern="1200">
        <a:solidFill>
          <a:schemeClr val="tx1"/>
        </a:solidFill>
        <a:latin typeface="+mn-lt"/>
        <a:ea typeface="+mn-ea"/>
        <a:cs typeface="+mn-cs"/>
      </a:defRPr>
    </a:lvl4pPr>
    <a:lvl5pPr marL="2560186" algn="l" defTabSz="1280093" rtl="0" eaLnBrk="1" latinLnBrk="0" hangingPunct="1">
      <a:defRPr kumimoji="1" sz="1680" kern="1200">
        <a:solidFill>
          <a:schemeClr val="tx1"/>
        </a:solidFill>
        <a:latin typeface="+mn-lt"/>
        <a:ea typeface="+mn-ea"/>
        <a:cs typeface="+mn-cs"/>
      </a:defRPr>
    </a:lvl5pPr>
    <a:lvl6pPr marL="3200232" algn="l" defTabSz="1280093" rtl="0" eaLnBrk="1" latinLnBrk="0" hangingPunct="1">
      <a:defRPr kumimoji="1" sz="1680" kern="1200">
        <a:solidFill>
          <a:schemeClr val="tx1"/>
        </a:solidFill>
        <a:latin typeface="+mn-lt"/>
        <a:ea typeface="+mn-ea"/>
        <a:cs typeface="+mn-cs"/>
      </a:defRPr>
    </a:lvl6pPr>
    <a:lvl7pPr marL="3840278" algn="l" defTabSz="1280093" rtl="0" eaLnBrk="1" latinLnBrk="0" hangingPunct="1">
      <a:defRPr kumimoji="1" sz="1680" kern="1200">
        <a:solidFill>
          <a:schemeClr val="tx1"/>
        </a:solidFill>
        <a:latin typeface="+mn-lt"/>
        <a:ea typeface="+mn-ea"/>
        <a:cs typeface="+mn-cs"/>
      </a:defRPr>
    </a:lvl7pPr>
    <a:lvl8pPr marL="4480325" algn="l" defTabSz="1280093" rtl="0" eaLnBrk="1" latinLnBrk="0" hangingPunct="1">
      <a:defRPr kumimoji="1" sz="1680" kern="1200">
        <a:solidFill>
          <a:schemeClr val="tx1"/>
        </a:solidFill>
        <a:latin typeface="+mn-lt"/>
        <a:ea typeface="+mn-ea"/>
        <a:cs typeface="+mn-cs"/>
      </a:defRPr>
    </a:lvl8pPr>
    <a:lvl9pPr marL="5120371" algn="l" defTabSz="1280093" rtl="0" eaLnBrk="1" latinLnBrk="0" hangingPunct="1">
      <a:defRPr kumimoji="1" sz="168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960120" y="1571308"/>
            <a:ext cx="10881360" cy="3342640"/>
          </a:xfrm>
        </p:spPr>
        <p:txBody>
          <a:bodyPr anchor="b"/>
          <a:lstStyle>
            <a:lvl1pPr algn="ctr">
              <a:defRPr sz="8400"/>
            </a:lvl1pPr>
          </a:lstStyle>
          <a:p>
            <a:r>
              <a:rPr lang="ja-JP" altLang="en-US"/>
              <a:t>マスター タイトルの書式設定</a:t>
            </a:r>
            <a:endParaRPr lang="en-US" dirty="0"/>
          </a:p>
        </p:txBody>
      </p:sp>
      <p:sp>
        <p:nvSpPr>
          <p:cNvPr id="3" name="Subtitle 2"/>
          <p:cNvSpPr>
            <a:spLocks noGrp="1"/>
          </p:cNvSpPr>
          <p:nvPr>
            <p:ph type="subTitle" idx="1"/>
          </p:nvPr>
        </p:nvSpPr>
        <p:spPr>
          <a:xfrm>
            <a:off x="1600200" y="5042853"/>
            <a:ext cx="9601200" cy="2318067"/>
          </a:xfrm>
        </p:spPr>
        <p:txBody>
          <a:bodyPr/>
          <a:lstStyle>
            <a:lvl1pPr marL="0" indent="0" algn="ctr">
              <a:buNone/>
              <a:defRPr sz="3360"/>
            </a:lvl1pPr>
            <a:lvl2pPr marL="640080" indent="0" algn="ctr">
              <a:buNone/>
              <a:defRPr sz="2800"/>
            </a:lvl2pPr>
            <a:lvl3pPr marL="1280160" indent="0" algn="ctr">
              <a:buNone/>
              <a:defRPr sz="2520"/>
            </a:lvl3pPr>
            <a:lvl4pPr marL="1920240" indent="0" algn="ctr">
              <a:buNone/>
              <a:defRPr sz="2240"/>
            </a:lvl4pPr>
            <a:lvl5pPr marL="2560320" indent="0" algn="ctr">
              <a:buNone/>
              <a:defRPr sz="2240"/>
            </a:lvl5pPr>
            <a:lvl6pPr marL="3200400" indent="0" algn="ctr">
              <a:buNone/>
              <a:defRPr sz="2240"/>
            </a:lvl6pPr>
            <a:lvl7pPr marL="3840480" indent="0" algn="ctr">
              <a:buNone/>
              <a:defRPr sz="2240"/>
            </a:lvl7pPr>
            <a:lvl8pPr marL="4480560" indent="0" algn="ctr">
              <a:buNone/>
              <a:defRPr sz="2240"/>
            </a:lvl8pPr>
            <a:lvl9pPr marL="5120640" indent="0" algn="ctr">
              <a:buNone/>
              <a:defRPr sz="224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6FDECCD9-1ABC-4D06-9DE2-AF04E5AF157C}" type="datetimeFigureOut">
              <a:rPr kumimoji="1" lang="ja-JP" altLang="en-US" smtClean="0"/>
              <a:t>2023/8/20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7BACF33-50A9-4E40-8427-0C272EB50764}" type="slidenum">
              <a:rPr kumimoji="1" lang="ja-JP" altLang="en-US" smtClean="0"/>
              <a:t>‹#›</a:t>
            </a:fld>
            <a:endParaRPr kumimoji="1" lang="ja-JP" altLang="en-US"/>
          </a:p>
        </p:txBody>
      </p:sp>
    </p:spTree>
    <p:extLst>
      <p:ext uri="{BB962C8B-B14F-4D97-AF65-F5344CB8AC3E}">
        <p14:creationId xmlns:p14="http://schemas.microsoft.com/office/powerpoint/2010/main" val="25735388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FDECCD9-1ABC-4D06-9DE2-AF04E5AF157C}" type="datetimeFigureOut">
              <a:rPr kumimoji="1" lang="ja-JP" altLang="en-US" smtClean="0"/>
              <a:t>2023/8/20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7BACF33-50A9-4E40-8427-0C272EB50764}" type="slidenum">
              <a:rPr kumimoji="1" lang="ja-JP" altLang="en-US" smtClean="0"/>
              <a:t>‹#›</a:t>
            </a:fld>
            <a:endParaRPr kumimoji="1" lang="ja-JP" altLang="en-US"/>
          </a:p>
        </p:txBody>
      </p:sp>
    </p:spTree>
    <p:extLst>
      <p:ext uri="{BB962C8B-B14F-4D97-AF65-F5344CB8AC3E}">
        <p14:creationId xmlns:p14="http://schemas.microsoft.com/office/powerpoint/2010/main" val="20959955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1146" y="511175"/>
            <a:ext cx="2760345" cy="8136573"/>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80111" y="511175"/>
            <a:ext cx="8121015" cy="813657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FDECCD9-1ABC-4D06-9DE2-AF04E5AF157C}" type="datetimeFigureOut">
              <a:rPr kumimoji="1" lang="ja-JP" altLang="en-US" smtClean="0"/>
              <a:t>2023/8/20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7BACF33-50A9-4E40-8427-0C272EB50764}" type="slidenum">
              <a:rPr kumimoji="1" lang="ja-JP" altLang="en-US" smtClean="0"/>
              <a:t>‹#›</a:t>
            </a:fld>
            <a:endParaRPr kumimoji="1" lang="ja-JP" altLang="en-US"/>
          </a:p>
        </p:txBody>
      </p:sp>
    </p:spTree>
    <p:extLst>
      <p:ext uri="{BB962C8B-B14F-4D97-AF65-F5344CB8AC3E}">
        <p14:creationId xmlns:p14="http://schemas.microsoft.com/office/powerpoint/2010/main" val="19973698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FDECCD9-1ABC-4D06-9DE2-AF04E5AF157C}" type="datetimeFigureOut">
              <a:rPr kumimoji="1" lang="ja-JP" altLang="en-US" smtClean="0"/>
              <a:t>2023/8/20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7BACF33-50A9-4E40-8427-0C272EB50764}" type="slidenum">
              <a:rPr kumimoji="1" lang="ja-JP" altLang="en-US" smtClean="0"/>
              <a:t>‹#›</a:t>
            </a:fld>
            <a:endParaRPr kumimoji="1" lang="ja-JP" altLang="en-US"/>
          </a:p>
        </p:txBody>
      </p:sp>
    </p:spTree>
    <p:extLst>
      <p:ext uri="{BB962C8B-B14F-4D97-AF65-F5344CB8AC3E}">
        <p14:creationId xmlns:p14="http://schemas.microsoft.com/office/powerpoint/2010/main" val="6922169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73443" y="2393635"/>
            <a:ext cx="11041380" cy="3993832"/>
          </a:xfrm>
        </p:spPr>
        <p:txBody>
          <a:bodyPr anchor="b"/>
          <a:lstStyle>
            <a:lvl1pPr>
              <a:defRPr sz="84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73443" y="6425250"/>
            <a:ext cx="11041380" cy="2100262"/>
          </a:xfrm>
        </p:spPr>
        <p:txBody>
          <a:bodyPr/>
          <a:lstStyle>
            <a:lvl1pPr marL="0" indent="0">
              <a:buNone/>
              <a:defRPr sz="3360">
                <a:solidFill>
                  <a:schemeClr val="tx1"/>
                </a:solidFill>
              </a:defRPr>
            </a:lvl1pPr>
            <a:lvl2pPr marL="640080" indent="0">
              <a:buNone/>
              <a:defRPr sz="2800">
                <a:solidFill>
                  <a:schemeClr val="tx1">
                    <a:tint val="75000"/>
                  </a:schemeClr>
                </a:solidFill>
              </a:defRPr>
            </a:lvl2pPr>
            <a:lvl3pPr marL="1280160" indent="0">
              <a:buNone/>
              <a:defRPr sz="2520">
                <a:solidFill>
                  <a:schemeClr val="tx1">
                    <a:tint val="75000"/>
                  </a:schemeClr>
                </a:solidFill>
              </a:defRPr>
            </a:lvl3pPr>
            <a:lvl4pPr marL="1920240" indent="0">
              <a:buNone/>
              <a:defRPr sz="2240">
                <a:solidFill>
                  <a:schemeClr val="tx1">
                    <a:tint val="75000"/>
                  </a:schemeClr>
                </a:solidFill>
              </a:defRPr>
            </a:lvl4pPr>
            <a:lvl5pPr marL="2560320" indent="0">
              <a:buNone/>
              <a:defRPr sz="2240">
                <a:solidFill>
                  <a:schemeClr val="tx1">
                    <a:tint val="75000"/>
                  </a:schemeClr>
                </a:solidFill>
              </a:defRPr>
            </a:lvl5pPr>
            <a:lvl6pPr marL="3200400" indent="0">
              <a:buNone/>
              <a:defRPr sz="2240">
                <a:solidFill>
                  <a:schemeClr val="tx1">
                    <a:tint val="75000"/>
                  </a:schemeClr>
                </a:solidFill>
              </a:defRPr>
            </a:lvl6pPr>
            <a:lvl7pPr marL="3840480" indent="0">
              <a:buNone/>
              <a:defRPr sz="2240">
                <a:solidFill>
                  <a:schemeClr val="tx1">
                    <a:tint val="75000"/>
                  </a:schemeClr>
                </a:solidFill>
              </a:defRPr>
            </a:lvl7pPr>
            <a:lvl8pPr marL="4480560" indent="0">
              <a:buNone/>
              <a:defRPr sz="2240">
                <a:solidFill>
                  <a:schemeClr val="tx1">
                    <a:tint val="75000"/>
                  </a:schemeClr>
                </a:solidFill>
              </a:defRPr>
            </a:lvl8pPr>
            <a:lvl9pPr marL="5120640" indent="0">
              <a:buNone/>
              <a:defRPr sz="224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6FDECCD9-1ABC-4D06-9DE2-AF04E5AF157C}" type="datetimeFigureOut">
              <a:rPr kumimoji="1" lang="ja-JP" altLang="en-US" smtClean="0"/>
              <a:t>2023/8/20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7BACF33-50A9-4E40-8427-0C272EB50764}" type="slidenum">
              <a:rPr kumimoji="1" lang="ja-JP" altLang="en-US" smtClean="0"/>
              <a:t>‹#›</a:t>
            </a:fld>
            <a:endParaRPr kumimoji="1" lang="ja-JP" altLang="en-US"/>
          </a:p>
        </p:txBody>
      </p:sp>
    </p:spTree>
    <p:extLst>
      <p:ext uri="{BB962C8B-B14F-4D97-AF65-F5344CB8AC3E}">
        <p14:creationId xmlns:p14="http://schemas.microsoft.com/office/powerpoint/2010/main" val="34993468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80110" y="2555875"/>
            <a:ext cx="5440680" cy="60918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480810" y="2555875"/>
            <a:ext cx="5440680" cy="60918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6FDECCD9-1ABC-4D06-9DE2-AF04E5AF157C}" type="datetimeFigureOut">
              <a:rPr kumimoji="1" lang="ja-JP" altLang="en-US" smtClean="0"/>
              <a:t>2023/8/20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7BACF33-50A9-4E40-8427-0C272EB50764}" type="slidenum">
              <a:rPr kumimoji="1" lang="ja-JP" altLang="en-US" smtClean="0"/>
              <a:t>‹#›</a:t>
            </a:fld>
            <a:endParaRPr kumimoji="1" lang="ja-JP" altLang="en-US"/>
          </a:p>
        </p:txBody>
      </p:sp>
    </p:spTree>
    <p:extLst>
      <p:ext uri="{BB962C8B-B14F-4D97-AF65-F5344CB8AC3E}">
        <p14:creationId xmlns:p14="http://schemas.microsoft.com/office/powerpoint/2010/main" val="30543451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81777" y="511177"/>
            <a:ext cx="11041380" cy="1855788"/>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81779" y="2353628"/>
            <a:ext cx="5415676"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ja-JP" altLang="en-US"/>
              <a:t>マスター テキストの書式設定</a:t>
            </a:r>
          </a:p>
        </p:txBody>
      </p:sp>
      <p:sp>
        <p:nvSpPr>
          <p:cNvPr id="4" name="Content Placeholder 3"/>
          <p:cNvSpPr>
            <a:spLocks noGrp="1"/>
          </p:cNvSpPr>
          <p:nvPr>
            <p:ph sz="half" idx="2"/>
          </p:nvPr>
        </p:nvSpPr>
        <p:spPr>
          <a:xfrm>
            <a:off x="881779" y="3507105"/>
            <a:ext cx="5415676" cy="515842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480811" y="2353628"/>
            <a:ext cx="5442347"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ja-JP" altLang="en-US"/>
              <a:t>マスター テキストの書式設定</a:t>
            </a:r>
          </a:p>
        </p:txBody>
      </p:sp>
      <p:sp>
        <p:nvSpPr>
          <p:cNvPr id="6" name="Content Placeholder 5"/>
          <p:cNvSpPr>
            <a:spLocks noGrp="1"/>
          </p:cNvSpPr>
          <p:nvPr>
            <p:ph sz="quarter" idx="4"/>
          </p:nvPr>
        </p:nvSpPr>
        <p:spPr>
          <a:xfrm>
            <a:off x="6480811" y="3507105"/>
            <a:ext cx="5442347" cy="515842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6FDECCD9-1ABC-4D06-9DE2-AF04E5AF157C}" type="datetimeFigureOut">
              <a:rPr kumimoji="1" lang="ja-JP" altLang="en-US" smtClean="0"/>
              <a:t>2023/8/20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7BACF33-50A9-4E40-8427-0C272EB50764}" type="slidenum">
              <a:rPr kumimoji="1" lang="ja-JP" altLang="en-US" smtClean="0"/>
              <a:t>‹#›</a:t>
            </a:fld>
            <a:endParaRPr kumimoji="1" lang="ja-JP" altLang="en-US"/>
          </a:p>
        </p:txBody>
      </p:sp>
    </p:spTree>
    <p:extLst>
      <p:ext uri="{BB962C8B-B14F-4D97-AF65-F5344CB8AC3E}">
        <p14:creationId xmlns:p14="http://schemas.microsoft.com/office/powerpoint/2010/main" val="14935018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6FDECCD9-1ABC-4D06-9DE2-AF04E5AF157C}" type="datetimeFigureOut">
              <a:rPr kumimoji="1" lang="ja-JP" altLang="en-US" smtClean="0"/>
              <a:t>2023/8/20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7BACF33-50A9-4E40-8427-0C272EB50764}" type="slidenum">
              <a:rPr kumimoji="1" lang="ja-JP" altLang="en-US" smtClean="0"/>
              <a:t>‹#›</a:t>
            </a:fld>
            <a:endParaRPr kumimoji="1" lang="ja-JP" altLang="en-US"/>
          </a:p>
        </p:txBody>
      </p:sp>
    </p:spTree>
    <p:extLst>
      <p:ext uri="{BB962C8B-B14F-4D97-AF65-F5344CB8AC3E}">
        <p14:creationId xmlns:p14="http://schemas.microsoft.com/office/powerpoint/2010/main" val="41218298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FDECCD9-1ABC-4D06-9DE2-AF04E5AF157C}" type="datetimeFigureOut">
              <a:rPr kumimoji="1" lang="ja-JP" altLang="en-US" smtClean="0"/>
              <a:t>2023/8/20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7BACF33-50A9-4E40-8427-0C272EB50764}" type="slidenum">
              <a:rPr kumimoji="1" lang="ja-JP" altLang="en-US" smtClean="0"/>
              <a:t>‹#›</a:t>
            </a:fld>
            <a:endParaRPr kumimoji="1" lang="ja-JP" altLang="en-US"/>
          </a:p>
        </p:txBody>
      </p:sp>
    </p:spTree>
    <p:extLst>
      <p:ext uri="{BB962C8B-B14F-4D97-AF65-F5344CB8AC3E}">
        <p14:creationId xmlns:p14="http://schemas.microsoft.com/office/powerpoint/2010/main" val="1287512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ja-JP" altLang="en-US"/>
              <a:t>マスター タイトルの書式設定</a:t>
            </a:r>
            <a:endParaRPr lang="en-US" dirty="0"/>
          </a:p>
        </p:txBody>
      </p:sp>
      <p:sp>
        <p:nvSpPr>
          <p:cNvPr id="3" name="Content Placeholder 2"/>
          <p:cNvSpPr>
            <a:spLocks noGrp="1"/>
          </p:cNvSpPr>
          <p:nvPr>
            <p:ph idx="1"/>
          </p:nvPr>
        </p:nvSpPr>
        <p:spPr>
          <a:xfrm>
            <a:off x="5442347" y="1382397"/>
            <a:ext cx="6480810" cy="6823075"/>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FDECCD9-1ABC-4D06-9DE2-AF04E5AF157C}" type="datetimeFigureOut">
              <a:rPr kumimoji="1" lang="ja-JP" altLang="en-US" smtClean="0"/>
              <a:t>2023/8/20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7BACF33-50A9-4E40-8427-0C272EB50764}" type="slidenum">
              <a:rPr kumimoji="1" lang="ja-JP" altLang="en-US" smtClean="0"/>
              <a:t>‹#›</a:t>
            </a:fld>
            <a:endParaRPr kumimoji="1" lang="ja-JP" altLang="en-US"/>
          </a:p>
        </p:txBody>
      </p:sp>
    </p:spTree>
    <p:extLst>
      <p:ext uri="{BB962C8B-B14F-4D97-AF65-F5344CB8AC3E}">
        <p14:creationId xmlns:p14="http://schemas.microsoft.com/office/powerpoint/2010/main" val="23669763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442347" y="1382397"/>
            <a:ext cx="6480810" cy="6823075"/>
          </a:xfrm>
        </p:spPr>
        <p:txBody>
          <a:bodyPr anchor="t"/>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r>
              <a:rPr lang="ja-JP" altLang="en-US"/>
              <a:t>図を追加</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FDECCD9-1ABC-4D06-9DE2-AF04E5AF157C}" type="datetimeFigureOut">
              <a:rPr kumimoji="1" lang="ja-JP" altLang="en-US" smtClean="0"/>
              <a:t>2023/8/20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7BACF33-50A9-4E40-8427-0C272EB50764}" type="slidenum">
              <a:rPr kumimoji="1" lang="ja-JP" altLang="en-US" smtClean="0"/>
              <a:t>‹#›</a:t>
            </a:fld>
            <a:endParaRPr kumimoji="1" lang="ja-JP" altLang="en-US"/>
          </a:p>
        </p:txBody>
      </p:sp>
    </p:spTree>
    <p:extLst>
      <p:ext uri="{BB962C8B-B14F-4D97-AF65-F5344CB8AC3E}">
        <p14:creationId xmlns:p14="http://schemas.microsoft.com/office/powerpoint/2010/main" val="2267202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2.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正方形/長方形 6" hidden="1">
            <a:extLst>
              <a:ext uri="{FF2B5EF4-FFF2-40B4-BE49-F238E27FC236}">
                <a16:creationId xmlns:a16="http://schemas.microsoft.com/office/drawing/2014/main" id="{CB5D8AB6-6313-4BDC-9FC3-954E8DA32EA3}"/>
              </a:ext>
            </a:extLst>
          </p:cNvPr>
          <p:cNvSpPr/>
          <p:nvPr userDrawn="1">
            <p:custDataLst>
              <p:tags r:id="rId1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marL="0" lvl="0" indent="0" algn="ctr"/>
            <a:endParaRPr kumimoji="1" lang="ja-JP" altLang="en-US" sz="6160" b="0" i="0" baseline="0" dirty="0">
              <a:latin typeface="Calibri Light" panose="020F0302020204030204" pitchFamily="34" charset="0"/>
              <a:ea typeface="游ゴシック Light" panose="020B0300000000000000" pitchFamily="50" charset="-128"/>
              <a:cs typeface="+mj-cs"/>
              <a:sym typeface="Calibri Light" panose="020F0302020204030204" pitchFamily="34" charset="0"/>
            </a:endParaRPr>
          </a:p>
        </p:txBody>
      </p:sp>
      <p:sp>
        <p:nvSpPr>
          <p:cNvPr id="2" name="Title Placeholder 1"/>
          <p:cNvSpPr>
            <a:spLocks noGrp="1"/>
          </p:cNvSpPr>
          <p:nvPr>
            <p:ph type="title"/>
          </p:nvPr>
        </p:nvSpPr>
        <p:spPr>
          <a:xfrm>
            <a:off x="880110" y="511177"/>
            <a:ext cx="11041380" cy="1855788"/>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80110" y="2555875"/>
            <a:ext cx="11041380" cy="609187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80110" y="8898892"/>
            <a:ext cx="2880360" cy="511175"/>
          </a:xfrm>
          <a:prstGeom prst="rect">
            <a:avLst/>
          </a:prstGeom>
        </p:spPr>
        <p:txBody>
          <a:bodyPr vert="horz" lIns="91440" tIns="45720" rIns="91440" bIns="45720" rtlCol="0" anchor="ctr"/>
          <a:lstStyle>
            <a:lvl1pPr algn="l">
              <a:defRPr sz="1680">
                <a:solidFill>
                  <a:schemeClr val="tx1">
                    <a:tint val="75000"/>
                  </a:schemeClr>
                </a:solidFill>
              </a:defRPr>
            </a:lvl1pPr>
          </a:lstStyle>
          <a:p>
            <a:fld id="{6FDECCD9-1ABC-4D06-9DE2-AF04E5AF157C}" type="datetimeFigureOut">
              <a:rPr kumimoji="1" lang="ja-JP" altLang="en-US" smtClean="0"/>
              <a:t>2023/8/20</a:t>
            </a:fld>
            <a:endParaRPr kumimoji="1" lang="ja-JP" altLang="en-US"/>
          </a:p>
        </p:txBody>
      </p:sp>
      <p:sp>
        <p:nvSpPr>
          <p:cNvPr id="5" name="Footer Placeholder 4"/>
          <p:cNvSpPr>
            <a:spLocks noGrp="1"/>
          </p:cNvSpPr>
          <p:nvPr>
            <p:ph type="ftr" sz="quarter" idx="3"/>
          </p:nvPr>
        </p:nvSpPr>
        <p:spPr>
          <a:xfrm>
            <a:off x="4240530" y="8898892"/>
            <a:ext cx="4320540" cy="511175"/>
          </a:xfrm>
          <a:prstGeom prst="rect">
            <a:avLst/>
          </a:prstGeom>
        </p:spPr>
        <p:txBody>
          <a:bodyPr vert="horz" lIns="91440" tIns="45720" rIns="91440" bIns="45720" rtlCol="0" anchor="ctr"/>
          <a:lstStyle>
            <a:lvl1pPr algn="ctr">
              <a:defRPr sz="168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9041130" y="8898892"/>
            <a:ext cx="2880360" cy="511175"/>
          </a:xfrm>
          <a:prstGeom prst="rect">
            <a:avLst/>
          </a:prstGeom>
        </p:spPr>
        <p:txBody>
          <a:bodyPr vert="horz" lIns="91440" tIns="45720" rIns="91440" bIns="45720" rtlCol="0" anchor="ctr"/>
          <a:lstStyle>
            <a:lvl1pPr algn="r">
              <a:defRPr sz="1680">
                <a:solidFill>
                  <a:schemeClr val="tx1">
                    <a:tint val="75000"/>
                  </a:schemeClr>
                </a:solidFill>
              </a:defRPr>
            </a:lvl1pPr>
          </a:lstStyle>
          <a:p>
            <a:fld id="{C7BACF33-50A9-4E40-8427-0C272EB50764}" type="slidenum">
              <a:rPr kumimoji="1" lang="ja-JP" altLang="en-US" smtClean="0"/>
              <a:t>‹#›</a:t>
            </a:fld>
            <a:endParaRPr kumimoji="1" lang="ja-JP" altLang="en-US"/>
          </a:p>
        </p:txBody>
      </p:sp>
    </p:spTree>
    <p:extLst>
      <p:ext uri="{BB962C8B-B14F-4D97-AF65-F5344CB8AC3E}">
        <p14:creationId xmlns:p14="http://schemas.microsoft.com/office/powerpoint/2010/main" val="1970328487"/>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1280160" rtl="0" eaLnBrk="1" latinLnBrk="0" hangingPunct="1">
        <a:lnSpc>
          <a:spcPct val="90000"/>
        </a:lnSpc>
        <a:spcBef>
          <a:spcPct val="0"/>
        </a:spcBef>
        <a:buNone/>
        <a:defRPr kumimoji="1" sz="6160" kern="1200">
          <a:solidFill>
            <a:schemeClr val="tx1"/>
          </a:solidFill>
          <a:latin typeface="+mj-lt"/>
          <a:ea typeface="+mj-ea"/>
          <a:cs typeface="+mj-cs"/>
        </a:defRPr>
      </a:lvl1pPr>
    </p:titleStyle>
    <p:bodyStyle>
      <a:lvl1pPr marL="320040" indent="-320040" algn="l" defTabSz="1280160" rtl="0" eaLnBrk="1" latinLnBrk="0" hangingPunct="1">
        <a:lnSpc>
          <a:spcPct val="90000"/>
        </a:lnSpc>
        <a:spcBef>
          <a:spcPts val="1400"/>
        </a:spcBef>
        <a:buFont typeface="Arial" panose="020B0604020202020204" pitchFamily="34" charset="0"/>
        <a:buChar char="•"/>
        <a:defRPr kumimoji="1"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kumimoji="1"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kumimoji="1"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9pPr>
    </p:bodyStyle>
    <p:otherStyle>
      <a:defPPr>
        <a:defRPr lang="en-US"/>
      </a:defPPr>
      <a:lvl1pPr marL="0" algn="l" defTabSz="1280160" rtl="0" eaLnBrk="1" latinLnBrk="0" hangingPunct="1">
        <a:defRPr kumimoji="1" sz="2520" kern="1200">
          <a:solidFill>
            <a:schemeClr val="tx1"/>
          </a:solidFill>
          <a:latin typeface="+mn-lt"/>
          <a:ea typeface="+mn-ea"/>
          <a:cs typeface="+mn-cs"/>
        </a:defRPr>
      </a:lvl1pPr>
      <a:lvl2pPr marL="640080" algn="l" defTabSz="1280160" rtl="0" eaLnBrk="1" latinLnBrk="0" hangingPunct="1">
        <a:defRPr kumimoji="1" sz="2520" kern="1200">
          <a:solidFill>
            <a:schemeClr val="tx1"/>
          </a:solidFill>
          <a:latin typeface="+mn-lt"/>
          <a:ea typeface="+mn-ea"/>
          <a:cs typeface="+mn-cs"/>
        </a:defRPr>
      </a:lvl2pPr>
      <a:lvl3pPr marL="1280160" algn="l" defTabSz="1280160" rtl="0" eaLnBrk="1" latinLnBrk="0" hangingPunct="1">
        <a:defRPr kumimoji="1" sz="2520" kern="1200">
          <a:solidFill>
            <a:schemeClr val="tx1"/>
          </a:solidFill>
          <a:latin typeface="+mn-lt"/>
          <a:ea typeface="+mn-ea"/>
          <a:cs typeface="+mn-cs"/>
        </a:defRPr>
      </a:lvl3pPr>
      <a:lvl4pPr marL="1920240" algn="l" defTabSz="1280160" rtl="0" eaLnBrk="1" latinLnBrk="0" hangingPunct="1">
        <a:defRPr kumimoji="1" sz="2520" kern="1200">
          <a:solidFill>
            <a:schemeClr val="tx1"/>
          </a:solidFill>
          <a:latin typeface="+mn-lt"/>
          <a:ea typeface="+mn-ea"/>
          <a:cs typeface="+mn-cs"/>
        </a:defRPr>
      </a:lvl4pPr>
      <a:lvl5pPr marL="2560320" algn="l" defTabSz="1280160" rtl="0" eaLnBrk="1" latinLnBrk="0" hangingPunct="1">
        <a:defRPr kumimoji="1" sz="2520" kern="1200">
          <a:solidFill>
            <a:schemeClr val="tx1"/>
          </a:solidFill>
          <a:latin typeface="+mn-lt"/>
          <a:ea typeface="+mn-ea"/>
          <a:cs typeface="+mn-cs"/>
        </a:defRPr>
      </a:lvl5pPr>
      <a:lvl6pPr marL="3200400" algn="l" defTabSz="1280160" rtl="0" eaLnBrk="1" latinLnBrk="0" hangingPunct="1">
        <a:defRPr kumimoji="1" sz="2520" kern="1200">
          <a:solidFill>
            <a:schemeClr val="tx1"/>
          </a:solidFill>
          <a:latin typeface="+mn-lt"/>
          <a:ea typeface="+mn-ea"/>
          <a:cs typeface="+mn-cs"/>
        </a:defRPr>
      </a:lvl6pPr>
      <a:lvl7pPr marL="3840480" algn="l" defTabSz="1280160" rtl="0" eaLnBrk="1" latinLnBrk="0" hangingPunct="1">
        <a:defRPr kumimoji="1" sz="2520" kern="1200">
          <a:solidFill>
            <a:schemeClr val="tx1"/>
          </a:solidFill>
          <a:latin typeface="+mn-lt"/>
          <a:ea typeface="+mn-ea"/>
          <a:cs typeface="+mn-cs"/>
        </a:defRPr>
      </a:lvl7pPr>
      <a:lvl8pPr marL="4480560" algn="l" defTabSz="1280160" rtl="0" eaLnBrk="1" latinLnBrk="0" hangingPunct="1">
        <a:defRPr kumimoji="1" sz="2520" kern="1200">
          <a:solidFill>
            <a:schemeClr val="tx1"/>
          </a:solidFill>
          <a:latin typeface="+mn-lt"/>
          <a:ea typeface="+mn-ea"/>
          <a:cs typeface="+mn-cs"/>
        </a:defRPr>
      </a:lvl8pPr>
      <a:lvl9pPr marL="5120640" algn="l" defTabSz="1280160" rtl="0" eaLnBrk="1" latinLnBrk="0" hangingPunct="1">
        <a:defRPr kumimoji="1"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0" y="0"/>
            <a:ext cx="12801600" cy="648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smtClean="0">
                <a:solidFill>
                  <a:schemeClr val="tx1"/>
                </a:solidFill>
              </a:rPr>
              <a:t>事業提案書の記載項目</a:t>
            </a:r>
            <a:endParaRPr kumimoji="1" lang="ja-JP" altLang="en-US" sz="2400" b="1" dirty="0">
              <a:solidFill>
                <a:srgbClr val="FF0000"/>
              </a:solidFill>
              <a:latin typeface="+mn-ea"/>
            </a:endParaRPr>
          </a:p>
        </p:txBody>
      </p:sp>
      <p:cxnSp>
        <p:nvCxnSpPr>
          <p:cNvPr id="18" name="直線コネクタ 17"/>
          <p:cNvCxnSpPr/>
          <p:nvPr/>
        </p:nvCxnSpPr>
        <p:spPr>
          <a:xfrm>
            <a:off x="0" y="648000"/>
            <a:ext cx="12801600" cy="0"/>
          </a:xfrm>
          <a:prstGeom prst="line">
            <a:avLst/>
          </a:prstGeom>
          <a:ln w="19050">
            <a:solidFill>
              <a:schemeClr val="tx1"/>
            </a:solidFill>
          </a:ln>
        </p:spPr>
        <p:style>
          <a:lnRef idx="2">
            <a:schemeClr val="dk1"/>
          </a:lnRef>
          <a:fillRef idx="0">
            <a:schemeClr val="dk1"/>
          </a:fillRef>
          <a:effectRef idx="1">
            <a:schemeClr val="dk1"/>
          </a:effectRef>
          <a:fontRef idx="minor">
            <a:schemeClr val="tx1"/>
          </a:fontRef>
        </p:style>
      </p:cxnSp>
      <p:sp>
        <p:nvSpPr>
          <p:cNvPr id="24" name="正方形/長方形 23">
            <a:extLst>
              <a:ext uri="{FF2B5EF4-FFF2-40B4-BE49-F238E27FC236}">
                <a16:creationId xmlns:a16="http://schemas.microsoft.com/office/drawing/2014/main" id="{168EA608-39CC-4FD9-9AD1-C705A56FA05A}"/>
              </a:ext>
            </a:extLst>
          </p:cNvPr>
          <p:cNvSpPr/>
          <p:nvPr/>
        </p:nvSpPr>
        <p:spPr>
          <a:xfrm>
            <a:off x="280800" y="734858"/>
            <a:ext cx="12240000" cy="8571188"/>
          </a:xfrm>
          <a:prstGeom prst="rect">
            <a:avLst/>
          </a:prstGeom>
          <a:solidFill>
            <a:schemeClr val="bg1"/>
          </a:solidFill>
          <a:ln w="19050">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8016" tIns="64008" rIns="128016" bIns="64008" numCol="1" spcCol="0" rtlCol="0" fromWordArt="0" anchor="t" anchorCtr="0" forceAA="0" compatLnSpc="1">
            <a:prstTxWarp prst="textNoShape">
              <a:avLst/>
            </a:prstTxWarp>
            <a:noAutofit/>
          </a:bodyPr>
          <a:lstStyle/>
          <a:p>
            <a:pPr>
              <a:spcBef>
                <a:spcPts val="600"/>
              </a:spcBef>
            </a:pPr>
            <a:endParaRPr kumimoji="1" lang="ja-JP" altLang="en-US" sz="2800" b="1" dirty="0">
              <a:solidFill>
                <a:schemeClr val="tx1"/>
              </a:solidFill>
            </a:endParaRPr>
          </a:p>
        </p:txBody>
      </p:sp>
      <p:sp>
        <p:nvSpPr>
          <p:cNvPr id="3" name="テキスト ボックス 2"/>
          <p:cNvSpPr txBox="1"/>
          <p:nvPr/>
        </p:nvSpPr>
        <p:spPr>
          <a:xfrm>
            <a:off x="1507951" y="1203677"/>
            <a:ext cx="6709613" cy="523220"/>
          </a:xfrm>
          <a:prstGeom prst="rect">
            <a:avLst/>
          </a:prstGeom>
          <a:noFill/>
        </p:spPr>
        <p:txBody>
          <a:bodyPr wrap="square" rtlCol="0">
            <a:spAutoFit/>
          </a:bodyPr>
          <a:lstStyle/>
          <a:p>
            <a:pPr marL="342900" indent="-342900">
              <a:buFont typeface="Wingdings" panose="05000000000000000000" pitchFamily="2" charset="2"/>
              <a:buChar char="Ø"/>
            </a:pPr>
            <a:r>
              <a:rPr kumimoji="1" lang="ja-JP" altLang="en-US" sz="2800" b="1" dirty="0" smtClean="0">
                <a:solidFill>
                  <a:srgbClr val="0070C0"/>
                </a:solidFill>
                <a:latin typeface="+mn-ea"/>
              </a:rPr>
              <a:t>全体像</a:t>
            </a:r>
            <a:endParaRPr kumimoji="1" lang="en-US" altLang="ja-JP" sz="2800" b="1" dirty="0">
              <a:solidFill>
                <a:srgbClr val="0070C0"/>
              </a:solidFill>
              <a:latin typeface="+mn-ea"/>
            </a:endParaRPr>
          </a:p>
        </p:txBody>
      </p:sp>
      <p:sp>
        <p:nvSpPr>
          <p:cNvPr id="8" name="テキスト ボックス 7"/>
          <p:cNvSpPr txBox="1"/>
          <p:nvPr/>
        </p:nvSpPr>
        <p:spPr>
          <a:xfrm>
            <a:off x="1888951" y="1690801"/>
            <a:ext cx="10202779" cy="7478970"/>
          </a:xfrm>
          <a:prstGeom prst="rect">
            <a:avLst/>
          </a:prstGeom>
          <a:noFill/>
        </p:spPr>
        <p:txBody>
          <a:bodyPr wrap="square" rtlCol="0">
            <a:spAutoFit/>
          </a:bodyPr>
          <a:lstStyle/>
          <a:p>
            <a:pPr marL="457200" indent="-457200">
              <a:buFont typeface="Wingdings" panose="05000000000000000000" pitchFamily="2" charset="2"/>
              <a:buChar char="n"/>
            </a:pPr>
            <a:r>
              <a:rPr kumimoji="1" lang="ja-JP" altLang="en-US" sz="2400" b="1" dirty="0" smtClean="0">
                <a:latin typeface="+mn-ea"/>
              </a:rPr>
              <a:t>スマートポール取組の概要</a:t>
            </a:r>
            <a:r>
              <a:rPr kumimoji="1" lang="en-US" altLang="ja-JP" sz="2400" b="1" dirty="0" smtClean="0">
                <a:latin typeface="+mn-ea"/>
              </a:rPr>
              <a:t>								</a:t>
            </a:r>
          </a:p>
          <a:p>
            <a:pPr marL="457200" indent="-457200">
              <a:buFont typeface="Wingdings" panose="05000000000000000000" pitchFamily="2" charset="2"/>
              <a:buChar char="n"/>
            </a:pPr>
            <a:r>
              <a:rPr kumimoji="1" lang="ja-JP" altLang="en-US" sz="2400" b="1" dirty="0" smtClean="0">
                <a:latin typeface="+mn-ea"/>
              </a:rPr>
              <a:t>搭載</a:t>
            </a:r>
            <a:r>
              <a:rPr kumimoji="1" lang="ja-JP" altLang="en-US" sz="2400" b="1" dirty="0">
                <a:latin typeface="+mn-ea"/>
              </a:rPr>
              <a:t>機能  </a:t>
            </a:r>
            <a:r>
              <a:rPr kumimoji="1" lang="ja-JP" altLang="en-US" sz="2400" b="1" dirty="0" smtClean="0">
                <a:latin typeface="+mn-ea"/>
              </a:rPr>
              <a:t>　　　                    　　　　　                    </a:t>
            </a:r>
            <a:endParaRPr kumimoji="1" lang="en-US" altLang="ja-JP" sz="2400" b="1" dirty="0">
              <a:latin typeface="+mn-ea"/>
            </a:endParaRPr>
          </a:p>
          <a:p>
            <a:pPr marL="457200" indent="-457200">
              <a:buFont typeface="Wingdings" panose="05000000000000000000" pitchFamily="2" charset="2"/>
              <a:buChar char="n"/>
            </a:pPr>
            <a:r>
              <a:rPr kumimoji="1" lang="ja-JP" altLang="en-US" sz="2400" b="1" dirty="0" smtClean="0">
                <a:latin typeface="+mn-ea"/>
              </a:rPr>
              <a:t>設置</a:t>
            </a:r>
            <a:r>
              <a:rPr kumimoji="1" lang="ja-JP" altLang="en-US" sz="2400" b="1" dirty="0">
                <a:latin typeface="+mn-ea"/>
              </a:rPr>
              <a:t>場所                                                                      </a:t>
            </a:r>
            <a:endParaRPr kumimoji="1" lang="en-US" altLang="ja-JP" sz="2400" b="1" dirty="0">
              <a:latin typeface="+mn-ea"/>
            </a:endParaRPr>
          </a:p>
          <a:p>
            <a:pPr marL="457200" indent="-457200">
              <a:buFont typeface="Wingdings" panose="05000000000000000000" pitchFamily="2" charset="2"/>
              <a:buChar char="n"/>
            </a:pPr>
            <a:endParaRPr kumimoji="1" lang="en-US" altLang="ja-JP" sz="2400" b="1" dirty="0" smtClean="0">
              <a:latin typeface="+mn-ea"/>
            </a:endParaRPr>
          </a:p>
          <a:p>
            <a:pPr marL="457200" indent="-457200">
              <a:buFont typeface="Wingdings" panose="05000000000000000000" pitchFamily="2" charset="2"/>
              <a:buChar char="n"/>
            </a:pPr>
            <a:endParaRPr kumimoji="1" lang="en-US" altLang="ja-JP" sz="2400" b="1" dirty="0" smtClean="0">
              <a:latin typeface="+mn-ea"/>
            </a:endParaRPr>
          </a:p>
          <a:p>
            <a:pPr marL="457200" indent="-457200">
              <a:buFont typeface="Wingdings" panose="05000000000000000000" pitchFamily="2" charset="2"/>
              <a:buChar char="n"/>
            </a:pPr>
            <a:r>
              <a:rPr kumimoji="1" lang="ja-JP" altLang="en-US" sz="2400" b="1" dirty="0" smtClean="0">
                <a:latin typeface="+mn-ea"/>
              </a:rPr>
              <a:t>地域課題解決のための活用方法</a:t>
            </a:r>
            <a:r>
              <a:rPr kumimoji="1" lang="en-US" altLang="ja-JP" sz="2400" b="1" dirty="0" smtClean="0">
                <a:latin typeface="+mn-ea"/>
              </a:rPr>
              <a:t>							</a:t>
            </a:r>
          </a:p>
          <a:p>
            <a:pPr marL="457200" indent="-457200">
              <a:buFont typeface="Wingdings" panose="05000000000000000000" pitchFamily="2" charset="2"/>
              <a:buChar char="n"/>
            </a:pPr>
            <a:endParaRPr kumimoji="1" lang="en-US" altLang="ja-JP" sz="2400" b="1" dirty="0" smtClean="0">
              <a:latin typeface="+mn-ea"/>
            </a:endParaRPr>
          </a:p>
          <a:p>
            <a:pPr marL="457200" indent="-457200">
              <a:buFont typeface="Wingdings" panose="05000000000000000000" pitchFamily="2" charset="2"/>
              <a:buChar char="n"/>
            </a:pPr>
            <a:endParaRPr kumimoji="1" lang="en-US" altLang="ja-JP" sz="2400" b="1" dirty="0">
              <a:latin typeface="+mn-ea"/>
            </a:endParaRPr>
          </a:p>
          <a:p>
            <a:pPr marL="457200" indent="-457200">
              <a:buFont typeface="Wingdings" panose="05000000000000000000" pitchFamily="2" charset="2"/>
              <a:buChar char="n"/>
            </a:pPr>
            <a:r>
              <a:rPr kumimoji="1" lang="ja-JP" altLang="en-US" sz="2400" b="1" dirty="0" smtClean="0">
                <a:latin typeface="+mn-ea"/>
              </a:rPr>
              <a:t>設置工事　</a:t>
            </a:r>
            <a:r>
              <a:rPr kumimoji="1" lang="en-US" altLang="ja-JP" sz="2400" b="1" dirty="0" smtClean="0">
                <a:latin typeface="+mn-ea"/>
              </a:rPr>
              <a:t>			</a:t>
            </a:r>
            <a:r>
              <a:rPr kumimoji="1" lang="ja-JP" altLang="en-US" sz="2400" b="1" dirty="0" smtClean="0">
                <a:latin typeface="+mn-ea"/>
              </a:rPr>
              <a:t>　　</a:t>
            </a:r>
            <a:r>
              <a:rPr kumimoji="1" lang="en-US" altLang="ja-JP" sz="2400" b="1" dirty="0" smtClean="0">
                <a:latin typeface="+mn-ea"/>
              </a:rPr>
              <a:t>									</a:t>
            </a:r>
          </a:p>
          <a:p>
            <a:pPr marL="457200" indent="-457200">
              <a:buFont typeface="Wingdings" panose="05000000000000000000" pitchFamily="2" charset="2"/>
              <a:buChar char="n"/>
            </a:pPr>
            <a:r>
              <a:rPr kumimoji="1" lang="ja-JP" altLang="en-US" sz="2400" b="1" dirty="0">
                <a:latin typeface="+mn-ea"/>
              </a:rPr>
              <a:t>工事・運用</a:t>
            </a:r>
            <a:r>
              <a:rPr kumimoji="1" lang="ja-JP" altLang="en-US" sz="2400" b="1" dirty="0" smtClean="0">
                <a:latin typeface="+mn-ea"/>
              </a:rPr>
              <a:t>スケジュール</a:t>
            </a:r>
            <a:r>
              <a:rPr kumimoji="1" lang="en-US" altLang="ja-JP" sz="2400" b="1" dirty="0" smtClean="0">
                <a:latin typeface="+mn-ea"/>
              </a:rPr>
              <a:t>									</a:t>
            </a:r>
          </a:p>
          <a:p>
            <a:pPr marL="457200" indent="-457200">
              <a:buFont typeface="Wingdings" panose="05000000000000000000" pitchFamily="2" charset="2"/>
              <a:buChar char="n"/>
            </a:pPr>
            <a:r>
              <a:rPr kumimoji="1" lang="ja-JP" altLang="en-US" sz="2400" b="1" dirty="0"/>
              <a:t>データセキュリティ・プライバシーを担保する</a:t>
            </a:r>
            <a:r>
              <a:rPr kumimoji="1" lang="ja-JP" altLang="en-US" sz="2400" b="1" dirty="0" smtClean="0"/>
              <a:t>方法</a:t>
            </a:r>
            <a:r>
              <a:rPr kumimoji="1" lang="en-US" altLang="ja-JP" sz="2400" b="1" dirty="0" smtClean="0"/>
              <a:t>	</a:t>
            </a:r>
            <a:endParaRPr kumimoji="1" lang="en-US" altLang="ja-JP" sz="2400" b="1" dirty="0" smtClean="0">
              <a:latin typeface="+mn-ea"/>
            </a:endParaRPr>
          </a:p>
          <a:p>
            <a:pPr marL="457200" indent="-457200">
              <a:buFont typeface="Wingdings" panose="05000000000000000000" pitchFamily="2" charset="2"/>
              <a:buChar char="n"/>
            </a:pPr>
            <a:r>
              <a:rPr kumimoji="1" lang="ja-JP" altLang="en-US" sz="2400" b="1" dirty="0" smtClean="0">
                <a:latin typeface="+mn-ea"/>
              </a:rPr>
              <a:t>実施体制等</a:t>
            </a:r>
            <a:r>
              <a:rPr kumimoji="1" lang="en-US" altLang="ja-JP" sz="2400" b="1" dirty="0" smtClean="0">
                <a:latin typeface="+mn-ea"/>
              </a:rPr>
              <a:t>									</a:t>
            </a:r>
            <a:r>
              <a:rPr kumimoji="1" lang="ja-JP" altLang="en-US" sz="2400" b="1" dirty="0" smtClean="0">
                <a:latin typeface="+mn-ea"/>
              </a:rPr>
              <a:t>　</a:t>
            </a:r>
            <a:r>
              <a:rPr kumimoji="1" lang="en-US" altLang="ja-JP" sz="2400" b="1" dirty="0">
                <a:latin typeface="+mn-ea"/>
              </a:rPr>
              <a:t>				</a:t>
            </a:r>
          </a:p>
          <a:p>
            <a:pPr marL="457200" indent="-457200">
              <a:buFont typeface="Wingdings" panose="05000000000000000000" pitchFamily="2" charset="2"/>
              <a:buChar char="n"/>
            </a:pPr>
            <a:r>
              <a:rPr kumimoji="1" lang="ja-JP" altLang="en-US" sz="2400" b="1" dirty="0" smtClean="0">
                <a:latin typeface="+mn-ea"/>
              </a:rPr>
              <a:t>採算性を確保する方法　　　　　　　　　　　　　　</a:t>
            </a:r>
            <a:endParaRPr kumimoji="1" lang="en-US" altLang="ja-JP" sz="2400" b="1" dirty="0">
              <a:latin typeface="+mn-ea"/>
            </a:endParaRPr>
          </a:p>
          <a:p>
            <a:pPr marL="457200" indent="-457200">
              <a:buFont typeface="Wingdings" panose="05000000000000000000" pitchFamily="2" charset="2"/>
              <a:buChar char="n"/>
            </a:pPr>
            <a:endParaRPr kumimoji="1" lang="en-US" altLang="ja-JP" sz="2400" b="1" dirty="0">
              <a:latin typeface="+mn-ea"/>
            </a:endParaRPr>
          </a:p>
          <a:p>
            <a:pPr marL="457200" indent="-457200">
              <a:buFont typeface="Wingdings" panose="05000000000000000000" pitchFamily="2" charset="2"/>
              <a:buChar char="n"/>
            </a:pPr>
            <a:endParaRPr kumimoji="1" lang="en-US" altLang="ja-JP" sz="2400" b="1" dirty="0" smtClean="0">
              <a:latin typeface="+mn-ea"/>
            </a:endParaRPr>
          </a:p>
          <a:p>
            <a:pPr marL="514350" indent="-514350">
              <a:buFont typeface="Wingdings" panose="05000000000000000000" pitchFamily="2" charset="2"/>
              <a:buChar char="n"/>
            </a:pPr>
            <a:r>
              <a:rPr kumimoji="1" lang="ja-JP" altLang="en-US" sz="2400" b="1" dirty="0" smtClean="0">
                <a:latin typeface="+mn-ea"/>
              </a:rPr>
              <a:t>事業</a:t>
            </a:r>
            <a:r>
              <a:rPr kumimoji="1" lang="ja-JP" altLang="en-US" sz="2400" b="1" dirty="0">
                <a:latin typeface="+mn-ea"/>
              </a:rPr>
              <a:t>提案書概要の記載</a:t>
            </a:r>
            <a:r>
              <a:rPr kumimoji="1" lang="ja-JP" altLang="en-US" sz="2400" b="1" dirty="0" smtClean="0">
                <a:latin typeface="+mn-ea"/>
              </a:rPr>
              <a:t>方法</a:t>
            </a:r>
            <a:endParaRPr kumimoji="1" lang="en-US" altLang="ja-JP" sz="2400" b="1" dirty="0" smtClean="0">
              <a:latin typeface="+mn-ea"/>
            </a:endParaRPr>
          </a:p>
          <a:p>
            <a:pPr marL="514350" indent="-514350">
              <a:buFont typeface="Wingdings" panose="05000000000000000000" pitchFamily="2" charset="2"/>
              <a:buChar char="n"/>
            </a:pPr>
            <a:endParaRPr kumimoji="1" lang="en-US" altLang="ja-JP" sz="2400" b="1" dirty="0">
              <a:latin typeface="+mn-ea"/>
            </a:endParaRPr>
          </a:p>
          <a:p>
            <a:pPr marL="514350" indent="-514350">
              <a:buFont typeface="Wingdings" panose="05000000000000000000" pitchFamily="2" charset="2"/>
              <a:buChar char="n"/>
            </a:pPr>
            <a:endParaRPr kumimoji="1" lang="en-US" altLang="ja-JP" sz="2400" b="1" dirty="0" smtClean="0">
              <a:latin typeface="+mn-ea"/>
            </a:endParaRPr>
          </a:p>
          <a:p>
            <a:r>
              <a:rPr kumimoji="1" lang="en-US" altLang="ja-JP" sz="2400" b="1" dirty="0" smtClean="0">
                <a:latin typeface="+mn-ea"/>
              </a:rPr>
              <a:t>※</a:t>
            </a:r>
            <a:r>
              <a:rPr kumimoji="1" lang="ja-JP" altLang="en-US" sz="2400" b="1" dirty="0" smtClean="0">
                <a:latin typeface="+mn-ea"/>
              </a:rPr>
              <a:t>事業提案書概要は次項以降の様式によること。</a:t>
            </a:r>
            <a:r>
              <a:rPr kumimoji="1" lang="en-US" altLang="ja-JP" sz="2400" b="1" dirty="0" smtClean="0">
                <a:latin typeface="+mn-ea"/>
              </a:rPr>
              <a:t>								</a:t>
            </a:r>
            <a:endParaRPr kumimoji="1" lang="en-US" altLang="ja-JP" sz="2400" b="1" dirty="0">
              <a:latin typeface="+mn-ea"/>
            </a:endParaRPr>
          </a:p>
        </p:txBody>
      </p:sp>
      <p:sp>
        <p:nvSpPr>
          <p:cNvPr id="11" name="テキスト ボックス 10"/>
          <p:cNvSpPr txBox="1"/>
          <p:nvPr/>
        </p:nvSpPr>
        <p:spPr>
          <a:xfrm>
            <a:off x="1507951" y="6693593"/>
            <a:ext cx="10317083" cy="523220"/>
          </a:xfrm>
          <a:prstGeom prst="rect">
            <a:avLst/>
          </a:prstGeom>
          <a:noFill/>
        </p:spPr>
        <p:txBody>
          <a:bodyPr wrap="square" rtlCol="0">
            <a:spAutoFit/>
          </a:bodyPr>
          <a:lstStyle/>
          <a:p>
            <a:pPr marL="342900" indent="-342900">
              <a:buFont typeface="Wingdings" panose="05000000000000000000" pitchFamily="2" charset="2"/>
              <a:buChar char="Ø"/>
            </a:pPr>
            <a:r>
              <a:rPr kumimoji="1" lang="ja-JP" altLang="en-US" sz="2800" b="1" dirty="0" smtClean="0">
                <a:solidFill>
                  <a:srgbClr val="0070C0"/>
                </a:solidFill>
                <a:latin typeface="+mn-ea"/>
              </a:rPr>
              <a:t>事業提案書概要の記載方法</a:t>
            </a:r>
            <a:endParaRPr kumimoji="1" lang="en-US" altLang="ja-JP" sz="2800" b="1" dirty="0" smtClean="0">
              <a:solidFill>
                <a:srgbClr val="0070C0"/>
              </a:solidFill>
              <a:latin typeface="+mn-ea"/>
            </a:endParaRPr>
          </a:p>
        </p:txBody>
      </p:sp>
      <p:sp>
        <p:nvSpPr>
          <p:cNvPr id="12" name="テキスト ボックス 11"/>
          <p:cNvSpPr txBox="1"/>
          <p:nvPr/>
        </p:nvSpPr>
        <p:spPr>
          <a:xfrm>
            <a:off x="1507951" y="3028943"/>
            <a:ext cx="6709613" cy="523220"/>
          </a:xfrm>
          <a:prstGeom prst="rect">
            <a:avLst/>
          </a:prstGeom>
          <a:noFill/>
        </p:spPr>
        <p:txBody>
          <a:bodyPr wrap="square" rtlCol="0">
            <a:spAutoFit/>
          </a:bodyPr>
          <a:lstStyle/>
          <a:p>
            <a:pPr marL="342900" indent="-342900">
              <a:buFont typeface="Wingdings" panose="05000000000000000000" pitchFamily="2" charset="2"/>
              <a:buChar char="Ø"/>
            </a:pPr>
            <a:r>
              <a:rPr kumimoji="1" lang="ja-JP" altLang="en-US" sz="2800" b="1" dirty="0" smtClean="0">
                <a:solidFill>
                  <a:srgbClr val="0070C0"/>
                </a:solidFill>
                <a:latin typeface="+mn-ea"/>
              </a:rPr>
              <a:t>活用方法</a:t>
            </a:r>
            <a:endParaRPr kumimoji="1" lang="en-US" altLang="ja-JP" sz="2800" b="1" dirty="0">
              <a:solidFill>
                <a:srgbClr val="0070C0"/>
              </a:solidFill>
              <a:latin typeface="+mn-ea"/>
            </a:endParaRPr>
          </a:p>
        </p:txBody>
      </p:sp>
      <p:sp>
        <p:nvSpPr>
          <p:cNvPr id="16" name="テキスト ボックス 15"/>
          <p:cNvSpPr txBox="1"/>
          <p:nvPr/>
        </p:nvSpPr>
        <p:spPr>
          <a:xfrm>
            <a:off x="1507951" y="4153332"/>
            <a:ext cx="10317083" cy="523220"/>
          </a:xfrm>
          <a:prstGeom prst="rect">
            <a:avLst/>
          </a:prstGeom>
          <a:noFill/>
        </p:spPr>
        <p:txBody>
          <a:bodyPr wrap="square" rtlCol="0">
            <a:spAutoFit/>
          </a:bodyPr>
          <a:lstStyle/>
          <a:p>
            <a:pPr marL="342900" indent="-342900">
              <a:buFont typeface="Wingdings" panose="05000000000000000000" pitchFamily="2" charset="2"/>
              <a:buChar char="Ø"/>
            </a:pPr>
            <a:r>
              <a:rPr kumimoji="1" lang="ja-JP" altLang="en-US" sz="2800" b="1" dirty="0" smtClean="0">
                <a:solidFill>
                  <a:srgbClr val="0070C0"/>
                </a:solidFill>
                <a:latin typeface="+mn-ea"/>
              </a:rPr>
              <a:t>設置、運用方法</a:t>
            </a:r>
            <a:endParaRPr kumimoji="1" lang="en-US" altLang="ja-JP" sz="2800" b="1" dirty="0" smtClean="0">
              <a:solidFill>
                <a:srgbClr val="0070C0"/>
              </a:solidFill>
              <a:latin typeface="+mn-ea"/>
            </a:endParaRPr>
          </a:p>
        </p:txBody>
      </p:sp>
    </p:spTree>
    <p:extLst>
      <p:ext uri="{BB962C8B-B14F-4D97-AF65-F5344CB8AC3E}">
        <p14:creationId xmlns:p14="http://schemas.microsoft.com/office/powerpoint/2010/main" val="33153906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0" y="0"/>
            <a:ext cx="12801600" cy="648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solidFill>
                  <a:schemeClr val="tx1"/>
                </a:solidFill>
              </a:rPr>
              <a:t>事業提案書</a:t>
            </a:r>
            <a:r>
              <a:rPr kumimoji="1" lang="ja-JP" altLang="en-US" sz="2400" b="1" dirty="0" smtClean="0">
                <a:solidFill>
                  <a:schemeClr val="tx1"/>
                </a:solidFill>
              </a:rPr>
              <a:t>概要</a:t>
            </a:r>
            <a:r>
              <a:rPr kumimoji="1" lang="ja-JP" altLang="en-US" sz="2400" b="1" dirty="0">
                <a:solidFill>
                  <a:schemeClr val="tx1"/>
                </a:solidFill>
                <a:latin typeface="+mn-ea"/>
              </a:rPr>
              <a:t>１</a:t>
            </a:r>
            <a:r>
              <a:rPr kumimoji="1" lang="ja-JP" altLang="en-US" sz="2400" b="1" dirty="0" smtClean="0">
                <a:solidFill>
                  <a:schemeClr val="tx1"/>
                </a:solidFill>
                <a:latin typeface="+mn-ea"/>
              </a:rPr>
              <a:t>（</a:t>
            </a:r>
            <a:r>
              <a:rPr kumimoji="1" lang="ja-JP" altLang="en-US" sz="2400" b="1" dirty="0">
                <a:solidFill>
                  <a:schemeClr val="tx1"/>
                </a:solidFill>
                <a:latin typeface="+mn-ea"/>
              </a:rPr>
              <a:t>全体像）</a:t>
            </a:r>
          </a:p>
        </p:txBody>
      </p:sp>
      <p:cxnSp>
        <p:nvCxnSpPr>
          <p:cNvPr id="18" name="直線コネクタ 17"/>
          <p:cNvCxnSpPr/>
          <p:nvPr/>
        </p:nvCxnSpPr>
        <p:spPr>
          <a:xfrm>
            <a:off x="0" y="648000"/>
            <a:ext cx="12801600" cy="0"/>
          </a:xfrm>
          <a:prstGeom prst="line">
            <a:avLst/>
          </a:prstGeom>
          <a:ln w="19050">
            <a:solidFill>
              <a:schemeClr val="tx1"/>
            </a:solidFill>
          </a:ln>
        </p:spPr>
        <p:style>
          <a:lnRef idx="2">
            <a:schemeClr val="dk1"/>
          </a:lnRef>
          <a:fillRef idx="0">
            <a:schemeClr val="dk1"/>
          </a:fillRef>
          <a:effectRef idx="1">
            <a:schemeClr val="dk1"/>
          </a:effectRef>
          <a:fontRef idx="minor">
            <a:schemeClr val="tx1"/>
          </a:fontRef>
        </p:style>
      </p:cxnSp>
      <p:sp>
        <p:nvSpPr>
          <p:cNvPr id="12" name="正方形/長方形 11"/>
          <p:cNvSpPr/>
          <p:nvPr/>
        </p:nvSpPr>
        <p:spPr>
          <a:xfrm>
            <a:off x="280800" y="920814"/>
            <a:ext cx="12240000" cy="576000"/>
          </a:xfrm>
          <a:prstGeom prst="rect">
            <a:avLst/>
          </a:prstGeom>
          <a:solidFill>
            <a:schemeClr val="bg2">
              <a:lumMod val="90000"/>
            </a:schemeClr>
          </a:solidFill>
          <a:ln w="19050">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128016" tIns="64008" rIns="128016" bIns="64008" numCol="1" spcCol="0" rtlCol="0" fromWordArt="0" anchor="ctr" anchorCtr="0" forceAA="0" compatLnSpc="1">
            <a:prstTxWarp prst="textNoShape">
              <a:avLst/>
            </a:prstTxWarp>
            <a:noAutofit/>
          </a:bodyPr>
          <a:lstStyle/>
          <a:p>
            <a:pPr algn="ctr"/>
            <a:r>
              <a:rPr kumimoji="1" lang="ja-JP" altLang="en-US" sz="1600" b="1" dirty="0" smtClean="0">
                <a:solidFill>
                  <a:schemeClr val="tx1"/>
                </a:solidFill>
              </a:rPr>
              <a:t>スマートポール取組の概要</a:t>
            </a:r>
            <a:endParaRPr kumimoji="1" lang="ja-JP" altLang="en-US" sz="1600" b="1" dirty="0">
              <a:solidFill>
                <a:schemeClr val="tx1"/>
              </a:solidFill>
            </a:endParaRPr>
          </a:p>
        </p:txBody>
      </p:sp>
      <p:sp>
        <p:nvSpPr>
          <p:cNvPr id="24" name="正方形/長方形 23">
            <a:extLst>
              <a:ext uri="{FF2B5EF4-FFF2-40B4-BE49-F238E27FC236}">
                <a16:creationId xmlns:a16="http://schemas.microsoft.com/office/drawing/2014/main" id="{168EA608-39CC-4FD9-9AD1-C705A56FA05A}"/>
              </a:ext>
            </a:extLst>
          </p:cNvPr>
          <p:cNvSpPr/>
          <p:nvPr/>
        </p:nvSpPr>
        <p:spPr>
          <a:xfrm>
            <a:off x="280800" y="1496814"/>
            <a:ext cx="12240000" cy="7848000"/>
          </a:xfrm>
          <a:prstGeom prst="rect">
            <a:avLst/>
          </a:prstGeom>
          <a:solidFill>
            <a:schemeClr val="bg1"/>
          </a:solidFill>
          <a:ln w="19050">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8016" tIns="64008" rIns="128016" bIns="64008" numCol="1" spcCol="0" rtlCol="0" fromWordArt="0" anchor="t" anchorCtr="0" forceAA="0" compatLnSpc="1">
            <a:prstTxWarp prst="textNoShape">
              <a:avLst/>
            </a:prstTxWarp>
            <a:noAutofit/>
          </a:bodyPr>
          <a:lstStyle/>
          <a:p>
            <a:pPr marL="285750" indent="-285750">
              <a:spcBef>
                <a:spcPts val="600"/>
              </a:spcBef>
              <a:buFont typeface="Wingdings" panose="05000000000000000000" pitchFamily="2" charset="2"/>
              <a:buChar char="l"/>
            </a:pPr>
            <a:r>
              <a:rPr kumimoji="1" lang="ja-JP" altLang="en-US" sz="1600" dirty="0">
                <a:solidFill>
                  <a:schemeClr val="tx1"/>
                </a:solidFill>
              </a:rPr>
              <a:t>本事業の目的（つながる東京</a:t>
            </a:r>
            <a:r>
              <a:rPr kumimoji="1" lang="ja-JP" altLang="en-US" sz="1600" dirty="0" smtClean="0">
                <a:solidFill>
                  <a:schemeClr val="tx1"/>
                </a:solidFill>
              </a:rPr>
              <a:t>、データドリブン社会の実現）</a:t>
            </a:r>
            <a:r>
              <a:rPr kumimoji="1" lang="ja-JP" altLang="en-US" sz="1600" dirty="0">
                <a:solidFill>
                  <a:schemeClr val="tx1"/>
                </a:solidFill>
              </a:rPr>
              <a:t>に対し、どのように事業目的に貢献するか記載してください。</a:t>
            </a:r>
            <a:endParaRPr kumimoji="1" lang="en-US" altLang="ja-JP" sz="1600" dirty="0">
              <a:solidFill>
                <a:schemeClr val="tx1"/>
              </a:solidFill>
            </a:endParaRPr>
          </a:p>
          <a:p>
            <a:pPr marL="285750" indent="-285750">
              <a:spcBef>
                <a:spcPts val="600"/>
              </a:spcBef>
              <a:buFont typeface="Wingdings" panose="05000000000000000000" pitchFamily="2" charset="2"/>
              <a:buChar char="l"/>
            </a:pPr>
            <a:r>
              <a:rPr kumimoji="1" lang="ja-JP" altLang="en-US" sz="1600" dirty="0" smtClean="0">
                <a:solidFill>
                  <a:schemeClr val="tx1"/>
                </a:solidFill>
              </a:rPr>
              <a:t>スマートポール</a:t>
            </a:r>
            <a:r>
              <a:rPr kumimoji="1" lang="ja-JP" altLang="en-US" sz="1600" dirty="0">
                <a:solidFill>
                  <a:schemeClr val="tx1"/>
                </a:solidFill>
              </a:rPr>
              <a:t>及び取得したデータの活用の取組の概要を記載してください</a:t>
            </a:r>
            <a:r>
              <a:rPr kumimoji="1" lang="ja-JP" altLang="en-US" sz="1600" dirty="0" smtClean="0">
                <a:solidFill>
                  <a:schemeClr val="tx1"/>
                </a:solidFill>
              </a:rPr>
              <a:t>。</a:t>
            </a:r>
            <a:endParaRPr kumimoji="1" lang="en-US" altLang="ja-JP" sz="1600" dirty="0" smtClean="0">
              <a:solidFill>
                <a:schemeClr val="tx1"/>
              </a:solidFill>
            </a:endParaRPr>
          </a:p>
          <a:p>
            <a:pPr marL="285750" indent="-285750">
              <a:spcBef>
                <a:spcPts val="600"/>
              </a:spcBef>
              <a:buFont typeface="Wingdings" panose="05000000000000000000" pitchFamily="2" charset="2"/>
              <a:buChar char="l"/>
            </a:pPr>
            <a:r>
              <a:rPr kumimoji="1" lang="ja-JP" altLang="en-US" sz="1600" dirty="0" smtClean="0">
                <a:solidFill>
                  <a:schemeClr val="tx1"/>
                </a:solidFill>
              </a:rPr>
              <a:t>設置</a:t>
            </a:r>
            <a:r>
              <a:rPr kumimoji="1" lang="ja-JP" altLang="en-US" sz="1600" dirty="0">
                <a:solidFill>
                  <a:schemeClr val="tx1"/>
                </a:solidFill>
              </a:rPr>
              <a:t>するスマートポールについて、分かりやすいイメージ画像等を用いて記載してください</a:t>
            </a:r>
            <a:r>
              <a:rPr kumimoji="1" lang="ja-JP" altLang="en-US" sz="1600" dirty="0" smtClean="0">
                <a:solidFill>
                  <a:schemeClr val="tx1"/>
                </a:solidFill>
              </a:rPr>
              <a:t>。</a:t>
            </a:r>
            <a:endParaRPr kumimoji="1" lang="en-US" altLang="ja-JP" sz="1600" dirty="0" smtClean="0">
              <a:solidFill>
                <a:schemeClr val="tx1"/>
              </a:solidFill>
            </a:endParaRPr>
          </a:p>
          <a:p>
            <a:pPr marL="285750" indent="-285750">
              <a:spcBef>
                <a:spcPts val="600"/>
              </a:spcBef>
              <a:buFont typeface="Wingdings" panose="05000000000000000000" pitchFamily="2" charset="2"/>
              <a:buChar char="l"/>
            </a:pPr>
            <a:r>
              <a:rPr kumimoji="1" lang="ja-JP" altLang="en-US" sz="1600" dirty="0">
                <a:solidFill>
                  <a:schemeClr val="tx1"/>
                </a:solidFill>
              </a:rPr>
              <a:t>スマートポールの形状は、設置するエリアの景観や区市町村の要望に配慮したものになっているか、区市町村との調整結果含め記載してください</a:t>
            </a:r>
            <a:r>
              <a:rPr kumimoji="1" lang="ja-JP" altLang="en-US" sz="1600" dirty="0" smtClean="0">
                <a:solidFill>
                  <a:schemeClr val="tx1"/>
                </a:solidFill>
              </a:rPr>
              <a:t>。</a:t>
            </a:r>
            <a:endParaRPr kumimoji="1" lang="en-US" altLang="ja-JP" sz="1600" dirty="0">
              <a:solidFill>
                <a:schemeClr val="tx1"/>
              </a:solidFill>
            </a:endParaRPr>
          </a:p>
        </p:txBody>
      </p:sp>
    </p:spTree>
    <p:extLst>
      <p:ext uri="{BB962C8B-B14F-4D97-AF65-F5344CB8AC3E}">
        <p14:creationId xmlns:p14="http://schemas.microsoft.com/office/powerpoint/2010/main" val="38010648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0" y="0"/>
            <a:ext cx="12801600" cy="648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solidFill>
                  <a:schemeClr val="tx1"/>
                </a:solidFill>
                <a:latin typeface="+mn-ea"/>
              </a:rPr>
              <a:t>事業提案書</a:t>
            </a:r>
            <a:r>
              <a:rPr kumimoji="1" lang="ja-JP" altLang="en-US" sz="2400" b="1" dirty="0" smtClean="0">
                <a:solidFill>
                  <a:schemeClr val="tx1"/>
                </a:solidFill>
                <a:latin typeface="+mn-ea"/>
              </a:rPr>
              <a:t>概要</a:t>
            </a:r>
            <a:r>
              <a:rPr kumimoji="1" lang="ja-JP" altLang="en-US" sz="2400" b="1" dirty="0">
                <a:solidFill>
                  <a:schemeClr val="tx1"/>
                </a:solidFill>
                <a:latin typeface="+mn-ea"/>
              </a:rPr>
              <a:t>２（全体像</a:t>
            </a:r>
            <a:r>
              <a:rPr kumimoji="1" lang="ja-JP" altLang="en-US" sz="2400" b="1" dirty="0" smtClean="0">
                <a:solidFill>
                  <a:schemeClr val="tx1"/>
                </a:solidFill>
                <a:latin typeface="+mn-ea"/>
              </a:rPr>
              <a:t>）</a:t>
            </a:r>
            <a:endParaRPr kumimoji="1" lang="ja-JP" altLang="en-US" sz="2400" b="1" dirty="0">
              <a:solidFill>
                <a:schemeClr val="tx1"/>
              </a:solidFill>
              <a:latin typeface="+mn-ea"/>
            </a:endParaRPr>
          </a:p>
        </p:txBody>
      </p:sp>
      <p:cxnSp>
        <p:nvCxnSpPr>
          <p:cNvPr id="18" name="直線コネクタ 17"/>
          <p:cNvCxnSpPr/>
          <p:nvPr/>
        </p:nvCxnSpPr>
        <p:spPr>
          <a:xfrm>
            <a:off x="0" y="648000"/>
            <a:ext cx="12801600" cy="0"/>
          </a:xfrm>
          <a:prstGeom prst="line">
            <a:avLst/>
          </a:prstGeom>
          <a:ln w="19050">
            <a:solidFill>
              <a:schemeClr val="tx1"/>
            </a:solidFill>
          </a:ln>
        </p:spPr>
        <p:style>
          <a:lnRef idx="2">
            <a:schemeClr val="dk1"/>
          </a:lnRef>
          <a:fillRef idx="0">
            <a:schemeClr val="dk1"/>
          </a:fillRef>
          <a:effectRef idx="1">
            <a:schemeClr val="dk1"/>
          </a:effectRef>
          <a:fontRef idx="minor">
            <a:schemeClr val="tx1"/>
          </a:fontRef>
        </p:style>
      </p:cxnSp>
      <p:sp>
        <p:nvSpPr>
          <p:cNvPr id="12" name="正方形/長方形 11"/>
          <p:cNvSpPr/>
          <p:nvPr/>
        </p:nvSpPr>
        <p:spPr>
          <a:xfrm>
            <a:off x="280797" y="4161544"/>
            <a:ext cx="12240000" cy="576000"/>
          </a:xfrm>
          <a:prstGeom prst="rect">
            <a:avLst/>
          </a:prstGeom>
          <a:solidFill>
            <a:schemeClr val="bg2">
              <a:lumMod val="90000"/>
            </a:schemeClr>
          </a:solidFill>
          <a:ln w="19050">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128016" tIns="64008" rIns="128016" bIns="64008" numCol="1" spcCol="0" rtlCol="0" fromWordArt="0" anchor="ctr" anchorCtr="0" forceAA="0" compatLnSpc="1">
            <a:prstTxWarp prst="textNoShape">
              <a:avLst/>
            </a:prstTxWarp>
            <a:noAutofit/>
          </a:bodyPr>
          <a:lstStyle/>
          <a:p>
            <a:pPr algn="ctr"/>
            <a:r>
              <a:rPr kumimoji="1" lang="ja-JP" altLang="en-US" sz="1600" b="1" dirty="0" smtClean="0">
                <a:solidFill>
                  <a:schemeClr val="tx1"/>
                </a:solidFill>
              </a:rPr>
              <a:t>設置</a:t>
            </a:r>
            <a:r>
              <a:rPr kumimoji="1" lang="ja-JP" altLang="en-US" sz="1600" b="1" dirty="0">
                <a:solidFill>
                  <a:schemeClr val="tx1"/>
                </a:solidFill>
              </a:rPr>
              <a:t>場所</a:t>
            </a:r>
          </a:p>
        </p:txBody>
      </p:sp>
      <p:sp>
        <p:nvSpPr>
          <p:cNvPr id="9" name="正方形/長方形 8">
            <a:extLst>
              <a:ext uri="{FF2B5EF4-FFF2-40B4-BE49-F238E27FC236}">
                <a16:creationId xmlns:a16="http://schemas.microsoft.com/office/drawing/2014/main" id="{F1405ECF-CE24-480C-A883-7A3FAFF022D5}"/>
              </a:ext>
            </a:extLst>
          </p:cNvPr>
          <p:cNvSpPr/>
          <p:nvPr/>
        </p:nvSpPr>
        <p:spPr>
          <a:xfrm>
            <a:off x="280800" y="4737545"/>
            <a:ext cx="12240000" cy="4555070"/>
          </a:xfrm>
          <a:prstGeom prst="rect">
            <a:avLst/>
          </a:prstGeom>
          <a:solidFill>
            <a:schemeClr val="bg1"/>
          </a:solidFill>
          <a:ln w="19050">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8016" tIns="64008" rIns="128016" bIns="64008" numCol="1" spcCol="0" rtlCol="0" fromWordArt="0" anchor="t" anchorCtr="0" forceAA="0" compatLnSpc="1">
            <a:prstTxWarp prst="textNoShape">
              <a:avLst/>
            </a:prstTxWarp>
            <a:noAutofit/>
          </a:bodyPr>
          <a:lstStyle/>
          <a:p>
            <a:pPr marL="285750" indent="-285750">
              <a:spcBef>
                <a:spcPts val="600"/>
              </a:spcBef>
              <a:buFont typeface="Wingdings" panose="05000000000000000000" pitchFamily="2" charset="2"/>
              <a:buChar char="l"/>
            </a:pPr>
            <a:r>
              <a:rPr kumimoji="1" lang="ja-JP" altLang="en-US" sz="1600" dirty="0" smtClean="0">
                <a:solidFill>
                  <a:schemeClr val="tx1"/>
                </a:solidFill>
              </a:rPr>
              <a:t>スマートポール設置予定場所をエリアの地図上で示してください。</a:t>
            </a:r>
            <a:endParaRPr kumimoji="1" lang="en-US" altLang="ja-JP" sz="1600" dirty="0">
              <a:solidFill>
                <a:schemeClr val="tx1"/>
              </a:solidFill>
            </a:endParaRPr>
          </a:p>
        </p:txBody>
      </p:sp>
      <p:sp>
        <p:nvSpPr>
          <p:cNvPr id="6" name="正方形/長方形 5">
            <a:extLst>
              <a:ext uri="{FF2B5EF4-FFF2-40B4-BE49-F238E27FC236}">
                <a16:creationId xmlns:a16="http://schemas.microsoft.com/office/drawing/2014/main" id="{B346B158-2E0B-4E49-B15A-9A8ACFAEA88C}"/>
              </a:ext>
            </a:extLst>
          </p:cNvPr>
          <p:cNvSpPr/>
          <p:nvPr/>
        </p:nvSpPr>
        <p:spPr>
          <a:xfrm>
            <a:off x="280800" y="797612"/>
            <a:ext cx="12239997" cy="576000"/>
          </a:xfrm>
          <a:prstGeom prst="rect">
            <a:avLst/>
          </a:prstGeom>
          <a:solidFill>
            <a:schemeClr val="bg2">
              <a:lumMod val="90000"/>
            </a:schemeClr>
          </a:solidFill>
          <a:ln w="19050">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128016" tIns="64008" rIns="128016" bIns="64008" numCol="1" spcCol="0" rtlCol="0" fromWordArt="0" anchor="ctr" anchorCtr="0" forceAA="0" compatLnSpc="1">
            <a:prstTxWarp prst="textNoShape">
              <a:avLst/>
            </a:prstTxWarp>
            <a:noAutofit/>
          </a:bodyPr>
          <a:lstStyle/>
          <a:p>
            <a:pPr algn="ctr"/>
            <a:r>
              <a:rPr kumimoji="1" lang="ja-JP" altLang="en-US" sz="1600" b="1" dirty="0" smtClean="0">
                <a:solidFill>
                  <a:schemeClr val="tx1"/>
                </a:solidFill>
              </a:rPr>
              <a:t>搭載機能</a:t>
            </a:r>
            <a:endParaRPr kumimoji="1" lang="ja-JP" altLang="en-US" sz="1600" b="1" dirty="0">
              <a:solidFill>
                <a:schemeClr val="tx1"/>
              </a:solidFill>
            </a:endParaRPr>
          </a:p>
        </p:txBody>
      </p:sp>
      <p:sp>
        <p:nvSpPr>
          <p:cNvPr id="8" name="正方形/長方形 7">
            <a:extLst>
              <a:ext uri="{FF2B5EF4-FFF2-40B4-BE49-F238E27FC236}">
                <a16:creationId xmlns:a16="http://schemas.microsoft.com/office/drawing/2014/main" id="{D044415B-0625-4D89-B0FF-E7E44B3DF259}"/>
              </a:ext>
            </a:extLst>
          </p:cNvPr>
          <p:cNvSpPr/>
          <p:nvPr/>
        </p:nvSpPr>
        <p:spPr>
          <a:xfrm>
            <a:off x="280800" y="1373611"/>
            <a:ext cx="12239999" cy="2638322"/>
          </a:xfrm>
          <a:prstGeom prst="rect">
            <a:avLst/>
          </a:prstGeom>
          <a:solidFill>
            <a:schemeClr val="bg1"/>
          </a:solidFill>
          <a:ln w="19050">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8016" tIns="64008" rIns="128016" bIns="64008" numCol="1" spcCol="0" rtlCol="0" fromWordArt="0" anchor="t" anchorCtr="0" forceAA="0" compatLnSpc="1">
            <a:prstTxWarp prst="textNoShape">
              <a:avLst/>
            </a:prstTxWarp>
            <a:noAutofit/>
          </a:bodyPr>
          <a:lstStyle/>
          <a:p>
            <a:pPr marL="285750" indent="-285750">
              <a:spcBef>
                <a:spcPts val="600"/>
              </a:spcBef>
              <a:buFont typeface="Wingdings" panose="05000000000000000000" pitchFamily="2" charset="2"/>
              <a:buChar char="l"/>
            </a:pPr>
            <a:r>
              <a:rPr kumimoji="1" lang="ja-JP" altLang="en-US" sz="1600" dirty="0">
                <a:solidFill>
                  <a:schemeClr val="tx1"/>
                </a:solidFill>
              </a:rPr>
              <a:t>スマートポールに搭載する設備、</a:t>
            </a:r>
            <a:r>
              <a:rPr kumimoji="1" lang="ja-JP" altLang="en-US" sz="1600" dirty="0" smtClean="0">
                <a:solidFill>
                  <a:schemeClr val="tx1"/>
                </a:solidFill>
              </a:rPr>
              <a:t>機能、仕様について</a:t>
            </a:r>
            <a:r>
              <a:rPr kumimoji="1" lang="ja-JP" altLang="en-US" sz="1600" dirty="0">
                <a:solidFill>
                  <a:schemeClr val="tx1"/>
                </a:solidFill>
              </a:rPr>
              <a:t>記載してください。</a:t>
            </a:r>
            <a:endParaRPr kumimoji="1" lang="en-US" altLang="ja-JP" sz="1600" dirty="0">
              <a:solidFill>
                <a:schemeClr val="tx1"/>
              </a:solidFill>
            </a:endParaRPr>
          </a:p>
          <a:p>
            <a:pPr marL="285750" indent="-285750">
              <a:spcBef>
                <a:spcPts val="600"/>
              </a:spcBef>
              <a:buFont typeface="Wingdings" panose="05000000000000000000" pitchFamily="2" charset="2"/>
              <a:buChar char="l"/>
            </a:pPr>
            <a:r>
              <a:rPr kumimoji="1" lang="ja-JP" altLang="en-US" sz="1600" dirty="0" smtClean="0">
                <a:solidFill>
                  <a:schemeClr val="tx1"/>
                </a:solidFill>
              </a:rPr>
              <a:t>５</a:t>
            </a:r>
            <a:r>
              <a:rPr kumimoji="1" lang="en-US" altLang="ja-JP" sz="1600" dirty="0" smtClean="0">
                <a:solidFill>
                  <a:schemeClr val="tx1"/>
                </a:solidFill>
              </a:rPr>
              <a:t>G</a:t>
            </a:r>
            <a:r>
              <a:rPr kumimoji="1" lang="ja-JP" altLang="en-US" sz="1600" dirty="0" smtClean="0">
                <a:solidFill>
                  <a:schemeClr val="tx1"/>
                </a:solidFill>
              </a:rPr>
              <a:t>基地局搭載機能について、同時設置可能通信事業者数、対応通信波数体等を記載してください。</a:t>
            </a:r>
            <a:endParaRPr kumimoji="1" lang="en-US" altLang="ja-JP" sz="1600" dirty="0">
              <a:solidFill>
                <a:schemeClr val="tx1"/>
              </a:solidFill>
            </a:endParaRPr>
          </a:p>
        </p:txBody>
      </p:sp>
    </p:spTree>
    <p:extLst>
      <p:ext uri="{BB962C8B-B14F-4D97-AF65-F5344CB8AC3E}">
        <p14:creationId xmlns:p14="http://schemas.microsoft.com/office/powerpoint/2010/main" val="2194833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0" y="0"/>
            <a:ext cx="12801600" cy="648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solidFill>
                  <a:schemeClr val="tx1"/>
                </a:solidFill>
                <a:latin typeface="+mn-ea"/>
              </a:rPr>
              <a:t>事業提案書</a:t>
            </a:r>
            <a:r>
              <a:rPr kumimoji="1" lang="ja-JP" altLang="en-US" sz="2400" b="1" dirty="0" smtClean="0">
                <a:solidFill>
                  <a:schemeClr val="tx1"/>
                </a:solidFill>
                <a:latin typeface="+mn-ea"/>
              </a:rPr>
              <a:t>概要</a:t>
            </a:r>
            <a:r>
              <a:rPr kumimoji="1" lang="ja-JP" altLang="en-US" sz="2400" b="1" dirty="0">
                <a:solidFill>
                  <a:schemeClr val="tx1"/>
                </a:solidFill>
                <a:latin typeface="+mn-ea"/>
              </a:rPr>
              <a:t>３</a:t>
            </a:r>
            <a:r>
              <a:rPr kumimoji="1" lang="ja-JP" altLang="en-US" sz="2400" b="1" dirty="0" smtClean="0">
                <a:solidFill>
                  <a:schemeClr val="tx1"/>
                </a:solidFill>
                <a:latin typeface="+mn-ea"/>
              </a:rPr>
              <a:t>（活用</a:t>
            </a:r>
            <a:r>
              <a:rPr kumimoji="1" lang="ja-JP" altLang="en-US" sz="2400" b="1" dirty="0">
                <a:solidFill>
                  <a:schemeClr val="tx1"/>
                </a:solidFill>
                <a:latin typeface="+mn-ea"/>
              </a:rPr>
              <a:t>方法</a:t>
            </a:r>
            <a:r>
              <a:rPr kumimoji="1" lang="ja-JP" altLang="en-US" sz="2400" b="1" dirty="0" smtClean="0">
                <a:solidFill>
                  <a:schemeClr val="tx1"/>
                </a:solidFill>
                <a:latin typeface="+mn-ea"/>
              </a:rPr>
              <a:t>）</a:t>
            </a:r>
            <a:endParaRPr kumimoji="1" lang="ja-JP" altLang="en-US" sz="2400" b="1" dirty="0">
              <a:solidFill>
                <a:schemeClr val="tx1"/>
              </a:solidFill>
              <a:latin typeface="+mn-ea"/>
            </a:endParaRPr>
          </a:p>
        </p:txBody>
      </p:sp>
      <p:cxnSp>
        <p:nvCxnSpPr>
          <p:cNvPr id="18" name="直線コネクタ 17"/>
          <p:cNvCxnSpPr/>
          <p:nvPr/>
        </p:nvCxnSpPr>
        <p:spPr>
          <a:xfrm>
            <a:off x="0" y="648000"/>
            <a:ext cx="12801600" cy="0"/>
          </a:xfrm>
          <a:prstGeom prst="line">
            <a:avLst/>
          </a:prstGeom>
          <a:ln w="19050">
            <a:solidFill>
              <a:schemeClr val="tx1"/>
            </a:solidFill>
          </a:ln>
        </p:spPr>
        <p:style>
          <a:lnRef idx="2">
            <a:schemeClr val="dk1"/>
          </a:lnRef>
          <a:fillRef idx="0">
            <a:schemeClr val="dk1"/>
          </a:fillRef>
          <a:effectRef idx="1">
            <a:schemeClr val="dk1"/>
          </a:effectRef>
          <a:fontRef idx="minor">
            <a:schemeClr val="tx1"/>
          </a:fontRef>
        </p:style>
      </p:cxnSp>
      <p:sp>
        <p:nvSpPr>
          <p:cNvPr id="17" name="正方形/長方形 16">
            <a:extLst>
              <a:ext uri="{FF2B5EF4-FFF2-40B4-BE49-F238E27FC236}">
                <a16:creationId xmlns:a16="http://schemas.microsoft.com/office/drawing/2014/main" id="{3B466AFD-A304-4220-B23C-755E20EEA564}"/>
              </a:ext>
            </a:extLst>
          </p:cNvPr>
          <p:cNvSpPr/>
          <p:nvPr/>
        </p:nvSpPr>
        <p:spPr>
          <a:xfrm>
            <a:off x="280800" y="920814"/>
            <a:ext cx="12240000" cy="576000"/>
          </a:xfrm>
          <a:prstGeom prst="rect">
            <a:avLst/>
          </a:prstGeom>
          <a:solidFill>
            <a:schemeClr val="bg2">
              <a:lumMod val="90000"/>
            </a:schemeClr>
          </a:solidFill>
          <a:ln w="19050">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128016" tIns="64008" rIns="128016" bIns="64008" numCol="1" spcCol="0" rtlCol="0" fromWordArt="0" anchor="ctr" anchorCtr="0" forceAA="0" compatLnSpc="1">
            <a:prstTxWarp prst="textNoShape">
              <a:avLst/>
            </a:prstTxWarp>
            <a:noAutofit/>
          </a:bodyPr>
          <a:lstStyle/>
          <a:p>
            <a:pPr algn="ctr"/>
            <a:r>
              <a:rPr kumimoji="1" lang="ja-JP" altLang="en-US" sz="1600" b="1" dirty="0">
                <a:solidFill>
                  <a:schemeClr val="tx1"/>
                </a:solidFill>
              </a:rPr>
              <a:t>地域課題解決のための活用方法</a:t>
            </a:r>
          </a:p>
        </p:txBody>
      </p:sp>
      <p:sp>
        <p:nvSpPr>
          <p:cNvPr id="19" name="正方形/長方形 18">
            <a:extLst>
              <a:ext uri="{FF2B5EF4-FFF2-40B4-BE49-F238E27FC236}">
                <a16:creationId xmlns:a16="http://schemas.microsoft.com/office/drawing/2014/main" id="{3F533912-1371-4291-B815-75B1F9F9B6BF}"/>
              </a:ext>
            </a:extLst>
          </p:cNvPr>
          <p:cNvSpPr/>
          <p:nvPr/>
        </p:nvSpPr>
        <p:spPr>
          <a:xfrm>
            <a:off x="280800" y="1510447"/>
            <a:ext cx="12240000" cy="1716848"/>
          </a:xfrm>
          <a:prstGeom prst="rect">
            <a:avLst/>
          </a:prstGeom>
          <a:solidFill>
            <a:schemeClr val="bg1"/>
          </a:solidFill>
          <a:ln w="19050">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8016" tIns="64008" rIns="128016" bIns="64008" numCol="1" spcCol="0" rtlCol="0" fromWordArt="0" anchor="t" anchorCtr="0" forceAA="0" compatLnSpc="1">
            <a:prstTxWarp prst="textNoShape">
              <a:avLst/>
            </a:prstTxWarp>
            <a:noAutofit/>
          </a:bodyPr>
          <a:lstStyle/>
          <a:p>
            <a:pPr marL="285750" indent="-285750">
              <a:spcBef>
                <a:spcPts val="600"/>
              </a:spcBef>
              <a:buFont typeface="Wingdings" panose="05000000000000000000" pitchFamily="2" charset="2"/>
              <a:buChar char="l"/>
            </a:pPr>
            <a:r>
              <a:rPr kumimoji="1" lang="ja-JP" altLang="en-US" sz="1600" dirty="0">
                <a:solidFill>
                  <a:schemeClr val="tx1"/>
                </a:solidFill>
              </a:rPr>
              <a:t>設置</a:t>
            </a:r>
            <a:r>
              <a:rPr kumimoji="1" lang="ja-JP" altLang="en-US" sz="1600" dirty="0" smtClean="0">
                <a:solidFill>
                  <a:schemeClr val="tx1"/>
                </a:solidFill>
              </a:rPr>
              <a:t>エリア</a:t>
            </a:r>
            <a:r>
              <a:rPr kumimoji="1" lang="ja-JP" altLang="en-US" sz="1600" dirty="0">
                <a:solidFill>
                  <a:schemeClr val="tx1"/>
                </a:solidFill>
              </a:rPr>
              <a:t>で</a:t>
            </a:r>
            <a:r>
              <a:rPr kumimoji="1" lang="ja-JP" altLang="en-US" sz="1600" dirty="0" smtClean="0">
                <a:solidFill>
                  <a:schemeClr val="tx1"/>
                </a:solidFill>
              </a:rPr>
              <a:t>は</a:t>
            </a:r>
            <a:r>
              <a:rPr kumimoji="1" lang="ja-JP" altLang="en-US" sz="1600" dirty="0">
                <a:solidFill>
                  <a:schemeClr val="tx1"/>
                </a:solidFill>
              </a:rPr>
              <a:t>、どのような地域課題を抱えているかについてを記載してください</a:t>
            </a:r>
            <a:r>
              <a:rPr kumimoji="1" lang="ja-JP" altLang="en-US" sz="1600" dirty="0" smtClean="0">
                <a:solidFill>
                  <a:schemeClr val="tx1"/>
                </a:solidFill>
              </a:rPr>
              <a:t>。</a:t>
            </a:r>
            <a:endParaRPr kumimoji="1" lang="en-US" altLang="ja-JP" sz="1600" dirty="0">
              <a:solidFill>
                <a:schemeClr val="tx1"/>
              </a:solidFill>
            </a:endParaRPr>
          </a:p>
        </p:txBody>
      </p:sp>
      <p:sp>
        <p:nvSpPr>
          <p:cNvPr id="10" name="正方形/長方形 9">
            <a:extLst>
              <a:ext uri="{FF2B5EF4-FFF2-40B4-BE49-F238E27FC236}">
                <a16:creationId xmlns:a16="http://schemas.microsoft.com/office/drawing/2014/main" id="{3F533912-1371-4291-B815-75B1F9F9B6BF}"/>
              </a:ext>
            </a:extLst>
          </p:cNvPr>
          <p:cNvSpPr/>
          <p:nvPr/>
        </p:nvSpPr>
        <p:spPr>
          <a:xfrm>
            <a:off x="280800" y="3101788"/>
            <a:ext cx="12240000" cy="6185647"/>
          </a:xfrm>
          <a:prstGeom prst="rect">
            <a:avLst/>
          </a:prstGeom>
          <a:solidFill>
            <a:schemeClr val="bg1"/>
          </a:solidFill>
          <a:ln w="19050">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8016" tIns="64008" rIns="128016" bIns="64008" numCol="1" spcCol="0" rtlCol="0" fromWordArt="0" anchor="t" anchorCtr="0" forceAA="0" compatLnSpc="1">
            <a:prstTxWarp prst="textNoShape">
              <a:avLst/>
            </a:prstTxWarp>
            <a:noAutofit/>
          </a:bodyPr>
          <a:lstStyle/>
          <a:p>
            <a:pPr marL="285750" indent="-285750">
              <a:spcBef>
                <a:spcPts val="600"/>
              </a:spcBef>
              <a:buFont typeface="Wingdings" panose="05000000000000000000" pitchFamily="2" charset="2"/>
              <a:buChar char="l"/>
            </a:pPr>
            <a:r>
              <a:rPr kumimoji="1" lang="ja-JP" altLang="en-US" sz="1600" dirty="0" smtClean="0">
                <a:solidFill>
                  <a:schemeClr val="tx1"/>
                </a:solidFill>
              </a:rPr>
              <a:t>その課題</a:t>
            </a:r>
            <a:r>
              <a:rPr kumimoji="1" lang="ja-JP" altLang="en-US" sz="1600" dirty="0">
                <a:solidFill>
                  <a:schemeClr val="tx1"/>
                </a:solidFill>
              </a:rPr>
              <a:t>を解決するために、スマートポールに搭載する機能やスマートポールから取得したデータ等を、どのように活用</a:t>
            </a:r>
            <a:r>
              <a:rPr kumimoji="1" lang="ja-JP" altLang="en-US" sz="1600" dirty="0" smtClean="0">
                <a:solidFill>
                  <a:schemeClr val="tx1"/>
                </a:solidFill>
              </a:rPr>
              <a:t>していく</a:t>
            </a:r>
            <a:r>
              <a:rPr kumimoji="1" lang="ja-JP" altLang="en-US" sz="1600" dirty="0">
                <a:solidFill>
                  <a:schemeClr val="tx1"/>
                </a:solidFill>
              </a:rPr>
              <a:t>の</a:t>
            </a:r>
            <a:r>
              <a:rPr kumimoji="1" lang="ja-JP" altLang="en-US" sz="1600" dirty="0" smtClean="0">
                <a:solidFill>
                  <a:schemeClr val="tx1"/>
                </a:solidFill>
              </a:rPr>
              <a:t>か、分かりやすい図表を</a:t>
            </a:r>
            <a:r>
              <a:rPr kumimoji="1" lang="ja-JP" altLang="en-US" sz="1600" dirty="0">
                <a:solidFill>
                  <a:schemeClr val="tx1"/>
                </a:solidFill>
              </a:rPr>
              <a:t>用いて記載してください</a:t>
            </a:r>
            <a:r>
              <a:rPr kumimoji="1" lang="ja-JP" altLang="en-US" sz="1600" dirty="0" smtClean="0">
                <a:solidFill>
                  <a:schemeClr val="tx1"/>
                </a:solidFill>
              </a:rPr>
              <a:t>。</a:t>
            </a:r>
            <a:endParaRPr kumimoji="1" lang="en-US" altLang="ja-JP" sz="1600" dirty="0" smtClean="0">
              <a:solidFill>
                <a:schemeClr val="tx1"/>
              </a:solidFill>
            </a:endParaRPr>
          </a:p>
          <a:p>
            <a:pPr marL="285750" indent="-285750">
              <a:spcBef>
                <a:spcPts val="600"/>
              </a:spcBef>
              <a:buFont typeface="Wingdings" panose="05000000000000000000" pitchFamily="2" charset="2"/>
              <a:buChar char="l"/>
            </a:pPr>
            <a:r>
              <a:rPr kumimoji="1" lang="ja-JP" altLang="en-US" sz="1600" dirty="0" smtClean="0">
                <a:solidFill>
                  <a:schemeClr val="tx1"/>
                </a:solidFill>
              </a:rPr>
              <a:t>平時及び災害時の活用方法についても記載してください。</a:t>
            </a:r>
            <a:endParaRPr kumimoji="1" lang="en-US" altLang="ja-JP" sz="1600" dirty="0" smtClean="0">
              <a:solidFill>
                <a:schemeClr val="tx1"/>
              </a:solidFill>
            </a:endParaRPr>
          </a:p>
        </p:txBody>
      </p:sp>
    </p:spTree>
    <p:extLst>
      <p:ext uri="{BB962C8B-B14F-4D97-AF65-F5344CB8AC3E}">
        <p14:creationId xmlns:p14="http://schemas.microsoft.com/office/powerpoint/2010/main" val="37527699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0" y="0"/>
            <a:ext cx="12801600" cy="648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solidFill>
                  <a:schemeClr val="tx1"/>
                </a:solidFill>
                <a:latin typeface="+mn-ea"/>
              </a:rPr>
              <a:t>事業提案書</a:t>
            </a:r>
            <a:r>
              <a:rPr kumimoji="1" lang="ja-JP" altLang="en-US" sz="2400" b="1" dirty="0" smtClean="0">
                <a:solidFill>
                  <a:schemeClr val="tx1"/>
                </a:solidFill>
                <a:latin typeface="+mn-ea"/>
              </a:rPr>
              <a:t>概要</a:t>
            </a:r>
            <a:r>
              <a:rPr kumimoji="1" lang="ja-JP" altLang="en-US" sz="2400" b="1" dirty="0">
                <a:solidFill>
                  <a:schemeClr val="tx1"/>
                </a:solidFill>
                <a:latin typeface="+mn-ea"/>
              </a:rPr>
              <a:t>４（活用</a:t>
            </a:r>
            <a:r>
              <a:rPr kumimoji="1" lang="ja-JP" altLang="en-US" sz="2400" b="1" dirty="0" smtClean="0">
                <a:solidFill>
                  <a:schemeClr val="tx1"/>
                </a:solidFill>
                <a:latin typeface="+mn-ea"/>
              </a:rPr>
              <a:t>方法と設置）</a:t>
            </a:r>
            <a:endParaRPr kumimoji="1" lang="ja-JP" altLang="en-US" sz="2400" b="1" dirty="0">
              <a:solidFill>
                <a:schemeClr val="tx1"/>
              </a:solidFill>
              <a:latin typeface="+mn-ea"/>
            </a:endParaRPr>
          </a:p>
        </p:txBody>
      </p:sp>
      <p:cxnSp>
        <p:nvCxnSpPr>
          <p:cNvPr id="18" name="直線コネクタ 17"/>
          <p:cNvCxnSpPr/>
          <p:nvPr/>
        </p:nvCxnSpPr>
        <p:spPr>
          <a:xfrm>
            <a:off x="0" y="536034"/>
            <a:ext cx="12801600" cy="0"/>
          </a:xfrm>
          <a:prstGeom prst="line">
            <a:avLst/>
          </a:prstGeom>
          <a:ln w="19050">
            <a:solidFill>
              <a:schemeClr val="tx1"/>
            </a:solidFill>
          </a:ln>
        </p:spPr>
        <p:style>
          <a:lnRef idx="2">
            <a:schemeClr val="dk1"/>
          </a:lnRef>
          <a:fillRef idx="0">
            <a:schemeClr val="dk1"/>
          </a:fillRef>
          <a:effectRef idx="1">
            <a:schemeClr val="dk1"/>
          </a:effectRef>
          <a:fontRef idx="minor">
            <a:schemeClr val="tx1"/>
          </a:fontRef>
        </p:style>
      </p:cxnSp>
      <p:sp>
        <p:nvSpPr>
          <p:cNvPr id="16" name="正方形/長方形 15">
            <a:extLst>
              <a:ext uri="{FF2B5EF4-FFF2-40B4-BE49-F238E27FC236}">
                <a16:creationId xmlns:a16="http://schemas.microsoft.com/office/drawing/2014/main" id="{3B466AFD-A304-4220-B23C-755E20EEA564}"/>
              </a:ext>
            </a:extLst>
          </p:cNvPr>
          <p:cNvSpPr/>
          <p:nvPr/>
        </p:nvSpPr>
        <p:spPr>
          <a:xfrm>
            <a:off x="298733" y="900332"/>
            <a:ext cx="12242822" cy="576000"/>
          </a:xfrm>
          <a:prstGeom prst="rect">
            <a:avLst/>
          </a:prstGeom>
          <a:solidFill>
            <a:schemeClr val="bg2">
              <a:lumMod val="90000"/>
            </a:schemeClr>
          </a:solidFill>
          <a:ln w="19050">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128016" tIns="64008" rIns="128016" bIns="64008" numCol="1" spcCol="0" rtlCol="0" fromWordArt="0" anchor="ctr" anchorCtr="0" forceAA="0" compatLnSpc="1">
            <a:prstTxWarp prst="textNoShape">
              <a:avLst/>
            </a:prstTxWarp>
            <a:noAutofit/>
          </a:bodyPr>
          <a:lstStyle/>
          <a:p>
            <a:pPr algn="ctr"/>
            <a:r>
              <a:rPr kumimoji="1" lang="ja-JP" altLang="en-US" sz="1600" b="1" dirty="0" smtClean="0">
                <a:solidFill>
                  <a:schemeClr val="tx1"/>
                </a:solidFill>
              </a:rPr>
              <a:t>区市町村との調整状況</a:t>
            </a:r>
            <a:endParaRPr kumimoji="1" lang="ja-JP" altLang="en-US" sz="1600" b="1" dirty="0">
              <a:solidFill>
                <a:schemeClr val="tx1"/>
              </a:solidFill>
            </a:endParaRPr>
          </a:p>
        </p:txBody>
      </p:sp>
      <p:sp>
        <p:nvSpPr>
          <p:cNvPr id="19" name="正方形/長方形 18">
            <a:extLst>
              <a:ext uri="{FF2B5EF4-FFF2-40B4-BE49-F238E27FC236}">
                <a16:creationId xmlns:a16="http://schemas.microsoft.com/office/drawing/2014/main" id="{8AE4ADDC-979F-4B5E-A7F4-0D23D4162A34}"/>
              </a:ext>
            </a:extLst>
          </p:cNvPr>
          <p:cNvSpPr/>
          <p:nvPr/>
        </p:nvSpPr>
        <p:spPr>
          <a:xfrm>
            <a:off x="298733" y="1493069"/>
            <a:ext cx="12242822" cy="3247373"/>
          </a:xfrm>
          <a:prstGeom prst="rect">
            <a:avLst/>
          </a:prstGeom>
          <a:solidFill>
            <a:schemeClr val="bg1"/>
          </a:solidFill>
          <a:ln w="19050">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8016" tIns="64008" rIns="128016" bIns="64008" numCol="1" spcCol="0" rtlCol="0" fromWordArt="0" anchor="t" anchorCtr="0" forceAA="0" compatLnSpc="1">
            <a:prstTxWarp prst="textNoShape">
              <a:avLst/>
            </a:prstTxWarp>
            <a:noAutofit/>
          </a:bodyPr>
          <a:lstStyle/>
          <a:p>
            <a:pPr marL="285750" indent="-285750">
              <a:spcBef>
                <a:spcPts val="600"/>
              </a:spcBef>
              <a:buFont typeface="Wingdings" panose="05000000000000000000" pitchFamily="2" charset="2"/>
              <a:buChar char="l"/>
            </a:pPr>
            <a:r>
              <a:rPr kumimoji="1" lang="ja-JP" altLang="en-US" sz="1600" dirty="0">
                <a:solidFill>
                  <a:schemeClr val="tx1"/>
                </a:solidFill>
              </a:rPr>
              <a:t>設置エリアを所管する区市町村との協議状況（ヒアリング実施日時、回数、今後の予定等）を記載してください</a:t>
            </a:r>
            <a:r>
              <a:rPr kumimoji="1" lang="ja-JP" altLang="en-US" sz="1600" dirty="0" smtClean="0">
                <a:solidFill>
                  <a:schemeClr val="tx1"/>
                </a:solidFill>
              </a:rPr>
              <a:t>。</a:t>
            </a:r>
            <a:endParaRPr kumimoji="1" lang="ja-JP" altLang="en-US" sz="1600" dirty="0">
              <a:solidFill>
                <a:schemeClr val="tx1"/>
              </a:solidFill>
            </a:endParaRPr>
          </a:p>
          <a:p>
            <a:pPr marL="285750" indent="-285750">
              <a:spcBef>
                <a:spcPts val="600"/>
              </a:spcBef>
              <a:buFont typeface="Wingdings" panose="05000000000000000000" pitchFamily="2" charset="2"/>
              <a:buChar char="l"/>
            </a:pPr>
            <a:endParaRPr kumimoji="1" lang="en-US" altLang="ja-JP" sz="1600" dirty="0">
              <a:solidFill>
                <a:schemeClr val="tx1"/>
              </a:solidFill>
            </a:endParaRPr>
          </a:p>
        </p:txBody>
      </p:sp>
      <p:sp>
        <p:nvSpPr>
          <p:cNvPr id="28" name="正方形/長方形 27">
            <a:extLst>
              <a:ext uri="{FF2B5EF4-FFF2-40B4-BE49-F238E27FC236}">
                <a16:creationId xmlns:a16="http://schemas.microsoft.com/office/drawing/2014/main" id="{0FD03C79-5A78-4554-95F3-0B50918AAE12}"/>
              </a:ext>
            </a:extLst>
          </p:cNvPr>
          <p:cNvSpPr/>
          <p:nvPr/>
        </p:nvSpPr>
        <p:spPr>
          <a:xfrm>
            <a:off x="298733" y="4905091"/>
            <a:ext cx="12240000" cy="576000"/>
          </a:xfrm>
          <a:prstGeom prst="rect">
            <a:avLst/>
          </a:prstGeom>
          <a:solidFill>
            <a:schemeClr val="bg2">
              <a:lumMod val="90000"/>
            </a:schemeClr>
          </a:solidFill>
          <a:ln w="19050">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128016" tIns="64008" rIns="128016" bIns="64008" numCol="1" spcCol="0" rtlCol="0" fromWordArt="0" anchor="ctr" anchorCtr="0" forceAA="0" compatLnSpc="1">
            <a:prstTxWarp prst="textNoShape">
              <a:avLst/>
            </a:prstTxWarp>
            <a:noAutofit/>
          </a:bodyPr>
          <a:lstStyle/>
          <a:p>
            <a:pPr algn="ctr"/>
            <a:r>
              <a:rPr kumimoji="1" lang="ja-JP" altLang="en-US" sz="1600" b="1" dirty="0">
                <a:solidFill>
                  <a:schemeClr val="tx1"/>
                </a:solidFill>
              </a:rPr>
              <a:t>設置工事の方法</a:t>
            </a:r>
          </a:p>
        </p:txBody>
      </p:sp>
      <p:sp>
        <p:nvSpPr>
          <p:cNvPr id="29" name="正方形/長方形 28">
            <a:extLst>
              <a:ext uri="{FF2B5EF4-FFF2-40B4-BE49-F238E27FC236}">
                <a16:creationId xmlns:a16="http://schemas.microsoft.com/office/drawing/2014/main" id="{910F0333-7879-49B2-9A23-30DF1ACB418F}"/>
              </a:ext>
            </a:extLst>
          </p:cNvPr>
          <p:cNvSpPr/>
          <p:nvPr/>
        </p:nvSpPr>
        <p:spPr>
          <a:xfrm>
            <a:off x="301555" y="5481091"/>
            <a:ext cx="12240000" cy="3902579"/>
          </a:xfrm>
          <a:prstGeom prst="rect">
            <a:avLst/>
          </a:prstGeom>
          <a:solidFill>
            <a:schemeClr val="bg1"/>
          </a:solidFill>
          <a:ln w="19050">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8016" tIns="64008" rIns="128016" bIns="64008" numCol="1" spcCol="0" rtlCol="0" fromWordArt="0" anchor="t" anchorCtr="0" forceAA="0" compatLnSpc="1">
            <a:prstTxWarp prst="textNoShape">
              <a:avLst/>
            </a:prstTxWarp>
            <a:noAutofit/>
          </a:bodyPr>
          <a:lstStyle/>
          <a:p>
            <a:pPr marL="285750" indent="-285750">
              <a:spcBef>
                <a:spcPts val="600"/>
              </a:spcBef>
              <a:buFont typeface="Wingdings" panose="05000000000000000000" pitchFamily="2" charset="2"/>
              <a:buChar char="l"/>
            </a:pPr>
            <a:r>
              <a:rPr kumimoji="1" lang="ja-JP" altLang="en-US" sz="1600" dirty="0">
                <a:solidFill>
                  <a:schemeClr val="tx1"/>
                </a:solidFill>
              </a:rPr>
              <a:t>「設置工事の方法」について提案概要を記載してください</a:t>
            </a:r>
            <a:r>
              <a:rPr kumimoji="1" lang="ja-JP" altLang="en-US" sz="1600" dirty="0" smtClean="0">
                <a:solidFill>
                  <a:schemeClr val="tx1"/>
                </a:solidFill>
              </a:rPr>
              <a:t>。</a:t>
            </a:r>
            <a:endParaRPr kumimoji="1" lang="en-US" altLang="ja-JP" sz="1600" dirty="0" smtClean="0">
              <a:solidFill>
                <a:schemeClr val="tx1"/>
              </a:solidFill>
            </a:endParaRPr>
          </a:p>
        </p:txBody>
      </p:sp>
    </p:spTree>
    <p:extLst>
      <p:ext uri="{BB962C8B-B14F-4D97-AF65-F5344CB8AC3E}">
        <p14:creationId xmlns:p14="http://schemas.microsoft.com/office/powerpoint/2010/main" val="20637550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0" y="0"/>
            <a:ext cx="12801600" cy="648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solidFill>
                  <a:schemeClr val="tx1"/>
                </a:solidFill>
                <a:latin typeface="+mn-ea"/>
              </a:rPr>
              <a:t>事業提案書</a:t>
            </a:r>
            <a:r>
              <a:rPr kumimoji="1" lang="ja-JP" altLang="en-US" sz="2400" b="1" dirty="0" smtClean="0">
                <a:solidFill>
                  <a:schemeClr val="tx1"/>
                </a:solidFill>
                <a:latin typeface="+mn-ea"/>
              </a:rPr>
              <a:t>概要５（設置、運用方法）</a:t>
            </a:r>
            <a:endParaRPr kumimoji="1" lang="ja-JP" altLang="en-US" sz="2400" b="1" dirty="0">
              <a:solidFill>
                <a:srgbClr val="FF0000"/>
              </a:solidFill>
              <a:latin typeface="+mn-ea"/>
            </a:endParaRPr>
          </a:p>
        </p:txBody>
      </p:sp>
      <p:cxnSp>
        <p:nvCxnSpPr>
          <p:cNvPr id="18" name="直線コネクタ 17"/>
          <p:cNvCxnSpPr/>
          <p:nvPr/>
        </p:nvCxnSpPr>
        <p:spPr>
          <a:xfrm>
            <a:off x="0" y="648000"/>
            <a:ext cx="12801600" cy="0"/>
          </a:xfrm>
          <a:prstGeom prst="line">
            <a:avLst/>
          </a:prstGeom>
          <a:ln w="19050">
            <a:solidFill>
              <a:schemeClr val="tx1"/>
            </a:solidFill>
          </a:ln>
        </p:spPr>
        <p:style>
          <a:lnRef idx="2">
            <a:schemeClr val="dk1"/>
          </a:lnRef>
          <a:fillRef idx="0">
            <a:schemeClr val="dk1"/>
          </a:fillRef>
          <a:effectRef idx="1">
            <a:schemeClr val="dk1"/>
          </a:effectRef>
          <a:fontRef idx="minor">
            <a:schemeClr val="tx1"/>
          </a:fontRef>
        </p:style>
      </p:cxnSp>
      <p:sp>
        <p:nvSpPr>
          <p:cNvPr id="11" name="正方形/長方形 10">
            <a:extLst>
              <a:ext uri="{FF2B5EF4-FFF2-40B4-BE49-F238E27FC236}">
                <a16:creationId xmlns:a16="http://schemas.microsoft.com/office/drawing/2014/main" id="{DE42BF95-3D65-438B-8487-53126D945F04}"/>
              </a:ext>
            </a:extLst>
          </p:cNvPr>
          <p:cNvSpPr/>
          <p:nvPr/>
        </p:nvSpPr>
        <p:spPr>
          <a:xfrm>
            <a:off x="6531429" y="5146873"/>
            <a:ext cx="6082677" cy="576000"/>
          </a:xfrm>
          <a:prstGeom prst="rect">
            <a:avLst/>
          </a:prstGeom>
          <a:solidFill>
            <a:schemeClr val="bg2">
              <a:lumMod val="90000"/>
            </a:schemeClr>
          </a:solidFill>
          <a:ln w="19050">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128016" tIns="64008" rIns="128016" bIns="64008" numCol="1" spcCol="0" rtlCol="0" fromWordArt="0" anchor="ctr" anchorCtr="0" forceAA="0" compatLnSpc="1">
            <a:prstTxWarp prst="textNoShape">
              <a:avLst/>
            </a:prstTxWarp>
            <a:noAutofit/>
          </a:bodyPr>
          <a:lstStyle/>
          <a:p>
            <a:pPr algn="ctr"/>
            <a:r>
              <a:rPr kumimoji="1" lang="ja-JP" altLang="en-US" sz="1600" b="1" dirty="0">
                <a:solidFill>
                  <a:schemeClr val="tx1"/>
                </a:solidFill>
              </a:rPr>
              <a:t>実施体制</a:t>
            </a:r>
          </a:p>
        </p:txBody>
      </p:sp>
      <p:sp>
        <p:nvSpPr>
          <p:cNvPr id="12" name="正方形/長方形 11">
            <a:extLst>
              <a:ext uri="{FF2B5EF4-FFF2-40B4-BE49-F238E27FC236}">
                <a16:creationId xmlns:a16="http://schemas.microsoft.com/office/drawing/2014/main" id="{0F410C81-227D-4B9D-B38D-EC607D0DF068}"/>
              </a:ext>
            </a:extLst>
          </p:cNvPr>
          <p:cNvSpPr/>
          <p:nvPr/>
        </p:nvSpPr>
        <p:spPr>
          <a:xfrm>
            <a:off x="6531429" y="5736504"/>
            <a:ext cx="6082677" cy="3622387"/>
          </a:xfrm>
          <a:prstGeom prst="rect">
            <a:avLst/>
          </a:prstGeom>
          <a:solidFill>
            <a:schemeClr val="bg1"/>
          </a:solidFill>
          <a:ln w="19050">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8016" tIns="64008" rIns="128016" bIns="64008" numCol="1" spcCol="0" rtlCol="0" fromWordArt="0" anchor="t" anchorCtr="0" forceAA="0" compatLnSpc="1">
            <a:prstTxWarp prst="textNoShape">
              <a:avLst/>
            </a:prstTxWarp>
            <a:noAutofit/>
          </a:bodyPr>
          <a:lstStyle/>
          <a:p>
            <a:pPr marL="285750" indent="-285750">
              <a:spcBef>
                <a:spcPts val="600"/>
              </a:spcBef>
              <a:buFont typeface="Wingdings" panose="05000000000000000000" pitchFamily="2" charset="2"/>
              <a:buChar char="l"/>
            </a:pPr>
            <a:r>
              <a:rPr kumimoji="1" lang="ja-JP" altLang="en-US" sz="1600" dirty="0" smtClean="0">
                <a:solidFill>
                  <a:schemeClr val="tx1"/>
                </a:solidFill>
              </a:rPr>
              <a:t>事業実施</a:t>
            </a:r>
            <a:r>
              <a:rPr kumimoji="1" lang="ja-JP" altLang="en-US" sz="1600" dirty="0">
                <a:solidFill>
                  <a:schemeClr val="tx1"/>
                </a:solidFill>
              </a:rPr>
              <a:t>体制と各主体の役割を記載して</a:t>
            </a:r>
            <a:r>
              <a:rPr kumimoji="1" lang="ja-JP" altLang="en-US" sz="1600" dirty="0" smtClean="0">
                <a:solidFill>
                  <a:schemeClr val="tx1"/>
                </a:solidFill>
              </a:rPr>
              <a:t>ください。</a:t>
            </a:r>
            <a:endParaRPr kumimoji="1" lang="en-US" altLang="ja-JP" sz="1600" dirty="0">
              <a:solidFill>
                <a:schemeClr val="tx1"/>
              </a:solidFill>
            </a:endParaRPr>
          </a:p>
        </p:txBody>
      </p:sp>
      <p:sp>
        <p:nvSpPr>
          <p:cNvPr id="13" name="正方形/長方形 12">
            <a:extLst>
              <a:ext uri="{FF2B5EF4-FFF2-40B4-BE49-F238E27FC236}">
                <a16:creationId xmlns:a16="http://schemas.microsoft.com/office/drawing/2014/main" id="{B346B158-2E0B-4E49-B15A-9A8ACFAEA88C}"/>
              </a:ext>
            </a:extLst>
          </p:cNvPr>
          <p:cNvSpPr/>
          <p:nvPr/>
        </p:nvSpPr>
        <p:spPr>
          <a:xfrm>
            <a:off x="374107" y="5146873"/>
            <a:ext cx="6012000" cy="576000"/>
          </a:xfrm>
          <a:prstGeom prst="rect">
            <a:avLst/>
          </a:prstGeom>
          <a:solidFill>
            <a:schemeClr val="bg2">
              <a:lumMod val="90000"/>
            </a:schemeClr>
          </a:solidFill>
          <a:ln w="19050">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128016" tIns="64008" rIns="128016" bIns="64008" numCol="1" spcCol="0" rtlCol="0" fromWordArt="0" anchor="ctr" anchorCtr="0" forceAA="0" compatLnSpc="1">
            <a:prstTxWarp prst="textNoShape">
              <a:avLst/>
            </a:prstTxWarp>
            <a:noAutofit/>
          </a:bodyPr>
          <a:lstStyle/>
          <a:p>
            <a:pPr algn="ctr"/>
            <a:r>
              <a:rPr kumimoji="1" lang="ja-JP" altLang="en-US" sz="1600" b="1" dirty="0">
                <a:solidFill>
                  <a:schemeClr val="tx1"/>
                </a:solidFill>
              </a:rPr>
              <a:t>データセキュリティ・プライバシーを担保する方法</a:t>
            </a:r>
            <a:endParaRPr kumimoji="1" lang="en-US" altLang="ja-JP" sz="1600" b="1" dirty="0">
              <a:solidFill>
                <a:schemeClr val="tx1"/>
              </a:solidFill>
            </a:endParaRPr>
          </a:p>
        </p:txBody>
      </p:sp>
      <p:sp>
        <p:nvSpPr>
          <p:cNvPr id="14" name="正方形/長方形 13">
            <a:extLst>
              <a:ext uri="{FF2B5EF4-FFF2-40B4-BE49-F238E27FC236}">
                <a16:creationId xmlns:a16="http://schemas.microsoft.com/office/drawing/2014/main" id="{D044415B-0625-4D89-B0FF-E7E44B3DF259}"/>
              </a:ext>
            </a:extLst>
          </p:cNvPr>
          <p:cNvSpPr/>
          <p:nvPr/>
        </p:nvSpPr>
        <p:spPr>
          <a:xfrm>
            <a:off x="374106" y="5722874"/>
            <a:ext cx="6012001" cy="3636018"/>
          </a:xfrm>
          <a:prstGeom prst="rect">
            <a:avLst/>
          </a:prstGeom>
          <a:solidFill>
            <a:schemeClr val="bg1"/>
          </a:solidFill>
          <a:ln w="19050">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8016" tIns="64008" rIns="128016" bIns="64008" numCol="1" spcCol="0" rtlCol="0" fromWordArt="0" anchor="t" anchorCtr="0" forceAA="0" compatLnSpc="1">
            <a:prstTxWarp prst="textNoShape">
              <a:avLst/>
            </a:prstTxWarp>
            <a:noAutofit/>
          </a:bodyPr>
          <a:lstStyle/>
          <a:p>
            <a:pPr marL="285750" indent="-285750">
              <a:spcBef>
                <a:spcPts val="600"/>
              </a:spcBef>
              <a:buFont typeface="Wingdings" panose="05000000000000000000" pitchFamily="2" charset="2"/>
              <a:buChar char="l"/>
            </a:pPr>
            <a:r>
              <a:rPr kumimoji="1" lang="ja-JP" altLang="en-US" sz="1600" dirty="0">
                <a:solidFill>
                  <a:schemeClr val="tx1"/>
                </a:solidFill>
              </a:rPr>
              <a:t>「データセキュリティ・プライバシーを担保する方法」について提案概要を記載して</a:t>
            </a:r>
            <a:r>
              <a:rPr kumimoji="1" lang="ja-JP" altLang="en-US" sz="1600" dirty="0" smtClean="0">
                <a:solidFill>
                  <a:schemeClr val="tx1"/>
                </a:solidFill>
              </a:rPr>
              <a:t>ください。</a:t>
            </a:r>
            <a:endParaRPr kumimoji="1" lang="en-US" altLang="ja-JP" sz="1600" dirty="0">
              <a:solidFill>
                <a:schemeClr val="tx1"/>
              </a:solidFill>
            </a:endParaRPr>
          </a:p>
        </p:txBody>
      </p:sp>
      <p:sp>
        <p:nvSpPr>
          <p:cNvPr id="10" name="正方形/長方形 9">
            <a:extLst>
              <a:ext uri="{FF2B5EF4-FFF2-40B4-BE49-F238E27FC236}">
                <a16:creationId xmlns:a16="http://schemas.microsoft.com/office/drawing/2014/main" id="{FD85F936-9662-44C5-9F55-177034ECBB74}"/>
              </a:ext>
            </a:extLst>
          </p:cNvPr>
          <p:cNvSpPr/>
          <p:nvPr/>
        </p:nvSpPr>
        <p:spPr>
          <a:xfrm>
            <a:off x="367914" y="1008000"/>
            <a:ext cx="12198064" cy="576000"/>
          </a:xfrm>
          <a:prstGeom prst="rect">
            <a:avLst/>
          </a:prstGeom>
          <a:solidFill>
            <a:schemeClr val="bg2">
              <a:lumMod val="90000"/>
            </a:schemeClr>
          </a:solidFill>
          <a:ln w="19050">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128016" tIns="64008" rIns="128016" bIns="64008" numCol="1" spcCol="0" rtlCol="0" fromWordArt="0" anchor="ctr" anchorCtr="0" forceAA="0" compatLnSpc="1">
            <a:prstTxWarp prst="textNoShape">
              <a:avLst/>
            </a:prstTxWarp>
            <a:noAutofit/>
          </a:bodyPr>
          <a:lstStyle/>
          <a:p>
            <a:pPr algn="ctr"/>
            <a:r>
              <a:rPr kumimoji="1" lang="ja-JP" altLang="en-US" sz="1600" b="1" dirty="0" smtClean="0">
                <a:solidFill>
                  <a:schemeClr val="tx1"/>
                </a:solidFill>
              </a:rPr>
              <a:t>工事・運用スケジュール</a:t>
            </a:r>
            <a:endParaRPr kumimoji="1" lang="ja-JP" altLang="en-US" sz="1600" b="1" dirty="0">
              <a:solidFill>
                <a:schemeClr val="tx1"/>
              </a:solidFill>
            </a:endParaRPr>
          </a:p>
        </p:txBody>
      </p:sp>
      <p:sp>
        <p:nvSpPr>
          <p:cNvPr id="15" name="正方形/長方形 14">
            <a:extLst>
              <a:ext uri="{FF2B5EF4-FFF2-40B4-BE49-F238E27FC236}">
                <a16:creationId xmlns:a16="http://schemas.microsoft.com/office/drawing/2014/main" id="{7372A724-3738-46CC-BC47-6B24E313D588}"/>
              </a:ext>
            </a:extLst>
          </p:cNvPr>
          <p:cNvSpPr/>
          <p:nvPr/>
        </p:nvSpPr>
        <p:spPr>
          <a:xfrm>
            <a:off x="367914" y="1584001"/>
            <a:ext cx="12198064" cy="3433167"/>
          </a:xfrm>
          <a:prstGeom prst="rect">
            <a:avLst/>
          </a:prstGeom>
          <a:solidFill>
            <a:schemeClr val="bg1"/>
          </a:solidFill>
          <a:ln w="19050">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8016" tIns="64008" rIns="128016" bIns="64008" numCol="1" spcCol="0" rtlCol="0" fromWordArt="0" anchor="t" anchorCtr="0" forceAA="0" compatLnSpc="1">
            <a:prstTxWarp prst="textNoShape">
              <a:avLst/>
            </a:prstTxWarp>
            <a:noAutofit/>
          </a:bodyPr>
          <a:lstStyle/>
          <a:p>
            <a:pPr marL="285750" indent="-285750">
              <a:spcBef>
                <a:spcPts val="600"/>
              </a:spcBef>
              <a:buFont typeface="Wingdings" panose="05000000000000000000" pitchFamily="2" charset="2"/>
              <a:buChar char="l"/>
            </a:pPr>
            <a:r>
              <a:rPr kumimoji="1" lang="ja-JP" altLang="en-US" sz="1600" dirty="0" smtClean="0">
                <a:solidFill>
                  <a:schemeClr val="tx1"/>
                </a:solidFill>
              </a:rPr>
              <a:t>協働事業者決定から運用（令和７年３月末まで）のスケジュールの提案概要を</a:t>
            </a:r>
            <a:r>
              <a:rPr kumimoji="1" lang="ja-JP" altLang="en-US" sz="1600" dirty="0">
                <a:solidFill>
                  <a:schemeClr val="tx1"/>
                </a:solidFill>
              </a:rPr>
              <a:t>記載してください</a:t>
            </a:r>
            <a:r>
              <a:rPr kumimoji="1" lang="ja-JP" altLang="en-US" sz="1600" dirty="0" smtClean="0">
                <a:solidFill>
                  <a:schemeClr val="tx1"/>
                </a:solidFill>
              </a:rPr>
              <a:t>。</a:t>
            </a:r>
            <a:endParaRPr kumimoji="1" lang="en-US" altLang="ja-JP" sz="1600" dirty="0" smtClean="0">
              <a:solidFill>
                <a:schemeClr val="tx1"/>
              </a:solidFill>
            </a:endParaRPr>
          </a:p>
        </p:txBody>
      </p:sp>
    </p:spTree>
    <p:extLst>
      <p:ext uri="{BB962C8B-B14F-4D97-AF65-F5344CB8AC3E}">
        <p14:creationId xmlns:p14="http://schemas.microsoft.com/office/powerpoint/2010/main" val="27930650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0" y="0"/>
            <a:ext cx="12801600" cy="648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solidFill>
                  <a:schemeClr val="tx1"/>
                </a:solidFill>
                <a:latin typeface="+mn-ea"/>
              </a:rPr>
              <a:t>事業提案書</a:t>
            </a:r>
            <a:r>
              <a:rPr kumimoji="1" lang="ja-JP" altLang="en-US" sz="2400" b="1" dirty="0" smtClean="0">
                <a:solidFill>
                  <a:schemeClr val="tx1"/>
                </a:solidFill>
                <a:latin typeface="+mn-ea"/>
              </a:rPr>
              <a:t>概要</a:t>
            </a:r>
            <a:r>
              <a:rPr kumimoji="1" lang="ja-JP" altLang="en-US" sz="2400" b="1" dirty="0">
                <a:solidFill>
                  <a:schemeClr val="tx1"/>
                </a:solidFill>
                <a:latin typeface="+mn-ea"/>
              </a:rPr>
              <a:t>６（設置、運用方法</a:t>
            </a:r>
            <a:r>
              <a:rPr kumimoji="1" lang="ja-JP" altLang="en-US" sz="2400" b="1" dirty="0" smtClean="0">
                <a:solidFill>
                  <a:schemeClr val="tx1"/>
                </a:solidFill>
                <a:latin typeface="+mn-ea"/>
              </a:rPr>
              <a:t>）</a:t>
            </a:r>
            <a:endParaRPr kumimoji="1" lang="ja-JP" altLang="en-US" sz="2400" b="1" dirty="0">
              <a:solidFill>
                <a:srgbClr val="FF0000"/>
              </a:solidFill>
              <a:latin typeface="+mn-ea"/>
            </a:endParaRPr>
          </a:p>
        </p:txBody>
      </p:sp>
      <p:cxnSp>
        <p:nvCxnSpPr>
          <p:cNvPr id="18" name="直線コネクタ 17"/>
          <p:cNvCxnSpPr/>
          <p:nvPr/>
        </p:nvCxnSpPr>
        <p:spPr>
          <a:xfrm>
            <a:off x="0" y="648000"/>
            <a:ext cx="12801600" cy="0"/>
          </a:xfrm>
          <a:prstGeom prst="line">
            <a:avLst/>
          </a:prstGeom>
          <a:ln w="19050">
            <a:solidFill>
              <a:schemeClr val="tx1"/>
            </a:solidFill>
          </a:ln>
        </p:spPr>
        <p:style>
          <a:lnRef idx="2">
            <a:schemeClr val="dk1"/>
          </a:lnRef>
          <a:fillRef idx="0">
            <a:schemeClr val="dk1"/>
          </a:fillRef>
          <a:effectRef idx="1">
            <a:schemeClr val="dk1"/>
          </a:effectRef>
          <a:fontRef idx="minor">
            <a:schemeClr val="tx1"/>
          </a:fontRef>
        </p:style>
      </p:cxnSp>
      <p:sp>
        <p:nvSpPr>
          <p:cNvPr id="12" name="正方形/長方形 11"/>
          <p:cNvSpPr/>
          <p:nvPr/>
        </p:nvSpPr>
        <p:spPr>
          <a:xfrm>
            <a:off x="280800" y="920814"/>
            <a:ext cx="12240000" cy="576000"/>
          </a:xfrm>
          <a:prstGeom prst="rect">
            <a:avLst/>
          </a:prstGeom>
          <a:solidFill>
            <a:schemeClr val="bg2">
              <a:lumMod val="90000"/>
            </a:schemeClr>
          </a:solidFill>
          <a:ln w="19050">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128016" tIns="64008" rIns="128016" bIns="64008" numCol="1" spcCol="0" rtlCol="0" fromWordArt="0" anchor="ctr" anchorCtr="0" forceAA="0" compatLnSpc="1">
            <a:prstTxWarp prst="textNoShape">
              <a:avLst/>
            </a:prstTxWarp>
            <a:noAutofit/>
          </a:bodyPr>
          <a:lstStyle/>
          <a:p>
            <a:pPr algn="ctr"/>
            <a:r>
              <a:rPr kumimoji="1" lang="ja-JP" altLang="en-US" sz="1600" b="1" dirty="0" smtClean="0">
                <a:solidFill>
                  <a:schemeClr val="tx1"/>
                </a:solidFill>
              </a:rPr>
              <a:t>採算性を確保する方法</a:t>
            </a:r>
            <a:endParaRPr kumimoji="1" lang="ja-JP" altLang="en-US" sz="1600" b="1" dirty="0">
              <a:solidFill>
                <a:schemeClr val="tx1"/>
              </a:solidFill>
            </a:endParaRPr>
          </a:p>
        </p:txBody>
      </p:sp>
      <p:sp>
        <p:nvSpPr>
          <p:cNvPr id="9" name="正方形/長方形 8">
            <a:extLst>
              <a:ext uri="{FF2B5EF4-FFF2-40B4-BE49-F238E27FC236}">
                <a16:creationId xmlns:a16="http://schemas.microsoft.com/office/drawing/2014/main" id="{F1405ECF-CE24-480C-A883-7A3FAFF022D5}"/>
              </a:ext>
            </a:extLst>
          </p:cNvPr>
          <p:cNvSpPr/>
          <p:nvPr/>
        </p:nvSpPr>
        <p:spPr>
          <a:xfrm>
            <a:off x="280800" y="1510445"/>
            <a:ext cx="12240000" cy="7597459"/>
          </a:xfrm>
          <a:prstGeom prst="rect">
            <a:avLst/>
          </a:prstGeom>
          <a:solidFill>
            <a:schemeClr val="bg1"/>
          </a:solidFill>
          <a:ln w="19050">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8016" tIns="64008" rIns="128016" bIns="64008" numCol="1" spcCol="0" rtlCol="0" fromWordArt="0" anchor="t" anchorCtr="0" forceAA="0" compatLnSpc="1">
            <a:prstTxWarp prst="textNoShape">
              <a:avLst/>
            </a:prstTxWarp>
            <a:noAutofit/>
          </a:bodyPr>
          <a:lstStyle/>
          <a:p>
            <a:pPr marL="285750" indent="-285750">
              <a:spcBef>
                <a:spcPts val="600"/>
              </a:spcBef>
              <a:buFont typeface="Wingdings" panose="05000000000000000000" pitchFamily="2" charset="2"/>
              <a:buChar char="l"/>
            </a:pPr>
            <a:r>
              <a:rPr kumimoji="1" lang="ja-JP" altLang="en-US" sz="1600" dirty="0" smtClean="0">
                <a:solidFill>
                  <a:schemeClr val="tx1"/>
                </a:solidFill>
              </a:rPr>
              <a:t>採算性確保の方法について、収益性確保や費用低減の観点等から、提案概要を記載</a:t>
            </a:r>
            <a:r>
              <a:rPr kumimoji="1" lang="ja-JP" altLang="en-US" sz="1600" dirty="0">
                <a:solidFill>
                  <a:schemeClr val="tx1"/>
                </a:solidFill>
              </a:rPr>
              <a:t>してください</a:t>
            </a:r>
            <a:r>
              <a:rPr kumimoji="1" lang="ja-JP" altLang="en-US" sz="1600" dirty="0" smtClean="0">
                <a:solidFill>
                  <a:schemeClr val="tx1"/>
                </a:solidFill>
              </a:rPr>
              <a:t>。</a:t>
            </a:r>
            <a:endParaRPr kumimoji="1" lang="en-US" altLang="ja-JP" sz="1600" dirty="0" smtClean="0">
              <a:solidFill>
                <a:schemeClr val="tx1"/>
              </a:solidFill>
            </a:endParaRPr>
          </a:p>
          <a:p>
            <a:pPr>
              <a:spcBef>
                <a:spcPts val="600"/>
              </a:spcBef>
            </a:pPr>
            <a:r>
              <a:rPr kumimoji="1" lang="ja-JP" altLang="en-US" sz="1600" dirty="0" smtClean="0">
                <a:solidFill>
                  <a:schemeClr val="tx1"/>
                </a:solidFill>
              </a:rPr>
              <a:t>（</a:t>
            </a:r>
            <a:r>
              <a:rPr kumimoji="1" lang="ja-JP" altLang="en-US" sz="1600" dirty="0" smtClean="0">
                <a:solidFill>
                  <a:schemeClr val="tx1"/>
                </a:solidFill>
              </a:rPr>
              <a:t>例）収益性を</a:t>
            </a:r>
            <a:r>
              <a:rPr kumimoji="1" lang="ja-JP" altLang="en-US" sz="1600" dirty="0">
                <a:solidFill>
                  <a:schemeClr val="tx1"/>
                </a:solidFill>
              </a:rPr>
              <a:t>確保</a:t>
            </a:r>
            <a:r>
              <a:rPr kumimoji="1" lang="ja-JP" altLang="en-US" sz="1600" dirty="0" smtClean="0">
                <a:solidFill>
                  <a:schemeClr val="tx1"/>
                </a:solidFill>
              </a:rPr>
              <a:t>する方法</a:t>
            </a:r>
            <a:endParaRPr kumimoji="1" lang="en-US" altLang="ja-JP" sz="1600" dirty="0" smtClean="0">
              <a:solidFill>
                <a:schemeClr val="tx1"/>
              </a:solidFill>
            </a:endParaRPr>
          </a:p>
          <a:p>
            <a:pPr marL="633150" lvl="1" indent="-342900">
              <a:spcBef>
                <a:spcPts val="600"/>
              </a:spcBef>
              <a:buFont typeface="+mj-ea"/>
              <a:buAutoNum type="circleNumDbPlain"/>
            </a:pPr>
            <a:r>
              <a:rPr kumimoji="1" lang="ja-JP" altLang="en-US" sz="1600" dirty="0">
                <a:solidFill>
                  <a:schemeClr val="tx1"/>
                </a:solidFill>
              </a:rPr>
              <a:t>デジタルサイネージへの商業広告の</a:t>
            </a:r>
            <a:r>
              <a:rPr kumimoji="1" lang="ja-JP" altLang="en-US" sz="1600" dirty="0" smtClean="0">
                <a:solidFill>
                  <a:schemeClr val="tx1"/>
                </a:solidFill>
              </a:rPr>
              <a:t>掲出</a:t>
            </a:r>
            <a:endParaRPr kumimoji="1" lang="en-US" altLang="ja-JP" sz="1600" dirty="0" smtClean="0">
              <a:solidFill>
                <a:schemeClr val="tx1"/>
              </a:solidFill>
            </a:endParaRPr>
          </a:p>
          <a:p>
            <a:pPr marL="633150" lvl="1" indent="-342900">
              <a:spcBef>
                <a:spcPts val="600"/>
              </a:spcBef>
              <a:buFont typeface="+mj-ea"/>
              <a:buAutoNum type="circleNumDbPlain"/>
            </a:pPr>
            <a:r>
              <a:rPr kumimoji="1" lang="en-US" altLang="ja-JP" sz="1600" dirty="0" smtClean="0">
                <a:solidFill>
                  <a:schemeClr val="tx1"/>
                </a:solidFill>
              </a:rPr>
              <a:t>5G</a:t>
            </a:r>
            <a:r>
              <a:rPr kumimoji="1" lang="ja-JP" altLang="en-US" sz="1600" dirty="0">
                <a:solidFill>
                  <a:schemeClr val="tx1"/>
                </a:solidFill>
              </a:rPr>
              <a:t>アンテナ基地局の搭載に係る通信事業者からの賃借料</a:t>
            </a:r>
            <a:endParaRPr kumimoji="1" lang="en-US" altLang="ja-JP" sz="1600" dirty="0">
              <a:solidFill>
                <a:schemeClr val="tx1"/>
              </a:solidFill>
            </a:endParaRPr>
          </a:p>
          <a:p>
            <a:pPr marL="633150" lvl="1" indent="-342900">
              <a:spcBef>
                <a:spcPts val="600"/>
              </a:spcBef>
              <a:buFont typeface="+mj-ea"/>
              <a:buAutoNum type="circleNumDbPlain"/>
            </a:pPr>
            <a:r>
              <a:rPr kumimoji="1" lang="ja-JP" altLang="en-US" sz="1600" dirty="0">
                <a:solidFill>
                  <a:schemeClr val="tx1"/>
                </a:solidFill>
              </a:rPr>
              <a:t>データの利</a:t>
            </a:r>
            <a:r>
              <a:rPr kumimoji="1" lang="ja-JP" altLang="en-US" sz="1600" dirty="0" smtClean="0">
                <a:solidFill>
                  <a:schemeClr val="tx1"/>
                </a:solidFill>
              </a:rPr>
              <a:t>活用</a:t>
            </a:r>
            <a:endParaRPr kumimoji="1" lang="en-US" altLang="ja-JP" sz="1600" dirty="0" smtClean="0">
              <a:solidFill>
                <a:schemeClr val="tx1"/>
              </a:solidFill>
            </a:endParaRPr>
          </a:p>
        </p:txBody>
      </p:sp>
    </p:spTree>
    <p:extLst>
      <p:ext uri="{BB962C8B-B14F-4D97-AF65-F5344CB8AC3E}">
        <p14:creationId xmlns:p14="http://schemas.microsoft.com/office/powerpoint/2010/main" val="7397434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p:cNvSpPr txBox="1"/>
          <p:nvPr/>
        </p:nvSpPr>
        <p:spPr>
          <a:xfrm>
            <a:off x="0" y="920020"/>
            <a:ext cx="12801600" cy="4324261"/>
          </a:xfrm>
          <a:prstGeom prst="rect">
            <a:avLst/>
          </a:prstGeom>
          <a:noFill/>
        </p:spPr>
        <p:txBody>
          <a:bodyPr wrap="square" rtlCol="0">
            <a:spAutoFit/>
          </a:bodyPr>
          <a:lstStyle/>
          <a:p>
            <a:pPr marL="285750" indent="-285750">
              <a:lnSpc>
                <a:spcPts val="2500"/>
              </a:lnSpc>
              <a:spcBef>
                <a:spcPts val="2100"/>
              </a:spcBef>
              <a:buFont typeface="Wingdings" panose="05000000000000000000" pitchFamily="2" charset="2"/>
              <a:buChar char="n"/>
            </a:pPr>
            <a:r>
              <a:rPr kumimoji="1" lang="ja-JP" altLang="en-US" sz="1600" dirty="0"/>
              <a:t>事業提案書の内容を分かりやすく要約して記載してください。</a:t>
            </a:r>
            <a:endParaRPr kumimoji="1" lang="en-US" altLang="ja-JP" sz="1600" dirty="0"/>
          </a:p>
          <a:p>
            <a:pPr marL="285750" indent="-285750">
              <a:lnSpc>
                <a:spcPts val="2500"/>
              </a:lnSpc>
              <a:spcBef>
                <a:spcPts val="2100"/>
              </a:spcBef>
              <a:buFont typeface="Wingdings" panose="05000000000000000000" pitchFamily="2" charset="2"/>
              <a:buChar char="n"/>
            </a:pPr>
            <a:r>
              <a:rPr kumimoji="1" lang="ja-JP" altLang="en-US" sz="1600" dirty="0"/>
              <a:t>スライド枚数は増やすこと</a:t>
            </a:r>
            <a:r>
              <a:rPr kumimoji="1" lang="ja-JP" altLang="en-US" sz="1600" dirty="0" smtClean="0"/>
              <a:t>なく</a:t>
            </a:r>
            <a:r>
              <a:rPr kumimoji="1" lang="en-US" altLang="ja-JP" sz="1600" dirty="0"/>
              <a:t>6</a:t>
            </a:r>
            <a:r>
              <a:rPr kumimoji="1" lang="ja-JP" altLang="en-US" sz="1600" dirty="0" smtClean="0"/>
              <a:t>枚</a:t>
            </a:r>
            <a:r>
              <a:rPr kumimoji="1" lang="ja-JP" altLang="en-US" sz="1600" dirty="0"/>
              <a:t>以内で作成してください。</a:t>
            </a:r>
            <a:r>
              <a:rPr kumimoji="1" lang="en-US" altLang="ja-JP" sz="1600" dirty="0"/>
              <a:t/>
            </a:r>
            <a:br>
              <a:rPr kumimoji="1" lang="en-US" altLang="ja-JP" sz="1600" dirty="0"/>
            </a:br>
            <a:r>
              <a:rPr kumimoji="1" lang="en-US" altLang="ja-JP" sz="1600" dirty="0"/>
              <a:t>※</a:t>
            </a:r>
            <a:r>
              <a:rPr kumimoji="1" lang="ja-JP" altLang="en-US" sz="1600" dirty="0"/>
              <a:t>スライド枚数は減らしていただいても構いませんが、スライド</a:t>
            </a:r>
            <a:r>
              <a:rPr kumimoji="1" lang="en-US" altLang="ja-JP" sz="1600" dirty="0"/>
              <a:t>1</a:t>
            </a:r>
            <a:r>
              <a:rPr kumimoji="1" lang="ja-JP" altLang="en-US" sz="1600" dirty="0"/>
              <a:t>枚目の「スマートポール概要」については、</a:t>
            </a:r>
            <a:r>
              <a:rPr kumimoji="1" lang="en-US" altLang="ja-JP" sz="1600" dirty="0"/>
              <a:t/>
            </a:r>
            <a:br>
              <a:rPr kumimoji="1" lang="en-US" altLang="ja-JP" sz="1600" dirty="0"/>
            </a:br>
            <a:r>
              <a:rPr kumimoji="1" lang="ja-JP" altLang="en-US" sz="1600" dirty="0"/>
              <a:t>テンプレートを変更することなく</a:t>
            </a:r>
            <a:r>
              <a:rPr kumimoji="1" lang="en-US" altLang="ja-JP" sz="1600" dirty="0"/>
              <a:t>1</a:t>
            </a:r>
            <a:r>
              <a:rPr kumimoji="1" lang="ja-JP" altLang="en-US" sz="1600" dirty="0"/>
              <a:t>枚で作成してください。</a:t>
            </a:r>
            <a:endParaRPr kumimoji="1" lang="en-US" altLang="ja-JP" sz="1600" dirty="0"/>
          </a:p>
          <a:p>
            <a:pPr marL="285750" indent="-285750">
              <a:lnSpc>
                <a:spcPts val="2500"/>
              </a:lnSpc>
              <a:spcBef>
                <a:spcPts val="2100"/>
              </a:spcBef>
              <a:buFont typeface="Wingdings" panose="05000000000000000000" pitchFamily="2" charset="2"/>
              <a:buChar char="n"/>
            </a:pPr>
            <a:r>
              <a:rPr kumimoji="1" lang="ja-JP" altLang="en-US" sz="1600" dirty="0"/>
              <a:t>オブジェクトの大きさや位置、フォントの種類やサイズは変更いただいても構いません。その際、以下に留意してください</a:t>
            </a:r>
            <a:r>
              <a:rPr kumimoji="1" lang="ja-JP" altLang="en-US" sz="1600" dirty="0" smtClean="0"/>
              <a:t>。</a:t>
            </a:r>
            <a:r>
              <a:rPr kumimoji="1" lang="en-US" altLang="ja-JP" sz="1600" dirty="0"/>
              <a:t/>
            </a:r>
            <a:br>
              <a:rPr kumimoji="1" lang="en-US" altLang="ja-JP" sz="1600" dirty="0"/>
            </a:br>
            <a:r>
              <a:rPr kumimoji="1" lang="en-US" altLang="ja-JP" sz="1600" dirty="0" smtClean="0"/>
              <a:t>※</a:t>
            </a:r>
            <a:r>
              <a:rPr kumimoji="1" lang="ja-JP" altLang="en-US" sz="1600" dirty="0"/>
              <a:t>各枠内に提案内容の</a:t>
            </a:r>
            <a:r>
              <a:rPr kumimoji="1" lang="ja-JP" altLang="en-US" sz="1600" dirty="0" smtClean="0"/>
              <a:t>記載が収まって</a:t>
            </a:r>
            <a:r>
              <a:rPr kumimoji="1" lang="ja-JP" altLang="en-US" sz="1600" dirty="0"/>
              <a:t>いる</a:t>
            </a:r>
            <a:r>
              <a:rPr kumimoji="1" lang="ja-JP" altLang="en-US" sz="1600" dirty="0" smtClean="0"/>
              <a:t>こと、フォントサイズ</a:t>
            </a:r>
            <a:r>
              <a:rPr kumimoji="1" lang="ja-JP" altLang="en-US" sz="1600" dirty="0"/>
              <a:t>は</a:t>
            </a:r>
            <a:r>
              <a:rPr kumimoji="1" lang="en-US" altLang="ja-JP" sz="1600" dirty="0"/>
              <a:t>12pt</a:t>
            </a:r>
            <a:r>
              <a:rPr kumimoji="1" lang="ja-JP" altLang="en-US" sz="1600" dirty="0"/>
              <a:t>以上の大きさとすること</a:t>
            </a:r>
          </a:p>
          <a:p>
            <a:pPr marL="285750" indent="-285750">
              <a:lnSpc>
                <a:spcPts val="2500"/>
              </a:lnSpc>
              <a:spcBef>
                <a:spcPts val="2100"/>
              </a:spcBef>
              <a:buFont typeface="Wingdings" panose="05000000000000000000" pitchFamily="2" charset="2"/>
              <a:buChar char="n"/>
            </a:pPr>
            <a:r>
              <a:rPr kumimoji="1" lang="ja-JP" altLang="en-US" sz="1600" dirty="0"/>
              <a:t>テンプレートに記載している、各項目の「記載してください。」と記述された補足内容部分は、削除してください。</a:t>
            </a:r>
          </a:p>
          <a:p>
            <a:pPr marL="285750" indent="-285750">
              <a:lnSpc>
                <a:spcPts val="2500"/>
              </a:lnSpc>
              <a:spcBef>
                <a:spcPts val="2100"/>
              </a:spcBef>
              <a:buFont typeface="Wingdings" panose="05000000000000000000" pitchFamily="2" charset="2"/>
              <a:buChar char="n"/>
            </a:pPr>
            <a:r>
              <a:rPr kumimoji="1" lang="ja-JP" altLang="en-US" sz="1600" dirty="0" smtClean="0"/>
              <a:t>資料</a:t>
            </a:r>
            <a:r>
              <a:rPr kumimoji="1" lang="ja-JP" altLang="en-US" sz="1600" dirty="0"/>
              <a:t>提出時は本ページは削除いただき、電子媒体での資料提出時は</a:t>
            </a:r>
            <a:r>
              <a:rPr kumimoji="1" lang="en-US" altLang="ja-JP" sz="1600" dirty="0"/>
              <a:t>PPT</a:t>
            </a:r>
            <a:r>
              <a:rPr kumimoji="1" lang="ja-JP" altLang="en-US" sz="1600" dirty="0"/>
              <a:t>形式で提出してください。</a:t>
            </a:r>
            <a:endParaRPr kumimoji="1" lang="en-US" altLang="ja-JP" sz="1600" dirty="0"/>
          </a:p>
          <a:p>
            <a:pPr marL="285750" indent="-285750">
              <a:lnSpc>
                <a:spcPts val="2500"/>
              </a:lnSpc>
              <a:spcBef>
                <a:spcPts val="2100"/>
              </a:spcBef>
              <a:buFont typeface="Wingdings" panose="05000000000000000000" pitchFamily="2" charset="2"/>
              <a:buChar char="n"/>
            </a:pPr>
            <a:r>
              <a:rPr kumimoji="1" lang="ja-JP" altLang="en-US" sz="1600" dirty="0"/>
              <a:t>なお、本資料は選定事業を公表する際の資料として用いることがあります。</a:t>
            </a:r>
            <a:endParaRPr kumimoji="1" lang="en-US" altLang="ja-JP" sz="1600" dirty="0"/>
          </a:p>
        </p:txBody>
      </p:sp>
      <p:sp>
        <p:nvSpPr>
          <p:cNvPr id="8" name="正方形/長方形 7">
            <a:extLst>
              <a:ext uri="{FF2B5EF4-FFF2-40B4-BE49-F238E27FC236}">
                <a16:creationId xmlns:a16="http://schemas.microsoft.com/office/drawing/2014/main" id="{DCD60C61-1F5F-436B-BA77-71FDD37DEA7E}"/>
              </a:ext>
            </a:extLst>
          </p:cNvPr>
          <p:cNvSpPr/>
          <p:nvPr/>
        </p:nvSpPr>
        <p:spPr>
          <a:xfrm>
            <a:off x="0" y="0"/>
            <a:ext cx="12801600" cy="648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solidFill>
                  <a:schemeClr val="tx1"/>
                </a:solidFill>
              </a:rPr>
              <a:t>事業提案書概要の記載方法</a:t>
            </a:r>
          </a:p>
        </p:txBody>
      </p:sp>
      <p:cxnSp>
        <p:nvCxnSpPr>
          <p:cNvPr id="9" name="直線コネクタ 8">
            <a:extLst>
              <a:ext uri="{FF2B5EF4-FFF2-40B4-BE49-F238E27FC236}">
                <a16:creationId xmlns:a16="http://schemas.microsoft.com/office/drawing/2014/main" id="{01056D90-BC35-4E44-8C20-2498719D474B}"/>
              </a:ext>
            </a:extLst>
          </p:cNvPr>
          <p:cNvCxnSpPr/>
          <p:nvPr/>
        </p:nvCxnSpPr>
        <p:spPr>
          <a:xfrm>
            <a:off x="0" y="648000"/>
            <a:ext cx="12801600" cy="0"/>
          </a:xfrm>
          <a:prstGeom prst="line">
            <a:avLst/>
          </a:prstGeom>
          <a:ln w="19050">
            <a:solidFill>
              <a:schemeClr val="tx1"/>
            </a:solidFill>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246631193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mtq9UyeUZpqeHzIFLE22qA"/>
</p:tagLst>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9948906A5B9BC94CB39CCC7F103327A8" ma:contentTypeVersion="14" ma:contentTypeDescription="新しいドキュメントを作成します。" ma:contentTypeScope="" ma:versionID="6751857bd674826ae40e52d7e0cddf17">
  <xsd:schema xmlns:xsd="http://www.w3.org/2001/XMLSchema" xmlns:xs="http://www.w3.org/2001/XMLSchema" xmlns:p="http://schemas.microsoft.com/office/2006/metadata/properties" xmlns:ns2="06e1bc0f-853e-4ba2-a782-f3ab1addc711" xmlns:ns3="0d8da5bc-19d1-441f-899f-c77cf966b9a8" targetNamespace="http://schemas.microsoft.com/office/2006/metadata/properties" ma:root="true" ma:fieldsID="ced91485f568246302f103b0cfa60167" ns2:_="" ns3:_="">
    <xsd:import namespace="06e1bc0f-853e-4ba2-a782-f3ab1addc711"/>
    <xsd:import namespace="0d8da5bc-19d1-441f-899f-c77cf966b9a8"/>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DateTaken" minOccurs="0"/>
                <xsd:element ref="ns2:MediaServiceObjectDetectorVersions" minOccurs="0"/>
                <xsd:element ref="ns2:MediaLengthInSecond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e1bc0f-853e-4ba2-a782-f3ab1addc71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画像タグ" ma:readOnly="false" ma:fieldId="{5cf76f15-5ced-4ddc-b409-7134ff3c332f}" ma:taxonomyMulti="true" ma:sspId="6d165d17-9b79-46c3-82b9-c927e733c429"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d8da5bc-19d1-441f-899f-c77cf966b9a8"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e7a566aa-3bac-4e05-8d40-950a76f531d7}" ma:internalName="TaxCatchAll" ma:showField="CatchAllData" ma:web="0d8da5bc-19d1-441f-899f-c77cf966b9a8">
      <xsd:complexType>
        <xsd:complexContent>
          <xsd:extension base="dms:MultiChoiceLookup">
            <xsd:sequence>
              <xsd:element name="Value" type="dms:Lookup" maxOccurs="unbounded" minOccurs="0" nillable="true"/>
            </xsd:sequence>
          </xsd:extension>
        </xsd:complexContent>
      </xsd:complexType>
    </xsd:element>
    <xsd:element name="SharedWithUsers" ma:index="16"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共有相手の詳細情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06e1bc0f-853e-4ba2-a782-f3ab1addc711">
      <Terms xmlns="http://schemas.microsoft.com/office/infopath/2007/PartnerControls"/>
    </lcf76f155ced4ddcb4097134ff3c332f>
    <TaxCatchAll xmlns="0d8da5bc-19d1-441f-899f-c77cf966b9a8" xsi:nil="true"/>
  </documentManagement>
</p:properties>
</file>

<file path=customXml/itemProps1.xml><?xml version="1.0" encoding="utf-8"?>
<ds:datastoreItem xmlns:ds="http://schemas.openxmlformats.org/officeDocument/2006/customXml" ds:itemID="{2C3FED79-8390-4B9A-BB3C-948A26B9A3F8}"/>
</file>

<file path=customXml/itemProps2.xml><?xml version="1.0" encoding="utf-8"?>
<ds:datastoreItem xmlns:ds="http://schemas.openxmlformats.org/officeDocument/2006/customXml" ds:itemID="{85806417-1FEB-4F7B-877B-88204D4410CD}"/>
</file>

<file path=customXml/itemProps3.xml><?xml version="1.0" encoding="utf-8"?>
<ds:datastoreItem xmlns:ds="http://schemas.openxmlformats.org/officeDocument/2006/customXml" ds:itemID="{904D012B-62D4-4CCE-AF90-6DD5C5F3FA17}"/>
</file>

<file path=docProps/app.xml><?xml version="1.0" encoding="utf-8"?>
<Properties xmlns="http://schemas.openxmlformats.org/officeDocument/2006/extended-properties" xmlns:vt="http://schemas.openxmlformats.org/officeDocument/2006/docPropsVTypes">
  <Template>Office Theme</Template>
  <TotalTime>0</TotalTime>
  <Words>810</Words>
  <Application>Microsoft Office PowerPoint</Application>
  <PresentationFormat>A3 297x420 mm</PresentationFormat>
  <Paragraphs>67</Paragraphs>
  <Slides>8</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8</vt:i4>
      </vt:variant>
    </vt:vector>
  </HeadingPairs>
  <TitlesOfParts>
    <vt:vector size="15" baseType="lpstr">
      <vt:lpstr>游ゴシック</vt:lpstr>
      <vt:lpstr>游ゴシック Light</vt:lpstr>
      <vt:lpstr>Arial</vt:lpstr>
      <vt:lpstr>Calibri</vt:lpstr>
      <vt:lpstr>Calibri Light</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2023-08-15T09:23:46Z</dcterms:created>
  <dcterms:modified xsi:type="dcterms:W3CDTF">2023-08-20T14:27:22Z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0x0101009948906A5B9BC94CB39CCC7F103327A8</vt:lpwstr>
  </property>
</Properties>
</file>