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10"/>
  </p:notesMasterIdLst>
  <p:sldIdLst>
    <p:sldId id="262" r:id="rId5"/>
    <p:sldId id="263" r:id="rId6"/>
    <p:sldId id="264" r:id="rId7"/>
    <p:sldId id="265" r:id="rId8"/>
    <p:sldId id="258" r:id="rId9"/>
  </p:sldIdLst>
  <p:sldSz cx="12801600" cy="9601200" type="A3"/>
  <p:notesSz cx="10163175" cy="14590713"/>
  <p:custDataLst>
    <p:tags r:id="rId1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882" userDrawn="1">
          <p15:clr>
            <a:srgbClr val="A4A3A4"/>
          </p15:clr>
        </p15:guide>
        <p15:guide id="2" pos="4032" userDrawn="1">
          <p15:clr>
            <a:srgbClr val="A4A3A4"/>
          </p15:clr>
        </p15:guide>
        <p15:guide id="3" orient="horz" pos="5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showGuides="1">
      <p:cViewPr varScale="1">
        <p:scale>
          <a:sx n="58" d="100"/>
          <a:sy n="58" d="100"/>
        </p:scale>
        <p:origin x="432" y="53"/>
      </p:cViewPr>
      <p:guideLst>
        <p:guide orient="horz" pos="5882"/>
        <p:guide pos="4032"/>
        <p:guide orient="horz" pos="5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4404043" cy="732069"/>
          </a:xfrm>
          <a:prstGeom prst="rect">
            <a:avLst/>
          </a:prstGeom>
        </p:spPr>
        <p:txBody>
          <a:bodyPr vert="horz" lIns="135150" tIns="67576" rIns="135150" bIns="67576" rtlCol="0"/>
          <a:lstStyle>
            <a:lvl1pPr algn="l">
              <a:defRPr sz="1800"/>
            </a:lvl1pPr>
          </a:lstStyle>
          <a:p>
            <a:endParaRPr kumimoji="1" lang="ja-JP" altLang="en-US"/>
          </a:p>
        </p:txBody>
      </p:sp>
      <p:sp>
        <p:nvSpPr>
          <p:cNvPr id="3" name="日付プレースホルダー 2"/>
          <p:cNvSpPr>
            <a:spLocks noGrp="1"/>
          </p:cNvSpPr>
          <p:nvPr>
            <p:ph type="dt" idx="1"/>
          </p:nvPr>
        </p:nvSpPr>
        <p:spPr>
          <a:xfrm>
            <a:off x="5756782" y="2"/>
            <a:ext cx="4404043" cy="732069"/>
          </a:xfrm>
          <a:prstGeom prst="rect">
            <a:avLst/>
          </a:prstGeom>
        </p:spPr>
        <p:txBody>
          <a:bodyPr vert="horz" lIns="135150" tIns="67576" rIns="135150" bIns="67576" rtlCol="0"/>
          <a:lstStyle>
            <a:lvl1pPr algn="r">
              <a:defRPr sz="1800"/>
            </a:lvl1pPr>
          </a:lstStyle>
          <a:p>
            <a:fld id="{268B9AC4-62E1-4479-B08C-EA6B0CEA0BF0}" type="datetimeFigureOut">
              <a:rPr kumimoji="1" lang="ja-JP" altLang="en-US" smtClean="0"/>
              <a:t>2021/4/21</a:t>
            </a:fld>
            <a:endParaRPr kumimoji="1" lang="ja-JP" altLang="en-US"/>
          </a:p>
        </p:txBody>
      </p:sp>
      <p:sp>
        <p:nvSpPr>
          <p:cNvPr id="4" name="スライド イメージ プレースホルダー 3"/>
          <p:cNvSpPr>
            <a:spLocks noGrp="1" noRot="1" noChangeAspect="1"/>
          </p:cNvSpPr>
          <p:nvPr>
            <p:ph type="sldImg" idx="2"/>
          </p:nvPr>
        </p:nvSpPr>
        <p:spPr>
          <a:xfrm>
            <a:off x="1800225" y="1825625"/>
            <a:ext cx="6562725" cy="4922838"/>
          </a:xfrm>
          <a:prstGeom prst="rect">
            <a:avLst/>
          </a:prstGeom>
          <a:noFill/>
          <a:ln w="12700">
            <a:solidFill>
              <a:prstClr val="black"/>
            </a:solidFill>
          </a:ln>
        </p:spPr>
        <p:txBody>
          <a:bodyPr vert="horz" lIns="135150" tIns="67576" rIns="135150" bIns="67576" rtlCol="0" anchor="ctr"/>
          <a:lstStyle/>
          <a:p>
            <a:endParaRPr lang="ja-JP" altLang="en-US"/>
          </a:p>
        </p:txBody>
      </p:sp>
      <p:sp>
        <p:nvSpPr>
          <p:cNvPr id="5" name="ノート プレースホルダー 4"/>
          <p:cNvSpPr>
            <a:spLocks noGrp="1"/>
          </p:cNvSpPr>
          <p:nvPr>
            <p:ph type="body" sz="quarter" idx="3"/>
          </p:nvPr>
        </p:nvSpPr>
        <p:spPr>
          <a:xfrm>
            <a:off x="1016318" y="7021781"/>
            <a:ext cx="8130540" cy="5745093"/>
          </a:xfrm>
          <a:prstGeom prst="rect">
            <a:avLst/>
          </a:prstGeom>
        </p:spPr>
        <p:txBody>
          <a:bodyPr vert="horz" lIns="135150" tIns="67576" rIns="135150" bIns="6757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13858647"/>
            <a:ext cx="4404043" cy="732068"/>
          </a:xfrm>
          <a:prstGeom prst="rect">
            <a:avLst/>
          </a:prstGeom>
        </p:spPr>
        <p:txBody>
          <a:bodyPr vert="horz" lIns="135150" tIns="67576" rIns="135150" bIns="67576" rtlCol="0" anchor="b"/>
          <a:lstStyle>
            <a:lvl1pPr algn="l">
              <a:defRPr sz="1800"/>
            </a:lvl1pPr>
          </a:lstStyle>
          <a:p>
            <a:endParaRPr kumimoji="1" lang="ja-JP" altLang="en-US"/>
          </a:p>
        </p:txBody>
      </p:sp>
      <p:sp>
        <p:nvSpPr>
          <p:cNvPr id="7" name="スライド番号プレースホルダー 6"/>
          <p:cNvSpPr>
            <a:spLocks noGrp="1"/>
          </p:cNvSpPr>
          <p:nvPr>
            <p:ph type="sldNum" sz="quarter" idx="5"/>
          </p:nvPr>
        </p:nvSpPr>
        <p:spPr>
          <a:xfrm>
            <a:off x="5756782" y="13858647"/>
            <a:ext cx="4404043" cy="732068"/>
          </a:xfrm>
          <a:prstGeom prst="rect">
            <a:avLst/>
          </a:prstGeom>
        </p:spPr>
        <p:txBody>
          <a:bodyPr vert="horz" lIns="135150" tIns="67576" rIns="135150" bIns="67576" rtlCol="0" anchor="b"/>
          <a:lstStyle>
            <a:lvl1pPr algn="r">
              <a:defRPr sz="1800"/>
            </a:lvl1pPr>
          </a:lstStyle>
          <a:p>
            <a:fld id="{FF9FD6F5-EB85-421D-A48A-E6526543A726}" type="slidenum">
              <a:rPr kumimoji="1" lang="ja-JP" altLang="en-US" smtClean="0"/>
              <a:t>‹#›</a:t>
            </a:fld>
            <a:endParaRPr kumimoji="1" lang="ja-JP" altLang="en-US"/>
          </a:p>
        </p:txBody>
      </p:sp>
    </p:spTree>
    <p:extLst>
      <p:ext uri="{BB962C8B-B14F-4D97-AF65-F5344CB8AC3E}">
        <p14:creationId xmlns:p14="http://schemas.microsoft.com/office/powerpoint/2010/main" val="3841591614"/>
      </p:ext>
    </p:extLst>
  </p:cSld>
  <p:clrMap bg1="lt1" tx1="dk1" bg2="lt2" tx2="dk2" accent1="accent1" accent2="accent2" accent3="accent3" accent4="accent4" accent5="accent5" accent6="accent6" hlink="hlink" folHlink="folHlink"/>
  <p:notesStyle>
    <a:lvl1pPr marL="0" algn="l" defTabSz="1280093" rtl="0" eaLnBrk="1" latinLnBrk="0" hangingPunct="1">
      <a:defRPr kumimoji="1" sz="1680" kern="1200">
        <a:solidFill>
          <a:schemeClr val="tx1"/>
        </a:solidFill>
        <a:latin typeface="+mn-lt"/>
        <a:ea typeface="+mn-ea"/>
        <a:cs typeface="+mn-cs"/>
      </a:defRPr>
    </a:lvl1pPr>
    <a:lvl2pPr marL="640046" algn="l" defTabSz="1280093" rtl="0" eaLnBrk="1" latinLnBrk="0" hangingPunct="1">
      <a:defRPr kumimoji="1" sz="1680" kern="1200">
        <a:solidFill>
          <a:schemeClr val="tx1"/>
        </a:solidFill>
        <a:latin typeface="+mn-lt"/>
        <a:ea typeface="+mn-ea"/>
        <a:cs typeface="+mn-cs"/>
      </a:defRPr>
    </a:lvl2pPr>
    <a:lvl3pPr marL="1280093" algn="l" defTabSz="1280093" rtl="0" eaLnBrk="1" latinLnBrk="0" hangingPunct="1">
      <a:defRPr kumimoji="1" sz="1680" kern="1200">
        <a:solidFill>
          <a:schemeClr val="tx1"/>
        </a:solidFill>
        <a:latin typeface="+mn-lt"/>
        <a:ea typeface="+mn-ea"/>
        <a:cs typeface="+mn-cs"/>
      </a:defRPr>
    </a:lvl3pPr>
    <a:lvl4pPr marL="1920139" algn="l" defTabSz="1280093" rtl="0" eaLnBrk="1" latinLnBrk="0" hangingPunct="1">
      <a:defRPr kumimoji="1" sz="1680" kern="1200">
        <a:solidFill>
          <a:schemeClr val="tx1"/>
        </a:solidFill>
        <a:latin typeface="+mn-lt"/>
        <a:ea typeface="+mn-ea"/>
        <a:cs typeface="+mn-cs"/>
      </a:defRPr>
    </a:lvl4pPr>
    <a:lvl5pPr marL="2560186" algn="l" defTabSz="1280093" rtl="0" eaLnBrk="1" latinLnBrk="0" hangingPunct="1">
      <a:defRPr kumimoji="1" sz="1680" kern="1200">
        <a:solidFill>
          <a:schemeClr val="tx1"/>
        </a:solidFill>
        <a:latin typeface="+mn-lt"/>
        <a:ea typeface="+mn-ea"/>
        <a:cs typeface="+mn-cs"/>
      </a:defRPr>
    </a:lvl5pPr>
    <a:lvl6pPr marL="3200232" algn="l" defTabSz="1280093" rtl="0" eaLnBrk="1" latinLnBrk="0" hangingPunct="1">
      <a:defRPr kumimoji="1" sz="1680" kern="1200">
        <a:solidFill>
          <a:schemeClr val="tx1"/>
        </a:solidFill>
        <a:latin typeface="+mn-lt"/>
        <a:ea typeface="+mn-ea"/>
        <a:cs typeface="+mn-cs"/>
      </a:defRPr>
    </a:lvl6pPr>
    <a:lvl7pPr marL="3840278" algn="l" defTabSz="1280093" rtl="0" eaLnBrk="1" latinLnBrk="0" hangingPunct="1">
      <a:defRPr kumimoji="1" sz="1680" kern="1200">
        <a:solidFill>
          <a:schemeClr val="tx1"/>
        </a:solidFill>
        <a:latin typeface="+mn-lt"/>
        <a:ea typeface="+mn-ea"/>
        <a:cs typeface="+mn-cs"/>
      </a:defRPr>
    </a:lvl7pPr>
    <a:lvl8pPr marL="4480325" algn="l" defTabSz="1280093" rtl="0" eaLnBrk="1" latinLnBrk="0" hangingPunct="1">
      <a:defRPr kumimoji="1" sz="1680" kern="1200">
        <a:solidFill>
          <a:schemeClr val="tx1"/>
        </a:solidFill>
        <a:latin typeface="+mn-lt"/>
        <a:ea typeface="+mn-ea"/>
        <a:cs typeface="+mn-cs"/>
      </a:defRPr>
    </a:lvl8pPr>
    <a:lvl9pPr marL="5120371" algn="l" defTabSz="1280093" rtl="0" eaLnBrk="1" latinLnBrk="0" hangingPunct="1">
      <a:defRPr kumimoji="1" sz="168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2021/4/21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573538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2021/4/21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095995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2021/4/21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997369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2021/4/21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692216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2021/4/21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3499346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FDECCD9-1ABC-4D06-9DE2-AF04E5AF157C}" type="datetimeFigureOut">
              <a:rPr kumimoji="1" lang="ja-JP" altLang="en-US" smtClean="0"/>
              <a:t>2021/4/21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3054345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FDECCD9-1ABC-4D06-9DE2-AF04E5AF157C}" type="datetimeFigureOut">
              <a:rPr kumimoji="1" lang="ja-JP" altLang="en-US" smtClean="0"/>
              <a:t>2021/4/21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49350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FDECCD9-1ABC-4D06-9DE2-AF04E5AF157C}" type="datetimeFigureOut">
              <a:rPr kumimoji="1" lang="ja-JP" altLang="en-US" smtClean="0"/>
              <a:t>2021/4/21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4121829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DECCD9-1ABC-4D06-9DE2-AF04E5AF157C}" type="datetimeFigureOut">
              <a:rPr kumimoji="1" lang="ja-JP" altLang="en-US" smtClean="0"/>
              <a:t>2021/4/21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287512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FDECCD9-1ABC-4D06-9DE2-AF04E5AF157C}" type="datetimeFigureOut">
              <a:rPr kumimoji="1" lang="ja-JP" altLang="en-US" smtClean="0"/>
              <a:t>2021/4/21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366976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FDECCD9-1ABC-4D06-9DE2-AF04E5AF157C}" type="datetimeFigureOut">
              <a:rPr kumimoji="1" lang="ja-JP" altLang="en-US" smtClean="0"/>
              <a:t>2021/4/21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26720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オブジェクト 7" hidden="1">
            <a:extLst>
              <a:ext uri="{FF2B5EF4-FFF2-40B4-BE49-F238E27FC236}">
                <a16:creationId xmlns:a16="http://schemas.microsoft.com/office/drawing/2014/main" id="{490319F6-EE08-4FAA-8B86-B682D255DAB7}"/>
              </a:ext>
            </a:extLst>
          </p:cNvPr>
          <p:cNvGraphicFramePr>
            <a:graphicFrameLocks noChangeAspect="1"/>
          </p:cNvGraphicFramePr>
          <p:nvPr userDrawn="1">
            <p:custDataLst>
              <p:tags r:id="rId14"/>
            </p:custDataLst>
            <p:extLst>
              <p:ext uri="{D42A27DB-BD31-4B8C-83A1-F6EECF244321}">
                <p14:modId xmlns:p14="http://schemas.microsoft.com/office/powerpoint/2010/main" val="29603960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156" name="think-cell スライド" r:id="rId16" imgW="308" imgH="308" progId="TCLayout.ActiveDocument.1">
                  <p:embed/>
                </p:oleObj>
              </mc:Choice>
              <mc:Fallback>
                <p:oleObj name="think-cell スライド" r:id="rId16" imgW="308" imgH="308" progId="TCLayout.ActiveDocument.1">
                  <p:embed/>
                  <p:pic>
                    <p:nvPicPr>
                      <p:cNvPr id="0" name=""/>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7" name="正方形/長方形 6" hidden="1">
            <a:extLst>
              <a:ext uri="{FF2B5EF4-FFF2-40B4-BE49-F238E27FC236}">
                <a16:creationId xmlns:a16="http://schemas.microsoft.com/office/drawing/2014/main" id="{CB5D8AB6-6313-4BDC-9FC3-954E8DA32EA3}"/>
              </a:ext>
            </a:extLst>
          </p:cNvPr>
          <p:cNvSpPr/>
          <p:nvPr userDrawn="1">
            <p:custDataLst>
              <p:tags r:id="rId1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kumimoji="1" lang="ja-JP" altLang="en-US" sz="6160" b="0" i="0" baseline="0" dirty="0">
              <a:latin typeface="Calibri Light" panose="020F0302020204030204" pitchFamily="34" charset="0"/>
              <a:ea typeface="游ゴシック Light" panose="020B0300000000000000" pitchFamily="50" charset="-128"/>
              <a:cs typeface="+mj-cs"/>
              <a:sym typeface="Calibri Light" panose="020F0302020204030204" pitchFamily="34" charset="0"/>
            </a:endParaRPr>
          </a:p>
        </p:txBody>
      </p:sp>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6FDECCD9-1ABC-4D06-9DE2-AF04E5AF157C}" type="datetimeFigureOut">
              <a:rPr kumimoji="1" lang="ja-JP" altLang="en-US" smtClean="0"/>
              <a:t>2021/4/21</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97032848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vmlDrawing" Target="../drawings/vmlDrawing3.vml"/><Relationship Id="rId5" Type="http://schemas.openxmlformats.org/officeDocument/2006/relationships/image" Target="../media/image2.e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vmlDrawing" Target="../drawings/vmlDrawing4.vml"/><Relationship Id="rId5" Type="http://schemas.openxmlformats.org/officeDocument/2006/relationships/image" Target="../media/image2.emf"/><Relationship Id="rId4"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vmlDrawing" Target="../drawings/vmlDrawing5.vml"/><Relationship Id="rId5" Type="http://schemas.openxmlformats.org/officeDocument/2006/relationships/image" Target="../media/image2.emf"/><Relationship Id="rId4"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vmlDrawing" Target="../drawings/vmlDrawing6.vml"/><Relationship Id="rId5" Type="http://schemas.openxmlformats.org/officeDocument/2006/relationships/image" Target="../media/image3.e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2"/>
            </p:custDataLst>
          </p:nvPr>
        </p:nvGraphicFramePr>
        <p:xfrm>
          <a:off x="2224" y="2224"/>
          <a:ext cx="2223" cy="2223"/>
        </p:xfrm>
        <a:graphic>
          <a:graphicData uri="http://schemas.openxmlformats.org/presentationml/2006/ole">
            <mc:AlternateContent xmlns:mc="http://schemas.openxmlformats.org/markup-compatibility/2006">
              <mc:Choice xmlns:v="urn:schemas-microsoft-com:vml" Requires="v">
                <p:oleObj spid="_x0000_s7185" name="think-cell スライド" r:id="rId4" imgW="293" imgH="295" progId="TCLayout.ActiveDocument.1">
                  <p:embed/>
                </p:oleObj>
              </mc:Choice>
              <mc:Fallback>
                <p:oleObj name="think-cell スライド" r:id="rId4" imgW="293" imgH="295" progId="TCLayout.ActiveDocument.1">
                  <p:embed/>
                  <p:pic>
                    <p:nvPicPr>
                      <p:cNvPr id="5" name="オブジェクト 4" hidden="1"/>
                      <p:cNvPicPr/>
                      <p:nvPr/>
                    </p:nvPicPr>
                    <p:blipFill>
                      <a:blip r:embed="rId5"/>
                      <a:stretch>
                        <a:fillRect/>
                      </a:stretch>
                    </p:blipFill>
                    <p:spPr>
                      <a:xfrm>
                        <a:off x="2224" y="2224"/>
                        <a:ext cx="2223" cy="2223"/>
                      </a:xfrm>
                      <a:prstGeom prst="rect">
                        <a:avLst/>
                      </a:prstGeom>
                    </p:spPr>
                  </p:pic>
                </p:oleObj>
              </mc:Fallback>
            </mc:AlternateContent>
          </a:graphicData>
        </a:graphic>
      </p:graphicFrame>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事業提案書</a:t>
            </a:r>
            <a:r>
              <a:rPr kumimoji="1" lang="ja-JP" altLang="en-US" sz="2400" b="1" dirty="0">
                <a:solidFill>
                  <a:schemeClr val="tx1"/>
                </a:solidFill>
              </a:rPr>
              <a:t>概要</a:t>
            </a:r>
            <a:r>
              <a:rPr kumimoji="1" lang="ja-JP" altLang="en-US" sz="2400" b="1" dirty="0" smtClean="0">
                <a:solidFill>
                  <a:schemeClr val="tx1"/>
                </a:solidFill>
              </a:rPr>
              <a:t>（</a:t>
            </a:r>
            <a:r>
              <a:rPr kumimoji="1" lang="en-US" altLang="ja-JP" sz="2400" b="1" dirty="0">
                <a:solidFill>
                  <a:schemeClr val="tx1"/>
                </a:solidFill>
              </a:rPr>
              <a:t>1/4</a:t>
            </a:r>
            <a:r>
              <a:rPr kumimoji="1" lang="ja-JP" altLang="en-US" sz="2400" b="1" dirty="0">
                <a:solidFill>
                  <a:schemeClr val="tx1"/>
                </a:solidFill>
              </a:rPr>
              <a:t>）</a:t>
            </a: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2" name="正方形/長方形 11"/>
          <p:cNvSpPr/>
          <p:nvPr/>
        </p:nvSpPr>
        <p:spPr>
          <a:xfrm>
            <a:off x="280800" y="920814"/>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スマートポール概要</a:t>
            </a:r>
          </a:p>
        </p:txBody>
      </p:sp>
      <p:sp>
        <p:nvSpPr>
          <p:cNvPr id="24" name="正方形/長方形 23">
            <a:extLst>
              <a:ext uri="{FF2B5EF4-FFF2-40B4-BE49-F238E27FC236}">
                <a16:creationId xmlns:a16="http://schemas.microsoft.com/office/drawing/2014/main" id="{168EA608-39CC-4FD9-9AD1-C705A56FA05A}"/>
              </a:ext>
            </a:extLst>
          </p:cNvPr>
          <p:cNvSpPr/>
          <p:nvPr/>
        </p:nvSpPr>
        <p:spPr>
          <a:xfrm>
            <a:off x="280800" y="1510446"/>
            <a:ext cx="12240000" cy="7848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設置するスマートポールについて、「デザイン」が分かりやすいイメージ画像等を用いて記載してください。</a:t>
            </a:r>
            <a:endParaRPr kumimoji="1" lang="en-US" altLang="ja-JP" sz="1600" dirty="0">
              <a:solidFill>
                <a:schemeClr val="tx1"/>
              </a:solidFill>
            </a:endParaRPr>
          </a:p>
          <a:p>
            <a:pPr marL="285750" indent="-285750">
              <a:spcBef>
                <a:spcPts val="600"/>
              </a:spcBef>
              <a:buFont typeface="Wingdings" panose="05000000000000000000" pitchFamily="2" charset="2"/>
              <a:buChar char="l"/>
            </a:pPr>
            <a:r>
              <a:rPr kumimoji="1" lang="ja-JP" altLang="en-US" sz="1600" dirty="0">
                <a:solidFill>
                  <a:schemeClr val="tx1"/>
                </a:solidFill>
              </a:rPr>
              <a:t>スマートポールに搭載する「設備・機能」の概要について記載してください。</a:t>
            </a:r>
          </a:p>
        </p:txBody>
      </p:sp>
    </p:spTree>
    <p:extLst>
      <p:ext uri="{BB962C8B-B14F-4D97-AF65-F5344CB8AC3E}">
        <p14:creationId xmlns:p14="http://schemas.microsoft.com/office/powerpoint/2010/main" val="1353155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2"/>
            </p:custDataLst>
          </p:nvPr>
        </p:nvGraphicFramePr>
        <p:xfrm>
          <a:off x="2224" y="2224"/>
          <a:ext cx="2223" cy="2223"/>
        </p:xfrm>
        <a:graphic>
          <a:graphicData uri="http://schemas.openxmlformats.org/presentationml/2006/ole">
            <mc:AlternateContent xmlns:mc="http://schemas.openxmlformats.org/markup-compatibility/2006">
              <mc:Choice xmlns:v="urn:schemas-microsoft-com:vml" Requires="v">
                <p:oleObj spid="_x0000_s10257" name="think-cell スライド" r:id="rId4" imgW="293" imgH="295" progId="TCLayout.ActiveDocument.1">
                  <p:embed/>
                </p:oleObj>
              </mc:Choice>
              <mc:Fallback>
                <p:oleObj name="think-cell スライド" r:id="rId4" imgW="293" imgH="295" progId="TCLayout.ActiveDocument.1">
                  <p:embed/>
                  <p:pic>
                    <p:nvPicPr>
                      <p:cNvPr id="5" name="オブジェクト 4" hidden="1"/>
                      <p:cNvPicPr/>
                      <p:nvPr/>
                    </p:nvPicPr>
                    <p:blipFill>
                      <a:blip r:embed="rId5"/>
                      <a:stretch>
                        <a:fillRect/>
                      </a:stretch>
                    </p:blipFill>
                    <p:spPr>
                      <a:xfrm>
                        <a:off x="2224" y="2224"/>
                        <a:ext cx="2223" cy="2223"/>
                      </a:xfrm>
                      <a:prstGeom prst="rect">
                        <a:avLst/>
                      </a:prstGeom>
                    </p:spPr>
                  </p:pic>
                </p:oleObj>
              </mc:Fallback>
            </mc:AlternateContent>
          </a:graphicData>
        </a:graphic>
      </p:graphicFrame>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事業提案書概要（</a:t>
            </a:r>
            <a:r>
              <a:rPr kumimoji="1" lang="en-US" altLang="ja-JP" sz="2400" b="1" dirty="0">
                <a:solidFill>
                  <a:schemeClr val="tx1"/>
                </a:solidFill>
              </a:rPr>
              <a:t>2/4</a:t>
            </a:r>
            <a:r>
              <a:rPr kumimoji="1" lang="ja-JP" altLang="en-US" sz="2400" b="1" dirty="0">
                <a:solidFill>
                  <a:schemeClr val="tx1"/>
                </a:solidFill>
              </a:rPr>
              <a:t>）</a:t>
            </a: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2" name="正方形/長方形 11"/>
          <p:cNvSpPr/>
          <p:nvPr/>
        </p:nvSpPr>
        <p:spPr>
          <a:xfrm>
            <a:off x="280800" y="920814"/>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付加価値を増大する方法</a:t>
            </a:r>
          </a:p>
        </p:txBody>
      </p:sp>
      <p:sp>
        <p:nvSpPr>
          <p:cNvPr id="9" name="正方形/長方形 8">
            <a:extLst>
              <a:ext uri="{FF2B5EF4-FFF2-40B4-BE49-F238E27FC236}">
                <a16:creationId xmlns:a16="http://schemas.microsoft.com/office/drawing/2014/main" id="{F1405ECF-CE24-480C-A883-7A3FAFF022D5}"/>
              </a:ext>
            </a:extLst>
          </p:cNvPr>
          <p:cNvSpPr/>
          <p:nvPr/>
        </p:nvSpPr>
        <p:spPr>
          <a:xfrm>
            <a:off x="280800" y="1510446"/>
            <a:ext cx="12240000" cy="7848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「付加価値を増大する方法」として、対象となる以下全てについて提案概要を記載してください。</a:t>
            </a:r>
            <a:r>
              <a:rPr kumimoji="1" lang="en-US" altLang="ja-JP" sz="1600" dirty="0">
                <a:solidFill>
                  <a:schemeClr val="tx1"/>
                </a:solidFill>
              </a:rPr>
              <a:t/>
            </a:r>
            <a:br>
              <a:rPr kumimoji="1" lang="en-US" altLang="ja-JP" sz="1600" dirty="0">
                <a:solidFill>
                  <a:schemeClr val="tx1"/>
                </a:solidFill>
              </a:rPr>
            </a:br>
            <a:r>
              <a:rPr kumimoji="1" lang="ja-JP" altLang="en-US" sz="1600" dirty="0">
                <a:solidFill>
                  <a:schemeClr val="tx1"/>
                </a:solidFill>
              </a:rPr>
              <a:t>（任意項目も対象とする場合や追加提案がある場合はその内容についても記載してください。）</a:t>
            </a:r>
            <a:endParaRPr kumimoji="1" lang="en-US" altLang="ja-JP" sz="1600" dirty="0">
              <a:solidFill>
                <a:schemeClr val="tx1"/>
              </a:solidFill>
            </a:endParaRPr>
          </a:p>
          <a:p>
            <a:pPr marL="633150" lvl="1" indent="-342900">
              <a:spcBef>
                <a:spcPts val="600"/>
              </a:spcBef>
              <a:buFont typeface="+mj-ea"/>
              <a:buAutoNum type="circleNumDbPlain"/>
            </a:pPr>
            <a:r>
              <a:rPr lang="ja-JP" altLang="ja-JP" sz="1600" dirty="0">
                <a:solidFill>
                  <a:schemeClr val="tx1"/>
                </a:solidFill>
              </a:rPr>
              <a:t>災害時緊急配信</a:t>
            </a:r>
            <a:endParaRPr kumimoji="1" lang="en-US" altLang="ja-JP" sz="1600" dirty="0">
              <a:solidFill>
                <a:schemeClr val="tx1"/>
              </a:solidFill>
            </a:endParaRPr>
          </a:p>
          <a:p>
            <a:pPr marL="633150" lvl="1" indent="-342900">
              <a:spcBef>
                <a:spcPts val="600"/>
              </a:spcBef>
              <a:buFont typeface="+mj-ea"/>
              <a:buAutoNum type="circleNumDbPlain"/>
            </a:pPr>
            <a:r>
              <a:rPr kumimoji="1" lang="ja-JP" altLang="en-US" sz="1600" dirty="0">
                <a:solidFill>
                  <a:schemeClr val="tx1"/>
                </a:solidFill>
              </a:rPr>
              <a:t>広報（視聴率向上）</a:t>
            </a:r>
            <a:endParaRPr kumimoji="1" lang="en-US" altLang="ja-JP" sz="1600" dirty="0">
              <a:solidFill>
                <a:schemeClr val="tx1"/>
              </a:solidFill>
            </a:endParaRPr>
          </a:p>
          <a:p>
            <a:pPr marL="633150" lvl="1" indent="-342900">
              <a:spcBef>
                <a:spcPts val="600"/>
              </a:spcBef>
              <a:buFont typeface="+mj-ea"/>
              <a:buAutoNum type="circleNumDbPlain"/>
            </a:pPr>
            <a:r>
              <a:rPr kumimoji="1" lang="ja-JP" altLang="en-US" sz="1600" dirty="0">
                <a:solidFill>
                  <a:schemeClr val="tx1"/>
                </a:solidFill>
              </a:rPr>
              <a:t>広報（一斉広報）</a:t>
            </a:r>
            <a:endParaRPr kumimoji="1" lang="en-US" altLang="ja-JP" sz="1600" dirty="0">
              <a:solidFill>
                <a:schemeClr val="tx1"/>
              </a:solidFill>
            </a:endParaRPr>
          </a:p>
          <a:p>
            <a:pPr marL="633150" lvl="1" indent="-342900">
              <a:spcBef>
                <a:spcPts val="600"/>
              </a:spcBef>
              <a:buFont typeface="+mj-ea"/>
              <a:buAutoNum type="circleNumDbPlain"/>
            </a:pPr>
            <a:r>
              <a:rPr kumimoji="1" lang="ja-JP" altLang="en-US" sz="1600" dirty="0">
                <a:solidFill>
                  <a:schemeClr val="tx1"/>
                </a:solidFill>
              </a:rPr>
              <a:t>人流・</a:t>
            </a:r>
            <a:r>
              <a:rPr kumimoji="1" lang="en-US" altLang="ja-JP" sz="1600" dirty="0">
                <a:solidFill>
                  <a:schemeClr val="tx1"/>
                </a:solidFill>
              </a:rPr>
              <a:t>3D</a:t>
            </a:r>
            <a:r>
              <a:rPr kumimoji="1" lang="ja-JP" altLang="en-US" sz="1600" dirty="0">
                <a:solidFill>
                  <a:schemeClr val="tx1"/>
                </a:solidFill>
              </a:rPr>
              <a:t>マップ</a:t>
            </a:r>
            <a:endParaRPr kumimoji="1" lang="en-US" altLang="ja-JP" sz="1600" dirty="0">
              <a:solidFill>
                <a:schemeClr val="tx1"/>
              </a:solidFill>
            </a:endParaRPr>
          </a:p>
          <a:p>
            <a:pPr marL="633150" lvl="1" indent="-342900">
              <a:spcBef>
                <a:spcPts val="600"/>
              </a:spcBef>
              <a:buFont typeface="+mj-ea"/>
              <a:buAutoNum type="circleNumDbPlain"/>
            </a:pPr>
            <a:r>
              <a:rPr kumimoji="1" lang="ja-JP" altLang="en-US" sz="1600" dirty="0">
                <a:solidFill>
                  <a:schemeClr val="tx1"/>
                </a:solidFill>
              </a:rPr>
              <a:t>暑さ対策</a:t>
            </a:r>
            <a:endParaRPr kumimoji="1" lang="en-US" altLang="ja-JP" sz="1600" dirty="0">
              <a:solidFill>
                <a:schemeClr val="tx1"/>
              </a:solidFill>
            </a:endParaRPr>
          </a:p>
          <a:p>
            <a:pPr marL="633150" lvl="1" indent="-342900">
              <a:spcBef>
                <a:spcPts val="600"/>
              </a:spcBef>
              <a:buFont typeface="+mj-ea"/>
              <a:buAutoNum type="circleNumDbPlain"/>
            </a:pPr>
            <a:r>
              <a:rPr kumimoji="1" lang="en-US" altLang="ja-JP" sz="1600" dirty="0">
                <a:solidFill>
                  <a:schemeClr val="tx1"/>
                </a:solidFill>
              </a:rPr>
              <a:t>Wi-Fi</a:t>
            </a:r>
            <a:r>
              <a:rPr kumimoji="1" lang="ja-JP" altLang="en-US" sz="1600" dirty="0">
                <a:solidFill>
                  <a:schemeClr val="tx1"/>
                </a:solidFill>
              </a:rPr>
              <a:t>による電波の道の構築</a:t>
            </a:r>
            <a:endParaRPr kumimoji="1" lang="en-US" altLang="ja-JP" sz="1600" dirty="0">
              <a:solidFill>
                <a:schemeClr val="tx1"/>
              </a:solidFill>
            </a:endParaRPr>
          </a:p>
          <a:p>
            <a:pPr marL="633150" lvl="1" indent="-342900">
              <a:spcBef>
                <a:spcPts val="600"/>
              </a:spcBef>
              <a:buFont typeface="+mj-ea"/>
              <a:buAutoNum type="circleNumDbPlain"/>
            </a:pPr>
            <a:r>
              <a:rPr kumimoji="1" lang="ja-JP" altLang="en-US" sz="1600" dirty="0">
                <a:solidFill>
                  <a:schemeClr val="tx1"/>
                </a:solidFill>
              </a:rPr>
              <a:t>非常用バッテリー（</a:t>
            </a:r>
            <a:r>
              <a:rPr kumimoji="1" lang="en-US" altLang="ja-JP" sz="1600" dirty="0">
                <a:solidFill>
                  <a:schemeClr val="tx1"/>
                </a:solidFill>
              </a:rPr>
              <a:t>※</a:t>
            </a:r>
            <a:r>
              <a:rPr kumimoji="1" lang="ja-JP" altLang="en-US" sz="1600" dirty="0">
                <a:solidFill>
                  <a:schemeClr val="tx1"/>
                </a:solidFill>
              </a:rPr>
              <a:t>任意項目）</a:t>
            </a:r>
          </a:p>
        </p:txBody>
      </p:sp>
    </p:spTree>
    <p:extLst>
      <p:ext uri="{BB962C8B-B14F-4D97-AF65-F5344CB8AC3E}">
        <p14:creationId xmlns:p14="http://schemas.microsoft.com/office/powerpoint/2010/main" val="2353186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2"/>
            </p:custDataLst>
          </p:nvPr>
        </p:nvGraphicFramePr>
        <p:xfrm>
          <a:off x="2224" y="2224"/>
          <a:ext cx="2223" cy="2223"/>
        </p:xfrm>
        <a:graphic>
          <a:graphicData uri="http://schemas.openxmlformats.org/presentationml/2006/ole">
            <mc:AlternateContent xmlns:mc="http://schemas.openxmlformats.org/markup-compatibility/2006">
              <mc:Choice xmlns:v="urn:schemas-microsoft-com:vml" Requires="v">
                <p:oleObj spid="_x0000_s11278" name="think-cell スライド" r:id="rId4" imgW="293" imgH="295" progId="TCLayout.ActiveDocument.1">
                  <p:embed/>
                </p:oleObj>
              </mc:Choice>
              <mc:Fallback>
                <p:oleObj name="think-cell スライド" r:id="rId4" imgW="293" imgH="295" progId="TCLayout.ActiveDocument.1">
                  <p:embed/>
                  <p:pic>
                    <p:nvPicPr>
                      <p:cNvPr id="5" name="オブジェクト 4" hidden="1"/>
                      <p:cNvPicPr/>
                      <p:nvPr/>
                    </p:nvPicPr>
                    <p:blipFill>
                      <a:blip r:embed="rId5"/>
                      <a:stretch>
                        <a:fillRect/>
                      </a:stretch>
                    </p:blipFill>
                    <p:spPr>
                      <a:xfrm>
                        <a:off x="2224" y="2224"/>
                        <a:ext cx="2223" cy="2223"/>
                      </a:xfrm>
                      <a:prstGeom prst="rect">
                        <a:avLst/>
                      </a:prstGeom>
                    </p:spPr>
                  </p:pic>
                </p:oleObj>
              </mc:Fallback>
            </mc:AlternateContent>
          </a:graphicData>
        </a:graphic>
      </p:graphicFrame>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事業提案書概要（</a:t>
            </a:r>
            <a:r>
              <a:rPr kumimoji="1" lang="en-US" altLang="ja-JP" sz="2400" b="1" dirty="0">
                <a:solidFill>
                  <a:schemeClr val="tx1"/>
                </a:solidFill>
              </a:rPr>
              <a:t>3/4</a:t>
            </a:r>
            <a:r>
              <a:rPr kumimoji="1" lang="ja-JP" altLang="en-US" sz="2400" b="1" dirty="0">
                <a:solidFill>
                  <a:schemeClr val="tx1"/>
                </a:solidFill>
              </a:rPr>
              <a:t>）</a:t>
            </a: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2" name="正方形/長方形 11"/>
          <p:cNvSpPr/>
          <p:nvPr/>
        </p:nvSpPr>
        <p:spPr>
          <a:xfrm>
            <a:off x="280800" y="920814"/>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収益を増大する方法</a:t>
            </a:r>
          </a:p>
        </p:txBody>
      </p:sp>
      <p:sp>
        <p:nvSpPr>
          <p:cNvPr id="9" name="正方形/長方形 8">
            <a:extLst>
              <a:ext uri="{FF2B5EF4-FFF2-40B4-BE49-F238E27FC236}">
                <a16:creationId xmlns:a16="http://schemas.microsoft.com/office/drawing/2014/main" id="{F1405ECF-CE24-480C-A883-7A3FAFF022D5}"/>
              </a:ext>
            </a:extLst>
          </p:cNvPr>
          <p:cNvSpPr/>
          <p:nvPr/>
        </p:nvSpPr>
        <p:spPr>
          <a:xfrm>
            <a:off x="280800" y="1510446"/>
            <a:ext cx="12240000" cy="3528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「収益を増大する方法」として、対象となる以下全てについて提案概要を記載してください。</a:t>
            </a:r>
            <a:r>
              <a:rPr kumimoji="1" lang="en-US" altLang="ja-JP" sz="1600" dirty="0">
                <a:solidFill>
                  <a:schemeClr val="tx1"/>
                </a:solidFill>
              </a:rPr>
              <a:t/>
            </a:r>
            <a:br>
              <a:rPr kumimoji="1" lang="en-US" altLang="ja-JP" sz="1600" dirty="0">
                <a:solidFill>
                  <a:schemeClr val="tx1"/>
                </a:solidFill>
              </a:rPr>
            </a:br>
            <a:r>
              <a:rPr kumimoji="1" lang="ja-JP" altLang="en-US" sz="1600" dirty="0">
                <a:solidFill>
                  <a:schemeClr val="tx1"/>
                </a:solidFill>
              </a:rPr>
              <a:t>（追加提案がある場合はその内容についても記載してください。）</a:t>
            </a:r>
            <a:endParaRPr kumimoji="1" lang="en-US" altLang="ja-JP" sz="1600" dirty="0">
              <a:solidFill>
                <a:schemeClr val="tx1"/>
              </a:solidFill>
            </a:endParaRPr>
          </a:p>
          <a:p>
            <a:pPr marL="633150" lvl="1" indent="-342900">
              <a:spcBef>
                <a:spcPts val="600"/>
              </a:spcBef>
              <a:buFont typeface="+mj-ea"/>
              <a:buAutoNum type="circleNumDbPlain"/>
            </a:pPr>
            <a:r>
              <a:rPr kumimoji="1" lang="ja-JP" altLang="en-US" sz="1600" dirty="0">
                <a:solidFill>
                  <a:schemeClr val="tx1"/>
                </a:solidFill>
              </a:rPr>
              <a:t>デジタルサイネージへの商業広告の掲出</a:t>
            </a:r>
            <a:endParaRPr kumimoji="1" lang="en-US" altLang="ja-JP" sz="1600" dirty="0">
              <a:solidFill>
                <a:schemeClr val="tx1"/>
              </a:solidFill>
            </a:endParaRPr>
          </a:p>
          <a:p>
            <a:pPr marL="633150" lvl="1" indent="-342900">
              <a:spcBef>
                <a:spcPts val="600"/>
              </a:spcBef>
              <a:buFont typeface="+mj-ea"/>
              <a:buAutoNum type="circleNumDbPlain"/>
            </a:pPr>
            <a:r>
              <a:rPr kumimoji="1" lang="en-US" altLang="ja-JP" sz="1600" dirty="0">
                <a:solidFill>
                  <a:schemeClr val="tx1"/>
                </a:solidFill>
              </a:rPr>
              <a:t>5G</a:t>
            </a:r>
            <a:r>
              <a:rPr kumimoji="1" lang="ja-JP" altLang="en-US" sz="1600" dirty="0">
                <a:solidFill>
                  <a:schemeClr val="tx1"/>
                </a:solidFill>
              </a:rPr>
              <a:t>アンテナ基地局の搭載に係る通信事業者からの賃借料</a:t>
            </a:r>
            <a:endParaRPr kumimoji="1" lang="en-US" altLang="ja-JP" sz="1600" dirty="0">
              <a:solidFill>
                <a:schemeClr val="tx1"/>
              </a:solidFill>
            </a:endParaRPr>
          </a:p>
          <a:p>
            <a:pPr marL="633150" lvl="1" indent="-342900">
              <a:spcBef>
                <a:spcPts val="600"/>
              </a:spcBef>
              <a:buFont typeface="+mj-ea"/>
              <a:buAutoNum type="circleNumDbPlain"/>
            </a:pPr>
            <a:r>
              <a:rPr kumimoji="1" lang="ja-JP" altLang="en-US" sz="1600" dirty="0">
                <a:solidFill>
                  <a:schemeClr val="tx1"/>
                </a:solidFill>
              </a:rPr>
              <a:t>データの利活用</a:t>
            </a:r>
            <a:endParaRPr kumimoji="1" lang="en-US" altLang="ja-JP" sz="1600" dirty="0">
              <a:solidFill>
                <a:schemeClr val="tx1"/>
              </a:solidFill>
            </a:endParaRPr>
          </a:p>
        </p:txBody>
      </p:sp>
      <p:sp>
        <p:nvSpPr>
          <p:cNvPr id="10" name="正方形/長方形 9">
            <a:extLst>
              <a:ext uri="{FF2B5EF4-FFF2-40B4-BE49-F238E27FC236}">
                <a16:creationId xmlns:a16="http://schemas.microsoft.com/office/drawing/2014/main" id="{DEE63563-584E-4DCA-B7C6-01745DE4917A}"/>
              </a:ext>
            </a:extLst>
          </p:cNvPr>
          <p:cNvSpPr/>
          <p:nvPr/>
        </p:nvSpPr>
        <p:spPr>
          <a:xfrm>
            <a:off x="280800" y="5243213"/>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設置・運営に係るコストを最小化する方法</a:t>
            </a:r>
          </a:p>
        </p:txBody>
      </p:sp>
      <p:sp>
        <p:nvSpPr>
          <p:cNvPr id="11" name="正方形/長方形 10">
            <a:extLst>
              <a:ext uri="{FF2B5EF4-FFF2-40B4-BE49-F238E27FC236}">
                <a16:creationId xmlns:a16="http://schemas.microsoft.com/office/drawing/2014/main" id="{DC3E25D4-F8A1-4CE2-8A45-3E2AA9FA3DA6}"/>
              </a:ext>
            </a:extLst>
          </p:cNvPr>
          <p:cNvSpPr/>
          <p:nvPr/>
        </p:nvSpPr>
        <p:spPr>
          <a:xfrm>
            <a:off x="280800" y="5832845"/>
            <a:ext cx="12240000" cy="3528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スマートポールの「設置・運営に係るコストを最小化する方法」について提案概要を記載してください。</a:t>
            </a:r>
          </a:p>
        </p:txBody>
      </p:sp>
    </p:spTree>
    <p:extLst>
      <p:ext uri="{BB962C8B-B14F-4D97-AF65-F5344CB8AC3E}">
        <p14:creationId xmlns:p14="http://schemas.microsoft.com/office/powerpoint/2010/main" val="3500641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2"/>
            </p:custDataLst>
          </p:nvPr>
        </p:nvGraphicFramePr>
        <p:xfrm>
          <a:off x="2224" y="2224"/>
          <a:ext cx="2223" cy="2223"/>
        </p:xfrm>
        <a:graphic>
          <a:graphicData uri="http://schemas.openxmlformats.org/presentationml/2006/ole">
            <mc:AlternateContent xmlns:mc="http://schemas.openxmlformats.org/markup-compatibility/2006">
              <mc:Choice xmlns:v="urn:schemas-microsoft-com:vml" Requires="v">
                <p:oleObj spid="_x0000_s12301" name="think-cell スライド" r:id="rId4" imgW="293" imgH="295" progId="TCLayout.ActiveDocument.1">
                  <p:embed/>
                </p:oleObj>
              </mc:Choice>
              <mc:Fallback>
                <p:oleObj name="think-cell スライド" r:id="rId4" imgW="293" imgH="295" progId="TCLayout.ActiveDocument.1">
                  <p:embed/>
                  <p:pic>
                    <p:nvPicPr>
                      <p:cNvPr id="5" name="オブジェクト 4" hidden="1"/>
                      <p:cNvPicPr/>
                      <p:nvPr/>
                    </p:nvPicPr>
                    <p:blipFill>
                      <a:blip r:embed="rId5"/>
                      <a:stretch>
                        <a:fillRect/>
                      </a:stretch>
                    </p:blipFill>
                    <p:spPr>
                      <a:xfrm>
                        <a:off x="2224" y="2224"/>
                        <a:ext cx="2223" cy="2223"/>
                      </a:xfrm>
                      <a:prstGeom prst="rect">
                        <a:avLst/>
                      </a:prstGeom>
                    </p:spPr>
                  </p:pic>
                </p:oleObj>
              </mc:Fallback>
            </mc:AlternateContent>
          </a:graphicData>
        </a:graphic>
      </p:graphicFrame>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事業提案書概要（</a:t>
            </a:r>
            <a:r>
              <a:rPr kumimoji="1" lang="en-US" altLang="ja-JP" sz="2400" b="1" dirty="0">
                <a:solidFill>
                  <a:schemeClr val="tx1"/>
                </a:solidFill>
              </a:rPr>
              <a:t>4/4</a:t>
            </a:r>
            <a:r>
              <a:rPr kumimoji="1" lang="ja-JP" altLang="en-US" sz="2400" b="1" dirty="0">
                <a:solidFill>
                  <a:schemeClr val="tx1"/>
                </a:solidFill>
              </a:rPr>
              <a:t>）</a:t>
            </a: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2" name="正方形/長方形 11"/>
          <p:cNvSpPr/>
          <p:nvPr/>
        </p:nvSpPr>
        <p:spPr>
          <a:xfrm>
            <a:off x="280800" y="920814"/>
            <a:ext cx="6012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設置工事の方法</a:t>
            </a:r>
          </a:p>
        </p:txBody>
      </p:sp>
      <p:sp>
        <p:nvSpPr>
          <p:cNvPr id="9" name="正方形/長方形 8">
            <a:extLst>
              <a:ext uri="{FF2B5EF4-FFF2-40B4-BE49-F238E27FC236}">
                <a16:creationId xmlns:a16="http://schemas.microsoft.com/office/drawing/2014/main" id="{F1405ECF-CE24-480C-A883-7A3FAFF022D5}"/>
              </a:ext>
            </a:extLst>
          </p:cNvPr>
          <p:cNvSpPr/>
          <p:nvPr/>
        </p:nvSpPr>
        <p:spPr>
          <a:xfrm>
            <a:off x="280800" y="1510446"/>
            <a:ext cx="6012000" cy="3528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「設置工事の方法」について提案概要を記載してください。</a:t>
            </a:r>
            <a:endParaRPr kumimoji="1" lang="en-US" altLang="ja-JP" sz="1600" dirty="0">
              <a:solidFill>
                <a:schemeClr val="tx1"/>
              </a:solidFill>
            </a:endParaRPr>
          </a:p>
        </p:txBody>
      </p:sp>
      <p:sp>
        <p:nvSpPr>
          <p:cNvPr id="10" name="正方形/長方形 9">
            <a:extLst>
              <a:ext uri="{FF2B5EF4-FFF2-40B4-BE49-F238E27FC236}">
                <a16:creationId xmlns:a16="http://schemas.microsoft.com/office/drawing/2014/main" id="{DEE63563-584E-4DCA-B7C6-01745DE4917A}"/>
              </a:ext>
            </a:extLst>
          </p:cNvPr>
          <p:cNvSpPr/>
          <p:nvPr/>
        </p:nvSpPr>
        <p:spPr>
          <a:xfrm>
            <a:off x="280800" y="5243213"/>
            <a:ext cx="6012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スケジュール概要</a:t>
            </a:r>
          </a:p>
        </p:txBody>
      </p:sp>
      <p:sp>
        <p:nvSpPr>
          <p:cNvPr id="11" name="正方形/長方形 10">
            <a:extLst>
              <a:ext uri="{FF2B5EF4-FFF2-40B4-BE49-F238E27FC236}">
                <a16:creationId xmlns:a16="http://schemas.microsoft.com/office/drawing/2014/main" id="{DC3E25D4-F8A1-4CE2-8A45-3E2AA9FA3DA6}"/>
              </a:ext>
            </a:extLst>
          </p:cNvPr>
          <p:cNvSpPr/>
          <p:nvPr/>
        </p:nvSpPr>
        <p:spPr>
          <a:xfrm>
            <a:off x="280800" y="5832845"/>
            <a:ext cx="6012000" cy="3528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事業スケジュールについて提案概要を記載してください。</a:t>
            </a:r>
          </a:p>
        </p:txBody>
      </p:sp>
      <p:sp>
        <p:nvSpPr>
          <p:cNvPr id="13" name="正方形/長方形 12">
            <a:extLst>
              <a:ext uri="{FF2B5EF4-FFF2-40B4-BE49-F238E27FC236}">
                <a16:creationId xmlns:a16="http://schemas.microsoft.com/office/drawing/2014/main" id="{CCB27C1C-0F23-4189-8E93-0018DB0B22BF}"/>
              </a:ext>
            </a:extLst>
          </p:cNvPr>
          <p:cNvSpPr/>
          <p:nvPr/>
        </p:nvSpPr>
        <p:spPr>
          <a:xfrm>
            <a:off x="6508800" y="920814"/>
            <a:ext cx="6012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データセキュリティ・プライバシーを担保する方法</a:t>
            </a:r>
          </a:p>
        </p:txBody>
      </p:sp>
      <p:sp>
        <p:nvSpPr>
          <p:cNvPr id="14" name="正方形/長方形 13">
            <a:extLst>
              <a:ext uri="{FF2B5EF4-FFF2-40B4-BE49-F238E27FC236}">
                <a16:creationId xmlns:a16="http://schemas.microsoft.com/office/drawing/2014/main" id="{1761D1DE-9ED4-4ECC-9BA4-B3C43521DEA2}"/>
              </a:ext>
            </a:extLst>
          </p:cNvPr>
          <p:cNvSpPr/>
          <p:nvPr/>
        </p:nvSpPr>
        <p:spPr>
          <a:xfrm>
            <a:off x="6508800" y="1510446"/>
            <a:ext cx="6012000" cy="3528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「データセキュリティ・プライバシーを担保する方法」について提案概要を記載してください。</a:t>
            </a:r>
          </a:p>
        </p:txBody>
      </p:sp>
      <p:sp>
        <p:nvSpPr>
          <p:cNvPr id="15" name="正方形/長方形 14">
            <a:extLst>
              <a:ext uri="{FF2B5EF4-FFF2-40B4-BE49-F238E27FC236}">
                <a16:creationId xmlns:a16="http://schemas.microsoft.com/office/drawing/2014/main" id="{3609507A-9A40-4201-A74E-D557AF23FBF1}"/>
              </a:ext>
            </a:extLst>
          </p:cNvPr>
          <p:cNvSpPr/>
          <p:nvPr/>
        </p:nvSpPr>
        <p:spPr>
          <a:xfrm>
            <a:off x="6508800" y="5243213"/>
            <a:ext cx="6012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実施体制</a:t>
            </a:r>
          </a:p>
        </p:txBody>
      </p:sp>
      <p:sp>
        <p:nvSpPr>
          <p:cNvPr id="16" name="正方形/長方形 15">
            <a:extLst>
              <a:ext uri="{FF2B5EF4-FFF2-40B4-BE49-F238E27FC236}">
                <a16:creationId xmlns:a16="http://schemas.microsoft.com/office/drawing/2014/main" id="{1DEABB0A-DBCD-47AB-95F5-E509CDEA6327}"/>
              </a:ext>
            </a:extLst>
          </p:cNvPr>
          <p:cNvSpPr/>
          <p:nvPr/>
        </p:nvSpPr>
        <p:spPr>
          <a:xfrm>
            <a:off x="6508800" y="5832845"/>
            <a:ext cx="6012000" cy="3528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実施体制と各主体の役割を記載してください。</a:t>
            </a:r>
          </a:p>
        </p:txBody>
      </p:sp>
    </p:spTree>
    <p:extLst>
      <p:ext uri="{BB962C8B-B14F-4D97-AF65-F5344CB8AC3E}">
        <p14:creationId xmlns:p14="http://schemas.microsoft.com/office/powerpoint/2010/main" val="1697653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p:custDataLst>
              <p:tags r:id="rId2"/>
            </p:custDataLst>
            <p:extLst>
              <p:ext uri="{D42A27DB-BD31-4B8C-83A1-F6EECF244321}">
                <p14:modId xmlns:p14="http://schemas.microsoft.com/office/powerpoint/2010/main" val="292442823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105" name="think-cell スライド" r:id="rId4" imgW="360" imgH="360" progId="TCLayout.ActiveDocument.1">
                  <p:embed/>
                </p:oleObj>
              </mc:Choice>
              <mc:Fallback>
                <p:oleObj name="think-cell スライド" r:id="rId4" imgW="360" imgH="360"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テキスト ボックス 6"/>
          <p:cNvSpPr txBox="1"/>
          <p:nvPr/>
        </p:nvSpPr>
        <p:spPr>
          <a:xfrm>
            <a:off x="0" y="920020"/>
            <a:ext cx="12801600" cy="4644861"/>
          </a:xfrm>
          <a:prstGeom prst="rect">
            <a:avLst/>
          </a:prstGeom>
          <a:noFill/>
        </p:spPr>
        <p:txBody>
          <a:bodyPr wrap="square" rtlCol="0">
            <a:spAutoFit/>
          </a:bodyPr>
          <a:lstStyle/>
          <a:p>
            <a:pPr marL="285750" indent="-285750">
              <a:lnSpc>
                <a:spcPts val="2500"/>
              </a:lnSpc>
              <a:spcBef>
                <a:spcPts val="2100"/>
              </a:spcBef>
              <a:buFont typeface="Wingdings" panose="05000000000000000000" pitchFamily="2" charset="2"/>
              <a:buChar char="n"/>
            </a:pPr>
            <a:r>
              <a:rPr kumimoji="1" lang="ja-JP" altLang="en-US" sz="1600" dirty="0"/>
              <a:t>事業提案書</a:t>
            </a:r>
            <a:r>
              <a:rPr kumimoji="1" lang="ja-JP" altLang="en-US" sz="1600" dirty="0" smtClean="0"/>
              <a:t>の内容</a:t>
            </a:r>
            <a:r>
              <a:rPr kumimoji="1" lang="ja-JP" altLang="en-US" sz="1600" dirty="0"/>
              <a:t>を分かりやすく要約して記載してください。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スライド枚数は増やすことなく</a:t>
            </a:r>
            <a:r>
              <a:rPr kumimoji="1" lang="en-US" altLang="ja-JP" sz="1600" dirty="0"/>
              <a:t>4</a:t>
            </a:r>
            <a:r>
              <a:rPr kumimoji="1" lang="ja-JP" altLang="en-US" sz="1600" dirty="0"/>
              <a:t>枚以内で作成してください。</a:t>
            </a:r>
            <a:r>
              <a:rPr kumimoji="1" lang="en-US" altLang="ja-JP" sz="1600" dirty="0"/>
              <a:t/>
            </a:r>
            <a:br>
              <a:rPr kumimoji="1" lang="en-US" altLang="ja-JP" sz="1600" dirty="0"/>
            </a:br>
            <a:r>
              <a:rPr kumimoji="1" lang="en-US" altLang="ja-JP" sz="1600" dirty="0"/>
              <a:t>※</a:t>
            </a:r>
            <a:r>
              <a:rPr kumimoji="1" lang="ja-JP" altLang="en-US" sz="1600" dirty="0"/>
              <a:t>スライド枚数は減らしていただいても構いませんが、スライド</a:t>
            </a:r>
            <a:r>
              <a:rPr kumimoji="1" lang="en-US" altLang="ja-JP" sz="1600" dirty="0"/>
              <a:t>1</a:t>
            </a:r>
            <a:r>
              <a:rPr kumimoji="1" lang="ja-JP" altLang="en-US" sz="1600" dirty="0"/>
              <a:t>枚目の「スマートポール概要」については、</a:t>
            </a:r>
            <a:r>
              <a:rPr kumimoji="1" lang="en-US" altLang="ja-JP" sz="1600" dirty="0"/>
              <a:t/>
            </a:r>
            <a:br>
              <a:rPr kumimoji="1" lang="en-US" altLang="ja-JP" sz="1600" dirty="0"/>
            </a:br>
            <a:r>
              <a:rPr kumimoji="1" lang="ja-JP" altLang="en-US" sz="1600" dirty="0"/>
              <a:t>テンプレートを変更することなく</a:t>
            </a:r>
            <a:r>
              <a:rPr kumimoji="1" lang="en-US" altLang="ja-JP" sz="1600" dirty="0"/>
              <a:t>1</a:t>
            </a:r>
            <a:r>
              <a:rPr kumimoji="1" lang="ja-JP" altLang="en-US" sz="1600" dirty="0"/>
              <a:t>枚で作成してください。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オブジェクトの大きさや位置、フォントの種類やサイズは変更いただいても</a:t>
            </a:r>
            <a:r>
              <a:rPr kumimoji="1" lang="ja-JP" altLang="en-US" sz="1600" dirty="0" smtClean="0"/>
              <a:t>構いません。その際、以下に留意してください。</a:t>
            </a:r>
            <a:r>
              <a:rPr kumimoji="1" lang="en-US" altLang="ja-JP" sz="1600" dirty="0"/>
              <a:t/>
            </a:r>
            <a:br>
              <a:rPr kumimoji="1" lang="en-US" altLang="ja-JP" sz="1600" dirty="0"/>
            </a:br>
            <a:r>
              <a:rPr kumimoji="1" lang="en-US" altLang="ja-JP" sz="1600" dirty="0"/>
              <a:t>※</a:t>
            </a:r>
            <a:r>
              <a:rPr kumimoji="1" lang="ja-JP" altLang="en-US" sz="1600" dirty="0"/>
              <a:t>枠内に収まっていない</a:t>
            </a:r>
            <a:r>
              <a:rPr kumimoji="1" lang="ja-JP" altLang="en-US" sz="1600" dirty="0" smtClean="0"/>
              <a:t>ことが</a:t>
            </a:r>
            <a:r>
              <a:rPr kumimoji="1" lang="ja-JP" altLang="en-US" sz="1600" dirty="0"/>
              <a:t>ないよう</a:t>
            </a:r>
            <a:r>
              <a:rPr kumimoji="1" lang="ja-JP" altLang="en-US" sz="1600" dirty="0" smtClean="0"/>
              <a:t>にする</a:t>
            </a:r>
            <a:r>
              <a:rPr kumimoji="1" lang="ja-JP" altLang="en-US" sz="1600" dirty="0"/>
              <a:t>こと</a:t>
            </a:r>
            <a:r>
              <a:rPr kumimoji="1" lang="en-US" altLang="ja-JP" sz="1600" dirty="0"/>
              <a:t/>
            </a:r>
            <a:br>
              <a:rPr kumimoji="1" lang="en-US" altLang="ja-JP" sz="1600" dirty="0"/>
            </a:br>
            <a:r>
              <a:rPr kumimoji="1" lang="en-US" altLang="ja-JP" sz="1600" dirty="0"/>
              <a:t>※</a:t>
            </a:r>
            <a:r>
              <a:rPr kumimoji="1" lang="ja-JP" altLang="en-US" sz="1600" dirty="0"/>
              <a:t>フォントサイズ</a:t>
            </a:r>
            <a:r>
              <a:rPr kumimoji="1" lang="ja-JP" altLang="en-US" sz="1600" dirty="0" smtClean="0"/>
              <a:t>は</a:t>
            </a:r>
            <a:r>
              <a:rPr kumimoji="1" lang="en-US" altLang="ja-JP" sz="1600" dirty="0" smtClean="0"/>
              <a:t>12pt</a:t>
            </a:r>
            <a:r>
              <a:rPr kumimoji="1" lang="ja-JP" altLang="en-US" sz="1600" dirty="0"/>
              <a:t>以上の大きさとすること</a:t>
            </a:r>
          </a:p>
          <a:p>
            <a:pPr marL="285750" indent="-285750">
              <a:lnSpc>
                <a:spcPts val="2500"/>
              </a:lnSpc>
              <a:spcBef>
                <a:spcPts val="2100"/>
              </a:spcBef>
              <a:buFont typeface="Wingdings" panose="05000000000000000000" pitchFamily="2" charset="2"/>
              <a:buChar char="n"/>
            </a:pPr>
            <a:r>
              <a:rPr kumimoji="1" lang="ja-JP" altLang="en-US" sz="1600" dirty="0" smtClean="0"/>
              <a:t>テンプレートに記載</a:t>
            </a:r>
            <a:r>
              <a:rPr kumimoji="1" lang="ja-JP" altLang="en-US" sz="1600" dirty="0"/>
              <a:t>して</a:t>
            </a:r>
            <a:r>
              <a:rPr kumimoji="1" lang="ja-JP" altLang="en-US" sz="1600" dirty="0" smtClean="0"/>
              <a:t>いる、</a:t>
            </a:r>
            <a:r>
              <a:rPr kumimoji="1" lang="ja-JP" altLang="en-US" sz="1600" dirty="0"/>
              <a:t>「</a:t>
            </a:r>
            <a:r>
              <a:rPr kumimoji="1" lang="ja-JP" altLang="en-US" sz="1600" dirty="0" smtClean="0"/>
              <a:t>各項目</a:t>
            </a:r>
            <a:r>
              <a:rPr kumimoji="1" lang="ja-JP" altLang="en-US" sz="1600" dirty="0"/>
              <a:t>において記載いただきたい</a:t>
            </a:r>
            <a:r>
              <a:rPr kumimoji="1" lang="ja-JP" altLang="en-US" sz="1600" dirty="0" smtClean="0"/>
              <a:t>内容」の</a:t>
            </a:r>
            <a:r>
              <a:rPr kumimoji="1" lang="ja-JP" altLang="en-US" sz="1600" dirty="0"/>
              <a:t>テキストは</a:t>
            </a:r>
            <a:r>
              <a:rPr kumimoji="1" lang="ja-JP" altLang="en-US" sz="1600" dirty="0" smtClean="0"/>
              <a:t>削除してください。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資料提出時は本ページは削除いただき、電子媒体での資料提出時は</a:t>
            </a:r>
            <a:r>
              <a:rPr kumimoji="1" lang="en-US" altLang="ja-JP" sz="1600" dirty="0"/>
              <a:t>PPT</a:t>
            </a:r>
            <a:r>
              <a:rPr kumimoji="1" lang="ja-JP" altLang="en-US" sz="1600" dirty="0"/>
              <a:t>形式で提出してください。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なお、本資料は選定事業を公表する際の資料として用いることがあります。</a:t>
            </a:r>
            <a:endParaRPr kumimoji="1" lang="en-US" altLang="ja-JP" sz="1600" dirty="0"/>
          </a:p>
        </p:txBody>
      </p:sp>
      <p:sp>
        <p:nvSpPr>
          <p:cNvPr id="8" name="正方形/長方形 7">
            <a:extLst>
              <a:ext uri="{FF2B5EF4-FFF2-40B4-BE49-F238E27FC236}">
                <a16:creationId xmlns:a16="http://schemas.microsoft.com/office/drawing/2014/main" id="{DCD60C61-1F5F-436B-BA77-71FDD37DEA7E}"/>
              </a:ext>
            </a:extLst>
          </p:cNvPr>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事業提案書概要の記載方法</a:t>
            </a:r>
          </a:p>
        </p:txBody>
      </p:sp>
      <p:cxnSp>
        <p:nvCxnSpPr>
          <p:cNvPr id="9" name="直線コネクタ 8">
            <a:extLst>
              <a:ext uri="{FF2B5EF4-FFF2-40B4-BE49-F238E27FC236}">
                <a16:creationId xmlns:a16="http://schemas.microsoft.com/office/drawing/2014/main" id="{01056D90-BC35-4E44-8C20-2498719D474B}"/>
              </a:ext>
            </a:extLst>
          </p:cNvPr>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2567705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mtq9UyeUZpqeHzIFLE22q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6e1bc0f-853e-4ba2-a782-f3ab1addc711">
      <Terms xmlns="http://schemas.microsoft.com/office/infopath/2007/PartnerControls"/>
    </lcf76f155ced4ddcb4097134ff3c332f>
    <TaxCatchAll xmlns="0d8da5bc-19d1-441f-899f-c77cf966b9a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948906A5B9BC94CB39CCC7F103327A8" ma:contentTypeVersion="14" ma:contentTypeDescription="新しいドキュメントを作成します。" ma:contentTypeScope="" ma:versionID="6751857bd674826ae40e52d7e0cddf17">
  <xsd:schema xmlns:xsd="http://www.w3.org/2001/XMLSchema" xmlns:xs="http://www.w3.org/2001/XMLSchema" xmlns:p="http://schemas.microsoft.com/office/2006/metadata/properties" xmlns:ns2="06e1bc0f-853e-4ba2-a782-f3ab1addc711" xmlns:ns3="0d8da5bc-19d1-441f-899f-c77cf966b9a8" targetNamespace="http://schemas.microsoft.com/office/2006/metadata/properties" ma:root="true" ma:fieldsID="ced91485f568246302f103b0cfa60167" ns2:_="" ns3:_="">
    <xsd:import namespace="06e1bc0f-853e-4ba2-a782-f3ab1addc711"/>
    <xsd:import namespace="0d8da5bc-19d1-441f-899f-c77cf966b9a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e1bc0f-853e-4ba2-a782-f3ab1addc7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6d165d17-9b79-46c3-82b9-c927e733c429"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8da5bc-19d1-441f-899f-c77cf966b9a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e7a566aa-3bac-4e05-8d40-950a76f531d7}" ma:internalName="TaxCatchAll" ma:showField="CatchAllData" ma:web="0d8da5bc-19d1-441f-899f-c77cf966b9a8">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61BEEA9-ABAB-43D1-884B-292AE78DDB9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DF03075-977F-4705-898D-E95FEC04DBC7}"/>
</file>

<file path=customXml/itemProps3.xml><?xml version="1.0" encoding="utf-8"?>
<ds:datastoreItem xmlns:ds="http://schemas.openxmlformats.org/officeDocument/2006/customXml" ds:itemID="{CDBB78C8-7391-4A38-9218-547C0B3CD96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668</TotalTime>
  <Words>511</Words>
  <Application>Microsoft Office PowerPoint</Application>
  <PresentationFormat>A3 297x420 mm</PresentationFormat>
  <Paragraphs>38</Paragraphs>
  <Slides>5</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5</vt:i4>
      </vt:variant>
    </vt:vector>
  </HeadingPairs>
  <TitlesOfParts>
    <vt:vector size="13" baseType="lpstr">
      <vt:lpstr>游ゴシック</vt:lpstr>
      <vt:lpstr>游ゴシック Light</vt:lpstr>
      <vt:lpstr>Arial</vt:lpstr>
      <vt:lpstr>Calibri</vt:lpstr>
      <vt:lpstr>Calibri Light</vt:lpstr>
      <vt:lpstr>Wingdings</vt:lpstr>
      <vt:lpstr>Office テーマ</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DTT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tamura naoko</dc:creator>
  <cp:lastModifiedBy>東京都</cp:lastModifiedBy>
  <cp:revision>47</cp:revision>
  <dcterms:created xsi:type="dcterms:W3CDTF">2020-04-29T04:54:15Z</dcterms:created>
  <dcterms:modified xsi:type="dcterms:W3CDTF">2021-04-21T07:23:10Z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0x0101009948906A5B9BC94CB39CCC7F103327A8</vt:lpwstr>
  </property>
</Properties>
</file>