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4.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5.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80" r:id="rId2"/>
    <p:sldId id="263" r:id="rId3"/>
    <p:sldId id="295" r:id="rId4"/>
    <p:sldId id="265" r:id="rId5"/>
    <p:sldId id="266" r:id="rId6"/>
    <p:sldId id="271" r:id="rId7"/>
    <p:sldId id="257" r:id="rId8"/>
    <p:sldId id="267" r:id="rId9"/>
    <p:sldId id="261" r:id="rId10"/>
    <p:sldId id="270" r:id="rId11"/>
    <p:sldId id="268" r:id="rId12"/>
    <p:sldId id="285" r:id="rId13"/>
    <p:sldId id="286" r:id="rId14"/>
    <p:sldId id="293" r:id="rId15"/>
    <p:sldId id="269" r:id="rId16"/>
    <p:sldId id="274" r:id="rId17"/>
    <p:sldId id="275" r:id="rId18"/>
    <p:sldId id="294" r:id="rId19"/>
    <p:sldId id="277" r:id="rId20"/>
    <p:sldId id="279" r:id="rId21"/>
    <p:sldId id="290" r:id="rId22"/>
    <p:sldId id="281" r:id="rId23"/>
    <p:sldId id="282" r:id="rId24"/>
    <p:sldId id="292" r:id="rId25"/>
    <p:sldId id="278" r:id="rId26"/>
    <p:sldId id="284" r:id="rId27"/>
    <p:sldId id="328" r:id="rId28"/>
  </p:sldIdLst>
  <p:sldSz cx="10691813" cy="7559675"/>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B00"/>
    <a:srgbClr val="6AC8F3"/>
    <a:srgbClr val="00A478"/>
    <a:srgbClr val="006DA4"/>
    <a:srgbClr val="C62153"/>
    <a:srgbClr val="D9D9D9"/>
    <a:srgbClr val="F2F2F2"/>
    <a:srgbClr val="000000"/>
    <a:srgbClr val="FF6000"/>
    <a:srgbClr val="C7DC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5" autoAdjust="0"/>
    <p:restoredTop sz="96327"/>
  </p:normalViewPr>
  <p:slideViewPr>
    <p:cSldViewPr snapToGrid="0">
      <p:cViewPr varScale="1">
        <p:scale>
          <a:sx n="61" d="100"/>
          <a:sy n="61" d="100"/>
        </p:scale>
        <p:origin x="10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733174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60733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463975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811394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229157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5679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81782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582723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086074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3129834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B9EED49-BF1B-F84E-8497-A29F6C62F540}" type="datetimeFigureOut">
              <a:rPr kumimoji="1" lang="ja-JP" altLang="en-US" smtClean="0"/>
              <a:t>2023/3/17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1253556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3000" r="-2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5B9EED49-BF1B-F84E-8497-A29F6C62F540}" type="datetimeFigureOut">
              <a:rPr kumimoji="1" lang="ja-JP" altLang="en-US" smtClean="0"/>
              <a:t>2023/3/17</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0869AD2D-B8A4-B94C-A8F3-6904FAA7DB71}" type="slidenum">
              <a:rPr kumimoji="1" lang="ja-JP" altLang="en-US" smtClean="0"/>
              <a:t>‹#›</a:t>
            </a:fld>
            <a:endParaRPr kumimoji="1" lang="ja-JP" altLang="en-US"/>
          </a:p>
        </p:txBody>
      </p:sp>
    </p:spTree>
    <p:extLst>
      <p:ext uri="{BB962C8B-B14F-4D97-AF65-F5344CB8AC3E}">
        <p14:creationId xmlns:p14="http://schemas.microsoft.com/office/powerpoint/2010/main" val="927227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ebtan.impress.co.jp/e/2022/08/16/43149" TargetMode="External"/><Relationship Id="rId7" Type="http://schemas.openxmlformats.org/officeDocument/2006/relationships/image" Target="../media/image75.png"/><Relationship Id="rId2" Type="http://schemas.openxmlformats.org/officeDocument/2006/relationships/hyperlink" Target="https://unique1.co.jp/column/sns_operation/4429/" TargetMode="Externa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social-dog.net/trend/p166"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 xmlns:a16="http://schemas.microsoft.com/office/drawing/2014/main" id="{D20F103A-5418-7FE7-D9ED-5EEA60D81ADE}"/>
              </a:ext>
            </a:extLst>
          </p:cNvPr>
          <p:cNvSpPr txBox="1"/>
          <p:nvPr/>
        </p:nvSpPr>
        <p:spPr>
          <a:xfrm>
            <a:off x="3009369" y="2656452"/>
            <a:ext cx="4673074" cy="2246769"/>
          </a:xfrm>
          <a:prstGeom prst="rect">
            <a:avLst/>
          </a:prstGeom>
          <a:noFill/>
        </p:spPr>
        <p:txBody>
          <a:bodyPr wrap="none" rtlCol="0">
            <a:spAutoFit/>
          </a:bodyPr>
          <a:lstStyle/>
          <a:p>
            <a:pPr algn="ctr"/>
            <a:r>
              <a:rPr kumimoji="1" lang="ja-JP" altLang="en-US" sz="3500" b="1">
                <a:latin typeface="Meiryo" panose="020B0604030504040204" pitchFamily="34" charset="-128"/>
                <a:ea typeface="Meiryo" panose="020B0604030504040204" pitchFamily="34" charset="-128"/>
              </a:rPr>
              <a:t>練馬区</a:t>
            </a:r>
            <a:endParaRPr kumimoji="1" lang="en-US" altLang="ja-JP" sz="3500" b="1" dirty="0">
              <a:latin typeface="Meiryo" panose="020B0604030504040204" pitchFamily="34" charset="-128"/>
              <a:ea typeface="Meiryo" panose="020B0604030504040204" pitchFamily="34" charset="-128"/>
            </a:endParaRPr>
          </a:p>
          <a:p>
            <a:pPr algn="ctr"/>
            <a:r>
              <a:rPr kumimoji="1" lang="ja-JP" altLang="en-US" sz="3500" b="1">
                <a:latin typeface="Meiryo" panose="020B0604030504040204" pitchFamily="34" charset="-128"/>
                <a:ea typeface="Meiryo" panose="020B0604030504040204" pitchFamily="34" charset="-128"/>
              </a:rPr>
              <a:t>事業者主体プログラム</a:t>
            </a:r>
            <a:endParaRPr kumimoji="1" lang="en-US" altLang="ja-JP" sz="3500" b="1" dirty="0">
              <a:latin typeface="Meiryo" panose="020B0604030504040204" pitchFamily="34" charset="-128"/>
              <a:ea typeface="Meiryo" panose="020B0604030504040204" pitchFamily="34" charset="-128"/>
            </a:endParaRPr>
          </a:p>
          <a:p>
            <a:pPr algn="ctr"/>
            <a:r>
              <a:rPr kumimoji="1" lang="ja-JP" altLang="en-US" sz="3500" b="1">
                <a:latin typeface="Meiryo" panose="020B0604030504040204" pitchFamily="34" charset="-128"/>
                <a:ea typeface="Meiryo" panose="020B0604030504040204" pitchFamily="34" charset="-128"/>
              </a:rPr>
              <a:t>ガイドブック②</a:t>
            </a:r>
            <a:endParaRPr kumimoji="1" lang="en-US" altLang="ja-JP" sz="3500" b="1" dirty="0">
              <a:latin typeface="Meiryo" panose="020B0604030504040204" pitchFamily="34" charset="-128"/>
              <a:ea typeface="Meiryo" panose="020B0604030504040204" pitchFamily="34" charset="-128"/>
            </a:endParaRPr>
          </a:p>
          <a:p>
            <a:pPr algn="ctr"/>
            <a:r>
              <a:rPr kumimoji="1" lang="en-US" altLang="ja-JP" sz="3500" b="1">
                <a:latin typeface="Meiryo" panose="020B0604030504040204" pitchFamily="34" charset="-128"/>
                <a:ea typeface="Meiryo" panose="020B0604030504040204" pitchFamily="34" charset="-128"/>
              </a:rPr>
              <a:t>Twitter</a:t>
            </a:r>
            <a:r>
              <a:rPr kumimoji="1" lang="ja-JP" altLang="en-US" sz="3500" b="1">
                <a:latin typeface="Meiryo" panose="020B0604030504040204" pitchFamily="34" charset="-128"/>
                <a:ea typeface="Meiryo" panose="020B0604030504040204" pitchFamily="34" charset="-128"/>
              </a:rPr>
              <a:t>編</a:t>
            </a:r>
          </a:p>
        </p:txBody>
      </p:sp>
    </p:spTree>
    <p:extLst>
      <p:ext uri="{BB962C8B-B14F-4D97-AF65-F5344CB8AC3E}">
        <p14:creationId xmlns:p14="http://schemas.microsoft.com/office/powerpoint/2010/main" val="1660089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 xmlns:a16="http://schemas.microsoft.com/office/drawing/2014/main" id="{8F2ABCDC-AB5C-B3C2-94E6-7696964127BF}"/>
              </a:ext>
            </a:extLst>
          </p:cNvPr>
          <p:cNvGrpSpPr/>
          <p:nvPr/>
        </p:nvGrpSpPr>
        <p:grpSpPr>
          <a:xfrm>
            <a:off x="779006" y="2327142"/>
            <a:ext cx="2499186" cy="4739092"/>
            <a:chOff x="779006" y="2327142"/>
            <a:chExt cx="2499186" cy="4739092"/>
          </a:xfrm>
        </p:grpSpPr>
        <p:sp>
          <p:nvSpPr>
            <p:cNvPr id="28" name="円/楕円 27">
              <a:extLst>
                <a:ext uri="{FF2B5EF4-FFF2-40B4-BE49-F238E27FC236}">
                  <a16:creationId xmlns="" xmlns:a16="http://schemas.microsoft.com/office/drawing/2014/main" id="{1D5B8EB7-A6C7-F988-26EB-A36A3EF060F7}"/>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 xmlns:a16="http://schemas.microsoft.com/office/drawing/2014/main" id="{DA664B82-2294-A0B9-ADA5-6E498F3B56A5}"/>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30" name="テキスト ボックス 29">
              <a:extLst>
                <a:ext uri="{FF2B5EF4-FFF2-40B4-BE49-F238E27FC236}">
                  <a16:creationId xmlns="" xmlns:a16="http://schemas.microsoft.com/office/drawing/2014/main" id="{17C9B898-8081-D8DB-1A85-E0687CCA5A7C}"/>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「アカウントを</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作成」をタップ</a:t>
              </a:r>
            </a:p>
          </p:txBody>
        </p:sp>
        <p:sp>
          <p:nvSpPr>
            <p:cNvPr id="31" name="テキスト ボックス 30">
              <a:extLst>
                <a:ext uri="{FF2B5EF4-FFF2-40B4-BE49-F238E27FC236}">
                  <a16:creationId xmlns="" xmlns:a16="http://schemas.microsoft.com/office/drawing/2014/main" id="{EED420A1-7A97-C5B0-A7E7-740A597394AB}"/>
                </a:ext>
              </a:extLst>
            </p:cNvPr>
            <p:cNvSpPr txBox="1"/>
            <p:nvPr/>
          </p:nvSpPr>
          <p:spPr>
            <a:xfrm>
              <a:off x="1380564" y="6296793"/>
              <a:ext cx="1613647" cy="769441"/>
            </a:xfrm>
            <a:prstGeom prst="rect">
              <a:avLst/>
            </a:prstGeom>
            <a:noFill/>
          </p:spPr>
          <p:txBody>
            <a:bodyPr wrap="square">
              <a:spAutoFit/>
            </a:bodyPr>
            <a:lstStyle/>
            <a:p>
              <a:r>
                <a:rPr lang="en" altLang="ja-JP" sz="1100" dirty="0">
                  <a:latin typeface="Meiryo" panose="020B0604030504040204" pitchFamily="34" charset="-128"/>
                  <a:ea typeface="Meiryo" panose="020B0604030504040204" pitchFamily="34" charset="-128"/>
                </a:rPr>
                <a:t>Twitter</a:t>
              </a:r>
              <a:r>
                <a:rPr lang="ja-JP" altLang="en-US" sz="1100">
                  <a:latin typeface="Meiryo" panose="020B0604030504040204" pitchFamily="34" charset="-128"/>
                  <a:ea typeface="Meiryo" panose="020B0604030504040204" pitchFamily="34" charset="-128"/>
                </a:rPr>
                <a:t>アプリを最初に開いた画面で「アカウントを作成」をタップします。</a:t>
              </a:r>
            </a:p>
          </p:txBody>
        </p:sp>
      </p:grpSp>
      <p:grpSp>
        <p:nvGrpSpPr>
          <p:cNvPr id="32" name="グループ化 31">
            <a:extLst>
              <a:ext uri="{FF2B5EF4-FFF2-40B4-BE49-F238E27FC236}">
                <a16:creationId xmlns="" xmlns:a16="http://schemas.microsoft.com/office/drawing/2014/main" id="{45AC0D21-D51E-879A-3984-1E4E8D099BDF}"/>
              </a:ext>
            </a:extLst>
          </p:cNvPr>
          <p:cNvGrpSpPr/>
          <p:nvPr/>
        </p:nvGrpSpPr>
        <p:grpSpPr>
          <a:xfrm>
            <a:off x="3220103" y="2327142"/>
            <a:ext cx="2499186" cy="4908370"/>
            <a:chOff x="779006" y="2327142"/>
            <a:chExt cx="2499186" cy="4908370"/>
          </a:xfrm>
        </p:grpSpPr>
        <p:sp>
          <p:nvSpPr>
            <p:cNvPr id="33" name="円/楕円 32">
              <a:extLst>
                <a:ext uri="{FF2B5EF4-FFF2-40B4-BE49-F238E27FC236}">
                  <a16:creationId xmlns="" xmlns:a16="http://schemas.microsoft.com/office/drawing/2014/main" id="{A64D9283-78D9-98F2-07C7-749502BAF537}"/>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 xmlns:a16="http://schemas.microsoft.com/office/drawing/2014/main" id="{27D4E825-9C6B-ADE8-9932-9859199A57E7}"/>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 xmlns:a16="http://schemas.microsoft.com/office/drawing/2014/main" id="{BBC35AD2-07AD-C2CE-3D4B-1F05AB77D560}"/>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「次へ」</a:t>
              </a:r>
            </a:p>
            <a:p>
              <a:pPr algn="ctr"/>
              <a:r>
                <a:rPr lang="ja-JP" altLang="en-US" sz="1900" b="1">
                  <a:latin typeface="Meiryo" panose="020B0604030504040204" pitchFamily="34" charset="-128"/>
                  <a:ea typeface="Meiryo" panose="020B0604030504040204" pitchFamily="34" charset="-128"/>
                </a:rPr>
                <a:t>をタップ</a:t>
              </a:r>
            </a:p>
          </p:txBody>
        </p:sp>
        <p:sp>
          <p:nvSpPr>
            <p:cNvPr id="36" name="テキスト ボックス 35">
              <a:extLst>
                <a:ext uri="{FF2B5EF4-FFF2-40B4-BE49-F238E27FC236}">
                  <a16:creationId xmlns="" xmlns:a16="http://schemas.microsoft.com/office/drawing/2014/main" id="{940C768E-816C-14D8-D0CD-4C4BF8CA6A9D}"/>
                </a:ext>
              </a:extLst>
            </p:cNvPr>
            <p:cNvSpPr txBox="1"/>
            <p:nvPr/>
          </p:nvSpPr>
          <p:spPr>
            <a:xfrm>
              <a:off x="1380564" y="6296793"/>
              <a:ext cx="1613647"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「言語を選択」の画面で日本語にチェックが入っていることを確認し、「次へ」をタップします。</a:t>
              </a:r>
            </a:p>
          </p:txBody>
        </p:sp>
      </p:grpSp>
      <p:grpSp>
        <p:nvGrpSpPr>
          <p:cNvPr id="37" name="グループ化 36">
            <a:extLst>
              <a:ext uri="{FF2B5EF4-FFF2-40B4-BE49-F238E27FC236}">
                <a16:creationId xmlns="" xmlns:a16="http://schemas.microsoft.com/office/drawing/2014/main" id="{76AE0C80-761F-3D26-54C6-794353FB4E9C}"/>
              </a:ext>
            </a:extLst>
          </p:cNvPr>
          <p:cNvGrpSpPr/>
          <p:nvPr/>
        </p:nvGrpSpPr>
        <p:grpSpPr>
          <a:xfrm>
            <a:off x="5661200" y="2356386"/>
            <a:ext cx="2725779" cy="4709848"/>
            <a:chOff x="779006" y="2356386"/>
            <a:chExt cx="2725779" cy="4709848"/>
          </a:xfrm>
        </p:grpSpPr>
        <p:sp>
          <p:nvSpPr>
            <p:cNvPr id="38" name="円/楕円 37">
              <a:extLst>
                <a:ext uri="{FF2B5EF4-FFF2-40B4-BE49-F238E27FC236}">
                  <a16:creationId xmlns="" xmlns:a16="http://schemas.microsoft.com/office/drawing/2014/main" id="{0A0DF177-079D-CBDD-D218-7B8201806B8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 xmlns:a16="http://schemas.microsoft.com/office/drawing/2014/main" id="{F439DEB2-E594-7394-26BB-3A43946F61AB}"/>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 xmlns:a16="http://schemas.microsoft.com/office/drawing/2014/main" id="{BCA69E66-7F11-749B-4BC1-18A4433168B3}"/>
                </a:ext>
              </a:extLst>
            </p:cNvPr>
            <p:cNvSpPr txBox="1"/>
            <p:nvPr/>
          </p:nvSpPr>
          <p:spPr>
            <a:xfrm>
              <a:off x="1129151" y="2433950"/>
              <a:ext cx="2124222" cy="384721"/>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名前を入力</a:t>
              </a:r>
            </a:p>
          </p:txBody>
        </p:sp>
        <p:sp>
          <p:nvSpPr>
            <p:cNvPr id="41" name="テキスト ボックス 40">
              <a:extLst>
                <a:ext uri="{FF2B5EF4-FFF2-40B4-BE49-F238E27FC236}">
                  <a16:creationId xmlns="" xmlns:a16="http://schemas.microsoft.com/office/drawing/2014/main" id="{1D23021F-08FE-E634-0359-15D9568B4456}"/>
                </a:ext>
              </a:extLst>
            </p:cNvPr>
            <p:cNvSpPr txBox="1"/>
            <p:nvPr/>
          </p:nvSpPr>
          <p:spPr>
            <a:xfrm>
              <a:off x="1380563" y="6296793"/>
              <a:ext cx="2124222" cy="769441"/>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名前（任意の名前やニッ</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クネーム）を入力します。</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入力したら、「次へ」を</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タップします。</a:t>
              </a:r>
            </a:p>
          </p:txBody>
        </p:sp>
      </p:grpSp>
      <p:sp>
        <p:nvSpPr>
          <p:cNvPr id="68" name="三角形 67">
            <a:extLst>
              <a:ext uri="{FF2B5EF4-FFF2-40B4-BE49-F238E27FC236}">
                <a16:creationId xmlns="" xmlns:a16="http://schemas.microsoft.com/office/drawing/2014/main" id="{F1351531-BE33-8405-288F-8E0C76F54E0E}"/>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三角形 68">
            <a:extLst>
              <a:ext uri="{FF2B5EF4-FFF2-40B4-BE49-F238E27FC236}">
                <a16:creationId xmlns="" xmlns:a16="http://schemas.microsoft.com/office/drawing/2014/main" id="{D1B5C33C-CA97-B5DE-99A0-E686399083F8}"/>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図 41">
            <a:extLst>
              <a:ext uri="{FF2B5EF4-FFF2-40B4-BE49-F238E27FC236}">
                <a16:creationId xmlns="" xmlns:a16="http://schemas.microsoft.com/office/drawing/2014/main" id="{434EFECD-5CE9-9D4F-9252-0AA006BCC09A}"/>
              </a:ext>
            </a:extLst>
          </p:cNvPr>
          <p:cNvPicPr>
            <a:picLocks noChangeAspect="1"/>
          </p:cNvPicPr>
          <p:nvPr/>
        </p:nvPicPr>
        <p:blipFill>
          <a:blip r:embed="rId2"/>
          <a:stretch>
            <a:fillRect/>
          </a:stretch>
        </p:blipFill>
        <p:spPr>
          <a:xfrm>
            <a:off x="1436292" y="3045699"/>
            <a:ext cx="1387585" cy="3154887"/>
          </a:xfrm>
          <a:prstGeom prst="rect">
            <a:avLst/>
          </a:prstGeom>
          <a:ln>
            <a:solidFill>
              <a:schemeClr val="tx1"/>
            </a:solidFill>
          </a:ln>
        </p:spPr>
      </p:pic>
      <p:sp>
        <p:nvSpPr>
          <p:cNvPr id="71" name="角丸四角形 70">
            <a:extLst>
              <a:ext uri="{FF2B5EF4-FFF2-40B4-BE49-F238E27FC236}">
                <a16:creationId xmlns="" xmlns:a16="http://schemas.microsoft.com/office/drawing/2014/main" id="{F4E48430-B4B9-932B-F486-3F55C5874868}"/>
              </a:ext>
            </a:extLst>
          </p:cNvPr>
          <p:cNvSpPr/>
          <p:nvPr/>
        </p:nvSpPr>
        <p:spPr>
          <a:xfrm>
            <a:off x="1439144" y="5304584"/>
            <a:ext cx="1384733"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2" name="グループ化 71">
            <a:extLst>
              <a:ext uri="{FF2B5EF4-FFF2-40B4-BE49-F238E27FC236}">
                <a16:creationId xmlns="" xmlns:a16="http://schemas.microsoft.com/office/drawing/2014/main" id="{5802A0B8-5323-F068-B8CC-C0F790D37896}"/>
              </a:ext>
            </a:extLst>
          </p:cNvPr>
          <p:cNvGrpSpPr/>
          <p:nvPr/>
        </p:nvGrpSpPr>
        <p:grpSpPr>
          <a:xfrm>
            <a:off x="2371070" y="4848381"/>
            <a:ext cx="796351" cy="352633"/>
            <a:chOff x="1164680" y="3290187"/>
            <a:chExt cx="796351" cy="352633"/>
          </a:xfrm>
        </p:grpSpPr>
        <p:sp>
          <p:nvSpPr>
            <p:cNvPr id="73" name="円形吹き出し 72">
              <a:extLst>
                <a:ext uri="{FF2B5EF4-FFF2-40B4-BE49-F238E27FC236}">
                  <a16:creationId xmlns="" xmlns:a16="http://schemas.microsoft.com/office/drawing/2014/main" id="{F1D23299-44A7-0F9D-FA21-AA1A360B8C19}"/>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 xmlns:a16="http://schemas.microsoft.com/office/drawing/2014/main" id="{0293AF80-420B-F868-E98D-6EBEE99B9083}"/>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43" name="図 42">
            <a:extLst>
              <a:ext uri="{FF2B5EF4-FFF2-40B4-BE49-F238E27FC236}">
                <a16:creationId xmlns="" xmlns:a16="http://schemas.microsoft.com/office/drawing/2014/main" id="{2841CA51-1CF4-AE49-A30B-20F54D87C10A}"/>
              </a:ext>
            </a:extLst>
          </p:cNvPr>
          <p:cNvPicPr>
            <a:picLocks noChangeAspect="1"/>
          </p:cNvPicPr>
          <p:nvPr/>
        </p:nvPicPr>
        <p:blipFill>
          <a:blip r:embed="rId3"/>
          <a:stretch>
            <a:fillRect/>
          </a:stretch>
        </p:blipFill>
        <p:spPr>
          <a:xfrm>
            <a:off x="3924346" y="3045699"/>
            <a:ext cx="1379003" cy="3153472"/>
          </a:xfrm>
          <a:prstGeom prst="rect">
            <a:avLst/>
          </a:prstGeom>
          <a:ln>
            <a:solidFill>
              <a:schemeClr val="tx1"/>
            </a:solidFill>
          </a:ln>
        </p:spPr>
      </p:pic>
      <p:sp>
        <p:nvSpPr>
          <p:cNvPr id="75" name="角丸四角形 74">
            <a:extLst>
              <a:ext uri="{FF2B5EF4-FFF2-40B4-BE49-F238E27FC236}">
                <a16:creationId xmlns="" xmlns:a16="http://schemas.microsoft.com/office/drawing/2014/main" id="{C468DEF0-3602-4766-C586-BF01E8677607}"/>
              </a:ext>
            </a:extLst>
          </p:cNvPr>
          <p:cNvSpPr/>
          <p:nvPr/>
        </p:nvSpPr>
        <p:spPr>
          <a:xfrm>
            <a:off x="5009028" y="5808988"/>
            <a:ext cx="309982" cy="246855"/>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6" name="グループ化 75">
            <a:extLst>
              <a:ext uri="{FF2B5EF4-FFF2-40B4-BE49-F238E27FC236}">
                <a16:creationId xmlns="" xmlns:a16="http://schemas.microsoft.com/office/drawing/2014/main" id="{26CB31A7-8A8F-EB6D-92EF-3F6E1A14910C}"/>
              </a:ext>
            </a:extLst>
          </p:cNvPr>
          <p:cNvGrpSpPr/>
          <p:nvPr/>
        </p:nvGrpSpPr>
        <p:grpSpPr>
          <a:xfrm>
            <a:off x="4833838" y="5349057"/>
            <a:ext cx="796351" cy="352633"/>
            <a:chOff x="1164680" y="3290187"/>
            <a:chExt cx="796351" cy="352633"/>
          </a:xfrm>
        </p:grpSpPr>
        <p:sp>
          <p:nvSpPr>
            <p:cNvPr id="77" name="円形吹き出し 76">
              <a:extLst>
                <a:ext uri="{FF2B5EF4-FFF2-40B4-BE49-F238E27FC236}">
                  <a16:creationId xmlns="" xmlns:a16="http://schemas.microsoft.com/office/drawing/2014/main" id="{82E5F5F4-0734-80C5-CF91-C08092F6BB74}"/>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 xmlns:a16="http://schemas.microsoft.com/office/drawing/2014/main" id="{48E0C819-3375-21D8-AD93-00AD624D2E09}"/>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3" name="図 2">
            <a:extLst>
              <a:ext uri="{FF2B5EF4-FFF2-40B4-BE49-F238E27FC236}">
                <a16:creationId xmlns="" xmlns:a16="http://schemas.microsoft.com/office/drawing/2014/main" id="{E66B9113-CC04-9C48-A0CD-9B4E02EC6CF3}"/>
              </a:ext>
            </a:extLst>
          </p:cNvPr>
          <p:cNvPicPr>
            <a:picLocks noChangeAspect="1"/>
          </p:cNvPicPr>
          <p:nvPr/>
        </p:nvPicPr>
        <p:blipFill>
          <a:blip r:embed="rId4"/>
          <a:stretch>
            <a:fillRect/>
          </a:stretch>
        </p:blipFill>
        <p:spPr>
          <a:xfrm>
            <a:off x="6445209" y="3045699"/>
            <a:ext cx="1381967" cy="3145034"/>
          </a:xfrm>
          <a:prstGeom prst="rect">
            <a:avLst/>
          </a:prstGeom>
          <a:ln>
            <a:solidFill>
              <a:schemeClr val="tx1"/>
            </a:solidFill>
          </a:ln>
        </p:spPr>
      </p:pic>
      <p:grpSp>
        <p:nvGrpSpPr>
          <p:cNvPr id="79" name="グループ化 78">
            <a:extLst>
              <a:ext uri="{FF2B5EF4-FFF2-40B4-BE49-F238E27FC236}">
                <a16:creationId xmlns="" xmlns:a16="http://schemas.microsoft.com/office/drawing/2014/main" id="{211414C5-9723-FE2C-9256-44DF51A421D1}"/>
              </a:ext>
            </a:extLst>
          </p:cNvPr>
          <p:cNvGrpSpPr/>
          <p:nvPr/>
        </p:nvGrpSpPr>
        <p:grpSpPr>
          <a:xfrm>
            <a:off x="7364479" y="3882600"/>
            <a:ext cx="646551" cy="316990"/>
            <a:chOff x="1239897" y="3290187"/>
            <a:chExt cx="1449276" cy="433384"/>
          </a:xfrm>
        </p:grpSpPr>
        <p:sp>
          <p:nvSpPr>
            <p:cNvPr id="80" name="円形吹き出し 79">
              <a:extLst>
                <a:ext uri="{FF2B5EF4-FFF2-40B4-BE49-F238E27FC236}">
                  <a16:creationId xmlns="" xmlns:a16="http://schemas.microsoft.com/office/drawing/2014/main" id="{F3178D8A-0810-4D32-7015-1B33C6DEA61E}"/>
                </a:ext>
              </a:extLst>
            </p:cNvPr>
            <p:cNvSpPr/>
            <p:nvPr/>
          </p:nvSpPr>
          <p:spPr>
            <a:xfrm>
              <a:off x="1276866" y="3290187"/>
              <a:ext cx="1348314" cy="433384"/>
            </a:xfrm>
            <a:prstGeom prst="wedgeEllipseCallout">
              <a:avLst>
                <a:gd name="adj1" fmla="val -34613"/>
                <a:gd name="adj2" fmla="val -6645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 xmlns:a16="http://schemas.microsoft.com/office/drawing/2014/main" id="{91010E50-6AC3-B94C-9639-848F603E3E6C}"/>
                </a:ext>
              </a:extLst>
            </p:cNvPr>
            <p:cNvSpPr txBox="1"/>
            <p:nvPr/>
          </p:nvSpPr>
          <p:spPr>
            <a:xfrm>
              <a:off x="1239897" y="3347462"/>
              <a:ext cx="1449276" cy="357669"/>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82" name="角丸四角形 81">
            <a:extLst>
              <a:ext uri="{FF2B5EF4-FFF2-40B4-BE49-F238E27FC236}">
                <a16:creationId xmlns="" xmlns:a16="http://schemas.microsoft.com/office/drawing/2014/main" id="{04799BD0-87A7-714E-0375-2B234CF90FBC}"/>
              </a:ext>
            </a:extLst>
          </p:cNvPr>
          <p:cNvSpPr/>
          <p:nvPr/>
        </p:nvSpPr>
        <p:spPr>
          <a:xfrm>
            <a:off x="6460256" y="3514930"/>
            <a:ext cx="1351871"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 xmlns:a16="http://schemas.microsoft.com/office/drawing/2014/main" id="{C60A19D4-7805-CBA5-7FBF-300CA9890820}"/>
              </a:ext>
            </a:extLst>
          </p:cNvPr>
          <p:cNvGrpSpPr/>
          <p:nvPr/>
        </p:nvGrpSpPr>
        <p:grpSpPr>
          <a:xfrm>
            <a:off x="604646" y="0"/>
            <a:ext cx="1351370" cy="1035439"/>
            <a:chOff x="604646" y="0"/>
            <a:chExt cx="1351370" cy="1035439"/>
          </a:xfrm>
          <a:solidFill>
            <a:srgbClr val="6AC8F3"/>
          </a:solidFill>
        </p:grpSpPr>
        <p:sp>
          <p:nvSpPr>
            <p:cNvPr id="5" name="片側の 2 つの角を切り取った四角形 4">
              <a:extLst>
                <a:ext uri="{FF2B5EF4-FFF2-40B4-BE49-F238E27FC236}">
                  <a16:creationId xmlns="" xmlns:a16="http://schemas.microsoft.com/office/drawing/2014/main" id="{AD086B62-F013-7108-2F44-EFEAF78A7DBC}"/>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片側の 2 つの角を切り取った四角形 5">
              <a:extLst>
                <a:ext uri="{FF2B5EF4-FFF2-40B4-BE49-F238E27FC236}">
                  <a16:creationId xmlns="" xmlns:a16="http://schemas.microsoft.com/office/drawing/2014/main" id="{DA6C0965-9527-245A-25AE-F1C23FA283CF}"/>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角丸四角形 7">
            <a:extLst>
              <a:ext uri="{FF2B5EF4-FFF2-40B4-BE49-F238E27FC236}">
                <a16:creationId xmlns="" xmlns:a16="http://schemas.microsoft.com/office/drawing/2014/main" id="{ECEA6A96-8335-FA58-268B-705138092494}"/>
              </a:ext>
            </a:extLst>
          </p:cNvPr>
          <p:cNvSpPr/>
          <p:nvPr/>
        </p:nvSpPr>
        <p:spPr>
          <a:xfrm>
            <a:off x="7514406" y="4669412"/>
            <a:ext cx="309982" cy="246855"/>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 xmlns:a16="http://schemas.microsoft.com/office/drawing/2014/main" id="{99F6B036-AE54-DCED-117B-D3805DACC6F3}"/>
              </a:ext>
            </a:extLst>
          </p:cNvPr>
          <p:cNvGrpSpPr/>
          <p:nvPr/>
        </p:nvGrpSpPr>
        <p:grpSpPr>
          <a:xfrm>
            <a:off x="6715267" y="4426618"/>
            <a:ext cx="796351" cy="352633"/>
            <a:chOff x="1124918" y="3290187"/>
            <a:chExt cx="796351" cy="352633"/>
          </a:xfrm>
        </p:grpSpPr>
        <p:sp>
          <p:nvSpPr>
            <p:cNvPr id="10" name="円形吹き出し 9">
              <a:extLst>
                <a:ext uri="{FF2B5EF4-FFF2-40B4-BE49-F238E27FC236}">
                  <a16:creationId xmlns="" xmlns:a16="http://schemas.microsoft.com/office/drawing/2014/main" id="{EB6F64FC-3C9B-F930-DE18-08C7D79088A9}"/>
                </a:ext>
              </a:extLst>
            </p:cNvPr>
            <p:cNvSpPr/>
            <p:nvPr/>
          </p:nvSpPr>
          <p:spPr>
            <a:xfrm>
              <a:off x="1202296" y="3290187"/>
              <a:ext cx="646551" cy="352633"/>
            </a:xfrm>
            <a:prstGeom prst="wedgeEllipseCallout">
              <a:avLst>
                <a:gd name="adj1" fmla="val 45402"/>
                <a:gd name="adj2" fmla="val 47535"/>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 xmlns:a16="http://schemas.microsoft.com/office/drawing/2014/main" id="{5D9ADC31-87E8-8DAB-9474-A187FD3AB6BF}"/>
                </a:ext>
              </a:extLst>
            </p:cNvPr>
            <p:cNvSpPr txBox="1"/>
            <p:nvPr/>
          </p:nvSpPr>
          <p:spPr>
            <a:xfrm>
              <a:off x="1124918" y="3358796"/>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12" name="テキスト ボックス 11">
            <a:extLst>
              <a:ext uri="{FF2B5EF4-FFF2-40B4-BE49-F238E27FC236}">
                <a16:creationId xmlns="" xmlns:a16="http://schemas.microsoft.com/office/drawing/2014/main" id="{F569B840-B938-02B3-928D-164FDA6A9D65}"/>
              </a:ext>
            </a:extLst>
          </p:cNvPr>
          <p:cNvSpPr txBox="1"/>
          <p:nvPr/>
        </p:nvSpPr>
        <p:spPr>
          <a:xfrm>
            <a:off x="2085871" y="639937"/>
            <a:ext cx="7554517"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［実践編］</a:t>
            </a:r>
          </a:p>
        </p:txBody>
      </p:sp>
      <p:pic>
        <p:nvPicPr>
          <p:cNvPr id="15" name="図 14">
            <a:extLst>
              <a:ext uri="{FF2B5EF4-FFF2-40B4-BE49-F238E27FC236}">
                <a16:creationId xmlns="" xmlns:a16="http://schemas.microsoft.com/office/drawing/2014/main" id="{D9CA6C8E-4A73-C7D4-C870-CF2422126197}"/>
              </a:ext>
            </a:extLst>
          </p:cNvPr>
          <p:cNvPicPr>
            <a:picLocks noChangeAspect="1"/>
          </p:cNvPicPr>
          <p:nvPr/>
        </p:nvPicPr>
        <p:blipFill>
          <a:blip r:embed="rId5"/>
          <a:srcRect/>
          <a:stretch/>
        </p:blipFill>
        <p:spPr>
          <a:xfrm>
            <a:off x="8196124" y="3056218"/>
            <a:ext cx="2004189" cy="1118266"/>
          </a:xfrm>
          <a:prstGeom prst="rect">
            <a:avLst/>
          </a:prstGeom>
          <a:ln w="9525">
            <a:solidFill>
              <a:schemeClr val="tx1"/>
            </a:solidFill>
            <a:prstDash val="sysDash"/>
          </a:ln>
        </p:spPr>
      </p:pic>
      <p:cxnSp>
        <p:nvCxnSpPr>
          <p:cNvPr id="17" name="直線矢印コネクタ 16">
            <a:extLst>
              <a:ext uri="{FF2B5EF4-FFF2-40B4-BE49-F238E27FC236}">
                <a16:creationId xmlns="" xmlns:a16="http://schemas.microsoft.com/office/drawing/2014/main" id="{269880AD-710B-3B43-65C5-5DABDF91A277}"/>
              </a:ext>
            </a:extLst>
          </p:cNvPr>
          <p:cNvCxnSpPr>
            <a:cxnSpLocks/>
            <a:stCxn id="82" idx="3"/>
            <a:endCxn id="15" idx="1"/>
          </p:cNvCxnSpPr>
          <p:nvPr/>
        </p:nvCxnSpPr>
        <p:spPr>
          <a:xfrm flipV="1">
            <a:off x="7812127" y="3615351"/>
            <a:ext cx="376625" cy="30384"/>
          </a:xfrm>
          <a:prstGeom prst="straightConnector1">
            <a:avLst/>
          </a:prstGeom>
          <a:ln w="28575">
            <a:solidFill>
              <a:srgbClr val="FF6B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角丸四角形 17">
            <a:extLst>
              <a:ext uri="{FF2B5EF4-FFF2-40B4-BE49-F238E27FC236}">
                <a16:creationId xmlns="" xmlns:a16="http://schemas.microsoft.com/office/drawing/2014/main" id="{65C80D17-E286-FAC4-8B4F-99F1D6C297E1}"/>
              </a:ext>
            </a:extLst>
          </p:cNvPr>
          <p:cNvSpPr/>
          <p:nvPr/>
        </p:nvSpPr>
        <p:spPr>
          <a:xfrm>
            <a:off x="8212815" y="3517908"/>
            <a:ext cx="561335" cy="178246"/>
          </a:xfrm>
          <a:prstGeom prst="roundRect">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a:extLst>
              <a:ext uri="{FF2B5EF4-FFF2-40B4-BE49-F238E27FC236}">
                <a16:creationId xmlns="" xmlns:a16="http://schemas.microsoft.com/office/drawing/2014/main" id="{34FBC65A-FCC4-3D6B-0D91-2A596449675D}"/>
              </a:ext>
            </a:extLst>
          </p:cNvPr>
          <p:cNvGrpSpPr/>
          <p:nvPr/>
        </p:nvGrpSpPr>
        <p:grpSpPr>
          <a:xfrm>
            <a:off x="8673019" y="2654275"/>
            <a:ext cx="1838826" cy="811778"/>
            <a:chOff x="8671366" y="2521715"/>
            <a:chExt cx="1838826" cy="811778"/>
          </a:xfrm>
        </p:grpSpPr>
        <p:sp>
          <p:nvSpPr>
            <p:cNvPr id="24" name="四角形吹き出し 23">
              <a:extLst>
                <a:ext uri="{FF2B5EF4-FFF2-40B4-BE49-F238E27FC236}">
                  <a16:creationId xmlns="" xmlns:a16="http://schemas.microsoft.com/office/drawing/2014/main" id="{78E771F9-EF6D-99BE-919C-AC0C6B4C4986}"/>
                </a:ext>
              </a:extLst>
            </p:cNvPr>
            <p:cNvSpPr/>
            <p:nvPr/>
          </p:nvSpPr>
          <p:spPr>
            <a:xfrm>
              <a:off x="8755608" y="2521715"/>
              <a:ext cx="1666612" cy="797087"/>
            </a:xfrm>
            <a:prstGeom prst="wedgeRectCallout">
              <a:avLst>
                <a:gd name="adj1" fmla="val -40519"/>
                <a:gd name="adj2" fmla="val 66373"/>
              </a:avLst>
            </a:prstGeom>
            <a:solidFill>
              <a:schemeClr val="bg1"/>
            </a:solid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 xmlns:a16="http://schemas.microsoft.com/office/drawing/2014/main" id="{C888EAAD-A34B-030C-1FFE-B902B17505A3}"/>
                </a:ext>
              </a:extLst>
            </p:cNvPr>
            <p:cNvSpPr txBox="1"/>
            <p:nvPr/>
          </p:nvSpPr>
          <p:spPr>
            <a:xfrm>
              <a:off x="8671366" y="2564052"/>
              <a:ext cx="1838826" cy="769441"/>
            </a:xfrm>
            <a:prstGeom prst="rect">
              <a:avLst/>
            </a:prstGeom>
            <a:noFill/>
          </p:spPr>
          <p:txBody>
            <a:bodyPr wrap="square">
              <a:spAutoFit/>
            </a:bodyPr>
            <a:lstStyle/>
            <a:p>
              <a:pPr algn="ctr"/>
              <a:r>
                <a:rPr lang="en-US" altLang="ja-JP" sz="1100" b="1" dirty="0">
                  <a:latin typeface="Meiryo" panose="020B0604030504040204" pitchFamily="34" charset="-128"/>
                  <a:ea typeface="Meiryo" panose="020B0604030504040204" pitchFamily="34" charset="-128"/>
                </a:rPr>
                <a:t>【</a:t>
              </a:r>
              <a:r>
                <a:rPr lang="ja-JP" altLang="en-US" sz="1100" b="1">
                  <a:latin typeface="Meiryo" panose="020B0604030504040204" pitchFamily="34" charset="-128"/>
                  <a:ea typeface="Meiryo" panose="020B0604030504040204" pitchFamily="34" charset="-128"/>
                </a:rPr>
                <a:t>アカウント名</a:t>
              </a:r>
              <a:r>
                <a:rPr lang="en-US" altLang="ja-JP" sz="1100" b="1" dirty="0">
                  <a:latin typeface="Meiryo" panose="020B0604030504040204" pitchFamily="34" charset="-128"/>
                  <a:ea typeface="Meiryo" panose="020B0604030504040204" pitchFamily="34" charset="-128"/>
                </a:rPr>
                <a:t>】</a:t>
              </a:r>
            </a:p>
            <a:p>
              <a:pPr algn="ctr"/>
              <a:r>
                <a:rPr lang="en-US" altLang="ja-JP" sz="1100" b="1" dirty="0">
                  <a:solidFill>
                    <a:srgbClr val="FF6B00"/>
                  </a:solidFill>
                  <a:latin typeface="Meiryo" panose="020B0604030504040204" pitchFamily="34" charset="-128"/>
                  <a:ea typeface="Meiryo" panose="020B0604030504040204" pitchFamily="34" charset="-128"/>
                </a:rPr>
                <a:t>❶</a:t>
              </a:r>
              <a:r>
                <a:rPr lang="ja-JP" altLang="en-US" sz="1100" b="1">
                  <a:latin typeface="Meiryo" panose="020B0604030504040204" pitchFamily="34" charset="-128"/>
                  <a:ea typeface="Meiryo" panose="020B0604030504040204" pitchFamily="34" charset="-128"/>
                </a:rPr>
                <a:t>で入力した名前が</a:t>
              </a:r>
              <a:endParaRPr lang="en-US" altLang="ja-JP" sz="1100" b="1" dirty="0">
                <a:latin typeface="Meiryo" panose="020B0604030504040204" pitchFamily="34" charset="-128"/>
                <a:ea typeface="Meiryo" panose="020B0604030504040204" pitchFamily="34" charset="-128"/>
              </a:endParaRPr>
            </a:p>
            <a:p>
              <a:pPr algn="ctr"/>
              <a:r>
                <a:rPr lang="ja-JP" altLang="en-US" sz="1100" b="1">
                  <a:latin typeface="Meiryo" panose="020B0604030504040204" pitchFamily="34" charset="-128"/>
                  <a:ea typeface="Meiryo" panose="020B0604030504040204" pitchFamily="34" charset="-128"/>
                </a:rPr>
                <a:t>このように表示されます</a:t>
              </a:r>
              <a:endParaRPr lang="en-US" altLang="ja-JP" sz="1100" b="1" dirty="0">
                <a:latin typeface="Meiryo" panose="020B0604030504040204" pitchFamily="34" charset="-128"/>
                <a:ea typeface="Meiryo" panose="020B0604030504040204" pitchFamily="34" charset="-128"/>
              </a:endParaRPr>
            </a:p>
            <a:p>
              <a:pPr algn="ctr"/>
              <a:r>
                <a:rPr lang="ja-JP" altLang="en-US" sz="1100" b="1">
                  <a:latin typeface="Meiryo" panose="020B0604030504040204" pitchFamily="34" charset="-128"/>
                  <a:ea typeface="Meiryo" panose="020B0604030504040204" pitchFamily="34" charset="-128"/>
                </a:rPr>
                <a:t>（ニックネームでも</a:t>
              </a:r>
              <a:r>
                <a:rPr lang="en-US" altLang="ja-JP" sz="1100" b="1" dirty="0">
                  <a:latin typeface="Meiryo" panose="020B0604030504040204" pitchFamily="34" charset="-128"/>
                  <a:ea typeface="Meiryo" panose="020B0604030504040204" pitchFamily="34" charset="-128"/>
                </a:rPr>
                <a:t>OK</a:t>
              </a:r>
              <a:r>
                <a:rPr lang="ja-JP" altLang="en-US" sz="1100" b="1">
                  <a:latin typeface="Meiryo" panose="020B0604030504040204" pitchFamily="34" charset="-128"/>
                  <a:ea typeface="Meiryo" panose="020B0604030504040204" pitchFamily="34" charset="-128"/>
                </a:rPr>
                <a:t>）</a:t>
              </a:r>
              <a:endParaRPr lang="en-US" altLang="ja-JP" sz="1100" b="1" dirty="0">
                <a:latin typeface="Meiryo" panose="020B0604030504040204" pitchFamily="34" charset="-128"/>
                <a:ea typeface="Meiryo" panose="020B0604030504040204" pitchFamily="34" charset="-128"/>
              </a:endParaRPr>
            </a:p>
          </p:txBody>
        </p:sp>
      </p:grpSp>
      <p:sp>
        <p:nvSpPr>
          <p:cNvPr id="26" name="テキスト ボックス 25">
            <a:extLst>
              <a:ext uri="{FF2B5EF4-FFF2-40B4-BE49-F238E27FC236}">
                <a16:creationId xmlns="" xmlns:a16="http://schemas.microsoft.com/office/drawing/2014/main" id="{33B1EFA6-BC12-059F-D8F9-DE9418885622}"/>
              </a:ext>
            </a:extLst>
          </p:cNvPr>
          <p:cNvSpPr txBox="1"/>
          <p:nvPr/>
        </p:nvSpPr>
        <p:spPr>
          <a:xfrm>
            <a:off x="719999" y="1441711"/>
            <a:ext cx="10314585"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2. </a:t>
            </a:r>
            <a:r>
              <a:rPr lang="ja-JP" altLang="en-US" sz="2800" b="1">
                <a:latin typeface="Meiryo" panose="020B0604030504040204" pitchFamily="34" charset="-128"/>
                <a:ea typeface="Meiryo" panose="020B0604030504040204" pitchFamily="34" charset="-128"/>
              </a:rPr>
              <a:t>アカウン</a:t>
            </a:r>
            <a:r>
              <a:rPr lang="ja-JP" altLang="en-US" sz="2800" b="1" spc="-500">
                <a:latin typeface="Meiryo" panose="020B0604030504040204" pitchFamily="34" charset="-128"/>
                <a:ea typeface="Meiryo" panose="020B0604030504040204" pitchFamily="34" charset="-128"/>
              </a:rPr>
              <a:t>ト</a:t>
            </a:r>
            <a:r>
              <a:rPr lang="ja-JP" altLang="en-US" sz="2800" b="1">
                <a:latin typeface="Meiryo" panose="020B0604030504040204" pitchFamily="34" charset="-128"/>
                <a:ea typeface="Meiryo" panose="020B0604030504040204" pitchFamily="34" charset="-128"/>
              </a:rPr>
              <a:t>（個人認証情報</a:t>
            </a:r>
            <a:r>
              <a:rPr lang="ja-JP" altLang="en-US" sz="2800" b="1" spc="-500">
                <a:latin typeface="Meiryo" panose="020B0604030504040204" pitchFamily="34" charset="-128"/>
                <a:ea typeface="Meiryo" panose="020B0604030504040204" pitchFamily="34" charset="-128"/>
              </a:rPr>
              <a:t>）</a:t>
            </a:r>
            <a:r>
              <a:rPr lang="ja-JP" altLang="en-US" sz="2800" b="1">
                <a:latin typeface="Meiryo" panose="020B0604030504040204" pitchFamily="34" charset="-128"/>
                <a:ea typeface="Meiryo" panose="020B0604030504040204" pitchFamily="34" charset="-128"/>
              </a:rPr>
              <a:t>を登録す</a:t>
            </a:r>
            <a:r>
              <a:rPr lang="ja-JP" altLang="en-US" sz="2800" b="1" spc="-500">
                <a:latin typeface="Meiryo" panose="020B0604030504040204" pitchFamily="34" charset="-128"/>
                <a:ea typeface="Meiryo" panose="020B0604030504040204" pitchFamily="34" charset="-128"/>
              </a:rPr>
              <a:t>る</a:t>
            </a:r>
            <a:r>
              <a:rPr lang="en-US" altLang="ja-JP" sz="2800" b="1" dirty="0">
                <a:latin typeface="Meiryo" panose="020B0604030504040204" pitchFamily="34" charset="-128"/>
                <a:ea typeface="Meiryo" panose="020B0604030504040204" pitchFamily="34" charset="-128"/>
              </a:rPr>
              <a:t>【</a:t>
            </a:r>
            <a:r>
              <a:rPr lang="ja-JP" altLang="en-US" sz="2800" b="1">
                <a:latin typeface="Meiryo" panose="020B0604030504040204" pitchFamily="34" charset="-128"/>
                <a:ea typeface="Meiryo" panose="020B0604030504040204" pitchFamily="34" charset="-128"/>
              </a:rPr>
              <a:t>個人用</a:t>
            </a:r>
            <a:r>
              <a:rPr lang="en-US" altLang="ja-JP" sz="2800" b="1" dirty="0">
                <a:latin typeface="Meiryo" panose="020B0604030504040204" pitchFamily="34" charset="-128"/>
                <a:ea typeface="Meiryo" panose="020B0604030504040204" pitchFamily="34" charset="-128"/>
              </a:rPr>
              <a:t>】</a:t>
            </a:r>
            <a:endParaRPr lang="ja-JP" altLang="en-US" sz="2800" b="1" dirty="0">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 xmlns:a16="http://schemas.microsoft.com/office/drawing/2014/main" id="{FC9BE748-0007-9F0E-137A-A792EDCABF08}"/>
              </a:ext>
            </a:extLst>
          </p:cNvPr>
          <p:cNvSpPr txBox="1"/>
          <p:nvPr/>
        </p:nvSpPr>
        <p:spPr>
          <a:xfrm>
            <a:off x="788667" y="403384"/>
            <a:ext cx="983325" cy="630942"/>
          </a:xfrm>
          <a:prstGeom prst="rect">
            <a:avLst/>
          </a:prstGeom>
          <a:solidFill>
            <a:srgbClr val="6AC8F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Tree>
    <p:extLst>
      <p:ext uri="{BB962C8B-B14F-4D97-AF65-F5344CB8AC3E}">
        <p14:creationId xmlns:p14="http://schemas.microsoft.com/office/powerpoint/2010/main" val="155085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 xmlns:a16="http://schemas.microsoft.com/office/drawing/2014/main" id="{3D1BF2C3-CFDB-4DD7-7402-D4D73856ACD9}"/>
              </a:ext>
            </a:extLst>
          </p:cNvPr>
          <p:cNvGrpSpPr/>
          <p:nvPr/>
        </p:nvGrpSpPr>
        <p:grpSpPr>
          <a:xfrm>
            <a:off x="779006" y="2327142"/>
            <a:ext cx="2422630" cy="5077647"/>
            <a:chOff x="779006" y="2327142"/>
            <a:chExt cx="2422630" cy="5077647"/>
          </a:xfrm>
        </p:grpSpPr>
        <p:sp>
          <p:nvSpPr>
            <p:cNvPr id="11" name="円/楕円 10">
              <a:extLst>
                <a:ext uri="{FF2B5EF4-FFF2-40B4-BE49-F238E27FC236}">
                  <a16:creationId xmlns="" xmlns:a16="http://schemas.microsoft.com/office/drawing/2014/main"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 xmlns:a16="http://schemas.microsoft.com/office/drawing/2014/main" id="{300D7B48-396B-E769-27B7-A6256878331E}"/>
                </a:ext>
              </a:extLst>
            </p:cNvPr>
            <p:cNvSpPr txBox="1"/>
            <p:nvPr/>
          </p:nvSpPr>
          <p:spPr>
            <a:xfrm>
              <a:off x="86994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 xmlns:a16="http://schemas.microsoft.com/office/drawing/2014/main" id="{861EDC38-4489-CA9A-75A8-650462448AB2}"/>
                </a:ext>
              </a:extLst>
            </p:cNvPr>
            <p:cNvSpPr txBox="1"/>
            <p:nvPr/>
          </p:nvSpPr>
          <p:spPr>
            <a:xfrm>
              <a:off x="1077414"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メールアドレス</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を入力</a:t>
              </a:r>
            </a:p>
          </p:txBody>
        </p:sp>
        <p:sp>
          <p:nvSpPr>
            <p:cNvPr id="6" name="テキスト ボックス 5">
              <a:extLst>
                <a:ext uri="{FF2B5EF4-FFF2-40B4-BE49-F238E27FC236}">
                  <a16:creationId xmlns="" xmlns:a16="http://schemas.microsoft.com/office/drawing/2014/main" id="{BD9123E9-F367-B536-A50A-2C1218204E7F}"/>
                </a:ext>
              </a:extLst>
            </p:cNvPr>
            <p:cNvSpPr txBox="1"/>
            <p:nvPr/>
          </p:nvSpPr>
          <p:spPr>
            <a:xfrm>
              <a:off x="1380564" y="6296793"/>
              <a:ext cx="1613647" cy="1107996"/>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メールアドレスを入力します（メールアドレスがない場合は、電話番号を登録します）。入力したら「次へ」をタップします。</a:t>
              </a:r>
            </a:p>
          </p:txBody>
        </p:sp>
      </p:grpSp>
      <p:grpSp>
        <p:nvGrpSpPr>
          <p:cNvPr id="42" name="グループ化 41">
            <a:extLst>
              <a:ext uri="{FF2B5EF4-FFF2-40B4-BE49-F238E27FC236}">
                <a16:creationId xmlns="" xmlns:a16="http://schemas.microsoft.com/office/drawing/2014/main" id="{DD88F9E0-B055-E56E-C89D-5305382E7E54}"/>
              </a:ext>
            </a:extLst>
          </p:cNvPr>
          <p:cNvGrpSpPr/>
          <p:nvPr/>
        </p:nvGrpSpPr>
        <p:grpSpPr>
          <a:xfrm>
            <a:off x="3220103" y="2327142"/>
            <a:ext cx="2499186" cy="677108"/>
            <a:chOff x="779006" y="2327142"/>
            <a:chExt cx="2499186" cy="677108"/>
          </a:xfrm>
        </p:grpSpPr>
        <p:sp>
          <p:nvSpPr>
            <p:cNvPr id="43" name="円/楕円 42">
              <a:extLst>
                <a:ext uri="{FF2B5EF4-FFF2-40B4-BE49-F238E27FC236}">
                  <a16:creationId xmlns="" xmlns:a16="http://schemas.microsoft.com/office/drawing/2014/main"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 xmlns:a16="http://schemas.microsoft.com/office/drawing/2014/main"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5</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 xmlns:a16="http://schemas.microsoft.com/office/drawing/2014/main" id="{96583D47-258C-0888-4F4F-EB44013C57F1}"/>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生年月日</a:t>
              </a:r>
            </a:p>
            <a:p>
              <a:pPr algn="ctr"/>
              <a:r>
                <a:rPr lang="ja-JP" altLang="en-US" sz="1900" b="1">
                  <a:latin typeface="Meiryo" panose="020B0604030504040204" pitchFamily="34" charset="-128"/>
                  <a:ea typeface="Meiryo" panose="020B0604030504040204" pitchFamily="34" charset="-128"/>
                </a:rPr>
                <a:t>を入力</a:t>
              </a:r>
            </a:p>
          </p:txBody>
        </p:sp>
      </p:grpSp>
      <p:grpSp>
        <p:nvGrpSpPr>
          <p:cNvPr id="48" name="グループ化 47">
            <a:extLst>
              <a:ext uri="{FF2B5EF4-FFF2-40B4-BE49-F238E27FC236}">
                <a16:creationId xmlns="" xmlns:a16="http://schemas.microsoft.com/office/drawing/2014/main" id="{C658D3FF-0742-29E6-F713-8E901F4370D5}"/>
              </a:ext>
            </a:extLst>
          </p:cNvPr>
          <p:cNvGrpSpPr/>
          <p:nvPr/>
        </p:nvGrpSpPr>
        <p:grpSpPr>
          <a:xfrm>
            <a:off x="5661200" y="2327142"/>
            <a:ext cx="2499186" cy="4405442"/>
            <a:chOff x="779006" y="2327142"/>
            <a:chExt cx="2499186" cy="4405442"/>
          </a:xfrm>
        </p:grpSpPr>
        <p:sp>
          <p:nvSpPr>
            <p:cNvPr id="49" name="円/楕円 48">
              <a:extLst>
                <a:ext uri="{FF2B5EF4-FFF2-40B4-BE49-F238E27FC236}">
                  <a16:creationId xmlns="" xmlns:a16="http://schemas.microsoft.com/office/drawing/2014/main"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 xmlns:a16="http://schemas.microsoft.com/office/drawing/2014/main" id="{0D72FC73-80CD-D464-2D4F-D2CEF2FA64BD}"/>
                </a:ext>
              </a:extLst>
            </p:cNvPr>
            <p:cNvSpPr txBox="1"/>
            <p:nvPr/>
          </p:nvSpPr>
          <p:spPr>
            <a:xfrm>
              <a:off x="86994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6</a:t>
              </a:r>
              <a:endParaRPr lang="ja-JP" altLang="en-US" sz="3000" b="1" dirty="0">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 xmlns:a16="http://schemas.microsoft.com/office/drawing/2014/main" id="{DC2B4889-AAB7-FF19-584C-F588048E8E37}"/>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「次へ」</a:t>
              </a:r>
            </a:p>
            <a:p>
              <a:pPr algn="ctr"/>
              <a:r>
                <a:rPr lang="ja-JP" altLang="en-US" sz="1900" b="1">
                  <a:latin typeface="Meiryo" panose="020B0604030504040204" pitchFamily="34" charset="-128"/>
                  <a:ea typeface="Meiryo" panose="020B0604030504040204" pitchFamily="34" charset="-128"/>
                </a:rPr>
                <a:t>をタップ</a:t>
              </a:r>
            </a:p>
          </p:txBody>
        </p:sp>
        <p:sp>
          <p:nvSpPr>
            <p:cNvPr id="53" name="テキスト ボックス 52">
              <a:extLst>
                <a:ext uri="{FF2B5EF4-FFF2-40B4-BE49-F238E27FC236}">
                  <a16:creationId xmlns="" xmlns:a16="http://schemas.microsoft.com/office/drawing/2014/main" id="{2996C452-6EFC-0EDA-CD32-AF9460C2269C}"/>
                </a:ext>
              </a:extLst>
            </p:cNvPr>
            <p:cNvSpPr txBox="1"/>
            <p:nvPr/>
          </p:nvSpPr>
          <p:spPr>
            <a:xfrm>
              <a:off x="1530532" y="6301697"/>
              <a:ext cx="1613647"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内容を確認し、「次へ」をタップします。</a:t>
              </a:r>
            </a:p>
          </p:txBody>
        </p:sp>
      </p:grpSp>
      <p:grpSp>
        <p:nvGrpSpPr>
          <p:cNvPr id="54" name="グループ化 53">
            <a:extLst>
              <a:ext uri="{FF2B5EF4-FFF2-40B4-BE49-F238E27FC236}">
                <a16:creationId xmlns="" xmlns:a16="http://schemas.microsoft.com/office/drawing/2014/main" id="{ACF214C9-B5F1-EABD-9D2E-5E81B0C6653F}"/>
              </a:ext>
            </a:extLst>
          </p:cNvPr>
          <p:cNvGrpSpPr/>
          <p:nvPr/>
        </p:nvGrpSpPr>
        <p:grpSpPr>
          <a:xfrm>
            <a:off x="8102297" y="2327142"/>
            <a:ext cx="2499186" cy="4569815"/>
            <a:chOff x="779006" y="2327142"/>
            <a:chExt cx="2499186" cy="4569815"/>
          </a:xfrm>
        </p:grpSpPr>
        <p:sp>
          <p:nvSpPr>
            <p:cNvPr id="55" name="円/楕円 54">
              <a:extLst>
                <a:ext uri="{FF2B5EF4-FFF2-40B4-BE49-F238E27FC236}">
                  <a16:creationId xmlns="" xmlns:a16="http://schemas.microsoft.com/office/drawing/2014/main"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 xmlns:a16="http://schemas.microsoft.com/office/drawing/2014/main"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7</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 xmlns:a16="http://schemas.microsoft.com/office/drawing/2014/main" id="{0054A139-54D6-CBAD-3CC7-FF0916290C6F}"/>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「登録する」</a:t>
              </a:r>
            </a:p>
            <a:p>
              <a:pPr algn="ctr"/>
              <a:r>
                <a:rPr lang="ja-JP" altLang="en-US" sz="1900" b="1">
                  <a:latin typeface="Meiryo" panose="020B0604030504040204" pitchFamily="34" charset="-128"/>
                  <a:ea typeface="Meiryo" panose="020B0604030504040204" pitchFamily="34" charset="-128"/>
                </a:rPr>
                <a:t>をタップ</a:t>
              </a:r>
            </a:p>
          </p:txBody>
        </p:sp>
        <p:sp>
          <p:nvSpPr>
            <p:cNvPr id="59" name="テキスト ボックス 58">
              <a:extLst>
                <a:ext uri="{FF2B5EF4-FFF2-40B4-BE49-F238E27FC236}">
                  <a16:creationId xmlns="" xmlns:a16="http://schemas.microsoft.com/office/drawing/2014/main" id="{C9F73339-2874-C357-4658-3BDD58BE6086}"/>
                </a:ext>
              </a:extLst>
            </p:cNvPr>
            <p:cNvSpPr txBox="1"/>
            <p:nvPr/>
          </p:nvSpPr>
          <p:spPr>
            <a:xfrm>
              <a:off x="1380564" y="6296793"/>
              <a:ext cx="1613647"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登録内容を確認したら、「登録する」をタップします。</a:t>
              </a:r>
            </a:p>
          </p:txBody>
        </p:sp>
      </p:grpSp>
      <p:sp>
        <p:nvSpPr>
          <p:cNvPr id="60" name="三角形 59">
            <a:extLst>
              <a:ext uri="{FF2B5EF4-FFF2-40B4-BE49-F238E27FC236}">
                <a16:creationId xmlns="" xmlns:a16="http://schemas.microsoft.com/office/drawing/2014/main" id="{FEE1D0B8-EF15-8DE9-954E-A9D02418AFB4}"/>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 xmlns:a16="http://schemas.microsoft.com/office/drawing/2014/main" id="{7BDE8AE1-0C4A-F54F-45FA-6FDD0F549429}"/>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三角形 61">
            <a:extLst>
              <a:ext uri="{FF2B5EF4-FFF2-40B4-BE49-F238E27FC236}">
                <a16:creationId xmlns="" xmlns:a16="http://schemas.microsoft.com/office/drawing/2014/main" id="{10EFAFEA-0841-CBDA-E02E-FA12B4AABB00}"/>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 xmlns:a16="http://schemas.microsoft.com/office/drawing/2014/main" id="{2803EDC6-EE25-7BB1-9ACD-C67C45A246D3}"/>
              </a:ext>
            </a:extLst>
          </p:cNvPr>
          <p:cNvSpPr txBox="1"/>
          <p:nvPr/>
        </p:nvSpPr>
        <p:spPr>
          <a:xfrm>
            <a:off x="2131942" y="341828"/>
            <a:ext cx="5347252"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［実践編］</a:t>
            </a:r>
          </a:p>
        </p:txBody>
      </p:sp>
      <p:sp>
        <p:nvSpPr>
          <p:cNvPr id="28" name="テキスト ボックス 27">
            <a:extLst>
              <a:ext uri="{FF2B5EF4-FFF2-40B4-BE49-F238E27FC236}">
                <a16:creationId xmlns="" xmlns:a16="http://schemas.microsoft.com/office/drawing/2014/main" id="{F577BCEF-BB69-7A56-7B7A-209CEF5F4840}"/>
              </a:ext>
            </a:extLst>
          </p:cNvPr>
          <p:cNvSpPr txBox="1"/>
          <p:nvPr/>
        </p:nvSpPr>
        <p:spPr>
          <a:xfrm>
            <a:off x="2098809" y="688626"/>
            <a:ext cx="8327898" cy="369332"/>
          </a:xfrm>
          <a:prstGeom prst="rect">
            <a:avLst/>
          </a:prstGeom>
          <a:noFill/>
        </p:spPr>
        <p:txBody>
          <a:bodyPr wrap="square">
            <a:spAutoFit/>
          </a:bodyPr>
          <a:lstStyle/>
          <a:p>
            <a:r>
              <a:rPr lang="en-US" altLang="ja-JP" sz="1800" b="1" dirty="0">
                <a:latin typeface="Meiryo" panose="020B0604030504040204" pitchFamily="34" charset="-128"/>
                <a:ea typeface="Meiryo" panose="020B0604030504040204" pitchFamily="34" charset="-128"/>
              </a:rPr>
              <a:t>2. </a:t>
            </a:r>
            <a:r>
              <a:rPr lang="ja-JP" altLang="en-US" sz="1800" b="1">
                <a:latin typeface="Meiryo" panose="020B0604030504040204" pitchFamily="34" charset="-128"/>
                <a:ea typeface="Meiryo" panose="020B0604030504040204" pitchFamily="34" charset="-128"/>
              </a:rPr>
              <a:t>アカウン</a:t>
            </a:r>
            <a:r>
              <a:rPr lang="ja-JP" altLang="en-US" sz="1800" b="1" spc="-500">
                <a:latin typeface="Meiryo" panose="020B0604030504040204" pitchFamily="34" charset="-128"/>
                <a:ea typeface="Meiryo" panose="020B0604030504040204" pitchFamily="34" charset="-128"/>
              </a:rPr>
              <a:t>ト</a:t>
            </a:r>
            <a:r>
              <a:rPr lang="ja-JP" altLang="en-US" sz="1800" b="1">
                <a:latin typeface="Meiryo" panose="020B0604030504040204" pitchFamily="34" charset="-128"/>
                <a:ea typeface="Meiryo" panose="020B0604030504040204" pitchFamily="34" charset="-128"/>
              </a:rPr>
              <a:t>（個人認証情報</a:t>
            </a:r>
            <a:r>
              <a:rPr lang="ja-JP" altLang="en-US" sz="1800" b="1" spc="-500">
                <a:latin typeface="Meiryo" panose="020B0604030504040204" pitchFamily="34" charset="-128"/>
                <a:ea typeface="Meiryo" panose="020B0604030504040204" pitchFamily="34" charset="-128"/>
              </a:rPr>
              <a:t>）</a:t>
            </a:r>
            <a:r>
              <a:rPr lang="ja-JP" altLang="en-US" sz="1800" b="1">
                <a:latin typeface="Meiryo" panose="020B0604030504040204" pitchFamily="34" charset="-128"/>
                <a:ea typeface="Meiryo" panose="020B0604030504040204" pitchFamily="34" charset="-128"/>
              </a:rPr>
              <a:t>を登録す</a:t>
            </a:r>
            <a:r>
              <a:rPr lang="ja-JP" altLang="en-US" sz="1800" b="1" spc="-500">
                <a:latin typeface="Meiryo" panose="020B0604030504040204" pitchFamily="34" charset="-128"/>
                <a:ea typeface="Meiryo" panose="020B0604030504040204" pitchFamily="34" charset="-128"/>
              </a:rPr>
              <a:t>る</a:t>
            </a:r>
            <a:endParaRPr lang="ja-JP" altLang="en-US" sz="1800" b="1" dirty="0">
              <a:latin typeface="Meiryo" panose="020B0604030504040204" pitchFamily="34" charset="-128"/>
              <a:ea typeface="Meiryo" panose="020B0604030504040204" pitchFamily="34" charset="-128"/>
            </a:endParaRPr>
          </a:p>
        </p:txBody>
      </p:sp>
      <p:sp>
        <p:nvSpPr>
          <p:cNvPr id="86" name="テキスト ボックス 85">
            <a:extLst>
              <a:ext uri="{FF2B5EF4-FFF2-40B4-BE49-F238E27FC236}">
                <a16:creationId xmlns="" xmlns:a16="http://schemas.microsoft.com/office/drawing/2014/main" id="{348EB68C-9790-C45F-B8D5-602BE7EA8186}"/>
              </a:ext>
            </a:extLst>
          </p:cNvPr>
          <p:cNvSpPr txBox="1"/>
          <p:nvPr/>
        </p:nvSpPr>
        <p:spPr>
          <a:xfrm>
            <a:off x="3756547" y="6296793"/>
            <a:ext cx="2471975" cy="1107996"/>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生年月日を入力します。</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団体アカウントの場合は、</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設立年月日でも</a:t>
            </a:r>
            <a:r>
              <a:rPr lang="en-US" altLang="ja-JP" sz="1100" dirty="0">
                <a:latin typeface="Meiryo" panose="020B0604030504040204" pitchFamily="34" charset="-128"/>
                <a:ea typeface="Meiryo" panose="020B0604030504040204" pitchFamily="34" charset="-128"/>
              </a:rPr>
              <a:t>OK</a:t>
            </a:r>
            <a:r>
              <a:rPr lang="ja-JP" altLang="en-US" sz="1100">
                <a:latin typeface="Meiryo" panose="020B0604030504040204" pitchFamily="34" charset="-128"/>
                <a:ea typeface="Meiryo" panose="020B0604030504040204" pitchFamily="34" charset="-128"/>
              </a:rPr>
              <a:t>。</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「次へ」をタップします。</a:t>
            </a:r>
            <a:endParaRPr lang="en-US" altLang="ja-JP" sz="1100" dirty="0">
              <a:latin typeface="Meiryo" panose="020B0604030504040204" pitchFamily="34" charset="-128"/>
              <a:ea typeface="Meiryo" panose="020B0604030504040204" pitchFamily="34" charset="-128"/>
            </a:endParaRPr>
          </a:p>
          <a:p>
            <a:r>
              <a:rPr lang="en-US" altLang="ja-JP" sz="1100" dirty="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生年月日は公開されま</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　せん。</a:t>
            </a:r>
          </a:p>
        </p:txBody>
      </p:sp>
      <p:pic>
        <p:nvPicPr>
          <p:cNvPr id="9" name="図 8">
            <a:extLst>
              <a:ext uri="{FF2B5EF4-FFF2-40B4-BE49-F238E27FC236}">
                <a16:creationId xmlns="" xmlns:a16="http://schemas.microsoft.com/office/drawing/2014/main" id="{177C0C26-EC32-BE44-B416-F3B4188347B8}"/>
              </a:ext>
            </a:extLst>
          </p:cNvPr>
          <p:cNvPicPr>
            <a:picLocks noChangeAspect="1"/>
          </p:cNvPicPr>
          <p:nvPr/>
        </p:nvPicPr>
        <p:blipFill>
          <a:blip r:embed="rId2"/>
          <a:srcRect/>
          <a:stretch/>
        </p:blipFill>
        <p:spPr>
          <a:xfrm>
            <a:off x="1492344" y="3033973"/>
            <a:ext cx="1393459" cy="3182463"/>
          </a:xfrm>
          <a:prstGeom prst="rect">
            <a:avLst/>
          </a:prstGeom>
          <a:ln>
            <a:solidFill>
              <a:schemeClr val="tx1"/>
            </a:solidFill>
          </a:ln>
        </p:spPr>
      </p:pic>
      <p:grpSp>
        <p:nvGrpSpPr>
          <p:cNvPr id="2" name="グループ化 1">
            <a:extLst>
              <a:ext uri="{FF2B5EF4-FFF2-40B4-BE49-F238E27FC236}">
                <a16:creationId xmlns="" xmlns:a16="http://schemas.microsoft.com/office/drawing/2014/main" id="{C643B531-BD8B-BE42-D3EE-AABADFE1FEBA}"/>
              </a:ext>
            </a:extLst>
          </p:cNvPr>
          <p:cNvGrpSpPr/>
          <p:nvPr/>
        </p:nvGrpSpPr>
        <p:grpSpPr>
          <a:xfrm>
            <a:off x="1888473" y="3459317"/>
            <a:ext cx="839382" cy="346464"/>
            <a:chOff x="1099059" y="3290187"/>
            <a:chExt cx="1073056" cy="346464"/>
          </a:xfrm>
        </p:grpSpPr>
        <p:sp>
          <p:nvSpPr>
            <p:cNvPr id="3" name="円形吹き出し 2">
              <a:extLst>
                <a:ext uri="{FF2B5EF4-FFF2-40B4-BE49-F238E27FC236}">
                  <a16:creationId xmlns="" xmlns:a16="http://schemas.microsoft.com/office/drawing/2014/main" id="{6A425A24-2284-F679-B97A-ED38F74F6486}"/>
                </a:ext>
              </a:extLst>
            </p:cNvPr>
            <p:cNvSpPr/>
            <p:nvPr/>
          </p:nvSpPr>
          <p:spPr>
            <a:xfrm>
              <a:off x="1276866" y="3290187"/>
              <a:ext cx="717443" cy="346464"/>
            </a:xfrm>
            <a:prstGeom prst="wedgeEllipseCallout">
              <a:avLst>
                <a:gd name="adj1" fmla="val -33949"/>
                <a:gd name="adj2" fmla="val 5641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 xmlns:a16="http://schemas.microsoft.com/office/drawing/2014/main" id="{5871F840-465E-8421-584E-9BAF166C220B}"/>
                </a:ext>
              </a:extLst>
            </p:cNvPr>
            <p:cNvSpPr txBox="1"/>
            <p:nvPr/>
          </p:nvSpPr>
          <p:spPr>
            <a:xfrm>
              <a:off x="1099059" y="3347200"/>
              <a:ext cx="1073056"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5" name="角丸四角形 4">
            <a:extLst>
              <a:ext uri="{FF2B5EF4-FFF2-40B4-BE49-F238E27FC236}">
                <a16:creationId xmlns="" xmlns:a16="http://schemas.microsoft.com/office/drawing/2014/main" id="{BAA1CFD5-B3D4-E781-F7E0-F8F627D9B526}"/>
              </a:ext>
            </a:extLst>
          </p:cNvPr>
          <p:cNvSpPr/>
          <p:nvPr/>
        </p:nvSpPr>
        <p:spPr>
          <a:xfrm>
            <a:off x="1516173" y="3886137"/>
            <a:ext cx="1351871"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 xmlns:a16="http://schemas.microsoft.com/office/drawing/2014/main" id="{1DA31C8B-2A45-5148-8333-A7C275A45B31}"/>
              </a:ext>
            </a:extLst>
          </p:cNvPr>
          <p:cNvPicPr>
            <a:picLocks noChangeAspect="1"/>
          </p:cNvPicPr>
          <p:nvPr/>
        </p:nvPicPr>
        <p:blipFill>
          <a:blip r:embed="rId3"/>
          <a:srcRect/>
          <a:stretch/>
        </p:blipFill>
        <p:spPr>
          <a:xfrm>
            <a:off x="3937526" y="3053181"/>
            <a:ext cx="1381430" cy="3163256"/>
          </a:xfrm>
          <a:prstGeom prst="rect">
            <a:avLst/>
          </a:prstGeom>
          <a:ln>
            <a:solidFill>
              <a:schemeClr val="tx1"/>
            </a:solidFill>
          </a:ln>
        </p:spPr>
      </p:pic>
      <p:sp>
        <p:nvSpPr>
          <p:cNvPr id="36" name="角丸四角形 35">
            <a:extLst>
              <a:ext uri="{FF2B5EF4-FFF2-40B4-BE49-F238E27FC236}">
                <a16:creationId xmlns="" xmlns:a16="http://schemas.microsoft.com/office/drawing/2014/main" id="{DCF3B4A7-9A69-E68A-C02B-9D484D8232E5}"/>
              </a:ext>
            </a:extLst>
          </p:cNvPr>
          <p:cNvSpPr/>
          <p:nvPr/>
        </p:nvSpPr>
        <p:spPr>
          <a:xfrm>
            <a:off x="3952305" y="4297985"/>
            <a:ext cx="1351871"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a:extLst>
              <a:ext uri="{FF2B5EF4-FFF2-40B4-BE49-F238E27FC236}">
                <a16:creationId xmlns="" xmlns:a16="http://schemas.microsoft.com/office/drawing/2014/main" id="{FF95FA47-87D1-B555-AD95-754B396B56ED}"/>
              </a:ext>
            </a:extLst>
          </p:cNvPr>
          <p:cNvSpPr/>
          <p:nvPr/>
        </p:nvSpPr>
        <p:spPr>
          <a:xfrm>
            <a:off x="5003800" y="5207170"/>
            <a:ext cx="355702" cy="237691"/>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0" name="グループ化 89">
            <a:extLst>
              <a:ext uri="{FF2B5EF4-FFF2-40B4-BE49-F238E27FC236}">
                <a16:creationId xmlns="" xmlns:a16="http://schemas.microsoft.com/office/drawing/2014/main" id="{304572A2-FEE7-FFB9-0E24-92B0BEDADC60}"/>
              </a:ext>
            </a:extLst>
          </p:cNvPr>
          <p:cNvGrpSpPr/>
          <p:nvPr/>
        </p:nvGrpSpPr>
        <p:grpSpPr>
          <a:xfrm>
            <a:off x="4795561" y="4762019"/>
            <a:ext cx="1092387" cy="351632"/>
            <a:chOff x="1164680" y="3290187"/>
            <a:chExt cx="796351" cy="352633"/>
          </a:xfrm>
        </p:grpSpPr>
        <p:sp>
          <p:nvSpPr>
            <p:cNvPr id="91" name="円形吹き出し 90">
              <a:extLst>
                <a:ext uri="{FF2B5EF4-FFF2-40B4-BE49-F238E27FC236}">
                  <a16:creationId xmlns="" xmlns:a16="http://schemas.microsoft.com/office/drawing/2014/main" id="{9FB96B56-CC2A-83CE-7E56-55C84968225F}"/>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 xmlns:a16="http://schemas.microsoft.com/office/drawing/2014/main" id="{B5B4A551-C894-E819-6D3C-2B18114C14CE}"/>
                </a:ext>
              </a:extLst>
            </p:cNvPr>
            <p:cNvSpPr txBox="1"/>
            <p:nvPr/>
          </p:nvSpPr>
          <p:spPr>
            <a:xfrm>
              <a:off x="1164680" y="3358796"/>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7" name="図 16">
            <a:extLst>
              <a:ext uri="{FF2B5EF4-FFF2-40B4-BE49-F238E27FC236}">
                <a16:creationId xmlns="" xmlns:a16="http://schemas.microsoft.com/office/drawing/2014/main" id="{09EC629F-7741-B24F-8A6D-B8FD3F0A9F75}"/>
              </a:ext>
            </a:extLst>
          </p:cNvPr>
          <p:cNvPicPr>
            <a:picLocks noChangeAspect="1"/>
          </p:cNvPicPr>
          <p:nvPr/>
        </p:nvPicPr>
        <p:blipFill>
          <a:blip r:embed="rId4"/>
          <a:srcRect/>
          <a:stretch/>
        </p:blipFill>
        <p:spPr>
          <a:xfrm>
            <a:off x="8806380" y="3040742"/>
            <a:ext cx="1390130" cy="3163255"/>
          </a:xfrm>
          <a:prstGeom prst="rect">
            <a:avLst/>
          </a:prstGeom>
          <a:ln>
            <a:solidFill>
              <a:schemeClr val="tx1"/>
            </a:solidFill>
          </a:ln>
        </p:spPr>
      </p:pic>
      <p:pic>
        <p:nvPicPr>
          <p:cNvPr id="22" name="図 21">
            <a:extLst>
              <a:ext uri="{FF2B5EF4-FFF2-40B4-BE49-F238E27FC236}">
                <a16:creationId xmlns="" xmlns:a16="http://schemas.microsoft.com/office/drawing/2014/main" id="{D0810E7E-3F90-6441-8809-884ED1A89A25}"/>
              </a:ext>
            </a:extLst>
          </p:cNvPr>
          <p:cNvPicPr>
            <a:picLocks noChangeAspect="1"/>
          </p:cNvPicPr>
          <p:nvPr/>
        </p:nvPicPr>
        <p:blipFill>
          <a:blip r:embed="rId5"/>
          <a:stretch>
            <a:fillRect/>
          </a:stretch>
        </p:blipFill>
        <p:spPr>
          <a:xfrm>
            <a:off x="6412726" y="3033971"/>
            <a:ext cx="1391036" cy="3182465"/>
          </a:xfrm>
          <a:prstGeom prst="rect">
            <a:avLst/>
          </a:prstGeom>
          <a:ln>
            <a:solidFill>
              <a:schemeClr val="tx1"/>
            </a:solidFill>
          </a:ln>
        </p:spPr>
      </p:pic>
      <p:grpSp>
        <p:nvGrpSpPr>
          <p:cNvPr id="83" name="グループ化 82">
            <a:extLst>
              <a:ext uri="{FF2B5EF4-FFF2-40B4-BE49-F238E27FC236}">
                <a16:creationId xmlns="" xmlns:a16="http://schemas.microsoft.com/office/drawing/2014/main" id="{C99EBC01-8766-4D89-0D0C-96A55F495050}"/>
              </a:ext>
            </a:extLst>
          </p:cNvPr>
          <p:cNvGrpSpPr/>
          <p:nvPr/>
        </p:nvGrpSpPr>
        <p:grpSpPr>
          <a:xfrm>
            <a:off x="7418869" y="5376252"/>
            <a:ext cx="796351" cy="352633"/>
            <a:chOff x="1164680" y="3290187"/>
            <a:chExt cx="796351" cy="352633"/>
          </a:xfrm>
        </p:grpSpPr>
        <p:sp>
          <p:nvSpPr>
            <p:cNvPr id="84" name="円形吹き出し 83">
              <a:extLst>
                <a:ext uri="{FF2B5EF4-FFF2-40B4-BE49-F238E27FC236}">
                  <a16:creationId xmlns="" xmlns:a16="http://schemas.microsoft.com/office/drawing/2014/main" id="{856BA0AE-2B24-39C5-F542-DB3CAFDC3AF0}"/>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 xmlns:a16="http://schemas.microsoft.com/office/drawing/2014/main" id="{38F21A8E-7EBF-8B05-01CB-EB4998690B5B}"/>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82" name="角丸四角形 81">
            <a:extLst>
              <a:ext uri="{FF2B5EF4-FFF2-40B4-BE49-F238E27FC236}">
                <a16:creationId xmlns="" xmlns:a16="http://schemas.microsoft.com/office/drawing/2014/main" id="{E2147815-745A-77B0-A7EC-E01B8FE70BB3}"/>
              </a:ext>
            </a:extLst>
          </p:cNvPr>
          <p:cNvSpPr/>
          <p:nvPr/>
        </p:nvSpPr>
        <p:spPr>
          <a:xfrm>
            <a:off x="7437661" y="5809242"/>
            <a:ext cx="400531" cy="246855"/>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角丸四角形 64">
            <a:extLst>
              <a:ext uri="{FF2B5EF4-FFF2-40B4-BE49-F238E27FC236}">
                <a16:creationId xmlns="" xmlns:a16="http://schemas.microsoft.com/office/drawing/2014/main" id="{55F795F1-44C7-0FEF-8B7A-C57A90A92932}"/>
              </a:ext>
            </a:extLst>
          </p:cNvPr>
          <p:cNvSpPr/>
          <p:nvPr/>
        </p:nvSpPr>
        <p:spPr>
          <a:xfrm>
            <a:off x="8848820" y="5437152"/>
            <a:ext cx="1299168" cy="270068"/>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6" name="グループ化 65">
            <a:extLst>
              <a:ext uri="{FF2B5EF4-FFF2-40B4-BE49-F238E27FC236}">
                <a16:creationId xmlns="" xmlns:a16="http://schemas.microsoft.com/office/drawing/2014/main" id="{83810CDF-166E-6136-E84B-C234B0156659}"/>
              </a:ext>
            </a:extLst>
          </p:cNvPr>
          <p:cNvGrpSpPr/>
          <p:nvPr/>
        </p:nvGrpSpPr>
        <p:grpSpPr>
          <a:xfrm>
            <a:off x="9762086" y="5003998"/>
            <a:ext cx="796351" cy="352633"/>
            <a:chOff x="1164680" y="3290187"/>
            <a:chExt cx="796351" cy="352633"/>
          </a:xfrm>
        </p:grpSpPr>
        <p:sp>
          <p:nvSpPr>
            <p:cNvPr id="67" name="円形吹き出し 66">
              <a:extLst>
                <a:ext uri="{FF2B5EF4-FFF2-40B4-BE49-F238E27FC236}">
                  <a16:creationId xmlns="" xmlns:a16="http://schemas.microsoft.com/office/drawing/2014/main" id="{31D30495-407C-C4A9-D37E-3F6A7D8D8010}"/>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 xmlns:a16="http://schemas.microsoft.com/office/drawing/2014/main" id="{156C36C1-7546-D5F3-B581-8593E6D5B8B7}"/>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64" name="正方形/長方形 63">
            <a:extLst>
              <a:ext uri="{FF2B5EF4-FFF2-40B4-BE49-F238E27FC236}">
                <a16:creationId xmlns="" xmlns:a16="http://schemas.microsoft.com/office/drawing/2014/main" id="{C7302CB7-DF86-224B-8560-C1FDED0A6540}"/>
              </a:ext>
            </a:extLst>
          </p:cNvPr>
          <p:cNvSpPr/>
          <p:nvPr/>
        </p:nvSpPr>
        <p:spPr>
          <a:xfrm>
            <a:off x="4123507" y="4134168"/>
            <a:ext cx="253460" cy="49590"/>
          </a:xfrm>
          <a:prstGeom prst="rect">
            <a:avLst/>
          </a:prstGeom>
          <a:solidFill>
            <a:srgbClr val="D9D9D9">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 xmlns:a16="http://schemas.microsoft.com/office/drawing/2014/main" id="{89294A1A-5B4B-BBF1-B0A1-A689BFECD5B6}"/>
              </a:ext>
            </a:extLst>
          </p:cNvPr>
          <p:cNvGrpSpPr/>
          <p:nvPr/>
        </p:nvGrpSpPr>
        <p:grpSpPr>
          <a:xfrm>
            <a:off x="604646" y="0"/>
            <a:ext cx="1351370" cy="1035439"/>
            <a:chOff x="604646" y="0"/>
            <a:chExt cx="1351370" cy="1035439"/>
          </a:xfrm>
          <a:solidFill>
            <a:srgbClr val="6AC8F3"/>
          </a:solidFill>
        </p:grpSpPr>
        <p:sp>
          <p:nvSpPr>
            <p:cNvPr id="21" name="片側の 2 つの角を切り取った四角形 20">
              <a:extLst>
                <a:ext uri="{FF2B5EF4-FFF2-40B4-BE49-F238E27FC236}">
                  <a16:creationId xmlns="" xmlns:a16="http://schemas.microsoft.com/office/drawing/2014/main" id="{40E2E8F4-0F54-6C57-4251-CBA8AA914B7B}"/>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片側の 2 つの角を切り取った四角形 23">
              <a:extLst>
                <a:ext uri="{FF2B5EF4-FFF2-40B4-BE49-F238E27FC236}">
                  <a16:creationId xmlns="" xmlns:a16="http://schemas.microsoft.com/office/drawing/2014/main" id="{BF9D2B55-D6EC-8341-F47E-A4D5B554F942}"/>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7" name="グループ化 86">
            <a:extLst>
              <a:ext uri="{FF2B5EF4-FFF2-40B4-BE49-F238E27FC236}">
                <a16:creationId xmlns="" xmlns:a16="http://schemas.microsoft.com/office/drawing/2014/main" id="{C6F56B1B-F8FA-186D-3A73-5BE96799AE5B}"/>
              </a:ext>
            </a:extLst>
          </p:cNvPr>
          <p:cNvGrpSpPr/>
          <p:nvPr/>
        </p:nvGrpSpPr>
        <p:grpSpPr>
          <a:xfrm>
            <a:off x="3410580" y="3721804"/>
            <a:ext cx="1314591" cy="454332"/>
            <a:chOff x="1371194" y="3290187"/>
            <a:chExt cx="1314591" cy="454332"/>
          </a:xfrm>
        </p:grpSpPr>
        <p:sp>
          <p:nvSpPr>
            <p:cNvPr id="88" name="円形吹き出し 87">
              <a:extLst>
                <a:ext uri="{FF2B5EF4-FFF2-40B4-BE49-F238E27FC236}">
                  <a16:creationId xmlns="" xmlns:a16="http://schemas.microsoft.com/office/drawing/2014/main" id="{A9B5E3EB-3F78-161D-146A-4EFA3A42B2A5}"/>
                </a:ext>
              </a:extLst>
            </p:cNvPr>
            <p:cNvSpPr/>
            <p:nvPr/>
          </p:nvSpPr>
          <p:spPr>
            <a:xfrm>
              <a:off x="1483036" y="3290187"/>
              <a:ext cx="1142144" cy="433384"/>
            </a:xfrm>
            <a:prstGeom prst="wedgeEllipseCallout">
              <a:avLst>
                <a:gd name="adj1" fmla="val 20851"/>
                <a:gd name="adj2" fmla="val 6513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 xmlns:a16="http://schemas.microsoft.com/office/drawing/2014/main" id="{86063095-AB37-638F-5AF8-8F554BCC180D}"/>
                </a:ext>
              </a:extLst>
            </p:cNvPr>
            <p:cNvSpPr txBox="1"/>
            <p:nvPr/>
          </p:nvSpPr>
          <p:spPr>
            <a:xfrm>
              <a:off x="1371194" y="3313632"/>
              <a:ext cx="1314591" cy="430887"/>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❶生年月日</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26" name="角丸四角形 25">
            <a:extLst>
              <a:ext uri="{FF2B5EF4-FFF2-40B4-BE49-F238E27FC236}">
                <a16:creationId xmlns="" xmlns:a16="http://schemas.microsoft.com/office/drawing/2014/main" id="{2FAF6505-5C16-0EA9-2F72-052882B00936}"/>
              </a:ext>
            </a:extLst>
          </p:cNvPr>
          <p:cNvSpPr/>
          <p:nvPr/>
        </p:nvSpPr>
        <p:spPr>
          <a:xfrm>
            <a:off x="2578047" y="4820245"/>
            <a:ext cx="355702" cy="237691"/>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 xmlns:a16="http://schemas.microsoft.com/office/drawing/2014/main" id="{6BB4A1D7-BEA7-EC29-9B96-D843F5D9FB2F}"/>
              </a:ext>
            </a:extLst>
          </p:cNvPr>
          <p:cNvGrpSpPr/>
          <p:nvPr/>
        </p:nvGrpSpPr>
        <p:grpSpPr>
          <a:xfrm>
            <a:off x="1958926" y="4365273"/>
            <a:ext cx="1092387" cy="351632"/>
            <a:chOff x="1164680" y="3290187"/>
            <a:chExt cx="796351" cy="352633"/>
          </a:xfrm>
        </p:grpSpPr>
        <p:sp>
          <p:nvSpPr>
            <p:cNvPr id="30" name="円形吹き出し 29">
              <a:extLst>
                <a:ext uri="{FF2B5EF4-FFF2-40B4-BE49-F238E27FC236}">
                  <a16:creationId xmlns="" xmlns:a16="http://schemas.microsoft.com/office/drawing/2014/main" id="{E376F52B-21FD-7D98-E3B0-3D7C2D9EFF3A}"/>
                </a:ext>
              </a:extLst>
            </p:cNvPr>
            <p:cNvSpPr/>
            <p:nvPr/>
          </p:nvSpPr>
          <p:spPr>
            <a:xfrm>
              <a:off x="1276866" y="3290187"/>
              <a:ext cx="571981" cy="352633"/>
            </a:xfrm>
            <a:prstGeom prst="wedgeEllipseCallout">
              <a:avLst>
                <a:gd name="adj1" fmla="val 24518"/>
                <a:gd name="adj2" fmla="val 6678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 xmlns:a16="http://schemas.microsoft.com/office/drawing/2014/main" id="{AD22E249-B3E2-125D-2572-3C1B71B43889}"/>
                </a:ext>
              </a:extLst>
            </p:cNvPr>
            <p:cNvSpPr txBox="1"/>
            <p:nvPr/>
          </p:nvSpPr>
          <p:spPr>
            <a:xfrm>
              <a:off x="1164680" y="3358796"/>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32" name="角丸四角形 31">
            <a:extLst>
              <a:ext uri="{FF2B5EF4-FFF2-40B4-BE49-F238E27FC236}">
                <a16:creationId xmlns="" xmlns:a16="http://schemas.microsoft.com/office/drawing/2014/main" id="{ADDB491D-AC75-839C-7799-885B361C0B50}"/>
              </a:ext>
            </a:extLst>
          </p:cNvPr>
          <p:cNvSpPr/>
          <p:nvPr/>
        </p:nvSpPr>
        <p:spPr>
          <a:xfrm>
            <a:off x="1480721" y="4830432"/>
            <a:ext cx="936699" cy="229867"/>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 xmlns:a16="http://schemas.microsoft.com/office/drawing/2014/main" id="{FE4A9B88-0B7D-F194-0B84-BCE58511BCF3}"/>
              </a:ext>
            </a:extLst>
          </p:cNvPr>
          <p:cNvGrpSpPr/>
          <p:nvPr/>
        </p:nvGrpSpPr>
        <p:grpSpPr>
          <a:xfrm>
            <a:off x="477694" y="5218510"/>
            <a:ext cx="2175447" cy="786579"/>
            <a:chOff x="477694" y="5254606"/>
            <a:chExt cx="2175447" cy="786579"/>
          </a:xfrm>
        </p:grpSpPr>
        <p:sp>
          <p:nvSpPr>
            <p:cNvPr id="38" name="円形吹き出し 37">
              <a:extLst>
                <a:ext uri="{FF2B5EF4-FFF2-40B4-BE49-F238E27FC236}">
                  <a16:creationId xmlns="" xmlns:a16="http://schemas.microsoft.com/office/drawing/2014/main" id="{0E545116-8624-B3F5-3577-4E4843BCCA46}"/>
                </a:ext>
              </a:extLst>
            </p:cNvPr>
            <p:cNvSpPr/>
            <p:nvPr/>
          </p:nvSpPr>
          <p:spPr>
            <a:xfrm>
              <a:off x="524156" y="5254606"/>
              <a:ext cx="2124222" cy="786579"/>
            </a:xfrm>
            <a:prstGeom prst="wedgeEllipseCallout">
              <a:avLst>
                <a:gd name="adj1" fmla="val 19041"/>
                <a:gd name="adj2" fmla="val -6517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 xmlns:a16="http://schemas.microsoft.com/office/drawing/2014/main" id="{EE194FF3-A368-4D5F-E6D8-5B242235E2AF}"/>
                </a:ext>
              </a:extLst>
            </p:cNvPr>
            <p:cNvSpPr txBox="1"/>
            <p:nvPr/>
          </p:nvSpPr>
          <p:spPr>
            <a:xfrm>
              <a:off x="477694" y="5453536"/>
              <a:ext cx="2175447" cy="553998"/>
            </a:xfrm>
            <a:prstGeom prst="rect">
              <a:avLst/>
            </a:prstGeom>
            <a:noFill/>
          </p:spPr>
          <p:txBody>
            <a:bodyPr wrap="square">
              <a:spAutoFit/>
            </a:bodyPr>
            <a:lstStyle/>
            <a:p>
              <a:pPr algn="ctr"/>
              <a:r>
                <a:rPr lang="en-US" altLang="ja-JP" sz="1000" b="1" dirty="0">
                  <a:solidFill>
                    <a:srgbClr val="FF6000"/>
                  </a:solidFill>
                  <a:latin typeface="Meiryo" panose="020B0604030504040204" pitchFamily="34" charset="-128"/>
                  <a:ea typeface="Meiryo" panose="020B0604030504040204" pitchFamily="34" charset="-128"/>
                </a:rPr>
                <a:t>※</a:t>
              </a:r>
              <a:r>
                <a:rPr lang="ja-JP" altLang="en-US" sz="1000" b="1">
                  <a:solidFill>
                    <a:srgbClr val="FF6000"/>
                  </a:solidFill>
                  <a:latin typeface="Meiryo" panose="020B0604030504040204" pitchFamily="34" charset="-128"/>
                  <a:ea typeface="Meiryo" panose="020B0604030504040204" pitchFamily="34" charset="-128"/>
                </a:rPr>
                <a:t>メールアドレスがない場合は</a:t>
              </a:r>
              <a:endParaRPr lang="en-US" altLang="ja-JP" sz="1000" b="1" dirty="0">
                <a:solidFill>
                  <a:srgbClr val="FF6000"/>
                </a:solidFill>
                <a:latin typeface="Meiryo" panose="020B0604030504040204" pitchFamily="34" charset="-128"/>
                <a:ea typeface="Meiryo" panose="020B0604030504040204" pitchFamily="34" charset="-128"/>
              </a:endParaRPr>
            </a:p>
            <a:p>
              <a:pPr algn="ctr"/>
              <a:r>
                <a:rPr lang="ja-JP" altLang="en-US" sz="1000" b="1">
                  <a:solidFill>
                    <a:srgbClr val="FF6000"/>
                  </a:solidFill>
                  <a:latin typeface="Meiryo" panose="020B0604030504040204" pitchFamily="34" charset="-128"/>
                  <a:ea typeface="Meiryo" panose="020B0604030504040204" pitchFamily="34" charset="-128"/>
                </a:rPr>
                <a:t>ここをタップして電話番号を</a:t>
              </a:r>
              <a:endParaRPr lang="en-US" altLang="ja-JP" sz="1000" b="1" dirty="0">
                <a:solidFill>
                  <a:srgbClr val="FF6000"/>
                </a:solidFill>
                <a:latin typeface="Meiryo" panose="020B0604030504040204" pitchFamily="34" charset="-128"/>
                <a:ea typeface="Meiryo" panose="020B0604030504040204" pitchFamily="34" charset="-128"/>
              </a:endParaRPr>
            </a:p>
            <a:p>
              <a:pPr algn="ctr"/>
              <a:r>
                <a:rPr lang="ja-JP" altLang="en-US" sz="1000" b="1">
                  <a:solidFill>
                    <a:srgbClr val="FF6000"/>
                  </a:solidFill>
                  <a:latin typeface="Meiryo" panose="020B0604030504040204" pitchFamily="34" charset="-128"/>
                  <a:ea typeface="Meiryo" panose="020B0604030504040204" pitchFamily="34" charset="-128"/>
                </a:rPr>
                <a:t>登録してください</a:t>
              </a:r>
              <a:endParaRPr lang="en-US" altLang="ja-JP" sz="1000" b="1" dirty="0">
                <a:solidFill>
                  <a:srgbClr val="FF6000"/>
                </a:solidFill>
                <a:latin typeface="Meiryo" panose="020B0604030504040204" pitchFamily="34" charset="-128"/>
                <a:ea typeface="Meiryo" panose="020B0604030504040204" pitchFamily="34" charset="-128"/>
              </a:endParaRPr>
            </a:p>
          </p:txBody>
        </p:sp>
      </p:grpSp>
      <p:sp>
        <p:nvSpPr>
          <p:cNvPr id="40" name="三角形 39">
            <a:extLst>
              <a:ext uri="{FF2B5EF4-FFF2-40B4-BE49-F238E27FC236}">
                <a16:creationId xmlns="" xmlns:a16="http://schemas.microsoft.com/office/drawing/2014/main" id="{9C1FD474-7658-7CDB-B58A-F2AE0825C82B}"/>
              </a:ext>
            </a:extLst>
          </p:cNvPr>
          <p:cNvSpPr/>
          <p:nvPr/>
        </p:nvSpPr>
        <p:spPr>
          <a:xfrm rot="5400000">
            <a:off x="893400" y="4517952"/>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 xmlns:a16="http://schemas.microsoft.com/office/drawing/2014/main" id="{A9B7E6B8-93B7-C72E-64A0-C664A72580CA}"/>
              </a:ext>
            </a:extLst>
          </p:cNvPr>
          <p:cNvSpPr txBox="1"/>
          <p:nvPr/>
        </p:nvSpPr>
        <p:spPr>
          <a:xfrm>
            <a:off x="788667" y="403384"/>
            <a:ext cx="983325" cy="630942"/>
          </a:xfrm>
          <a:prstGeom prst="rect">
            <a:avLst/>
          </a:prstGeom>
          <a:solidFill>
            <a:srgbClr val="6AC8F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Tree>
    <p:extLst>
      <p:ext uri="{BB962C8B-B14F-4D97-AF65-F5344CB8AC3E}">
        <p14:creationId xmlns:p14="http://schemas.microsoft.com/office/powerpoint/2010/main" val="2988988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角丸四角形 92">
            <a:extLst>
              <a:ext uri="{FF2B5EF4-FFF2-40B4-BE49-F238E27FC236}">
                <a16:creationId xmlns="" xmlns:a16="http://schemas.microsoft.com/office/drawing/2014/main" id="{5C8E76C8-D7CF-DEB4-42EB-B20421A810B3}"/>
              </a:ext>
            </a:extLst>
          </p:cNvPr>
          <p:cNvSpPr/>
          <p:nvPr/>
        </p:nvSpPr>
        <p:spPr>
          <a:xfrm>
            <a:off x="9008163" y="4050536"/>
            <a:ext cx="1034411" cy="883648"/>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 xmlns:a16="http://schemas.microsoft.com/office/drawing/2014/main" id="{3D1BF2C3-CFDB-4DD7-7402-D4D73856ACD9}"/>
              </a:ext>
            </a:extLst>
          </p:cNvPr>
          <p:cNvGrpSpPr/>
          <p:nvPr/>
        </p:nvGrpSpPr>
        <p:grpSpPr>
          <a:xfrm>
            <a:off x="779006" y="2327142"/>
            <a:ext cx="2499186" cy="4400538"/>
            <a:chOff x="779006" y="2327142"/>
            <a:chExt cx="2499186" cy="4400538"/>
          </a:xfrm>
        </p:grpSpPr>
        <p:sp>
          <p:nvSpPr>
            <p:cNvPr id="11" name="円/楕円 10">
              <a:extLst>
                <a:ext uri="{FF2B5EF4-FFF2-40B4-BE49-F238E27FC236}">
                  <a16:creationId xmlns="" xmlns:a16="http://schemas.microsoft.com/office/drawing/2014/main"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 xmlns:a16="http://schemas.microsoft.com/office/drawing/2014/main"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8</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 xmlns:a16="http://schemas.microsoft.com/office/drawing/2014/main" id="{861EDC38-4489-CA9A-75A8-650462448AB2}"/>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「認証する」</a:t>
              </a:r>
            </a:p>
            <a:p>
              <a:pPr algn="ctr"/>
              <a:r>
                <a:rPr lang="ja-JP" altLang="en-US" sz="1900" b="1">
                  <a:latin typeface="Meiryo" panose="020B0604030504040204" pitchFamily="34" charset="-128"/>
                  <a:ea typeface="Meiryo" panose="020B0604030504040204" pitchFamily="34" charset="-128"/>
                </a:rPr>
                <a:t>をタップ</a:t>
              </a:r>
            </a:p>
          </p:txBody>
        </p:sp>
        <p:sp>
          <p:nvSpPr>
            <p:cNvPr id="6" name="テキスト ボックス 5">
              <a:extLst>
                <a:ext uri="{FF2B5EF4-FFF2-40B4-BE49-F238E27FC236}">
                  <a16:creationId xmlns="" xmlns:a16="http://schemas.microsoft.com/office/drawing/2014/main" id="{BD9123E9-F367-B536-A50A-2C1218204E7F}"/>
                </a:ext>
              </a:extLst>
            </p:cNvPr>
            <p:cNvSpPr txBox="1"/>
            <p:nvPr/>
          </p:nvSpPr>
          <p:spPr>
            <a:xfrm>
              <a:off x="1380564" y="6296793"/>
              <a:ext cx="1613647"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「認証する」をタップします。</a:t>
              </a:r>
            </a:p>
          </p:txBody>
        </p:sp>
      </p:grpSp>
      <p:grpSp>
        <p:nvGrpSpPr>
          <p:cNvPr id="42" name="グループ化 41">
            <a:extLst>
              <a:ext uri="{FF2B5EF4-FFF2-40B4-BE49-F238E27FC236}">
                <a16:creationId xmlns="" xmlns:a16="http://schemas.microsoft.com/office/drawing/2014/main" id="{DD88F9E0-B055-E56E-C89D-5305382E7E54}"/>
              </a:ext>
            </a:extLst>
          </p:cNvPr>
          <p:cNvGrpSpPr/>
          <p:nvPr/>
        </p:nvGrpSpPr>
        <p:grpSpPr>
          <a:xfrm>
            <a:off x="3161104" y="2336086"/>
            <a:ext cx="4872696" cy="4560871"/>
            <a:chOff x="720007" y="2336086"/>
            <a:chExt cx="4872696" cy="4560871"/>
          </a:xfrm>
        </p:grpSpPr>
        <p:sp>
          <p:nvSpPr>
            <p:cNvPr id="43" name="円/楕円 42">
              <a:extLst>
                <a:ext uri="{FF2B5EF4-FFF2-40B4-BE49-F238E27FC236}">
                  <a16:creationId xmlns="" xmlns:a16="http://schemas.microsoft.com/office/drawing/2014/main"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 xmlns:a16="http://schemas.microsoft.com/office/drawing/2014/main" id="{072B7445-5A88-938F-7CA2-F35F5EE9C4F1}"/>
                </a:ext>
              </a:extLst>
            </p:cNvPr>
            <p:cNvSpPr txBox="1"/>
            <p:nvPr/>
          </p:nvSpPr>
          <p:spPr>
            <a:xfrm>
              <a:off x="720007" y="2387163"/>
              <a:ext cx="483898" cy="492443"/>
            </a:xfrm>
            <a:prstGeom prst="rect">
              <a:avLst/>
            </a:prstGeom>
            <a:noFill/>
          </p:spPr>
          <p:txBody>
            <a:bodyPr wrap="square">
              <a:spAutoFit/>
            </a:bodyPr>
            <a:lstStyle/>
            <a:p>
              <a:pPr algn="ctr"/>
              <a:endParaRPr lang="ja-JP" altLang="en-US" sz="2600" b="1" spc="-600">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 xmlns:a16="http://schemas.microsoft.com/office/drawing/2014/main" id="{96583D47-258C-0888-4F4F-EB44013C57F1}"/>
                </a:ext>
              </a:extLst>
            </p:cNvPr>
            <p:cNvSpPr txBox="1"/>
            <p:nvPr/>
          </p:nvSpPr>
          <p:spPr>
            <a:xfrm>
              <a:off x="3468481" y="2336086"/>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コード番号</a:t>
              </a:r>
            </a:p>
            <a:p>
              <a:pPr algn="ctr"/>
              <a:r>
                <a:rPr lang="ja-JP" altLang="en-US" sz="1900" b="1">
                  <a:latin typeface="Meiryo" panose="020B0604030504040204" pitchFamily="34" charset="-128"/>
                  <a:ea typeface="Meiryo" panose="020B0604030504040204" pitchFamily="34" charset="-128"/>
                </a:rPr>
                <a:t>を入力</a:t>
              </a:r>
            </a:p>
          </p:txBody>
        </p:sp>
        <p:sp>
          <p:nvSpPr>
            <p:cNvPr id="47" name="テキスト ボックス 46">
              <a:extLst>
                <a:ext uri="{FF2B5EF4-FFF2-40B4-BE49-F238E27FC236}">
                  <a16:creationId xmlns="" xmlns:a16="http://schemas.microsoft.com/office/drawing/2014/main" id="{83280CD2-199E-FB28-4F61-CF6FF5AB2BDA}"/>
                </a:ext>
              </a:extLst>
            </p:cNvPr>
            <p:cNvSpPr txBox="1"/>
            <p:nvPr/>
          </p:nvSpPr>
          <p:spPr>
            <a:xfrm>
              <a:off x="1380564" y="6296793"/>
              <a:ext cx="1613647"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表記された質問を読み、該当する画像を選んでタップします。</a:t>
              </a:r>
            </a:p>
          </p:txBody>
        </p:sp>
      </p:grpSp>
      <p:grpSp>
        <p:nvGrpSpPr>
          <p:cNvPr id="48" name="グループ化 47">
            <a:extLst>
              <a:ext uri="{FF2B5EF4-FFF2-40B4-BE49-F238E27FC236}">
                <a16:creationId xmlns="" xmlns:a16="http://schemas.microsoft.com/office/drawing/2014/main" id="{C658D3FF-0742-29E6-F713-8E901F4370D5}"/>
              </a:ext>
            </a:extLst>
          </p:cNvPr>
          <p:cNvGrpSpPr/>
          <p:nvPr/>
        </p:nvGrpSpPr>
        <p:grpSpPr>
          <a:xfrm>
            <a:off x="8435938" y="2341244"/>
            <a:ext cx="2124222" cy="5063545"/>
            <a:chOff x="3553744" y="2341244"/>
            <a:chExt cx="2124222" cy="5063545"/>
          </a:xfrm>
        </p:grpSpPr>
        <p:sp>
          <p:nvSpPr>
            <p:cNvPr id="51" name="テキスト ボックス 50">
              <a:extLst>
                <a:ext uri="{FF2B5EF4-FFF2-40B4-BE49-F238E27FC236}">
                  <a16:creationId xmlns="" xmlns:a16="http://schemas.microsoft.com/office/drawing/2014/main" id="{DC2B4889-AAB7-FF19-584C-F588048E8E37}"/>
                </a:ext>
              </a:extLst>
            </p:cNvPr>
            <p:cNvSpPr txBox="1"/>
            <p:nvPr/>
          </p:nvSpPr>
          <p:spPr>
            <a:xfrm>
              <a:off x="3553744" y="2341244"/>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パスワード</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を作成・入力</a:t>
              </a:r>
            </a:p>
          </p:txBody>
        </p:sp>
        <p:sp>
          <p:nvSpPr>
            <p:cNvPr id="53" name="テキスト ボックス 52">
              <a:extLst>
                <a:ext uri="{FF2B5EF4-FFF2-40B4-BE49-F238E27FC236}">
                  <a16:creationId xmlns="" xmlns:a16="http://schemas.microsoft.com/office/drawing/2014/main" id="{2996C452-6EFC-0EDA-CD32-AF9460C2269C}"/>
                </a:ext>
              </a:extLst>
            </p:cNvPr>
            <p:cNvSpPr txBox="1"/>
            <p:nvPr/>
          </p:nvSpPr>
          <p:spPr>
            <a:xfrm>
              <a:off x="3871047" y="6296793"/>
              <a:ext cx="1761575" cy="1107996"/>
            </a:xfrm>
            <a:prstGeom prst="rect">
              <a:avLst/>
            </a:prstGeom>
            <a:noFill/>
          </p:spPr>
          <p:txBody>
            <a:bodyPr wrap="square">
              <a:spAutoFit/>
            </a:bodyPr>
            <a:lstStyle/>
            <a:p>
              <a:r>
                <a:rPr lang="en-US" altLang="ja-JP" sz="1100" dirty="0">
                  <a:latin typeface="Meiryo" panose="020B0604030504040204" pitchFamily="34" charset="-128"/>
                  <a:ea typeface="Meiryo" panose="020B0604030504040204" pitchFamily="34" charset="-128"/>
                </a:rPr>
                <a:t>10</a:t>
              </a:r>
              <a:r>
                <a:rPr lang="ja-JP" altLang="en-US" sz="1100">
                  <a:latin typeface="Meiryo" panose="020B0604030504040204" pitchFamily="34" charset="-128"/>
                  <a:ea typeface="Meiryo" panose="020B0604030504040204" pitchFamily="34" charset="-128"/>
                </a:rPr>
                <a:t>桁以上の英数字や記号でパスワードを考えて入力します。パスワードは忘れないように控えておきましょう。「次へ」をタップします。</a:t>
              </a:r>
            </a:p>
          </p:txBody>
        </p:sp>
      </p:grpSp>
      <p:sp>
        <p:nvSpPr>
          <p:cNvPr id="24" name="三角形 23">
            <a:extLst>
              <a:ext uri="{FF2B5EF4-FFF2-40B4-BE49-F238E27FC236}">
                <a16:creationId xmlns="" xmlns:a16="http://schemas.microsoft.com/office/drawing/2014/main" id="{AC8FCCFB-735D-CB56-B021-3F9E367913A7}"/>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三角形 24">
            <a:extLst>
              <a:ext uri="{FF2B5EF4-FFF2-40B4-BE49-F238E27FC236}">
                <a16:creationId xmlns="" xmlns:a16="http://schemas.microsoft.com/office/drawing/2014/main" id="{D0949CEF-C72C-EED5-52AF-198FEE05BE88}"/>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三角形 25">
            <a:extLst>
              <a:ext uri="{FF2B5EF4-FFF2-40B4-BE49-F238E27FC236}">
                <a16:creationId xmlns="" xmlns:a16="http://schemas.microsoft.com/office/drawing/2014/main" id="{85F24C68-4411-F4A1-E050-7C88B21FE62A}"/>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 xmlns:a16="http://schemas.microsoft.com/office/drawing/2014/main" id="{5455B46A-7313-79CA-B900-417B8198E865}"/>
              </a:ext>
            </a:extLst>
          </p:cNvPr>
          <p:cNvSpPr txBox="1"/>
          <p:nvPr/>
        </p:nvSpPr>
        <p:spPr>
          <a:xfrm>
            <a:off x="3321550"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9</a:t>
            </a:r>
            <a:endParaRPr lang="ja-JP" altLang="en-US" sz="3000" b="1">
              <a:solidFill>
                <a:schemeClr val="bg1"/>
              </a:solidFill>
              <a:latin typeface="Meiryo" panose="020B0604030504040204" pitchFamily="34" charset="-128"/>
              <a:ea typeface="Meiryo" panose="020B0604030504040204" pitchFamily="34" charset="-128"/>
            </a:endParaRPr>
          </a:p>
        </p:txBody>
      </p:sp>
      <p:pic>
        <p:nvPicPr>
          <p:cNvPr id="14" name="図 13">
            <a:extLst>
              <a:ext uri="{FF2B5EF4-FFF2-40B4-BE49-F238E27FC236}">
                <a16:creationId xmlns="" xmlns:a16="http://schemas.microsoft.com/office/drawing/2014/main" id="{6F185E69-3E4F-7942-B260-0A12FD65A307}"/>
              </a:ext>
            </a:extLst>
          </p:cNvPr>
          <p:cNvPicPr>
            <a:picLocks noChangeAspect="1"/>
          </p:cNvPicPr>
          <p:nvPr/>
        </p:nvPicPr>
        <p:blipFill>
          <a:blip r:embed="rId2"/>
          <a:stretch>
            <a:fillRect/>
          </a:stretch>
        </p:blipFill>
        <p:spPr>
          <a:xfrm>
            <a:off x="1452594" y="3054136"/>
            <a:ext cx="1386408" cy="3162300"/>
          </a:xfrm>
          <a:prstGeom prst="rect">
            <a:avLst/>
          </a:prstGeom>
          <a:ln>
            <a:solidFill>
              <a:schemeClr val="tx1"/>
            </a:solidFill>
          </a:ln>
        </p:spPr>
      </p:pic>
      <p:sp>
        <p:nvSpPr>
          <p:cNvPr id="7" name="角丸四角形 6">
            <a:extLst>
              <a:ext uri="{FF2B5EF4-FFF2-40B4-BE49-F238E27FC236}">
                <a16:creationId xmlns="" xmlns:a16="http://schemas.microsoft.com/office/drawing/2014/main" id="{89D640B9-79D5-1386-F787-B79EFDE793DD}"/>
              </a:ext>
            </a:extLst>
          </p:cNvPr>
          <p:cNvSpPr/>
          <p:nvPr/>
        </p:nvSpPr>
        <p:spPr>
          <a:xfrm>
            <a:off x="1532503" y="4581552"/>
            <a:ext cx="1261949" cy="352632"/>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 xmlns:a16="http://schemas.microsoft.com/office/drawing/2014/main" id="{B9DE9AE9-AB83-C338-19E9-0FA2F043F477}"/>
              </a:ext>
            </a:extLst>
          </p:cNvPr>
          <p:cNvGrpSpPr/>
          <p:nvPr/>
        </p:nvGrpSpPr>
        <p:grpSpPr>
          <a:xfrm>
            <a:off x="2282105" y="4116407"/>
            <a:ext cx="796351" cy="352633"/>
            <a:chOff x="1164680" y="3290187"/>
            <a:chExt cx="796351" cy="352633"/>
          </a:xfrm>
        </p:grpSpPr>
        <p:sp>
          <p:nvSpPr>
            <p:cNvPr id="9" name="円形吹き出し 8">
              <a:extLst>
                <a:ext uri="{FF2B5EF4-FFF2-40B4-BE49-F238E27FC236}">
                  <a16:creationId xmlns="" xmlns:a16="http://schemas.microsoft.com/office/drawing/2014/main" id="{CDC2B035-19A2-515A-3BC8-4C1BF6B7A539}"/>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 xmlns:a16="http://schemas.microsoft.com/office/drawing/2014/main" id="{C320F9BA-EEC9-56F5-C2A5-DCA58BE93762}"/>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7" name="図 16">
            <a:extLst>
              <a:ext uri="{FF2B5EF4-FFF2-40B4-BE49-F238E27FC236}">
                <a16:creationId xmlns="" xmlns:a16="http://schemas.microsoft.com/office/drawing/2014/main" id="{480664B3-85E6-DC48-A8AA-81E4475BEF10}"/>
              </a:ext>
            </a:extLst>
          </p:cNvPr>
          <p:cNvPicPr>
            <a:picLocks noChangeAspect="1"/>
          </p:cNvPicPr>
          <p:nvPr/>
        </p:nvPicPr>
        <p:blipFill>
          <a:blip r:embed="rId3"/>
          <a:stretch>
            <a:fillRect/>
          </a:stretch>
        </p:blipFill>
        <p:spPr>
          <a:xfrm>
            <a:off x="3858359" y="3056257"/>
            <a:ext cx="1391502" cy="3172110"/>
          </a:xfrm>
          <a:prstGeom prst="rect">
            <a:avLst/>
          </a:prstGeom>
          <a:ln>
            <a:solidFill>
              <a:schemeClr val="tx1"/>
            </a:solidFill>
          </a:ln>
        </p:spPr>
      </p:pic>
      <p:sp>
        <p:nvSpPr>
          <p:cNvPr id="82" name="角丸四角形 81">
            <a:extLst>
              <a:ext uri="{FF2B5EF4-FFF2-40B4-BE49-F238E27FC236}">
                <a16:creationId xmlns="" xmlns:a16="http://schemas.microsoft.com/office/drawing/2014/main" id="{EE3D0568-CE56-3221-F308-35CFA78230F9}"/>
              </a:ext>
            </a:extLst>
          </p:cNvPr>
          <p:cNvSpPr/>
          <p:nvPr/>
        </p:nvSpPr>
        <p:spPr>
          <a:xfrm>
            <a:off x="3863603" y="3778818"/>
            <a:ext cx="508525" cy="49461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7" name="グループ化 116">
            <a:extLst>
              <a:ext uri="{FF2B5EF4-FFF2-40B4-BE49-F238E27FC236}">
                <a16:creationId xmlns="" xmlns:a16="http://schemas.microsoft.com/office/drawing/2014/main" id="{87513C21-8725-24D8-ACAB-2972F68739C0}"/>
              </a:ext>
            </a:extLst>
          </p:cNvPr>
          <p:cNvGrpSpPr/>
          <p:nvPr/>
        </p:nvGrpSpPr>
        <p:grpSpPr>
          <a:xfrm>
            <a:off x="4002340" y="4391406"/>
            <a:ext cx="908027" cy="361215"/>
            <a:chOff x="1164680" y="3290187"/>
            <a:chExt cx="796351" cy="352633"/>
          </a:xfrm>
        </p:grpSpPr>
        <p:sp>
          <p:nvSpPr>
            <p:cNvPr id="118" name="円形吹き出し 117">
              <a:extLst>
                <a:ext uri="{FF2B5EF4-FFF2-40B4-BE49-F238E27FC236}">
                  <a16:creationId xmlns="" xmlns:a16="http://schemas.microsoft.com/office/drawing/2014/main" id="{CDF700BA-47E0-69B4-0B47-6301027ADDF1}"/>
                </a:ext>
              </a:extLst>
            </p:cNvPr>
            <p:cNvSpPr/>
            <p:nvPr/>
          </p:nvSpPr>
          <p:spPr>
            <a:xfrm>
              <a:off x="1276866" y="3290187"/>
              <a:ext cx="571981" cy="352633"/>
            </a:xfrm>
            <a:prstGeom prst="wedgeEllipseCallout">
              <a:avLst>
                <a:gd name="adj1" fmla="val -27214"/>
                <a:gd name="adj2" fmla="val -6863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テキスト ボックス 118">
              <a:extLst>
                <a:ext uri="{FF2B5EF4-FFF2-40B4-BE49-F238E27FC236}">
                  <a16:creationId xmlns="" xmlns:a16="http://schemas.microsoft.com/office/drawing/2014/main" id="{1FBE10D0-37B1-9564-3072-40F3A7C1E64D}"/>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71" name="テキスト ボックス 70">
            <a:extLst>
              <a:ext uri="{FF2B5EF4-FFF2-40B4-BE49-F238E27FC236}">
                <a16:creationId xmlns="" xmlns:a16="http://schemas.microsoft.com/office/drawing/2014/main" id="{3144C1D2-381C-7E40-8225-7C6408672C86}"/>
              </a:ext>
            </a:extLst>
          </p:cNvPr>
          <p:cNvSpPr txBox="1"/>
          <p:nvPr/>
        </p:nvSpPr>
        <p:spPr>
          <a:xfrm>
            <a:off x="6233461" y="6296793"/>
            <a:ext cx="1761575" cy="1107996"/>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登録したメールアドレ</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ス（携帯番号）に認証コード番号が届くので、そこに表示されている</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数字を入力します。</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「次へ</a:t>
            </a:r>
            <a:r>
              <a:rPr lang="ja-JP" altLang="en-US" sz="1100" spc="-30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をタップします。</a:t>
            </a:r>
          </a:p>
        </p:txBody>
      </p:sp>
      <p:pic>
        <p:nvPicPr>
          <p:cNvPr id="36" name="図 35">
            <a:extLst>
              <a:ext uri="{FF2B5EF4-FFF2-40B4-BE49-F238E27FC236}">
                <a16:creationId xmlns="" xmlns:a16="http://schemas.microsoft.com/office/drawing/2014/main" id="{E704ADFE-2AC9-2A46-BB46-93C1E4EE0693}"/>
              </a:ext>
            </a:extLst>
          </p:cNvPr>
          <p:cNvPicPr>
            <a:picLocks noChangeAspect="1"/>
          </p:cNvPicPr>
          <p:nvPr/>
        </p:nvPicPr>
        <p:blipFill>
          <a:blip r:embed="rId4"/>
          <a:stretch>
            <a:fillRect/>
          </a:stretch>
        </p:blipFill>
        <p:spPr>
          <a:xfrm>
            <a:off x="6365013" y="3054136"/>
            <a:ext cx="1370311" cy="3148772"/>
          </a:xfrm>
          <a:prstGeom prst="rect">
            <a:avLst/>
          </a:prstGeom>
          <a:ln>
            <a:solidFill>
              <a:schemeClr val="tx1"/>
            </a:solidFill>
          </a:ln>
        </p:spPr>
      </p:pic>
      <p:sp>
        <p:nvSpPr>
          <p:cNvPr id="34" name="角丸四角形 33">
            <a:extLst>
              <a:ext uri="{FF2B5EF4-FFF2-40B4-BE49-F238E27FC236}">
                <a16:creationId xmlns="" xmlns:a16="http://schemas.microsoft.com/office/drawing/2014/main" id="{86D7B183-EF5D-94AC-8867-96AC9DDCD75D}"/>
              </a:ext>
            </a:extLst>
          </p:cNvPr>
          <p:cNvSpPr/>
          <p:nvPr/>
        </p:nvSpPr>
        <p:spPr>
          <a:xfrm>
            <a:off x="6364350" y="3605045"/>
            <a:ext cx="1351871"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8" name="グループ化 107">
            <a:extLst>
              <a:ext uri="{FF2B5EF4-FFF2-40B4-BE49-F238E27FC236}">
                <a16:creationId xmlns="" xmlns:a16="http://schemas.microsoft.com/office/drawing/2014/main" id="{EC47444E-2AEF-BBE0-EFA0-ADA46997C689}"/>
              </a:ext>
            </a:extLst>
          </p:cNvPr>
          <p:cNvGrpSpPr/>
          <p:nvPr/>
        </p:nvGrpSpPr>
        <p:grpSpPr>
          <a:xfrm>
            <a:off x="6680235" y="4050535"/>
            <a:ext cx="814238" cy="481945"/>
            <a:chOff x="1897763" y="3290186"/>
            <a:chExt cx="733206" cy="481945"/>
          </a:xfrm>
        </p:grpSpPr>
        <p:sp>
          <p:nvSpPr>
            <p:cNvPr id="109" name="円形吹き出し 108">
              <a:extLst>
                <a:ext uri="{FF2B5EF4-FFF2-40B4-BE49-F238E27FC236}">
                  <a16:creationId xmlns="" xmlns:a16="http://schemas.microsoft.com/office/drawing/2014/main" id="{509E8F26-DC27-7832-3458-7B9BCC698BFA}"/>
                </a:ext>
              </a:extLst>
            </p:cNvPr>
            <p:cNvSpPr/>
            <p:nvPr/>
          </p:nvSpPr>
          <p:spPr>
            <a:xfrm>
              <a:off x="1897763" y="3290186"/>
              <a:ext cx="727417" cy="481945"/>
            </a:xfrm>
            <a:prstGeom prst="wedgeEllipseCallout">
              <a:avLst>
                <a:gd name="adj1" fmla="val 18905"/>
                <a:gd name="adj2" fmla="val -7528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テキスト ボックス 109">
              <a:extLst>
                <a:ext uri="{FF2B5EF4-FFF2-40B4-BE49-F238E27FC236}">
                  <a16:creationId xmlns="" xmlns:a16="http://schemas.microsoft.com/office/drawing/2014/main" id="{2FD4FB89-A47A-2EDE-4A19-1E0193D6F8D5}"/>
                </a:ext>
              </a:extLst>
            </p:cNvPr>
            <p:cNvSpPr txBox="1"/>
            <p:nvPr/>
          </p:nvSpPr>
          <p:spPr>
            <a:xfrm>
              <a:off x="1903552" y="3340028"/>
              <a:ext cx="727417" cy="43088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数字</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89" name="角丸四角形 88">
            <a:extLst>
              <a:ext uri="{FF2B5EF4-FFF2-40B4-BE49-F238E27FC236}">
                <a16:creationId xmlns="" xmlns:a16="http://schemas.microsoft.com/office/drawing/2014/main" id="{C2CA6E85-7E79-82E8-2334-318C0F77090C}"/>
              </a:ext>
            </a:extLst>
          </p:cNvPr>
          <p:cNvSpPr/>
          <p:nvPr/>
        </p:nvSpPr>
        <p:spPr>
          <a:xfrm>
            <a:off x="7434016" y="4839947"/>
            <a:ext cx="314164" cy="246855"/>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4" name="グループ化 113">
            <a:extLst>
              <a:ext uri="{FF2B5EF4-FFF2-40B4-BE49-F238E27FC236}">
                <a16:creationId xmlns="" xmlns:a16="http://schemas.microsoft.com/office/drawing/2014/main" id="{EF95399A-4DD1-DF06-CCA0-80F3D61D49E1}"/>
              </a:ext>
            </a:extLst>
          </p:cNvPr>
          <p:cNvGrpSpPr/>
          <p:nvPr/>
        </p:nvGrpSpPr>
        <p:grpSpPr>
          <a:xfrm>
            <a:off x="6812662" y="5193802"/>
            <a:ext cx="908027" cy="361215"/>
            <a:chOff x="1164680" y="3290187"/>
            <a:chExt cx="796351" cy="352633"/>
          </a:xfrm>
        </p:grpSpPr>
        <p:sp>
          <p:nvSpPr>
            <p:cNvPr id="115" name="円形吹き出し 114">
              <a:extLst>
                <a:ext uri="{FF2B5EF4-FFF2-40B4-BE49-F238E27FC236}">
                  <a16:creationId xmlns="" xmlns:a16="http://schemas.microsoft.com/office/drawing/2014/main" id="{42361605-F4F3-36C9-7497-3A3C30E6DEE0}"/>
                </a:ext>
              </a:extLst>
            </p:cNvPr>
            <p:cNvSpPr/>
            <p:nvPr/>
          </p:nvSpPr>
          <p:spPr>
            <a:xfrm>
              <a:off x="1276866" y="3290187"/>
              <a:ext cx="571981" cy="352633"/>
            </a:xfrm>
            <a:prstGeom prst="wedgeEllipseCallout">
              <a:avLst>
                <a:gd name="adj1" fmla="val 26006"/>
                <a:gd name="adj2" fmla="val -621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テキスト ボックス 115">
              <a:extLst>
                <a:ext uri="{FF2B5EF4-FFF2-40B4-BE49-F238E27FC236}">
                  <a16:creationId xmlns="" xmlns:a16="http://schemas.microsoft.com/office/drawing/2014/main" id="{4D152124-BB75-9D08-1E35-AB451EDF8EE3}"/>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❷タップ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46" name="図 45">
            <a:extLst>
              <a:ext uri="{FF2B5EF4-FFF2-40B4-BE49-F238E27FC236}">
                <a16:creationId xmlns="" xmlns:a16="http://schemas.microsoft.com/office/drawing/2014/main" id="{9ED2C276-EC40-2944-A1B6-C4B5D298F086}"/>
              </a:ext>
            </a:extLst>
          </p:cNvPr>
          <p:cNvPicPr>
            <a:picLocks noChangeAspect="1"/>
          </p:cNvPicPr>
          <p:nvPr/>
        </p:nvPicPr>
        <p:blipFill>
          <a:blip r:embed="rId5"/>
          <a:stretch>
            <a:fillRect/>
          </a:stretch>
        </p:blipFill>
        <p:spPr>
          <a:xfrm>
            <a:off x="8866636" y="3040555"/>
            <a:ext cx="1364917" cy="3135242"/>
          </a:xfrm>
          <a:prstGeom prst="rect">
            <a:avLst/>
          </a:prstGeom>
          <a:ln>
            <a:solidFill>
              <a:schemeClr val="tx1"/>
            </a:solidFill>
          </a:ln>
        </p:spPr>
      </p:pic>
      <p:sp>
        <p:nvSpPr>
          <p:cNvPr id="80" name="テキスト ボックス 79">
            <a:extLst>
              <a:ext uri="{FF2B5EF4-FFF2-40B4-BE49-F238E27FC236}">
                <a16:creationId xmlns="" xmlns:a16="http://schemas.microsoft.com/office/drawing/2014/main" id="{EAAFBD24-A459-034D-9BD7-52EB09152723}"/>
              </a:ext>
            </a:extLst>
          </p:cNvPr>
          <p:cNvSpPr txBox="1"/>
          <p:nvPr/>
        </p:nvSpPr>
        <p:spPr>
          <a:xfrm>
            <a:off x="3646517" y="2356190"/>
            <a:ext cx="1722699"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該当する画像を選ぶ</a:t>
            </a:r>
          </a:p>
        </p:txBody>
      </p:sp>
      <p:grpSp>
        <p:nvGrpSpPr>
          <p:cNvPr id="105" name="グループ化 104">
            <a:extLst>
              <a:ext uri="{FF2B5EF4-FFF2-40B4-BE49-F238E27FC236}">
                <a16:creationId xmlns="" xmlns:a16="http://schemas.microsoft.com/office/drawing/2014/main" id="{063C48CD-491B-48B3-CB2E-AA53B351363E}"/>
              </a:ext>
            </a:extLst>
          </p:cNvPr>
          <p:cNvGrpSpPr/>
          <p:nvPr/>
        </p:nvGrpSpPr>
        <p:grpSpPr>
          <a:xfrm>
            <a:off x="8486718" y="3925687"/>
            <a:ext cx="1672828" cy="433384"/>
            <a:chOff x="1254969" y="3271815"/>
            <a:chExt cx="1449276" cy="433384"/>
          </a:xfrm>
        </p:grpSpPr>
        <p:sp>
          <p:nvSpPr>
            <p:cNvPr id="106" name="円形吹き出し 105">
              <a:extLst>
                <a:ext uri="{FF2B5EF4-FFF2-40B4-BE49-F238E27FC236}">
                  <a16:creationId xmlns="" xmlns:a16="http://schemas.microsoft.com/office/drawing/2014/main" id="{AF732657-21B0-A70F-1F67-4CA6AA24FBA9}"/>
                </a:ext>
              </a:extLst>
            </p:cNvPr>
            <p:cNvSpPr/>
            <p:nvPr/>
          </p:nvSpPr>
          <p:spPr>
            <a:xfrm>
              <a:off x="1710257" y="3271815"/>
              <a:ext cx="538699" cy="433384"/>
            </a:xfrm>
            <a:prstGeom prst="wedgeEllipseCallout">
              <a:avLst>
                <a:gd name="adj1" fmla="val 22028"/>
                <a:gd name="adj2" fmla="val -69930"/>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テキスト ボックス 106">
              <a:extLst>
                <a:ext uri="{FF2B5EF4-FFF2-40B4-BE49-F238E27FC236}">
                  <a16:creationId xmlns="" xmlns:a16="http://schemas.microsoft.com/office/drawing/2014/main" id="{5D7B51CE-7E62-E42F-4455-22705CD613D2}"/>
                </a:ext>
              </a:extLst>
            </p:cNvPr>
            <p:cNvSpPr txBox="1"/>
            <p:nvPr/>
          </p:nvSpPr>
          <p:spPr>
            <a:xfrm>
              <a:off x="1254969" y="3375041"/>
              <a:ext cx="1449276"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❶入力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69" name="角丸四角形 68">
            <a:extLst>
              <a:ext uri="{FF2B5EF4-FFF2-40B4-BE49-F238E27FC236}">
                <a16:creationId xmlns="" xmlns:a16="http://schemas.microsoft.com/office/drawing/2014/main" id="{AC1D67ED-1F7F-E131-A38F-AA7E31FC8619}"/>
              </a:ext>
            </a:extLst>
          </p:cNvPr>
          <p:cNvSpPr/>
          <p:nvPr/>
        </p:nvSpPr>
        <p:spPr>
          <a:xfrm>
            <a:off x="8870384" y="3542967"/>
            <a:ext cx="1351871"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 xmlns:a16="http://schemas.microsoft.com/office/drawing/2014/main" id="{418CA7F7-0D26-D316-E282-FCB22DF9702F}"/>
              </a:ext>
            </a:extLst>
          </p:cNvPr>
          <p:cNvGrpSpPr/>
          <p:nvPr/>
        </p:nvGrpSpPr>
        <p:grpSpPr>
          <a:xfrm>
            <a:off x="604646" y="0"/>
            <a:ext cx="1351370" cy="1035439"/>
            <a:chOff x="604646" y="0"/>
            <a:chExt cx="1351370" cy="1035439"/>
          </a:xfrm>
          <a:solidFill>
            <a:srgbClr val="6AC8F3"/>
          </a:solidFill>
        </p:grpSpPr>
        <p:sp>
          <p:nvSpPr>
            <p:cNvPr id="5" name="片側の 2 つの角を切り取った四角形 4">
              <a:extLst>
                <a:ext uri="{FF2B5EF4-FFF2-40B4-BE49-F238E27FC236}">
                  <a16:creationId xmlns="" xmlns:a16="http://schemas.microsoft.com/office/drawing/2014/main" id="{E321B89E-DA71-682B-EE70-465640A7D6B9}"/>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片側の 2 つの角を切り取った四角形 15">
              <a:extLst>
                <a:ext uri="{FF2B5EF4-FFF2-40B4-BE49-F238E27FC236}">
                  <a16:creationId xmlns="" xmlns:a16="http://schemas.microsoft.com/office/drawing/2014/main" id="{5C2CC528-19F5-F202-94EB-2506F98095ED}"/>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8" name="三角形 27">
            <a:extLst>
              <a:ext uri="{FF2B5EF4-FFF2-40B4-BE49-F238E27FC236}">
                <a16:creationId xmlns="" xmlns:a16="http://schemas.microsoft.com/office/drawing/2014/main" id="{46547929-6989-9481-72B0-4020557BF6C3}"/>
              </a:ext>
            </a:extLst>
          </p:cNvPr>
          <p:cNvSpPr/>
          <p:nvPr/>
        </p:nvSpPr>
        <p:spPr>
          <a:xfrm rot="5400000">
            <a:off x="893400" y="4517952"/>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a:extLst>
              <a:ext uri="{FF2B5EF4-FFF2-40B4-BE49-F238E27FC236}">
                <a16:creationId xmlns="" xmlns:a16="http://schemas.microsoft.com/office/drawing/2014/main" id="{55B9DC14-4D03-514F-8DB4-2D339D063C47}"/>
              </a:ext>
            </a:extLst>
          </p:cNvPr>
          <p:cNvSpPr/>
          <p:nvPr/>
        </p:nvSpPr>
        <p:spPr>
          <a:xfrm>
            <a:off x="9930245" y="4812178"/>
            <a:ext cx="314164" cy="246855"/>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 xmlns:a16="http://schemas.microsoft.com/office/drawing/2014/main" id="{E5198E54-47E1-2655-73DC-5B2AE191D152}"/>
              </a:ext>
            </a:extLst>
          </p:cNvPr>
          <p:cNvGrpSpPr/>
          <p:nvPr/>
        </p:nvGrpSpPr>
        <p:grpSpPr>
          <a:xfrm>
            <a:off x="9321417" y="5146852"/>
            <a:ext cx="908027" cy="361215"/>
            <a:chOff x="1164680" y="3290187"/>
            <a:chExt cx="796351" cy="352633"/>
          </a:xfrm>
        </p:grpSpPr>
        <p:sp>
          <p:nvSpPr>
            <p:cNvPr id="32" name="円形吹き出し 31">
              <a:extLst>
                <a:ext uri="{FF2B5EF4-FFF2-40B4-BE49-F238E27FC236}">
                  <a16:creationId xmlns="" xmlns:a16="http://schemas.microsoft.com/office/drawing/2014/main" id="{A93C9C96-56EE-2260-832A-56E0409CEBEF}"/>
                </a:ext>
              </a:extLst>
            </p:cNvPr>
            <p:cNvSpPr/>
            <p:nvPr/>
          </p:nvSpPr>
          <p:spPr>
            <a:xfrm>
              <a:off x="1276866" y="3290187"/>
              <a:ext cx="571981" cy="352633"/>
            </a:xfrm>
            <a:prstGeom prst="wedgeEllipseCallout">
              <a:avLst>
                <a:gd name="adj1" fmla="val 32379"/>
                <a:gd name="adj2" fmla="val -6218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 xmlns:a16="http://schemas.microsoft.com/office/drawing/2014/main" id="{2D3E38B2-F6F2-1F71-88C6-2AD70475EA1A}"/>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❷タップ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37" name="テキスト ボックス 36">
            <a:extLst>
              <a:ext uri="{FF2B5EF4-FFF2-40B4-BE49-F238E27FC236}">
                <a16:creationId xmlns="" xmlns:a16="http://schemas.microsoft.com/office/drawing/2014/main" id="{B7CEA6C1-6721-7080-8D35-6C4C2381C0AF}"/>
              </a:ext>
            </a:extLst>
          </p:cNvPr>
          <p:cNvSpPr txBox="1"/>
          <p:nvPr/>
        </p:nvSpPr>
        <p:spPr>
          <a:xfrm>
            <a:off x="2131942" y="341828"/>
            <a:ext cx="5347252"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［実践編］</a:t>
            </a:r>
          </a:p>
        </p:txBody>
      </p:sp>
      <p:sp>
        <p:nvSpPr>
          <p:cNvPr id="38" name="テキスト ボックス 37">
            <a:extLst>
              <a:ext uri="{FF2B5EF4-FFF2-40B4-BE49-F238E27FC236}">
                <a16:creationId xmlns="" xmlns:a16="http://schemas.microsoft.com/office/drawing/2014/main" id="{27FB07CC-7469-12D5-DB85-E573CCD80FD1}"/>
              </a:ext>
            </a:extLst>
          </p:cNvPr>
          <p:cNvSpPr txBox="1"/>
          <p:nvPr/>
        </p:nvSpPr>
        <p:spPr>
          <a:xfrm>
            <a:off x="2098809" y="688626"/>
            <a:ext cx="8327898" cy="369332"/>
          </a:xfrm>
          <a:prstGeom prst="rect">
            <a:avLst/>
          </a:prstGeom>
          <a:noFill/>
        </p:spPr>
        <p:txBody>
          <a:bodyPr wrap="square">
            <a:spAutoFit/>
          </a:bodyPr>
          <a:lstStyle/>
          <a:p>
            <a:r>
              <a:rPr lang="en-US" altLang="ja-JP" sz="1800" b="1" dirty="0">
                <a:latin typeface="Meiryo" panose="020B0604030504040204" pitchFamily="34" charset="-128"/>
                <a:ea typeface="Meiryo" panose="020B0604030504040204" pitchFamily="34" charset="-128"/>
              </a:rPr>
              <a:t>2. </a:t>
            </a:r>
            <a:r>
              <a:rPr lang="ja-JP" altLang="en-US" sz="1800" b="1">
                <a:latin typeface="Meiryo" panose="020B0604030504040204" pitchFamily="34" charset="-128"/>
                <a:ea typeface="Meiryo" panose="020B0604030504040204" pitchFamily="34" charset="-128"/>
              </a:rPr>
              <a:t>アカウン</a:t>
            </a:r>
            <a:r>
              <a:rPr lang="ja-JP" altLang="en-US" sz="1800" b="1" spc="-500">
                <a:latin typeface="Meiryo" panose="020B0604030504040204" pitchFamily="34" charset="-128"/>
                <a:ea typeface="Meiryo" panose="020B0604030504040204" pitchFamily="34" charset="-128"/>
              </a:rPr>
              <a:t>ト</a:t>
            </a:r>
            <a:r>
              <a:rPr lang="ja-JP" altLang="en-US" sz="1800" b="1">
                <a:latin typeface="Meiryo" panose="020B0604030504040204" pitchFamily="34" charset="-128"/>
                <a:ea typeface="Meiryo" panose="020B0604030504040204" pitchFamily="34" charset="-128"/>
              </a:rPr>
              <a:t>（個人認証情報</a:t>
            </a:r>
            <a:r>
              <a:rPr lang="ja-JP" altLang="en-US" sz="1800" b="1" spc="-500">
                <a:latin typeface="Meiryo" panose="020B0604030504040204" pitchFamily="34" charset="-128"/>
                <a:ea typeface="Meiryo" panose="020B0604030504040204" pitchFamily="34" charset="-128"/>
              </a:rPr>
              <a:t>）</a:t>
            </a:r>
            <a:r>
              <a:rPr lang="ja-JP" altLang="en-US" sz="1800" b="1">
                <a:latin typeface="Meiryo" panose="020B0604030504040204" pitchFamily="34" charset="-128"/>
                <a:ea typeface="Meiryo" panose="020B0604030504040204" pitchFamily="34" charset="-128"/>
              </a:rPr>
              <a:t>を登録す</a:t>
            </a:r>
            <a:r>
              <a:rPr lang="ja-JP" altLang="en-US" sz="1800" b="1" spc="-500">
                <a:latin typeface="Meiryo" panose="020B0604030504040204" pitchFamily="34" charset="-128"/>
                <a:ea typeface="Meiryo" panose="020B0604030504040204" pitchFamily="34" charset="-128"/>
              </a:rPr>
              <a:t>る</a:t>
            </a:r>
            <a:endParaRPr lang="ja-JP" altLang="en-US" sz="1800" b="1" dirty="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 xmlns:a16="http://schemas.microsoft.com/office/drawing/2014/main" id="{1827E787-2508-D805-CC6C-A656B605C14F}"/>
              </a:ext>
            </a:extLst>
          </p:cNvPr>
          <p:cNvSpPr txBox="1"/>
          <p:nvPr/>
        </p:nvSpPr>
        <p:spPr>
          <a:xfrm>
            <a:off x="788667" y="403384"/>
            <a:ext cx="983325" cy="630942"/>
          </a:xfrm>
          <a:prstGeom prst="rect">
            <a:avLst/>
          </a:prstGeom>
          <a:solidFill>
            <a:srgbClr val="6AC8F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nvGrpSpPr>
          <p:cNvPr id="61" name="グループ化 60">
            <a:extLst>
              <a:ext uri="{FF2B5EF4-FFF2-40B4-BE49-F238E27FC236}">
                <a16:creationId xmlns="" xmlns:a16="http://schemas.microsoft.com/office/drawing/2014/main" id="{C658D3FF-0742-29E6-F713-8E901F4370D5}"/>
              </a:ext>
            </a:extLst>
          </p:cNvPr>
          <p:cNvGrpSpPr/>
          <p:nvPr/>
        </p:nvGrpSpPr>
        <p:grpSpPr>
          <a:xfrm>
            <a:off x="7994568" y="2364630"/>
            <a:ext cx="882739" cy="494323"/>
            <a:chOff x="579590" y="2364630"/>
            <a:chExt cx="882739" cy="494323"/>
          </a:xfrm>
        </p:grpSpPr>
        <p:sp>
          <p:nvSpPr>
            <p:cNvPr id="62" name="円/楕円 61">
              <a:extLst>
                <a:ext uri="{FF2B5EF4-FFF2-40B4-BE49-F238E27FC236}">
                  <a16:creationId xmlns="" xmlns:a16="http://schemas.microsoft.com/office/drawing/2014/main"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 xmlns:a16="http://schemas.microsoft.com/office/drawing/2014/main" id="{0D72FC73-80CD-D464-2D4F-D2CEF2FA64BD}"/>
                </a:ext>
              </a:extLst>
            </p:cNvPr>
            <p:cNvSpPr txBox="1"/>
            <p:nvPr/>
          </p:nvSpPr>
          <p:spPr>
            <a:xfrm>
              <a:off x="579590" y="2397288"/>
              <a:ext cx="882739" cy="461665"/>
            </a:xfrm>
            <a:prstGeom prst="rect">
              <a:avLst/>
            </a:prstGeom>
            <a:noFill/>
          </p:spPr>
          <p:txBody>
            <a:bodyPr wrap="square">
              <a:spAutoFit/>
            </a:bodyPr>
            <a:lstStyle/>
            <a:p>
              <a:pPr algn="ctr"/>
              <a:r>
                <a:rPr lang="en-US" altLang="ja-JP" sz="2400" b="1" dirty="0">
                  <a:solidFill>
                    <a:schemeClr val="bg1"/>
                  </a:solidFill>
                  <a:latin typeface="Meiryo" panose="020B0604030504040204" pitchFamily="34" charset="-128"/>
                  <a:ea typeface="Meiryo" panose="020B0604030504040204" pitchFamily="34" charset="-128"/>
                </a:rPr>
                <a:t>11</a:t>
              </a:r>
              <a:endParaRPr lang="ja-JP" altLang="en-US" sz="2400" b="1" dirty="0">
                <a:solidFill>
                  <a:schemeClr val="bg1"/>
                </a:solidFill>
                <a:latin typeface="Meiryo" panose="020B0604030504040204" pitchFamily="34" charset="-128"/>
                <a:ea typeface="Meiryo" panose="020B0604030504040204" pitchFamily="34" charset="-128"/>
              </a:endParaRPr>
            </a:p>
          </p:txBody>
        </p:sp>
      </p:grpSp>
      <p:grpSp>
        <p:nvGrpSpPr>
          <p:cNvPr id="67" name="グループ化 66">
            <a:extLst>
              <a:ext uri="{FF2B5EF4-FFF2-40B4-BE49-F238E27FC236}">
                <a16:creationId xmlns="" xmlns:a16="http://schemas.microsoft.com/office/drawing/2014/main" id="{DD88F9E0-B055-E56E-C89D-5305382E7E54}"/>
              </a:ext>
            </a:extLst>
          </p:cNvPr>
          <p:cNvGrpSpPr/>
          <p:nvPr/>
        </p:nvGrpSpPr>
        <p:grpSpPr>
          <a:xfrm>
            <a:off x="5596760" y="2353618"/>
            <a:ext cx="762679" cy="494323"/>
            <a:chOff x="617885" y="2364630"/>
            <a:chExt cx="762679" cy="494323"/>
          </a:xfrm>
        </p:grpSpPr>
        <p:sp>
          <p:nvSpPr>
            <p:cNvPr id="68" name="円/楕円 67">
              <a:extLst>
                <a:ext uri="{FF2B5EF4-FFF2-40B4-BE49-F238E27FC236}">
                  <a16:creationId xmlns="" xmlns:a16="http://schemas.microsoft.com/office/drawing/2014/main"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 xmlns:a16="http://schemas.microsoft.com/office/drawing/2014/main" id="{072B7445-5A88-938F-7CA2-F35F5EE9C4F1}"/>
                </a:ext>
              </a:extLst>
            </p:cNvPr>
            <p:cNvSpPr txBox="1"/>
            <p:nvPr/>
          </p:nvSpPr>
          <p:spPr>
            <a:xfrm>
              <a:off x="617885" y="2397288"/>
              <a:ext cx="762679" cy="461665"/>
            </a:xfrm>
            <a:prstGeom prst="rect">
              <a:avLst/>
            </a:prstGeom>
            <a:noFill/>
          </p:spPr>
          <p:txBody>
            <a:bodyPr wrap="square">
              <a:spAutoFit/>
            </a:bodyPr>
            <a:lstStyle/>
            <a:p>
              <a:pPr algn="ctr"/>
              <a:r>
                <a:rPr lang="en-US" altLang="ja-JP" sz="2400" b="1" dirty="0">
                  <a:solidFill>
                    <a:schemeClr val="bg1"/>
                  </a:solidFill>
                  <a:latin typeface="Meiryo" panose="020B0604030504040204" pitchFamily="34" charset="-128"/>
                  <a:ea typeface="Meiryo" panose="020B0604030504040204" pitchFamily="34" charset="-128"/>
                </a:rPr>
                <a:t>10</a:t>
              </a:r>
              <a:endParaRPr lang="ja-JP" altLang="en-US" sz="24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550731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 xmlns:a16="http://schemas.microsoft.com/office/drawing/2014/main" id="{3D1BF2C3-CFDB-4DD7-7402-D4D73856ACD9}"/>
              </a:ext>
            </a:extLst>
          </p:cNvPr>
          <p:cNvGrpSpPr/>
          <p:nvPr/>
        </p:nvGrpSpPr>
        <p:grpSpPr>
          <a:xfrm>
            <a:off x="779006" y="2364630"/>
            <a:ext cx="4926915" cy="684096"/>
            <a:chOff x="779006" y="2364630"/>
            <a:chExt cx="4926915" cy="684096"/>
          </a:xfrm>
        </p:grpSpPr>
        <p:sp>
          <p:nvSpPr>
            <p:cNvPr id="11" name="円/楕円 10">
              <a:extLst>
                <a:ext uri="{FF2B5EF4-FFF2-40B4-BE49-F238E27FC236}">
                  <a16:creationId xmlns="" xmlns:a16="http://schemas.microsoft.com/office/drawing/2014/main"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 xmlns:a16="http://schemas.microsoft.com/office/drawing/2014/main" id="{861EDC38-4489-CA9A-75A8-650462448AB2}"/>
                </a:ext>
              </a:extLst>
            </p:cNvPr>
            <p:cNvSpPr txBox="1"/>
            <p:nvPr/>
          </p:nvSpPr>
          <p:spPr>
            <a:xfrm>
              <a:off x="3581699" y="2371618"/>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ユーザー名</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を入力する</a:t>
              </a:r>
              <a:endParaRPr lang="en-US" altLang="ja-JP" sz="1900" b="1" dirty="0">
                <a:latin typeface="Meiryo" panose="020B0604030504040204" pitchFamily="34" charset="-128"/>
                <a:ea typeface="Meiryo" panose="020B0604030504040204" pitchFamily="34" charset="-128"/>
              </a:endParaRPr>
            </a:p>
          </p:txBody>
        </p:sp>
      </p:grpSp>
      <p:sp>
        <p:nvSpPr>
          <p:cNvPr id="43" name="円/楕円 42">
            <a:extLst>
              <a:ext uri="{FF2B5EF4-FFF2-40B4-BE49-F238E27FC236}">
                <a16:creationId xmlns="" xmlns:a16="http://schemas.microsoft.com/office/drawing/2014/main" id="{0385A36A-4F2C-29E1-6D4A-5FE139BA62C5}"/>
              </a:ext>
            </a:extLst>
          </p:cNvPr>
          <p:cNvSpPr/>
          <p:nvPr/>
        </p:nvSpPr>
        <p:spPr>
          <a:xfrm>
            <a:off x="3220103"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 xmlns:a16="http://schemas.microsoft.com/office/drawing/2014/main" id="{96583D47-258C-0888-4F4F-EB44013C57F1}"/>
              </a:ext>
            </a:extLst>
          </p:cNvPr>
          <p:cNvSpPr txBox="1"/>
          <p:nvPr/>
        </p:nvSpPr>
        <p:spPr>
          <a:xfrm>
            <a:off x="6119361" y="2326896"/>
            <a:ext cx="1932790"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連絡先の</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同期</a:t>
            </a:r>
          </a:p>
        </p:txBody>
      </p:sp>
      <p:sp>
        <p:nvSpPr>
          <p:cNvPr id="47" name="テキスト ボックス 46">
            <a:extLst>
              <a:ext uri="{FF2B5EF4-FFF2-40B4-BE49-F238E27FC236}">
                <a16:creationId xmlns="" xmlns:a16="http://schemas.microsoft.com/office/drawing/2014/main" id="{83280CD2-199E-FB28-4F61-CF6FF5AB2BDA}"/>
              </a:ext>
            </a:extLst>
          </p:cNvPr>
          <p:cNvSpPr txBox="1"/>
          <p:nvPr/>
        </p:nvSpPr>
        <p:spPr>
          <a:xfrm>
            <a:off x="3645002" y="6263336"/>
            <a:ext cx="1970453" cy="1061829"/>
          </a:xfrm>
          <a:prstGeom prst="rect">
            <a:avLst/>
          </a:prstGeom>
          <a:noFill/>
        </p:spPr>
        <p:txBody>
          <a:bodyPr wrap="square">
            <a:spAutoFit/>
          </a:bodyPr>
          <a:lstStyle/>
          <a:p>
            <a:r>
              <a:rPr lang="ja-JP" altLang="en-US" sz="1050">
                <a:latin typeface="Meiryo" panose="020B0604030504040204" pitchFamily="34" charset="-128"/>
                <a:ea typeface="Meiryo" panose="020B0604030504040204" pitchFamily="34" charset="-128"/>
              </a:rPr>
              <a:t>ユーザー名を英数字で決めて、入力します。画面に表示されている、自動で作成されたユーザー名を使うこともできますが、分かりやすいものに変更するのがおすすめです。</a:t>
            </a:r>
            <a:endParaRPr lang="en-US" altLang="ja-JP" sz="1050" dirty="0">
              <a:latin typeface="Meiryo" panose="020B0604030504040204" pitchFamily="34" charset="-128"/>
              <a:ea typeface="Meiryo" panose="020B0604030504040204" pitchFamily="34" charset="-128"/>
            </a:endParaRPr>
          </a:p>
        </p:txBody>
      </p:sp>
      <p:sp>
        <p:nvSpPr>
          <p:cNvPr id="24" name="三角形 23">
            <a:extLst>
              <a:ext uri="{FF2B5EF4-FFF2-40B4-BE49-F238E27FC236}">
                <a16:creationId xmlns="" xmlns:a16="http://schemas.microsoft.com/office/drawing/2014/main" id="{AC8FCCFB-735D-CB56-B021-3F9E367913A7}"/>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a:extLst>
              <a:ext uri="{FF2B5EF4-FFF2-40B4-BE49-F238E27FC236}">
                <a16:creationId xmlns="" xmlns:a16="http://schemas.microsoft.com/office/drawing/2014/main" id="{F5C0B01C-1D59-C511-A0D9-D97C0EA2984B}"/>
              </a:ext>
            </a:extLst>
          </p:cNvPr>
          <p:cNvSpPr/>
          <p:nvPr/>
        </p:nvSpPr>
        <p:spPr>
          <a:xfrm>
            <a:off x="5661200"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三角形 21">
            <a:extLst>
              <a:ext uri="{FF2B5EF4-FFF2-40B4-BE49-F238E27FC236}">
                <a16:creationId xmlns="" xmlns:a16="http://schemas.microsoft.com/office/drawing/2014/main" id="{30683FE3-A4B1-AB8E-6A4E-63F389C7F6CB}"/>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三角形 47">
            <a:extLst>
              <a:ext uri="{FF2B5EF4-FFF2-40B4-BE49-F238E27FC236}">
                <a16:creationId xmlns="" xmlns:a16="http://schemas.microsoft.com/office/drawing/2014/main" id="{FF3363B6-97B3-B3C3-1A6E-2645E34839D8}"/>
              </a:ext>
            </a:extLst>
          </p:cNvPr>
          <p:cNvSpPr/>
          <p:nvPr/>
        </p:nvSpPr>
        <p:spPr>
          <a:xfrm rot="5400000">
            <a:off x="893400" y="4517952"/>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 xmlns:a16="http://schemas.microsoft.com/office/drawing/2014/main" id="{51E7A04F-B0BF-AC41-9954-FBE4449808A7}"/>
              </a:ext>
            </a:extLst>
          </p:cNvPr>
          <p:cNvSpPr txBox="1"/>
          <p:nvPr/>
        </p:nvSpPr>
        <p:spPr>
          <a:xfrm>
            <a:off x="1271619" y="2377036"/>
            <a:ext cx="1813841"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プロフィール画像を選択</a:t>
            </a:r>
          </a:p>
        </p:txBody>
      </p:sp>
      <p:sp>
        <p:nvSpPr>
          <p:cNvPr id="53" name="テキスト ボックス 52">
            <a:extLst>
              <a:ext uri="{FF2B5EF4-FFF2-40B4-BE49-F238E27FC236}">
                <a16:creationId xmlns="" xmlns:a16="http://schemas.microsoft.com/office/drawing/2014/main" id="{2C5B3BD8-2D41-F148-AD89-A09CEE480A8C}"/>
              </a:ext>
            </a:extLst>
          </p:cNvPr>
          <p:cNvSpPr txBox="1"/>
          <p:nvPr/>
        </p:nvSpPr>
        <p:spPr>
          <a:xfrm>
            <a:off x="1163089" y="6291447"/>
            <a:ext cx="2181930" cy="900246"/>
          </a:xfrm>
          <a:prstGeom prst="rect">
            <a:avLst/>
          </a:prstGeom>
          <a:noFill/>
        </p:spPr>
        <p:txBody>
          <a:bodyPr wrap="square">
            <a:spAutoFit/>
          </a:bodyPr>
          <a:lstStyle/>
          <a:p>
            <a:r>
              <a:rPr lang="ja-JP" altLang="en-US" sz="1050">
                <a:latin typeface="Meiryo" panose="020B0604030504040204" pitchFamily="34" charset="-128"/>
                <a:ea typeface="Meiryo" panose="020B0604030504040204" pitchFamily="34" charset="-128"/>
              </a:rPr>
              <a:t>カメラマークをタップして、</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プロフィール画像を選びます</a:t>
            </a:r>
            <a:r>
              <a:rPr lang="ja-JP" altLang="en-US" sz="1050" spc="-300">
                <a:latin typeface="Meiryo" panose="020B0604030504040204" pitchFamily="34" charset="-128"/>
                <a:ea typeface="Meiryo" panose="020B0604030504040204" pitchFamily="34" charset="-128"/>
              </a:rPr>
              <a:t>。</a:t>
            </a:r>
            <a:endParaRPr lang="en-US" altLang="ja-JP" sz="1050" spc="-30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「次へ」をタップします。</a:t>
            </a:r>
          </a:p>
          <a:p>
            <a:r>
              <a:rPr lang="en-US" altLang="ja-JP" sz="1050" dirty="0">
                <a:latin typeface="Meiryo" panose="020B0604030504040204" pitchFamily="34" charset="-128"/>
                <a:ea typeface="Meiryo" panose="020B0604030504040204" pitchFamily="34" charset="-128"/>
              </a:rPr>
              <a:t>※</a:t>
            </a:r>
            <a:r>
              <a:rPr lang="ja-JP" altLang="en-US" sz="1050">
                <a:latin typeface="Meiryo" panose="020B0604030504040204" pitchFamily="34" charset="-128"/>
                <a:ea typeface="Meiryo" panose="020B0604030504040204" pitchFamily="34" charset="-128"/>
              </a:rPr>
              <a:t>「今はしない」をタップし、</a:t>
            </a:r>
            <a:endParaRPr lang="en-US" altLang="ja-JP" sz="1050" dirty="0">
              <a:latin typeface="Meiryo" panose="020B0604030504040204" pitchFamily="34" charset="-128"/>
              <a:ea typeface="Meiryo" panose="020B0604030504040204" pitchFamily="34" charset="-128"/>
            </a:endParaRPr>
          </a:p>
          <a:p>
            <a:r>
              <a:rPr lang="ja-JP" altLang="en-US" sz="1050" dirty="0">
                <a:latin typeface="Meiryo" panose="020B0604030504040204" pitchFamily="34" charset="-128"/>
                <a:ea typeface="Meiryo" panose="020B0604030504040204" pitchFamily="34" charset="-128"/>
              </a:rPr>
              <a:t>　</a:t>
            </a:r>
            <a:r>
              <a:rPr lang="ja-JP" altLang="en-US" sz="1050">
                <a:latin typeface="Meiryo" panose="020B0604030504040204" pitchFamily="34" charset="-128"/>
                <a:ea typeface="Meiryo" panose="020B0604030504040204" pitchFamily="34" charset="-128"/>
              </a:rPr>
              <a:t>後で選ぶこともできます。</a:t>
            </a:r>
          </a:p>
        </p:txBody>
      </p:sp>
      <p:pic>
        <p:nvPicPr>
          <p:cNvPr id="16" name="図 15">
            <a:extLst>
              <a:ext uri="{FF2B5EF4-FFF2-40B4-BE49-F238E27FC236}">
                <a16:creationId xmlns="" xmlns:a16="http://schemas.microsoft.com/office/drawing/2014/main" id="{50F9B698-4EEA-594B-BA1F-874DD3B9B479}"/>
              </a:ext>
            </a:extLst>
          </p:cNvPr>
          <p:cNvPicPr>
            <a:picLocks noChangeAspect="1"/>
          </p:cNvPicPr>
          <p:nvPr/>
        </p:nvPicPr>
        <p:blipFill>
          <a:blip r:embed="rId2"/>
          <a:stretch>
            <a:fillRect/>
          </a:stretch>
        </p:blipFill>
        <p:spPr>
          <a:xfrm>
            <a:off x="1440439" y="3048726"/>
            <a:ext cx="1392761" cy="3173119"/>
          </a:xfrm>
          <a:prstGeom prst="rect">
            <a:avLst/>
          </a:prstGeom>
          <a:ln>
            <a:solidFill>
              <a:schemeClr val="tx1"/>
            </a:solidFill>
          </a:ln>
        </p:spPr>
      </p:pic>
      <p:grpSp>
        <p:nvGrpSpPr>
          <p:cNvPr id="49" name="グループ化 48">
            <a:extLst>
              <a:ext uri="{FF2B5EF4-FFF2-40B4-BE49-F238E27FC236}">
                <a16:creationId xmlns="" xmlns:a16="http://schemas.microsoft.com/office/drawing/2014/main" id="{8F3F2ADD-FADB-DE4F-93A5-0D07A563FA35}"/>
              </a:ext>
            </a:extLst>
          </p:cNvPr>
          <p:cNvGrpSpPr/>
          <p:nvPr/>
        </p:nvGrpSpPr>
        <p:grpSpPr>
          <a:xfrm>
            <a:off x="1399263" y="4421302"/>
            <a:ext cx="1032310" cy="461143"/>
            <a:chOff x="1296326" y="3290187"/>
            <a:chExt cx="1032310" cy="461143"/>
          </a:xfrm>
        </p:grpSpPr>
        <p:sp>
          <p:nvSpPr>
            <p:cNvPr id="50" name="円形吹き出し 49">
              <a:extLst>
                <a:ext uri="{FF2B5EF4-FFF2-40B4-BE49-F238E27FC236}">
                  <a16:creationId xmlns="" xmlns:a16="http://schemas.microsoft.com/office/drawing/2014/main" id="{6AA95EE5-46C3-394B-AFCE-ACD499534463}"/>
                </a:ext>
              </a:extLst>
            </p:cNvPr>
            <p:cNvSpPr/>
            <p:nvPr/>
          </p:nvSpPr>
          <p:spPr>
            <a:xfrm>
              <a:off x="1395816" y="3290187"/>
              <a:ext cx="849839" cy="433384"/>
            </a:xfrm>
            <a:prstGeom prst="wedgeEllipseCallout">
              <a:avLst>
                <a:gd name="adj1" fmla="val 16158"/>
                <a:gd name="adj2" fmla="val -8311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 xmlns:a16="http://schemas.microsoft.com/office/drawing/2014/main" id="{8D0DC4ED-D4AB-7D4B-AFFF-71C90A666BCF}"/>
                </a:ext>
              </a:extLst>
            </p:cNvPr>
            <p:cNvSpPr txBox="1"/>
            <p:nvPr/>
          </p:nvSpPr>
          <p:spPr>
            <a:xfrm>
              <a:off x="1296326" y="3320443"/>
              <a:ext cx="1032310" cy="430887"/>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❶画像</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を選ぶ</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37" name="角丸四角形 36">
            <a:extLst>
              <a:ext uri="{FF2B5EF4-FFF2-40B4-BE49-F238E27FC236}">
                <a16:creationId xmlns="" xmlns:a16="http://schemas.microsoft.com/office/drawing/2014/main" id="{1F362901-3C76-AD97-B942-DCEA56F458B8}"/>
              </a:ext>
            </a:extLst>
          </p:cNvPr>
          <p:cNvSpPr/>
          <p:nvPr/>
        </p:nvSpPr>
        <p:spPr>
          <a:xfrm>
            <a:off x="2484525" y="5924614"/>
            <a:ext cx="414167" cy="255049"/>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37">
            <a:extLst>
              <a:ext uri="{FF2B5EF4-FFF2-40B4-BE49-F238E27FC236}">
                <a16:creationId xmlns="" xmlns:a16="http://schemas.microsoft.com/office/drawing/2014/main" id="{C5F56E2E-2B05-FAEB-DB4B-AFFB01F19B34}"/>
              </a:ext>
            </a:extLst>
          </p:cNvPr>
          <p:cNvGrpSpPr/>
          <p:nvPr/>
        </p:nvGrpSpPr>
        <p:grpSpPr>
          <a:xfrm>
            <a:off x="1943375" y="5452867"/>
            <a:ext cx="796351" cy="352633"/>
            <a:chOff x="1131382" y="3281385"/>
            <a:chExt cx="796351" cy="352633"/>
          </a:xfrm>
        </p:grpSpPr>
        <p:sp>
          <p:nvSpPr>
            <p:cNvPr id="39" name="円形吹き出し 38">
              <a:extLst>
                <a:ext uri="{FF2B5EF4-FFF2-40B4-BE49-F238E27FC236}">
                  <a16:creationId xmlns="" xmlns:a16="http://schemas.microsoft.com/office/drawing/2014/main" id="{D83733F4-54DB-F67C-7182-159CC277DCF3}"/>
                </a:ext>
              </a:extLst>
            </p:cNvPr>
            <p:cNvSpPr/>
            <p:nvPr/>
          </p:nvSpPr>
          <p:spPr>
            <a:xfrm>
              <a:off x="1164680" y="3281385"/>
              <a:ext cx="735577" cy="352633"/>
            </a:xfrm>
            <a:prstGeom prst="wedgeEllipseCallout">
              <a:avLst>
                <a:gd name="adj1" fmla="val 25798"/>
                <a:gd name="adj2" fmla="val 65875"/>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 xmlns:a16="http://schemas.microsoft.com/office/drawing/2014/main" id="{65E3187A-C5C2-0D21-7E61-E1D9B93682E5}"/>
                </a:ext>
              </a:extLst>
            </p:cNvPr>
            <p:cNvSpPr txBox="1"/>
            <p:nvPr/>
          </p:nvSpPr>
          <p:spPr>
            <a:xfrm>
              <a:off x="1131382" y="3341084"/>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33" name="図 32">
            <a:extLst>
              <a:ext uri="{FF2B5EF4-FFF2-40B4-BE49-F238E27FC236}">
                <a16:creationId xmlns="" xmlns:a16="http://schemas.microsoft.com/office/drawing/2014/main" id="{2BEF5322-E6F2-A140-8DBF-D84361988245}"/>
              </a:ext>
            </a:extLst>
          </p:cNvPr>
          <p:cNvPicPr>
            <a:picLocks noChangeAspect="1"/>
          </p:cNvPicPr>
          <p:nvPr/>
        </p:nvPicPr>
        <p:blipFill>
          <a:blip r:embed="rId3"/>
          <a:stretch>
            <a:fillRect/>
          </a:stretch>
        </p:blipFill>
        <p:spPr>
          <a:xfrm>
            <a:off x="3923400" y="3052428"/>
            <a:ext cx="1391393" cy="3144807"/>
          </a:xfrm>
          <a:prstGeom prst="rect">
            <a:avLst/>
          </a:prstGeom>
          <a:ln>
            <a:solidFill>
              <a:schemeClr val="tx1"/>
            </a:solidFill>
          </a:ln>
        </p:spPr>
      </p:pic>
      <p:grpSp>
        <p:nvGrpSpPr>
          <p:cNvPr id="54" name="グループ化 53">
            <a:extLst>
              <a:ext uri="{FF2B5EF4-FFF2-40B4-BE49-F238E27FC236}">
                <a16:creationId xmlns="" xmlns:a16="http://schemas.microsoft.com/office/drawing/2014/main" id="{20668A82-8E12-1E4A-B1A1-8836097E395F}"/>
              </a:ext>
            </a:extLst>
          </p:cNvPr>
          <p:cNvGrpSpPr/>
          <p:nvPr/>
        </p:nvGrpSpPr>
        <p:grpSpPr>
          <a:xfrm>
            <a:off x="3931423" y="4065682"/>
            <a:ext cx="682545" cy="409040"/>
            <a:chOff x="1598006" y="3237970"/>
            <a:chExt cx="591332" cy="409040"/>
          </a:xfrm>
        </p:grpSpPr>
        <p:sp>
          <p:nvSpPr>
            <p:cNvPr id="55" name="円形吹き出し 54">
              <a:extLst>
                <a:ext uri="{FF2B5EF4-FFF2-40B4-BE49-F238E27FC236}">
                  <a16:creationId xmlns="" xmlns:a16="http://schemas.microsoft.com/office/drawing/2014/main" id="{D2EB229D-3E68-BA46-AF10-DFE510363606}"/>
                </a:ext>
              </a:extLst>
            </p:cNvPr>
            <p:cNvSpPr/>
            <p:nvPr/>
          </p:nvSpPr>
          <p:spPr>
            <a:xfrm>
              <a:off x="1629486" y="3237970"/>
              <a:ext cx="529180" cy="409040"/>
            </a:xfrm>
            <a:prstGeom prst="wedgeEllipseCallout">
              <a:avLst>
                <a:gd name="adj1" fmla="val 22697"/>
                <a:gd name="adj2" fmla="val -7102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 xmlns:a16="http://schemas.microsoft.com/office/drawing/2014/main" id="{AD1B2337-F66C-A34F-9AD4-C7B5B2CBB113}"/>
                </a:ext>
              </a:extLst>
            </p:cNvPr>
            <p:cNvSpPr txBox="1"/>
            <p:nvPr/>
          </p:nvSpPr>
          <p:spPr>
            <a:xfrm>
              <a:off x="1598006" y="3328430"/>
              <a:ext cx="591332"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❶入力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57" name="角丸四角形 56">
            <a:extLst>
              <a:ext uri="{FF2B5EF4-FFF2-40B4-BE49-F238E27FC236}">
                <a16:creationId xmlns="" xmlns:a16="http://schemas.microsoft.com/office/drawing/2014/main" id="{0894F43F-16AD-2740-81FA-59900AAF0300}"/>
              </a:ext>
            </a:extLst>
          </p:cNvPr>
          <p:cNvSpPr/>
          <p:nvPr/>
        </p:nvSpPr>
        <p:spPr>
          <a:xfrm>
            <a:off x="3894942" y="3672849"/>
            <a:ext cx="1450964" cy="291682"/>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 xmlns:a16="http://schemas.microsoft.com/office/drawing/2014/main" id="{9480340F-C960-6048-82C5-63EFD45EC947}"/>
              </a:ext>
            </a:extLst>
          </p:cNvPr>
          <p:cNvSpPr txBox="1"/>
          <p:nvPr/>
        </p:nvSpPr>
        <p:spPr>
          <a:xfrm>
            <a:off x="6253169" y="6263336"/>
            <a:ext cx="1613647"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連絡先を使って、友だちとつながることができます。ここでは「今はしない」をタップします。</a:t>
            </a:r>
          </a:p>
        </p:txBody>
      </p:sp>
      <p:pic>
        <p:nvPicPr>
          <p:cNvPr id="59" name="図 58">
            <a:extLst>
              <a:ext uri="{FF2B5EF4-FFF2-40B4-BE49-F238E27FC236}">
                <a16:creationId xmlns="" xmlns:a16="http://schemas.microsoft.com/office/drawing/2014/main" id="{A81B8D80-48A8-DB48-B8AB-077B02A20152}"/>
              </a:ext>
            </a:extLst>
          </p:cNvPr>
          <p:cNvPicPr>
            <a:picLocks noChangeAspect="1"/>
          </p:cNvPicPr>
          <p:nvPr/>
        </p:nvPicPr>
        <p:blipFill>
          <a:blip r:embed="rId4"/>
          <a:stretch>
            <a:fillRect/>
          </a:stretch>
        </p:blipFill>
        <p:spPr>
          <a:xfrm>
            <a:off x="6348832" y="3048726"/>
            <a:ext cx="1383899" cy="3158028"/>
          </a:xfrm>
          <a:prstGeom prst="rect">
            <a:avLst/>
          </a:prstGeom>
          <a:ln>
            <a:solidFill>
              <a:schemeClr val="tx1"/>
            </a:solidFill>
          </a:ln>
        </p:spPr>
      </p:pic>
      <p:sp>
        <p:nvSpPr>
          <p:cNvPr id="65" name="角丸四角形 64">
            <a:extLst>
              <a:ext uri="{FF2B5EF4-FFF2-40B4-BE49-F238E27FC236}">
                <a16:creationId xmlns="" xmlns:a16="http://schemas.microsoft.com/office/drawing/2014/main" id="{3203CDEF-F4F1-AD4F-84CE-133EF951CE53}"/>
              </a:ext>
            </a:extLst>
          </p:cNvPr>
          <p:cNvSpPr/>
          <p:nvPr/>
        </p:nvSpPr>
        <p:spPr>
          <a:xfrm>
            <a:off x="6802503" y="4742597"/>
            <a:ext cx="476556" cy="180379"/>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a:extLst>
              <a:ext uri="{FF2B5EF4-FFF2-40B4-BE49-F238E27FC236}">
                <a16:creationId xmlns="" xmlns:a16="http://schemas.microsoft.com/office/drawing/2014/main" id="{D18184DE-9A78-DB49-80D7-F6702A5C5091}"/>
              </a:ext>
            </a:extLst>
          </p:cNvPr>
          <p:cNvSpPr/>
          <p:nvPr/>
        </p:nvSpPr>
        <p:spPr>
          <a:xfrm>
            <a:off x="8072132" y="234350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 xmlns:a16="http://schemas.microsoft.com/office/drawing/2014/main" id="{E55F3064-113A-2D45-8FAE-1F25F83C1995}"/>
              </a:ext>
            </a:extLst>
          </p:cNvPr>
          <p:cNvPicPr>
            <a:picLocks noChangeAspect="1"/>
          </p:cNvPicPr>
          <p:nvPr/>
        </p:nvPicPr>
        <p:blipFill>
          <a:blip r:embed="rId5"/>
          <a:stretch>
            <a:fillRect/>
          </a:stretch>
        </p:blipFill>
        <p:spPr>
          <a:xfrm>
            <a:off x="8794473" y="3022134"/>
            <a:ext cx="1401257" cy="3199711"/>
          </a:xfrm>
          <a:prstGeom prst="rect">
            <a:avLst/>
          </a:prstGeom>
          <a:ln>
            <a:solidFill>
              <a:schemeClr val="tx1"/>
            </a:solidFill>
          </a:ln>
        </p:spPr>
      </p:pic>
      <p:sp>
        <p:nvSpPr>
          <p:cNvPr id="68" name="三角形 67">
            <a:extLst>
              <a:ext uri="{FF2B5EF4-FFF2-40B4-BE49-F238E27FC236}">
                <a16:creationId xmlns="" xmlns:a16="http://schemas.microsoft.com/office/drawing/2014/main" id="{72423FDB-6B5D-F24E-A65B-868A59EFC0EA}"/>
              </a:ext>
            </a:extLst>
          </p:cNvPr>
          <p:cNvSpPr/>
          <p:nvPr/>
        </p:nvSpPr>
        <p:spPr>
          <a:xfrm rot="5400000">
            <a:off x="8216133" y="4504654"/>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0" name="グループ化 69">
            <a:extLst>
              <a:ext uri="{FF2B5EF4-FFF2-40B4-BE49-F238E27FC236}">
                <a16:creationId xmlns="" xmlns:a16="http://schemas.microsoft.com/office/drawing/2014/main" id="{F3631BE2-465A-DD49-9B14-9D9E23C1C88B}"/>
              </a:ext>
            </a:extLst>
          </p:cNvPr>
          <p:cNvGrpSpPr/>
          <p:nvPr/>
        </p:nvGrpSpPr>
        <p:grpSpPr>
          <a:xfrm>
            <a:off x="9506359" y="4281348"/>
            <a:ext cx="877565" cy="552140"/>
            <a:chOff x="1256896" y="3273669"/>
            <a:chExt cx="712400" cy="369151"/>
          </a:xfrm>
        </p:grpSpPr>
        <p:sp>
          <p:nvSpPr>
            <p:cNvPr id="71" name="円形吹き出し 70">
              <a:extLst>
                <a:ext uri="{FF2B5EF4-FFF2-40B4-BE49-F238E27FC236}">
                  <a16:creationId xmlns="" xmlns:a16="http://schemas.microsoft.com/office/drawing/2014/main" id="{036ECB9C-633B-F24A-9F7B-69203C64C3BB}"/>
                </a:ext>
              </a:extLst>
            </p:cNvPr>
            <p:cNvSpPr/>
            <p:nvPr/>
          </p:nvSpPr>
          <p:spPr>
            <a:xfrm>
              <a:off x="1276866" y="3273669"/>
              <a:ext cx="681602" cy="369151"/>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 xmlns:a16="http://schemas.microsoft.com/office/drawing/2014/main" id="{36C69E57-539E-364A-94DE-EBD111E319AC}"/>
                </a:ext>
              </a:extLst>
            </p:cNvPr>
            <p:cNvSpPr txBox="1"/>
            <p:nvPr/>
          </p:nvSpPr>
          <p:spPr>
            <a:xfrm>
              <a:off x="1256896" y="3350097"/>
              <a:ext cx="712400" cy="288083"/>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項目を</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選ぶ</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76" name="テキスト ボックス 75">
            <a:extLst>
              <a:ext uri="{FF2B5EF4-FFF2-40B4-BE49-F238E27FC236}">
                <a16:creationId xmlns="" xmlns:a16="http://schemas.microsoft.com/office/drawing/2014/main" id="{666D71A6-9CF5-B248-A2BE-D2895CF7E9C8}"/>
              </a:ext>
            </a:extLst>
          </p:cNvPr>
          <p:cNvSpPr txBox="1"/>
          <p:nvPr/>
        </p:nvSpPr>
        <p:spPr>
          <a:xfrm>
            <a:off x="8699536" y="6278272"/>
            <a:ext cx="1613647"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興味のある項目を選んで、「次へ」をタップします。</a:t>
            </a:r>
            <a:endParaRPr lang="en-US" altLang="ja-JP" sz="1100" dirty="0">
              <a:latin typeface="Meiryo" panose="020B0604030504040204" pitchFamily="34" charset="-128"/>
              <a:ea typeface="Meiryo" panose="020B0604030504040204" pitchFamily="34" charset="-128"/>
            </a:endParaRPr>
          </a:p>
        </p:txBody>
      </p:sp>
      <p:sp>
        <p:nvSpPr>
          <p:cNvPr id="77" name="テキスト ボックス 76">
            <a:extLst>
              <a:ext uri="{FF2B5EF4-FFF2-40B4-BE49-F238E27FC236}">
                <a16:creationId xmlns="" xmlns:a16="http://schemas.microsoft.com/office/drawing/2014/main" id="{9E232A04-F042-AE42-92C7-42611FC8BF0E}"/>
              </a:ext>
            </a:extLst>
          </p:cNvPr>
          <p:cNvSpPr txBox="1"/>
          <p:nvPr/>
        </p:nvSpPr>
        <p:spPr>
          <a:xfrm>
            <a:off x="8490305" y="2316813"/>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興味のある</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トピックを選ぶ</a:t>
            </a:r>
          </a:p>
        </p:txBody>
      </p:sp>
      <p:sp>
        <p:nvSpPr>
          <p:cNvPr id="78" name="角丸四角形 77">
            <a:extLst>
              <a:ext uri="{FF2B5EF4-FFF2-40B4-BE49-F238E27FC236}">
                <a16:creationId xmlns="" xmlns:a16="http://schemas.microsoft.com/office/drawing/2014/main" id="{7E72727E-B7FF-B447-A9AC-0CFF4F48BA39}"/>
              </a:ext>
            </a:extLst>
          </p:cNvPr>
          <p:cNvSpPr/>
          <p:nvPr/>
        </p:nvSpPr>
        <p:spPr>
          <a:xfrm>
            <a:off x="9873982" y="5936287"/>
            <a:ext cx="360025" cy="214199"/>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9" name="グループ化 78">
            <a:extLst>
              <a:ext uri="{FF2B5EF4-FFF2-40B4-BE49-F238E27FC236}">
                <a16:creationId xmlns="" xmlns:a16="http://schemas.microsoft.com/office/drawing/2014/main" id="{18E193EC-CB52-D940-AF7D-2122D68D6B59}"/>
              </a:ext>
            </a:extLst>
          </p:cNvPr>
          <p:cNvGrpSpPr/>
          <p:nvPr/>
        </p:nvGrpSpPr>
        <p:grpSpPr>
          <a:xfrm>
            <a:off x="9077631" y="5795737"/>
            <a:ext cx="796351" cy="378950"/>
            <a:chOff x="1194809" y="3263871"/>
            <a:chExt cx="796351" cy="378950"/>
          </a:xfrm>
        </p:grpSpPr>
        <p:sp>
          <p:nvSpPr>
            <p:cNvPr id="80" name="円形吹き出し 79">
              <a:extLst>
                <a:ext uri="{FF2B5EF4-FFF2-40B4-BE49-F238E27FC236}">
                  <a16:creationId xmlns="" xmlns:a16="http://schemas.microsoft.com/office/drawing/2014/main" id="{4B7E8CCA-D948-474B-B7AF-74EF0C96864C}"/>
                </a:ext>
              </a:extLst>
            </p:cNvPr>
            <p:cNvSpPr/>
            <p:nvPr/>
          </p:nvSpPr>
          <p:spPr>
            <a:xfrm>
              <a:off x="1276866" y="3263871"/>
              <a:ext cx="637740" cy="378950"/>
            </a:xfrm>
            <a:prstGeom prst="wedgeEllipseCallout">
              <a:avLst>
                <a:gd name="adj1" fmla="val 54005"/>
                <a:gd name="adj2" fmla="val 20757"/>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 xmlns:a16="http://schemas.microsoft.com/office/drawing/2014/main" id="{0F16F3A9-BF60-E34E-B5DD-7C81B05D1544}"/>
                </a:ext>
              </a:extLst>
            </p:cNvPr>
            <p:cNvSpPr txBox="1"/>
            <p:nvPr/>
          </p:nvSpPr>
          <p:spPr>
            <a:xfrm>
              <a:off x="1194809" y="3345320"/>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grpSp>
        <p:nvGrpSpPr>
          <p:cNvPr id="3" name="グループ化 2">
            <a:extLst>
              <a:ext uri="{FF2B5EF4-FFF2-40B4-BE49-F238E27FC236}">
                <a16:creationId xmlns="" xmlns:a16="http://schemas.microsoft.com/office/drawing/2014/main" id="{DE694FBB-9395-EF91-0149-7FC02A9991C0}"/>
              </a:ext>
            </a:extLst>
          </p:cNvPr>
          <p:cNvGrpSpPr/>
          <p:nvPr/>
        </p:nvGrpSpPr>
        <p:grpSpPr>
          <a:xfrm>
            <a:off x="604646" y="0"/>
            <a:ext cx="1351370" cy="1035439"/>
            <a:chOff x="604646" y="0"/>
            <a:chExt cx="1351370" cy="1035439"/>
          </a:xfrm>
          <a:solidFill>
            <a:srgbClr val="6AC8F3"/>
          </a:solidFill>
        </p:grpSpPr>
        <p:sp>
          <p:nvSpPr>
            <p:cNvPr id="5" name="片側の 2 つの角を切り取った四角形 4">
              <a:extLst>
                <a:ext uri="{FF2B5EF4-FFF2-40B4-BE49-F238E27FC236}">
                  <a16:creationId xmlns="" xmlns:a16="http://schemas.microsoft.com/office/drawing/2014/main" id="{3E34FCED-B92F-6A89-BBEC-98E59F53B97E}"/>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片側の 2 つの角を切り取った四角形 5">
              <a:extLst>
                <a:ext uri="{FF2B5EF4-FFF2-40B4-BE49-F238E27FC236}">
                  <a16:creationId xmlns="" xmlns:a16="http://schemas.microsoft.com/office/drawing/2014/main" id="{C085BC36-9B56-842F-C0B5-E22301B98F5B}"/>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角丸四角形 20">
            <a:extLst>
              <a:ext uri="{FF2B5EF4-FFF2-40B4-BE49-F238E27FC236}">
                <a16:creationId xmlns="" xmlns:a16="http://schemas.microsoft.com/office/drawing/2014/main" id="{0FEF9D93-51FE-8D3B-9843-A31B3FA9A0A6}"/>
              </a:ext>
            </a:extLst>
          </p:cNvPr>
          <p:cNvSpPr/>
          <p:nvPr/>
        </p:nvSpPr>
        <p:spPr>
          <a:xfrm>
            <a:off x="4973487" y="4838410"/>
            <a:ext cx="414167" cy="255049"/>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a:extLst>
              <a:ext uri="{FF2B5EF4-FFF2-40B4-BE49-F238E27FC236}">
                <a16:creationId xmlns="" xmlns:a16="http://schemas.microsoft.com/office/drawing/2014/main" id="{4A0EC4CC-A63D-C0FB-2E74-CBEDCABE0393}"/>
              </a:ext>
            </a:extLst>
          </p:cNvPr>
          <p:cNvGrpSpPr/>
          <p:nvPr/>
        </p:nvGrpSpPr>
        <p:grpSpPr>
          <a:xfrm>
            <a:off x="4393482" y="5225371"/>
            <a:ext cx="796351" cy="352633"/>
            <a:chOff x="1131382" y="3281385"/>
            <a:chExt cx="796351" cy="352633"/>
          </a:xfrm>
        </p:grpSpPr>
        <p:sp>
          <p:nvSpPr>
            <p:cNvPr id="26" name="円形吹き出し 25">
              <a:extLst>
                <a:ext uri="{FF2B5EF4-FFF2-40B4-BE49-F238E27FC236}">
                  <a16:creationId xmlns="" xmlns:a16="http://schemas.microsoft.com/office/drawing/2014/main" id="{E698EC8B-007A-5855-A4A3-0F1F0B12EF1F}"/>
                </a:ext>
              </a:extLst>
            </p:cNvPr>
            <p:cNvSpPr/>
            <p:nvPr/>
          </p:nvSpPr>
          <p:spPr>
            <a:xfrm>
              <a:off x="1164680" y="3281385"/>
              <a:ext cx="735577" cy="352633"/>
            </a:xfrm>
            <a:prstGeom prst="wedgeEllipseCallout">
              <a:avLst>
                <a:gd name="adj1" fmla="val 29127"/>
                <a:gd name="adj2" fmla="val -6918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 xmlns:a16="http://schemas.microsoft.com/office/drawing/2014/main" id="{839759CD-E580-C858-F290-EBFD030742E1}"/>
                </a:ext>
              </a:extLst>
            </p:cNvPr>
            <p:cNvSpPr txBox="1"/>
            <p:nvPr/>
          </p:nvSpPr>
          <p:spPr>
            <a:xfrm>
              <a:off x="1131382" y="3341084"/>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28" name="角丸四角形 27">
            <a:extLst>
              <a:ext uri="{FF2B5EF4-FFF2-40B4-BE49-F238E27FC236}">
                <a16:creationId xmlns="" xmlns:a16="http://schemas.microsoft.com/office/drawing/2014/main" id="{BD365B80-EF32-E2B3-E066-598AC332F245}"/>
              </a:ext>
            </a:extLst>
          </p:cNvPr>
          <p:cNvSpPr/>
          <p:nvPr/>
        </p:nvSpPr>
        <p:spPr>
          <a:xfrm>
            <a:off x="1466893" y="5913508"/>
            <a:ext cx="407998" cy="261610"/>
          </a:xfrm>
          <a:prstGeom prst="roundRect">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 xmlns:a16="http://schemas.microsoft.com/office/drawing/2014/main" id="{D2587751-802E-BAA6-25AB-BD7194DB4842}"/>
              </a:ext>
            </a:extLst>
          </p:cNvPr>
          <p:cNvGrpSpPr/>
          <p:nvPr/>
        </p:nvGrpSpPr>
        <p:grpSpPr>
          <a:xfrm>
            <a:off x="6882890" y="5070642"/>
            <a:ext cx="796351" cy="352633"/>
            <a:chOff x="1164680" y="3290187"/>
            <a:chExt cx="796351" cy="352633"/>
          </a:xfrm>
        </p:grpSpPr>
        <p:sp>
          <p:nvSpPr>
            <p:cNvPr id="30" name="円形吹き出し 29">
              <a:extLst>
                <a:ext uri="{FF2B5EF4-FFF2-40B4-BE49-F238E27FC236}">
                  <a16:creationId xmlns="" xmlns:a16="http://schemas.microsoft.com/office/drawing/2014/main" id="{6D9B3A12-E4B4-B9CD-FF48-87E058BDE368}"/>
                </a:ext>
              </a:extLst>
            </p:cNvPr>
            <p:cNvSpPr/>
            <p:nvPr/>
          </p:nvSpPr>
          <p:spPr>
            <a:xfrm>
              <a:off x="1276866" y="3290187"/>
              <a:ext cx="571981" cy="352633"/>
            </a:xfrm>
            <a:prstGeom prst="wedgeEllipseCallout">
              <a:avLst>
                <a:gd name="adj1" fmla="val -31284"/>
                <a:gd name="adj2" fmla="val -6995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 xmlns:a16="http://schemas.microsoft.com/office/drawing/2014/main" id="{3E3BF94F-F091-630A-AE21-CA226C138C54}"/>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34" name="フリーフォーム 33">
            <a:extLst>
              <a:ext uri="{FF2B5EF4-FFF2-40B4-BE49-F238E27FC236}">
                <a16:creationId xmlns="" xmlns:a16="http://schemas.microsoft.com/office/drawing/2014/main" id="{7F102709-5169-065F-4F7C-69610FA29896}"/>
              </a:ext>
            </a:extLst>
          </p:cNvPr>
          <p:cNvSpPr/>
          <p:nvPr/>
        </p:nvSpPr>
        <p:spPr>
          <a:xfrm>
            <a:off x="8790432" y="5041392"/>
            <a:ext cx="1408176" cy="621792"/>
          </a:xfrm>
          <a:custGeom>
            <a:avLst/>
            <a:gdLst>
              <a:gd name="connsiteX0" fmla="*/ 6096 w 1408176"/>
              <a:gd name="connsiteY0" fmla="*/ 0 h 621792"/>
              <a:gd name="connsiteX1" fmla="*/ 1402080 w 1408176"/>
              <a:gd name="connsiteY1" fmla="*/ 0 h 621792"/>
              <a:gd name="connsiteX2" fmla="*/ 1408176 w 1408176"/>
              <a:gd name="connsiteY2" fmla="*/ 329184 h 621792"/>
              <a:gd name="connsiteX3" fmla="*/ 707136 w 1408176"/>
              <a:gd name="connsiteY3" fmla="*/ 329184 h 621792"/>
              <a:gd name="connsiteX4" fmla="*/ 707136 w 1408176"/>
              <a:gd name="connsiteY4" fmla="*/ 621792 h 621792"/>
              <a:gd name="connsiteX5" fmla="*/ 0 w 1408176"/>
              <a:gd name="connsiteY5" fmla="*/ 621792 h 621792"/>
              <a:gd name="connsiteX6" fmla="*/ 6096 w 1408176"/>
              <a:gd name="connsiteY6" fmla="*/ 0 h 62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76" h="621792">
                <a:moveTo>
                  <a:pt x="6096" y="0"/>
                </a:moveTo>
                <a:lnTo>
                  <a:pt x="1402080" y="0"/>
                </a:lnTo>
                <a:lnTo>
                  <a:pt x="1408176" y="329184"/>
                </a:lnTo>
                <a:lnTo>
                  <a:pt x="707136" y="329184"/>
                </a:lnTo>
                <a:lnTo>
                  <a:pt x="707136" y="621792"/>
                </a:lnTo>
                <a:lnTo>
                  <a:pt x="0" y="621792"/>
                </a:lnTo>
                <a:lnTo>
                  <a:pt x="6096" y="0"/>
                </a:lnTo>
                <a:close/>
              </a:path>
            </a:pathLst>
          </a:cu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 xmlns:a16="http://schemas.microsoft.com/office/drawing/2014/main" id="{D5C08CD6-9B3F-4CCB-9CDD-C96CAE8875F3}"/>
              </a:ext>
            </a:extLst>
          </p:cNvPr>
          <p:cNvSpPr txBox="1"/>
          <p:nvPr/>
        </p:nvSpPr>
        <p:spPr>
          <a:xfrm>
            <a:off x="2131942" y="341828"/>
            <a:ext cx="5347252"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［実践編］</a:t>
            </a:r>
          </a:p>
        </p:txBody>
      </p:sp>
      <p:sp>
        <p:nvSpPr>
          <p:cNvPr id="36" name="テキスト ボックス 35">
            <a:extLst>
              <a:ext uri="{FF2B5EF4-FFF2-40B4-BE49-F238E27FC236}">
                <a16:creationId xmlns="" xmlns:a16="http://schemas.microsoft.com/office/drawing/2014/main" id="{E6BC90BD-5605-F3C1-D8EC-C2BB6AC0C6FD}"/>
              </a:ext>
            </a:extLst>
          </p:cNvPr>
          <p:cNvSpPr txBox="1"/>
          <p:nvPr/>
        </p:nvSpPr>
        <p:spPr>
          <a:xfrm>
            <a:off x="2098809" y="688626"/>
            <a:ext cx="8327898" cy="369332"/>
          </a:xfrm>
          <a:prstGeom prst="rect">
            <a:avLst/>
          </a:prstGeom>
          <a:noFill/>
        </p:spPr>
        <p:txBody>
          <a:bodyPr wrap="square">
            <a:spAutoFit/>
          </a:bodyPr>
          <a:lstStyle/>
          <a:p>
            <a:r>
              <a:rPr lang="en-US" altLang="ja-JP" sz="1800" b="1" dirty="0">
                <a:latin typeface="Meiryo" panose="020B0604030504040204" pitchFamily="34" charset="-128"/>
                <a:ea typeface="Meiryo" panose="020B0604030504040204" pitchFamily="34" charset="-128"/>
              </a:rPr>
              <a:t>2. </a:t>
            </a:r>
            <a:r>
              <a:rPr lang="ja-JP" altLang="en-US" sz="1800" b="1">
                <a:latin typeface="Meiryo" panose="020B0604030504040204" pitchFamily="34" charset="-128"/>
                <a:ea typeface="Meiryo" panose="020B0604030504040204" pitchFamily="34" charset="-128"/>
              </a:rPr>
              <a:t>アカウン</a:t>
            </a:r>
            <a:r>
              <a:rPr lang="ja-JP" altLang="en-US" sz="1800" b="1" spc="-500">
                <a:latin typeface="Meiryo" panose="020B0604030504040204" pitchFamily="34" charset="-128"/>
                <a:ea typeface="Meiryo" panose="020B0604030504040204" pitchFamily="34" charset="-128"/>
              </a:rPr>
              <a:t>ト</a:t>
            </a:r>
            <a:r>
              <a:rPr lang="ja-JP" altLang="en-US" sz="1800" b="1">
                <a:latin typeface="Meiryo" panose="020B0604030504040204" pitchFamily="34" charset="-128"/>
                <a:ea typeface="Meiryo" panose="020B0604030504040204" pitchFamily="34" charset="-128"/>
              </a:rPr>
              <a:t>（個人認証情報</a:t>
            </a:r>
            <a:r>
              <a:rPr lang="ja-JP" altLang="en-US" sz="1800" b="1" spc="-500">
                <a:latin typeface="Meiryo" panose="020B0604030504040204" pitchFamily="34" charset="-128"/>
                <a:ea typeface="Meiryo" panose="020B0604030504040204" pitchFamily="34" charset="-128"/>
              </a:rPr>
              <a:t>）</a:t>
            </a:r>
            <a:r>
              <a:rPr lang="ja-JP" altLang="en-US" sz="1800" b="1">
                <a:latin typeface="Meiryo" panose="020B0604030504040204" pitchFamily="34" charset="-128"/>
                <a:ea typeface="Meiryo" panose="020B0604030504040204" pitchFamily="34" charset="-128"/>
              </a:rPr>
              <a:t>を登録す</a:t>
            </a:r>
            <a:r>
              <a:rPr lang="ja-JP" altLang="en-US" sz="1800" b="1" spc="-500">
                <a:latin typeface="Meiryo" panose="020B0604030504040204" pitchFamily="34" charset="-128"/>
                <a:ea typeface="Meiryo" panose="020B0604030504040204" pitchFamily="34" charset="-128"/>
              </a:rPr>
              <a:t>る</a:t>
            </a:r>
            <a:endParaRPr lang="ja-JP" altLang="en-US" sz="1800" b="1" dirty="0">
              <a:latin typeface="Meiryo" panose="020B0604030504040204" pitchFamily="34" charset="-128"/>
              <a:ea typeface="Meiryo" panose="020B0604030504040204" pitchFamily="34" charset="-128"/>
            </a:endParaRPr>
          </a:p>
        </p:txBody>
      </p:sp>
      <p:pic>
        <p:nvPicPr>
          <p:cNvPr id="7" name="図 6">
            <a:extLst>
              <a:ext uri="{FF2B5EF4-FFF2-40B4-BE49-F238E27FC236}">
                <a16:creationId xmlns="" xmlns:a16="http://schemas.microsoft.com/office/drawing/2014/main" id="{8481F3E1-5824-463A-B016-1D79C2920225}"/>
              </a:ext>
            </a:extLst>
          </p:cNvPr>
          <p:cNvPicPr>
            <a:picLocks noChangeAspect="1"/>
          </p:cNvPicPr>
          <p:nvPr/>
        </p:nvPicPr>
        <p:blipFill>
          <a:blip r:embed="rId6"/>
          <a:stretch>
            <a:fillRect/>
          </a:stretch>
        </p:blipFill>
        <p:spPr>
          <a:xfrm>
            <a:off x="3579688" y="1129873"/>
            <a:ext cx="2018934" cy="1118266"/>
          </a:xfrm>
          <a:prstGeom prst="rect">
            <a:avLst/>
          </a:prstGeom>
          <a:ln w="9525">
            <a:solidFill>
              <a:schemeClr val="tx1"/>
            </a:solidFill>
            <a:prstDash val="sysDash"/>
          </a:ln>
        </p:spPr>
      </p:pic>
      <p:cxnSp>
        <p:nvCxnSpPr>
          <p:cNvPr id="9" name="カギ線コネクタ 8">
            <a:extLst>
              <a:ext uri="{FF2B5EF4-FFF2-40B4-BE49-F238E27FC236}">
                <a16:creationId xmlns="" xmlns:a16="http://schemas.microsoft.com/office/drawing/2014/main" id="{83BA0135-5754-8B0B-A803-00C8072FAB7B}"/>
              </a:ext>
            </a:extLst>
          </p:cNvPr>
          <p:cNvCxnSpPr>
            <a:cxnSpLocks/>
          </p:cNvCxnSpPr>
          <p:nvPr/>
        </p:nvCxnSpPr>
        <p:spPr>
          <a:xfrm rot="16200000" flipV="1">
            <a:off x="2982046" y="2694447"/>
            <a:ext cx="1740992" cy="193700"/>
          </a:xfrm>
          <a:prstGeom prst="bentConnector3">
            <a:avLst>
              <a:gd name="adj1" fmla="val 50000"/>
            </a:avLst>
          </a:prstGeom>
          <a:ln w="28575">
            <a:solidFill>
              <a:srgbClr val="FF6B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角丸四角形 31">
            <a:extLst>
              <a:ext uri="{FF2B5EF4-FFF2-40B4-BE49-F238E27FC236}">
                <a16:creationId xmlns="" xmlns:a16="http://schemas.microsoft.com/office/drawing/2014/main" id="{73038FEA-2977-E222-A541-ACBBE7D779AF}"/>
              </a:ext>
            </a:extLst>
          </p:cNvPr>
          <p:cNvSpPr/>
          <p:nvPr/>
        </p:nvSpPr>
        <p:spPr>
          <a:xfrm>
            <a:off x="3614274" y="1711894"/>
            <a:ext cx="561335" cy="178246"/>
          </a:xfrm>
          <a:prstGeom prst="roundRect">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a:extLst>
              <a:ext uri="{FF2B5EF4-FFF2-40B4-BE49-F238E27FC236}">
                <a16:creationId xmlns="" xmlns:a16="http://schemas.microsoft.com/office/drawing/2014/main" id="{FCB3F3B7-6EC8-D0B3-6CC1-C22C8FD73B35}"/>
              </a:ext>
            </a:extLst>
          </p:cNvPr>
          <p:cNvGrpSpPr/>
          <p:nvPr/>
        </p:nvGrpSpPr>
        <p:grpSpPr>
          <a:xfrm>
            <a:off x="4234891" y="1244299"/>
            <a:ext cx="3469046" cy="699335"/>
            <a:chOff x="8618725" y="2521715"/>
            <a:chExt cx="3469046" cy="699335"/>
          </a:xfrm>
        </p:grpSpPr>
        <p:sp>
          <p:nvSpPr>
            <p:cNvPr id="42" name="四角形吹き出し 41">
              <a:extLst>
                <a:ext uri="{FF2B5EF4-FFF2-40B4-BE49-F238E27FC236}">
                  <a16:creationId xmlns="" xmlns:a16="http://schemas.microsoft.com/office/drawing/2014/main" id="{07A5A4FF-172E-9816-19CC-33B433FACE60}"/>
                </a:ext>
              </a:extLst>
            </p:cNvPr>
            <p:cNvSpPr/>
            <p:nvPr/>
          </p:nvSpPr>
          <p:spPr>
            <a:xfrm>
              <a:off x="8755607" y="2521715"/>
              <a:ext cx="3195283" cy="699335"/>
            </a:xfrm>
            <a:prstGeom prst="wedgeRectCallout">
              <a:avLst>
                <a:gd name="adj1" fmla="val -54045"/>
                <a:gd name="adj2" fmla="val 32739"/>
              </a:avLst>
            </a:prstGeom>
            <a:solidFill>
              <a:schemeClr val="bg1"/>
            </a:solid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 xmlns:a16="http://schemas.microsoft.com/office/drawing/2014/main" id="{6FF5E017-1D2D-E92C-AB45-D9A8DA20F9D3}"/>
                </a:ext>
              </a:extLst>
            </p:cNvPr>
            <p:cNvSpPr txBox="1"/>
            <p:nvPr/>
          </p:nvSpPr>
          <p:spPr>
            <a:xfrm>
              <a:off x="8618725" y="2570331"/>
              <a:ext cx="3469046" cy="600164"/>
            </a:xfrm>
            <a:prstGeom prst="rect">
              <a:avLst/>
            </a:prstGeom>
            <a:noFill/>
          </p:spPr>
          <p:txBody>
            <a:bodyPr wrap="square">
              <a:spAutoFit/>
            </a:bodyPr>
            <a:lstStyle/>
            <a:p>
              <a:pPr algn="ctr"/>
              <a:r>
                <a:rPr lang="en-US" altLang="ja-JP" sz="1100" b="1" dirty="0">
                  <a:latin typeface="Meiryo" panose="020B0604030504040204" pitchFamily="34" charset="-128"/>
                  <a:ea typeface="Meiryo" panose="020B0604030504040204" pitchFamily="34" charset="-128"/>
                </a:rPr>
                <a:t>【</a:t>
              </a:r>
              <a:r>
                <a:rPr lang="ja-JP" altLang="en-US" sz="1100" b="1">
                  <a:latin typeface="Meiryo" panose="020B0604030504040204" pitchFamily="34" charset="-128"/>
                  <a:ea typeface="Meiryo" panose="020B0604030504040204" pitchFamily="34" charset="-128"/>
                </a:rPr>
                <a:t>ユーザー名</a:t>
              </a:r>
              <a:r>
                <a:rPr lang="en-US" altLang="ja-JP" sz="1100" b="1" dirty="0">
                  <a:latin typeface="Meiryo" panose="020B0604030504040204" pitchFamily="34" charset="-128"/>
                  <a:ea typeface="Meiryo" panose="020B0604030504040204" pitchFamily="34" charset="-128"/>
                </a:rPr>
                <a:t>】</a:t>
              </a:r>
            </a:p>
            <a:p>
              <a:pPr algn="ctr"/>
              <a:r>
                <a:rPr lang="en-US" altLang="ja-JP" sz="1100" b="1" dirty="0">
                  <a:solidFill>
                    <a:srgbClr val="FF6B00"/>
                  </a:solidFill>
                  <a:latin typeface="Meiryo" panose="020B0604030504040204" pitchFamily="34" charset="-128"/>
                  <a:ea typeface="Meiryo" panose="020B0604030504040204" pitchFamily="34" charset="-128"/>
                </a:rPr>
                <a:t>❶</a:t>
              </a:r>
              <a:r>
                <a:rPr lang="ja-JP" altLang="en-US" sz="1100" b="1">
                  <a:latin typeface="Meiryo" panose="020B0604030504040204" pitchFamily="34" charset="-128"/>
                  <a:ea typeface="Meiryo" panose="020B0604030504040204" pitchFamily="34" charset="-128"/>
                </a:rPr>
                <a:t>で入力した名前がこのように表示されます</a:t>
              </a:r>
              <a:endParaRPr lang="en-US" altLang="ja-JP" sz="1100" b="1" dirty="0">
                <a:latin typeface="Meiryo" panose="020B0604030504040204" pitchFamily="34" charset="-128"/>
                <a:ea typeface="Meiryo" panose="020B0604030504040204" pitchFamily="34" charset="-128"/>
              </a:endParaRPr>
            </a:p>
            <a:p>
              <a:pPr algn="ctr"/>
              <a:r>
                <a:rPr lang="ja-JP" altLang="en-US" sz="1100" b="1">
                  <a:latin typeface="Meiryo" panose="020B0604030504040204" pitchFamily="34" charset="-128"/>
                  <a:ea typeface="Meiryo" panose="020B0604030504040204" pitchFamily="34" charset="-128"/>
                </a:rPr>
                <a:t>（他者と区別するための識別コードのようなもの）</a:t>
              </a:r>
              <a:endParaRPr lang="en-US" altLang="ja-JP" sz="1100" b="1" dirty="0">
                <a:latin typeface="Meiryo" panose="020B0604030504040204" pitchFamily="34" charset="-128"/>
                <a:ea typeface="Meiryo" panose="020B0604030504040204" pitchFamily="34" charset="-128"/>
              </a:endParaRPr>
            </a:p>
          </p:txBody>
        </p:sp>
      </p:grpSp>
      <p:sp>
        <p:nvSpPr>
          <p:cNvPr id="62" name="テキスト ボックス 61">
            <a:extLst>
              <a:ext uri="{FF2B5EF4-FFF2-40B4-BE49-F238E27FC236}">
                <a16:creationId xmlns="" xmlns:a16="http://schemas.microsoft.com/office/drawing/2014/main" id="{B331F052-4576-ED95-C7BD-A2B2066D5B37}"/>
              </a:ext>
            </a:extLst>
          </p:cNvPr>
          <p:cNvSpPr txBox="1"/>
          <p:nvPr/>
        </p:nvSpPr>
        <p:spPr>
          <a:xfrm>
            <a:off x="788667" y="403384"/>
            <a:ext cx="983325" cy="630942"/>
          </a:xfrm>
          <a:prstGeom prst="rect">
            <a:avLst/>
          </a:prstGeom>
          <a:solidFill>
            <a:srgbClr val="6AC8F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
        <p:nvSpPr>
          <p:cNvPr id="69" name="テキスト ボックス 68">
            <a:extLst>
              <a:ext uri="{FF2B5EF4-FFF2-40B4-BE49-F238E27FC236}">
                <a16:creationId xmlns="" xmlns:a16="http://schemas.microsoft.com/office/drawing/2014/main" id="{072B7445-5A88-938F-7CA2-F35F5EE9C4F1}"/>
              </a:ext>
            </a:extLst>
          </p:cNvPr>
          <p:cNvSpPr txBox="1"/>
          <p:nvPr/>
        </p:nvSpPr>
        <p:spPr>
          <a:xfrm>
            <a:off x="616815" y="2407296"/>
            <a:ext cx="762679" cy="461665"/>
          </a:xfrm>
          <a:prstGeom prst="rect">
            <a:avLst/>
          </a:prstGeom>
          <a:noFill/>
        </p:spPr>
        <p:txBody>
          <a:bodyPr wrap="square">
            <a:spAutoFit/>
          </a:bodyPr>
          <a:lstStyle/>
          <a:p>
            <a:pPr algn="ctr"/>
            <a:r>
              <a:rPr lang="en-US" altLang="ja-JP" sz="2400" b="1" dirty="0" smtClean="0">
                <a:solidFill>
                  <a:schemeClr val="bg1"/>
                </a:solidFill>
                <a:latin typeface="Meiryo" panose="020B0604030504040204" pitchFamily="34" charset="-128"/>
                <a:ea typeface="Meiryo" panose="020B0604030504040204" pitchFamily="34" charset="-128"/>
              </a:rPr>
              <a:t>12</a:t>
            </a:r>
            <a:endParaRPr lang="ja-JP" altLang="en-US" sz="2400" b="1" dirty="0">
              <a:solidFill>
                <a:schemeClr val="bg1"/>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 xmlns:a16="http://schemas.microsoft.com/office/drawing/2014/main" id="{072B7445-5A88-938F-7CA2-F35F5EE9C4F1}"/>
              </a:ext>
            </a:extLst>
          </p:cNvPr>
          <p:cNvSpPr txBox="1"/>
          <p:nvPr/>
        </p:nvSpPr>
        <p:spPr>
          <a:xfrm>
            <a:off x="3065716" y="2407296"/>
            <a:ext cx="762679" cy="461665"/>
          </a:xfrm>
          <a:prstGeom prst="rect">
            <a:avLst/>
          </a:prstGeom>
          <a:noFill/>
        </p:spPr>
        <p:txBody>
          <a:bodyPr wrap="square">
            <a:spAutoFit/>
          </a:bodyPr>
          <a:lstStyle/>
          <a:p>
            <a:pPr algn="ctr"/>
            <a:r>
              <a:rPr lang="en-US" altLang="ja-JP" sz="2400" b="1" dirty="0" smtClean="0">
                <a:solidFill>
                  <a:schemeClr val="bg1"/>
                </a:solidFill>
                <a:latin typeface="Meiryo" panose="020B0604030504040204" pitchFamily="34" charset="-128"/>
                <a:ea typeface="Meiryo" panose="020B0604030504040204" pitchFamily="34" charset="-128"/>
              </a:rPr>
              <a:t>13</a:t>
            </a:r>
            <a:endParaRPr lang="ja-JP" altLang="en-US" sz="2400" b="1" dirty="0">
              <a:solidFill>
                <a:schemeClr val="bg1"/>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 xmlns:a16="http://schemas.microsoft.com/office/drawing/2014/main" id="{072B7445-5A88-938F-7CA2-F35F5EE9C4F1}"/>
              </a:ext>
            </a:extLst>
          </p:cNvPr>
          <p:cNvSpPr txBox="1"/>
          <p:nvPr/>
        </p:nvSpPr>
        <p:spPr>
          <a:xfrm>
            <a:off x="5498070" y="2407295"/>
            <a:ext cx="762679" cy="461665"/>
          </a:xfrm>
          <a:prstGeom prst="rect">
            <a:avLst/>
          </a:prstGeom>
          <a:noFill/>
        </p:spPr>
        <p:txBody>
          <a:bodyPr wrap="square">
            <a:spAutoFit/>
          </a:bodyPr>
          <a:lstStyle/>
          <a:p>
            <a:pPr algn="ctr"/>
            <a:r>
              <a:rPr lang="en-US" altLang="ja-JP" sz="2400" b="1" dirty="0" smtClean="0">
                <a:solidFill>
                  <a:schemeClr val="bg1"/>
                </a:solidFill>
                <a:latin typeface="Meiryo" panose="020B0604030504040204" pitchFamily="34" charset="-128"/>
                <a:ea typeface="Meiryo" panose="020B0604030504040204" pitchFamily="34" charset="-128"/>
              </a:rPr>
              <a:t>14</a:t>
            </a:r>
            <a:endParaRPr lang="ja-JP" altLang="en-US" sz="2400" b="1" dirty="0">
              <a:solidFill>
                <a:schemeClr val="bg1"/>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 xmlns:a16="http://schemas.microsoft.com/office/drawing/2014/main" id="{072B7445-5A88-938F-7CA2-F35F5EE9C4F1}"/>
              </a:ext>
            </a:extLst>
          </p:cNvPr>
          <p:cNvSpPr txBox="1"/>
          <p:nvPr/>
        </p:nvSpPr>
        <p:spPr>
          <a:xfrm>
            <a:off x="7924951" y="2407295"/>
            <a:ext cx="762679" cy="461665"/>
          </a:xfrm>
          <a:prstGeom prst="rect">
            <a:avLst/>
          </a:prstGeom>
          <a:noFill/>
        </p:spPr>
        <p:txBody>
          <a:bodyPr wrap="square">
            <a:spAutoFit/>
          </a:bodyPr>
          <a:lstStyle/>
          <a:p>
            <a:pPr algn="ctr"/>
            <a:r>
              <a:rPr lang="en-US" altLang="ja-JP" sz="2400" b="1" dirty="0" smtClean="0">
                <a:solidFill>
                  <a:schemeClr val="bg1"/>
                </a:solidFill>
                <a:latin typeface="Meiryo" panose="020B0604030504040204" pitchFamily="34" charset="-128"/>
                <a:ea typeface="Meiryo" panose="020B0604030504040204" pitchFamily="34" charset="-128"/>
              </a:rPr>
              <a:t>15</a:t>
            </a:r>
            <a:endParaRPr lang="ja-JP" altLang="en-US" sz="24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71495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 xmlns:a16="http://schemas.microsoft.com/office/drawing/2014/main" id="{3D1BF2C3-CFDB-4DD7-7402-D4D73856ACD9}"/>
              </a:ext>
            </a:extLst>
          </p:cNvPr>
          <p:cNvGrpSpPr/>
          <p:nvPr/>
        </p:nvGrpSpPr>
        <p:grpSpPr>
          <a:xfrm>
            <a:off x="779006" y="2307518"/>
            <a:ext cx="4651698" cy="4916741"/>
            <a:chOff x="779006" y="2307518"/>
            <a:chExt cx="4651698" cy="4916741"/>
          </a:xfrm>
        </p:grpSpPr>
        <p:sp>
          <p:nvSpPr>
            <p:cNvPr id="11" name="円/楕円 10">
              <a:extLst>
                <a:ext uri="{FF2B5EF4-FFF2-40B4-BE49-F238E27FC236}">
                  <a16:creationId xmlns="" xmlns:a16="http://schemas.microsoft.com/office/drawing/2014/main"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 xmlns:a16="http://schemas.microsoft.com/office/drawing/2014/main" id="{861EDC38-4489-CA9A-75A8-650462448AB2}"/>
                </a:ext>
              </a:extLst>
            </p:cNvPr>
            <p:cNvSpPr txBox="1"/>
            <p:nvPr/>
          </p:nvSpPr>
          <p:spPr>
            <a:xfrm>
              <a:off x="3693541" y="2307518"/>
              <a:ext cx="1737163"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アカウントをフォローする</a:t>
              </a:r>
            </a:p>
          </p:txBody>
        </p:sp>
        <p:sp>
          <p:nvSpPr>
            <p:cNvPr id="6" name="テキスト ボックス 5">
              <a:extLst>
                <a:ext uri="{FF2B5EF4-FFF2-40B4-BE49-F238E27FC236}">
                  <a16:creationId xmlns="" xmlns:a16="http://schemas.microsoft.com/office/drawing/2014/main" id="{BD9123E9-F367-B536-A50A-2C1218204E7F}"/>
                </a:ext>
              </a:extLst>
            </p:cNvPr>
            <p:cNvSpPr txBox="1"/>
            <p:nvPr/>
          </p:nvSpPr>
          <p:spPr>
            <a:xfrm>
              <a:off x="1325118" y="6285540"/>
              <a:ext cx="1613647"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さらに細かく、興味のある項目を選ぶこともできます。選び終わったら、「次へ」をタップします。</a:t>
              </a:r>
            </a:p>
          </p:txBody>
        </p:sp>
      </p:grpSp>
      <p:sp>
        <p:nvSpPr>
          <p:cNvPr id="43" name="円/楕円 42">
            <a:extLst>
              <a:ext uri="{FF2B5EF4-FFF2-40B4-BE49-F238E27FC236}">
                <a16:creationId xmlns="" xmlns:a16="http://schemas.microsoft.com/office/drawing/2014/main" id="{0385A36A-4F2C-29E1-6D4A-5FE139BA62C5}"/>
              </a:ext>
            </a:extLst>
          </p:cNvPr>
          <p:cNvSpPr/>
          <p:nvPr/>
        </p:nvSpPr>
        <p:spPr>
          <a:xfrm>
            <a:off x="3220103"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三角形 23">
            <a:extLst>
              <a:ext uri="{FF2B5EF4-FFF2-40B4-BE49-F238E27FC236}">
                <a16:creationId xmlns="" xmlns:a16="http://schemas.microsoft.com/office/drawing/2014/main" id="{AC8FCCFB-735D-CB56-B021-3F9E367913A7}"/>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 xmlns:a16="http://schemas.microsoft.com/office/drawing/2014/main" id="{4EC8FF3B-FABB-80E7-BBCD-291B5EE72776}"/>
              </a:ext>
            </a:extLst>
          </p:cNvPr>
          <p:cNvGrpSpPr/>
          <p:nvPr/>
        </p:nvGrpSpPr>
        <p:grpSpPr>
          <a:xfrm>
            <a:off x="5661200" y="2364630"/>
            <a:ext cx="2409188" cy="4518442"/>
            <a:chOff x="779006" y="2364630"/>
            <a:chExt cx="2409188" cy="4518442"/>
          </a:xfrm>
        </p:grpSpPr>
        <p:sp>
          <p:nvSpPr>
            <p:cNvPr id="4" name="円/楕円 3">
              <a:extLst>
                <a:ext uri="{FF2B5EF4-FFF2-40B4-BE49-F238E27FC236}">
                  <a16:creationId xmlns="" xmlns:a16="http://schemas.microsoft.com/office/drawing/2014/main" id="{F5C0B01C-1D59-C511-A0D9-D97C0EA2984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 xmlns:a16="http://schemas.microsoft.com/office/drawing/2014/main" id="{A701F3AE-CB4D-C223-C883-A2D2DCFDCB6E}"/>
                </a:ext>
              </a:extLst>
            </p:cNvPr>
            <p:cNvSpPr txBox="1"/>
            <p:nvPr/>
          </p:nvSpPr>
          <p:spPr>
            <a:xfrm>
              <a:off x="1063972" y="2406428"/>
              <a:ext cx="2124222" cy="384721"/>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登録完了</a:t>
              </a:r>
            </a:p>
          </p:txBody>
        </p:sp>
        <p:sp>
          <p:nvSpPr>
            <p:cNvPr id="14" name="テキスト ボックス 13">
              <a:extLst>
                <a:ext uri="{FF2B5EF4-FFF2-40B4-BE49-F238E27FC236}">
                  <a16:creationId xmlns="" xmlns:a16="http://schemas.microsoft.com/office/drawing/2014/main" id="{A6938072-7B60-4C13-0061-A6EB2DD9C47A}"/>
                </a:ext>
              </a:extLst>
            </p:cNvPr>
            <p:cNvSpPr txBox="1"/>
            <p:nvPr/>
          </p:nvSpPr>
          <p:spPr>
            <a:xfrm>
              <a:off x="1319259" y="6282908"/>
              <a:ext cx="1613647"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このページが表示されたら、アカウントの登録完了です。</a:t>
              </a:r>
            </a:p>
          </p:txBody>
        </p:sp>
      </p:grpSp>
      <p:sp>
        <p:nvSpPr>
          <p:cNvPr id="22" name="三角形 21">
            <a:extLst>
              <a:ext uri="{FF2B5EF4-FFF2-40B4-BE49-F238E27FC236}">
                <a16:creationId xmlns="" xmlns:a16="http://schemas.microsoft.com/office/drawing/2014/main" id="{30683FE3-A4B1-AB8E-6A4E-63F389C7F6CB}"/>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三角形 47">
            <a:extLst>
              <a:ext uri="{FF2B5EF4-FFF2-40B4-BE49-F238E27FC236}">
                <a16:creationId xmlns="" xmlns:a16="http://schemas.microsoft.com/office/drawing/2014/main" id="{FF3363B6-97B3-B3C3-1A6E-2645E34839D8}"/>
              </a:ext>
            </a:extLst>
          </p:cNvPr>
          <p:cNvSpPr/>
          <p:nvPr/>
        </p:nvSpPr>
        <p:spPr>
          <a:xfrm rot="5400000">
            <a:off x="893400" y="4517952"/>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 xmlns:a16="http://schemas.microsoft.com/office/drawing/2014/main" id="{51E7A04F-B0BF-AC41-9954-FBE4449808A7}"/>
              </a:ext>
            </a:extLst>
          </p:cNvPr>
          <p:cNvSpPr txBox="1"/>
          <p:nvPr/>
        </p:nvSpPr>
        <p:spPr>
          <a:xfrm>
            <a:off x="1140129" y="2332595"/>
            <a:ext cx="1960747"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トピックの</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詳細を選ぶ</a:t>
            </a:r>
          </a:p>
        </p:txBody>
      </p:sp>
      <p:sp>
        <p:nvSpPr>
          <p:cNvPr id="58" name="テキスト ボックス 57">
            <a:extLst>
              <a:ext uri="{FF2B5EF4-FFF2-40B4-BE49-F238E27FC236}">
                <a16:creationId xmlns="" xmlns:a16="http://schemas.microsoft.com/office/drawing/2014/main" id="{9480340F-C960-6048-82C5-63EFD45EC947}"/>
              </a:ext>
            </a:extLst>
          </p:cNvPr>
          <p:cNvSpPr txBox="1"/>
          <p:nvPr/>
        </p:nvSpPr>
        <p:spPr>
          <a:xfrm>
            <a:off x="3631023" y="6282908"/>
            <a:ext cx="1864158" cy="1107996"/>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おすすめのアカウントをここでフォロー（好きなユーザーの投稿を継続して読めるように登録すること）できます。「次へ」をタップします。</a:t>
            </a:r>
          </a:p>
        </p:txBody>
      </p:sp>
      <p:pic>
        <p:nvPicPr>
          <p:cNvPr id="25" name="図 24">
            <a:extLst>
              <a:ext uri="{FF2B5EF4-FFF2-40B4-BE49-F238E27FC236}">
                <a16:creationId xmlns="" xmlns:a16="http://schemas.microsoft.com/office/drawing/2014/main" id="{D81E68F7-1175-FA4A-83B6-EB7CEE98DA27}"/>
              </a:ext>
            </a:extLst>
          </p:cNvPr>
          <p:cNvPicPr>
            <a:picLocks noChangeAspect="1"/>
          </p:cNvPicPr>
          <p:nvPr/>
        </p:nvPicPr>
        <p:blipFill>
          <a:blip r:embed="rId2"/>
          <a:stretch>
            <a:fillRect/>
          </a:stretch>
        </p:blipFill>
        <p:spPr>
          <a:xfrm>
            <a:off x="1431652" y="3048725"/>
            <a:ext cx="1392604" cy="3173119"/>
          </a:xfrm>
          <a:prstGeom prst="rect">
            <a:avLst/>
          </a:prstGeom>
          <a:ln>
            <a:solidFill>
              <a:schemeClr val="tx1"/>
            </a:solidFill>
          </a:ln>
        </p:spPr>
      </p:pic>
      <p:sp>
        <p:nvSpPr>
          <p:cNvPr id="37" name="角丸四角形 36">
            <a:extLst>
              <a:ext uri="{FF2B5EF4-FFF2-40B4-BE49-F238E27FC236}">
                <a16:creationId xmlns="" xmlns:a16="http://schemas.microsoft.com/office/drawing/2014/main" id="{1F362901-3C76-AD97-B942-DCEA56F458B8}"/>
              </a:ext>
            </a:extLst>
          </p:cNvPr>
          <p:cNvSpPr/>
          <p:nvPr/>
        </p:nvSpPr>
        <p:spPr>
          <a:xfrm>
            <a:off x="2505694" y="5912027"/>
            <a:ext cx="357374"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a:extLst>
              <a:ext uri="{FF2B5EF4-FFF2-40B4-BE49-F238E27FC236}">
                <a16:creationId xmlns="" xmlns:a16="http://schemas.microsoft.com/office/drawing/2014/main" id="{C9713990-0633-274B-9355-AD2CCDB2D166}"/>
              </a:ext>
            </a:extLst>
          </p:cNvPr>
          <p:cNvPicPr>
            <a:picLocks noChangeAspect="1"/>
          </p:cNvPicPr>
          <p:nvPr/>
        </p:nvPicPr>
        <p:blipFill>
          <a:blip r:embed="rId3"/>
          <a:srcRect/>
          <a:stretch/>
        </p:blipFill>
        <p:spPr>
          <a:xfrm>
            <a:off x="3881697" y="3034193"/>
            <a:ext cx="1397220" cy="3180106"/>
          </a:xfrm>
          <a:prstGeom prst="rect">
            <a:avLst/>
          </a:prstGeom>
          <a:ln>
            <a:solidFill>
              <a:schemeClr val="tx1"/>
            </a:solidFill>
          </a:ln>
        </p:spPr>
      </p:pic>
      <p:sp>
        <p:nvSpPr>
          <p:cNvPr id="7" name="角丸四角形 6">
            <a:extLst>
              <a:ext uri="{FF2B5EF4-FFF2-40B4-BE49-F238E27FC236}">
                <a16:creationId xmlns="" xmlns:a16="http://schemas.microsoft.com/office/drawing/2014/main" id="{8A89C98D-04CC-3571-0564-A9174A70851A}"/>
              </a:ext>
            </a:extLst>
          </p:cNvPr>
          <p:cNvSpPr/>
          <p:nvPr/>
        </p:nvSpPr>
        <p:spPr>
          <a:xfrm>
            <a:off x="4802362" y="4589882"/>
            <a:ext cx="476556" cy="23467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 xmlns:a16="http://schemas.microsoft.com/office/drawing/2014/main" id="{669E4B99-D244-6BA9-C62F-EA0E734A3276}"/>
              </a:ext>
            </a:extLst>
          </p:cNvPr>
          <p:cNvGrpSpPr/>
          <p:nvPr/>
        </p:nvGrpSpPr>
        <p:grpSpPr>
          <a:xfrm>
            <a:off x="3579688" y="4837544"/>
            <a:ext cx="1304053" cy="672283"/>
            <a:chOff x="697933" y="2925504"/>
            <a:chExt cx="1304053" cy="672283"/>
          </a:xfrm>
        </p:grpSpPr>
        <p:sp>
          <p:nvSpPr>
            <p:cNvPr id="9" name="円形吹き出し 8">
              <a:extLst>
                <a:ext uri="{FF2B5EF4-FFF2-40B4-BE49-F238E27FC236}">
                  <a16:creationId xmlns="" xmlns:a16="http://schemas.microsoft.com/office/drawing/2014/main" id="{BB00A601-701D-FA3E-3C4B-5F5E53B23EF5}"/>
                </a:ext>
              </a:extLst>
            </p:cNvPr>
            <p:cNvSpPr/>
            <p:nvPr/>
          </p:nvSpPr>
          <p:spPr>
            <a:xfrm>
              <a:off x="708575" y="2925504"/>
              <a:ext cx="1293411" cy="637978"/>
            </a:xfrm>
            <a:prstGeom prst="wedgeEllipseCallout">
              <a:avLst>
                <a:gd name="adj1" fmla="val 38296"/>
                <a:gd name="adj2" fmla="val -55067"/>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 xmlns:a16="http://schemas.microsoft.com/office/drawing/2014/main" id="{9E677A2E-CE19-F18D-5279-4C059CC3A62F}"/>
                </a:ext>
              </a:extLst>
            </p:cNvPr>
            <p:cNvSpPr txBox="1"/>
            <p:nvPr/>
          </p:nvSpPr>
          <p:spPr>
            <a:xfrm>
              <a:off x="697933" y="2997623"/>
              <a:ext cx="1293411" cy="600164"/>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a:t>
              </a:r>
              <a:r>
                <a:rPr lang="ja-JP" altLang="en-US" sz="1100" b="1">
                  <a:solidFill>
                    <a:srgbClr val="FF6000"/>
                  </a:solidFill>
                  <a:latin typeface="Meiryo" panose="020B0604030504040204" pitchFamily="34" charset="-128"/>
                  <a:ea typeface="Meiryo" panose="020B0604030504040204" pitchFamily="34" charset="-128"/>
                </a:rPr>
                <a:t>フォローする</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場合はここを</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29" name="図 28">
            <a:extLst>
              <a:ext uri="{FF2B5EF4-FFF2-40B4-BE49-F238E27FC236}">
                <a16:creationId xmlns="" xmlns:a16="http://schemas.microsoft.com/office/drawing/2014/main" id="{CA84E7F3-09BE-A345-8C95-5E7D3A982751}"/>
              </a:ext>
            </a:extLst>
          </p:cNvPr>
          <p:cNvPicPr>
            <a:picLocks noChangeAspect="1"/>
          </p:cNvPicPr>
          <p:nvPr/>
        </p:nvPicPr>
        <p:blipFill rotWithShape="1">
          <a:blip r:embed="rId4"/>
          <a:srcRect t="1755" b="369"/>
          <a:stretch/>
        </p:blipFill>
        <p:spPr>
          <a:xfrm>
            <a:off x="6266844" y="3005181"/>
            <a:ext cx="1405195" cy="3209118"/>
          </a:xfrm>
          <a:prstGeom prst="rect">
            <a:avLst/>
          </a:prstGeom>
          <a:ln>
            <a:solidFill>
              <a:schemeClr val="tx1"/>
            </a:solidFill>
          </a:ln>
        </p:spPr>
      </p:pic>
      <p:grpSp>
        <p:nvGrpSpPr>
          <p:cNvPr id="5" name="グループ化 4">
            <a:extLst>
              <a:ext uri="{FF2B5EF4-FFF2-40B4-BE49-F238E27FC236}">
                <a16:creationId xmlns="" xmlns:a16="http://schemas.microsoft.com/office/drawing/2014/main" id="{D091323E-096A-A868-BD36-2369FF8B9C7C}"/>
              </a:ext>
            </a:extLst>
          </p:cNvPr>
          <p:cNvGrpSpPr/>
          <p:nvPr/>
        </p:nvGrpSpPr>
        <p:grpSpPr>
          <a:xfrm>
            <a:off x="604646" y="0"/>
            <a:ext cx="1351370" cy="1035439"/>
            <a:chOff x="604646" y="0"/>
            <a:chExt cx="1351370" cy="1035439"/>
          </a:xfrm>
          <a:solidFill>
            <a:srgbClr val="6AC8F3"/>
          </a:solidFill>
        </p:grpSpPr>
        <p:sp>
          <p:nvSpPr>
            <p:cNvPr id="16" name="片側の 2 つの角を切り取った四角形 15">
              <a:extLst>
                <a:ext uri="{FF2B5EF4-FFF2-40B4-BE49-F238E27FC236}">
                  <a16:creationId xmlns="" xmlns:a16="http://schemas.microsoft.com/office/drawing/2014/main" id="{2DC58650-67EC-9F92-C253-4A2C2B861669}"/>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片側の 2 つの角を切り取った四角形 20">
              <a:extLst>
                <a:ext uri="{FF2B5EF4-FFF2-40B4-BE49-F238E27FC236}">
                  <a16:creationId xmlns="" xmlns:a16="http://schemas.microsoft.com/office/drawing/2014/main" id="{1CB0582A-5674-DFE0-08C7-C548175E4B1C}"/>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 xmlns:a16="http://schemas.microsoft.com/office/drawing/2014/main" id="{AE4927D1-C1FF-59EC-54A7-31F8BC5936DF}"/>
              </a:ext>
            </a:extLst>
          </p:cNvPr>
          <p:cNvGrpSpPr/>
          <p:nvPr/>
        </p:nvGrpSpPr>
        <p:grpSpPr>
          <a:xfrm>
            <a:off x="1852911" y="5436158"/>
            <a:ext cx="796351" cy="412174"/>
            <a:chOff x="1108770" y="3230647"/>
            <a:chExt cx="796351" cy="412174"/>
          </a:xfrm>
        </p:grpSpPr>
        <p:sp>
          <p:nvSpPr>
            <p:cNvPr id="30" name="円形吹き出し 29">
              <a:extLst>
                <a:ext uri="{FF2B5EF4-FFF2-40B4-BE49-F238E27FC236}">
                  <a16:creationId xmlns="" xmlns:a16="http://schemas.microsoft.com/office/drawing/2014/main" id="{EACD71F1-BE5C-9F80-1C6D-9B4AF855EAA7}"/>
                </a:ext>
              </a:extLst>
            </p:cNvPr>
            <p:cNvSpPr/>
            <p:nvPr/>
          </p:nvSpPr>
          <p:spPr>
            <a:xfrm>
              <a:off x="1185142" y="3230647"/>
              <a:ext cx="663705" cy="412174"/>
            </a:xfrm>
            <a:prstGeom prst="wedgeEllipseCallout">
              <a:avLst>
                <a:gd name="adj1" fmla="val 31412"/>
                <a:gd name="adj2" fmla="val 60991"/>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 xmlns:a16="http://schemas.microsoft.com/office/drawing/2014/main" id="{ACBCA741-8BA1-73FD-FA17-BF97B9CDD22D}"/>
                </a:ext>
              </a:extLst>
            </p:cNvPr>
            <p:cNvSpPr txBox="1"/>
            <p:nvPr/>
          </p:nvSpPr>
          <p:spPr>
            <a:xfrm>
              <a:off x="1108770" y="3324827"/>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grpSp>
        <p:nvGrpSpPr>
          <p:cNvPr id="35" name="グループ化 34">
            <a:extLst>
              <a:ext uri="{FF2B5EF4-FFF2-40B4-BE49-F238E27FC236}">
                <a16:creationId xmlns="" xmlns:a16="http://schemas.microsoft.com/office/drawing/2014/main" id="{2C1ABBFF-027E-CDE1-010C-24E3D14CD8F0}"/>
              </a:ext>
            </a:extLst>
          </p:cNvPr>
          <p:cNvGrpSpPr/>
          <p:nvPr/>
        </p:nvGrpSpPr>
        <p:grpSpPr>
          <a:xfrm>
            <a:off x="2549091" y="3620650"/>
            <a:ext cx="810714" cy="621792"/>
            <a:chOff x="1250148" y="3227101"/>
            <a:chExt cx="658131" cy="415719"/>
          </a:xfrm>
        </p:grpSpPr>
        <p:sp>
          <p:nvSpPr>
            <p:cNvPr id="36" name="円形吹き出し 35">
              <a:extLst>
                <a:ext uri="{FF2B5EF4-FFF2-40B4-BE49-F238E27FC236}">
                  <a16:creationId xmlns="" xmlns:a16="http://schemas.microsoft.com/office/drawing/2014/main" id="{B7907D0C-8B19-0E23-8990-CE60E9917FA2}"/>
                </a:ext>
              </a:extLst>
            </p:cNvPr>
            <p:cNvSpPr/>
            <p:nvPr/>
          </p:nvSpPr>
          <p:spPr>
            <a:xfrm>
              <a:off x="1276866" y="3227101"/>
              <a:ext cx="631411" cy="415719"/>
            </a:xfrm>
            <a:prstGeom prst="wedgeEllipseCallout">
              <a:avLst>
                <a:gd name="adj1" fmla="val -52651"/>
                <a:gd name="adj2" fmla="val 29037"/>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 xmlns:a16="http://schemas.microsoft.com/office/drawing/2014/main" id="{BB99B0EC-CCF0-72E3-989E-FCDB97592D5C}"/>
                </a:ext>
              </a:extLst>
            </p:cNvPr>
            <p:cNvSpPr txBox="1"/>
            <p:nvPr/>
          </p:nvSpPr>
          <p:spPr>
            <a:xfrm>
              <a:off x="1250148" y="3312070"/>
              <a:ext cx="658131" cy="288083"/>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細かく</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設定</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47" name="角丸四角形 46">
            <a:extLst>
              <a:ext uri="{FF2B5EF4-FFF2-40B4-BE49-F238E27FC236}">
                <a16:creationId xmlns="" xmlns:a16="http://schemas.microsoft.com/office/drawing/2014/main" id="{EC19BAF0-06C3-0D19-F68A-C3605EE39E63}"/>
              </a:ext>
            </a:extLst>
          </p:cNvPr>
          <p:cNvSpPr/>
          <p:nvPr/>
        </p:nvSpPr>
        <p:spPr>
          <a:xfrm>
            <a:off x="4932891" y="5900195"/>
            <a:ext cx="357374"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グループ化 52">
            <a:extLst>
              <a:ext uri="{FF2B5EF4-FFF2-40B4-BE49-F238E27FC236}">
                <a16:creationId xmlns="" xmlns:a16="http://schemas.microsoft.com/office/drawing/2014/main" id="{01DC1C63-6B83-F4F9-CDC4-7DB93D2652E6}"/>
              </a:ext>
            </a:extLst>
          </p:cNvPr>
          <p:cNvGrpSpPr/>
          <p:nvPr/>
        </p:nvGrpSpPr>
        <p:grpSpPr>
          <a:xfrm>
            <a:off x="4163946" y="5559394"/>
            <a:ext cx="796351" cy="352633"/>
            <a:chOff x="1164680" y="3290187"/>
            <a:chExt cx="796351" cy="352633"/>
          </a:xfrm>
        </p:grpSpPr>
        <p:sp>
          <p:nvSpPr>
            <p:cNvPr id="54" name="円形吹き出し 53">
              <a:extLst>
                <a:ext uri="{FF2B5EF4-FFF2-40B4-BE49-F238E27FC236}">
                  <a16:creationId xmlns="" xmlns:a16="http://schemas.microsoft.com/office/drawing/2014/main" id="{127189C2-B47C-B48E-7E7F-1A1986A1D613}"/>
                </a:ext>
              </a:extLst>
            </p:cNvPr>
            <p:cNvSpPr/>
            <p:nvPr/>
          </p:nvSpPr>
          <p:spPr>
            <a:xfrm>
              <a:off x="1276866" y="3290187"/>
              <a:ext cx="571981" cy="352633"/>
            </a:xfrm>
            <a:prstGeom prst="wedgeEllipseCallout">
              <a:avLst>
                <a:gd name="adj1" fmla="val 52705"/>
                <a:gd name="adj2" fmla="val 57600"/>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 xmlns:a16="http://schemas.microsoft.com/office/drawing/2014/main" id="{A0480D3D-C613-468B-2216-E3A9D0E4E5FE}"/>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56" name="テキスト ボックス 55">
            <a:extLst>
              <a:ext uri="{FF2B5EF4-FFF2-40B4-BE49-F238E27FC236}">
                <a16:creationId xmlns="" xmlns:a16="http://schemas.microsoft.com/office/drawing/2014/main" id="{466A3B20-7054-074C-D0B1-8801151BB5BC}"/>
              </a:ext>
            </a:extLst>
          </p:cNvPr>
          <p:cNvSpPr txBox="1"/>
          <p:nvPr/>
        </p:nvSpPr>
        <p:spPr>
          <a:xfrm>
            <a:off x="2131942" y="341828"/>
            <a:ext cx="5347252"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［実践編］</a:t>
            </a:r>
          </a:p>
        </p:txBody>
      </p:sp>
      <p:sp>
        <p:nvSpPr>
          <p:cNvPr id="57" name="テキスト ボックス 56">
            <a:extLst>
              <a:ext uri="{FF2B5EF4-FFF2-40B4-BE49-F238E27FC236}">
                <a16:creationId xmlns="" xmlns:a16="http://schemas.microsoft.com/office/drawing/2014/main" id="{E9042E4F-260C-7B63-BB73-6DB53A778BEE}"/>
              </a:ext>
            </a:extLst>
          </p:cNvPr>
          <p:cNvSpPr txBox="1"/>
          <p:nvPr/>
        </p:nvSpPr>
        <p:spPr>
          <a:xfrm>
            <a:off x="2098809" y="688626"/>
            <a:ext cx="8327898" cy="369332"/>
          </a:xfrm>
          <a:prstGeom prst="rect">
            <a:avLst/>
          </a:prstGeom>
          <a:noFill/>
        </p:spPr>
        <p:txBody>
          <a:bodyPr wrap="square">
            <a:spAutoFit/>
          </a:bodyPr>
          <a:lstStyle/>
          <a:p>
            <a:r>
              <a:rPr lang="en-US" altLang="ja-JP" sz="1800" b="1" dirty="0">
                <a:latin typeface="Meiryo" panose="020B0604030504040204" pitchFamily="34" charset="-128"/>
                <a:ea typeface="Meiryo" panose="020B0604030504040204" pitchFamily="34" charset="-128"/>
              </a:rPr>
              <a:t>2. </a:t>
            </a:r>
            <a:r>
              <a:rPr lang="ja-JP" altLang="en-US" sz="1800" b="1">
                <a:latin typeface="Meiryo" panose="020B0604030504040204" pitchFamily="34" charset="-128"/>
                <a:ea typeface="Meiryo" panose="020B0604030504040204" pitchFamily="34" charset="-128"/>
              </a:rPr>
              <a:t>アカウン</a:t>
            </a:r>
            <a:r>
              <a:rPr lang="ja-JP" altLang="en-US" sz="1800" b="1" spc="-500">
                <a:latin typeface="Meiryo" panose="020B0604030504040204" pitchFamily="34" charset="-128"/>
                <a:ea typeface="Meiryo" panose="020B0604030504040204" pitchFamily="34" charset="-128"/>
              </a:rPr>
              <a:t>ト</a:t>
            </a:r>
            <a:r>
              <a:rPr lang="ja-JP" altLang="en-US" sz="1800" b="1">
                <a:latin typeface="Meiryo" panose="020B0604030504040204" pitchFamily="34" charset="-128"/>
                <a:ea typeface="Meiryo" panose="020B0604030504040204" pitchFamily="34" charset="-128"/>
              </a:rPr>
              <a:t>（個人認証情報</a:t>
            </a:r>
            <a:r>
              <a:rPr lang="ja-JP" altLang="en-US" sz="1800" b="1" spc="-500">
                <a:latin typeface="Meiryo" panose="020B0604030504040204" pitchFamily="34" charset="-128"/>
                <a:ea typeface="Meiryo" panose="020B0604030504040204" pitchFamily="34" charset="-128"/>
              </a:rPr>
              <a:t>）</a:t>
            </a:r>
            <a:r>
              <a:rPr lang="ja-JP" altLang="en-US" sz="1800" b="1">
                <a:latin typeface="Meiryo" panose="020B0604030504040204" pitchFamily="34" charset="-128"/>
                <a:ea typeface="Meiryo" panose="020B0604030504040204" pitchFamily="34" charset="-128"/>
              </a:rPr>
              <a:t>を登録す</a:t>
            </a:r>
            <a:r>
              <a:rPr lang="ja-JP" altLang="en-US" sz="1800" b="1" spc="-500">
                <a:latin typeface="Meiryo" panose="020B0604030504040204" pitchFamily="34" charset="-128"/>
                <a:ea typeface="Meiryo" panose="020B0604030504040204" pitchFamily="34" charset="-128"/>
              </a:rPr>
              <a:t>る</a:t>
            </a:r>
            <a:endParaRPr lang="ja-JP" altLang="en-US" sz="1800" b="1">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 xmlns:a16="http://schemas.microsoft.com/office/drawing/2014/main" id="{CD53164C-A829-810A-0B2E-203616541C84}"/>
              </a:ext>
            </a:extLst>
          </p:cNvPr>
          <p:cNvSpPr txBox="1"/>
          <p:nvPr/>
        </p:nvSpPr>
        <p:spPr>
          <a:xfrm>
            <a:off x="788667" y="403384"/>
            <a:ext cx="983325" cy="630942"/>
          </a:xfrm>
          <a:prstGeom prst="rect">
            <a:avLst/>
          </a:prstGeom>
          <a:solidFill>
            <a:srgbClr val="6AC8F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
        <p:nvSpPr>
          <p:cNvPr id="46" name="テキスト ボックス 45">
            <a:extLst>
              <a:ext uri="{FF2B5EF4-FFF2-40B4-BE49-F238E27FC236}">
                <a16:creationId xmlns="" xmlns:a16="http://schemas.microsoft.com/office/drawing/2014/main" id="{072B7445-5A88-938F-7CA2-F35F5EE9C4F1}"/>
              </a:ext>
            </a:extLst>
          </p:cNvPr>
          <p:cNvSpPr txBox="1"/>
          <p:nvPr/>
        </p:nvSpPr>
        <p:spPr>
          <a:xfrm>
            <a:off x="629052" y="2407295"/>
            <a:ext cx="762679" cy="461665"/>
          </a:xfrm>
          <a:prstGeom prst="rect">
            <a:avLst/>
          </a:prstGeom>
          <a:noFill/>
        </p:spPr>
        <p:txBody>
          <a:bodyPr wrap="square">
            <a:spAutoFit/>
          </a:bodyPr>
          <a:lstStyle/>
          <a:p>
            <a:pPr algn="ctr"/>
            <a:r>
              <a:rPr lang="en-US" altLang="ja-JP" sz="2400" b="1" dirty="0" smtClean="0">
                <a:solidFill>
                  <a:schemeClr val="bg1"/>
                </a:solidFill>
                <a:latin typeface="Meiryo" panose="020B0604030504040204" pitchFamily="34" charset="-128"/>
                <a:ea typeface="Meiryo" panose="020B0604030504040204" pitchFamily="34" charset="-128"/>
              </a:rPr>
              <a:t>16</a:t>
            </a:r>
            <a:endParaRPr lang="ja-JP" altLang="en-US" sz="2400" b="1" dirty="0">
              <a:solidFill>
                <a:schemeClr val="bg1"/>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 xmlns:a16="http://schemas.microsoft.com/office/drawing/2014/main" id="{072B7445-5A88-938F-7CA2-F35F5EE9C4F1}"/>
              </a:ext>
            </a:extLst>
          </p:cNvPr>
          <p:cNvSpPr txBox="1"/>
          <p:nvPr/>
        </p:nvSpPr>
        <p:spPr>
          <a:xfrm>
            <a:off x="3062412" y="2417805"/>
            <a:ext cx="762679" cy="461665"/>
          </a:xfrm>
          <a:prstGeom prst="rect">
            <a:avLst/>
          </a:prstGeom>
          <a:noFill/>
        </p:spPr>
        <p:txBody>
          <a:bodyPr wrap="square">
            <a:spAutoFit/>
          </a:bodyPr>
          <a:lstStyle/>
          <a:p>
            <a:pPr algn="ctr"/>
            <a:r>
              <a:rPr lang="en-US" altLang="ja-JP" sz="2400" b="1" dirty="0" smtClean="0">
                <a:solidFill>
                  <a:schemeClr val="bg1"/>
                </a:solidFill>
                <a:latin typeface="Meiryo" panose="020B0604030504040204" pitchFamily="34" charset="-128"/>
                <a:ea typeface="Meiryo" panose="020B0604030504040204" pitchFamily="34" charset="-128"/>
              </a:rPr>
              <a:t>17</a:t>
            </a:r>
            <a:endParaRPr lang="ja-JP" altLang="en-US" sz="2400" b="1" dirty="0">
              <a:solidFill>
                <a:schemeClr val="bg1"/>
              </a:solidFill>
              <a:latin typeface="Meiryo" panose="020B0604030504040204" pitchFamily="34" charset="-128"/>
              <a:ea typeface="Meiryo" panose="020B0604030504040204" pitchFamily="34" charset="-128"/>
            </a:endParaRPr>
          </a:p>
        </p:txBody>
      </p:sp>
      <p:sp>
        <p:nvSpPr>
          <p:cNvPr id="50" name="テキスト ボックス 49">
            <a:extLst>
              <a:ext uri="{FF2B5EF4-FFF2-40B4-BE49-F238E27FC236}">
                <a16:creationId xmlns="" xmlns:a16="http://schemas.microsoft.com/office/drawing/2014/main" id="{072B7445-5A88-938F-7CA2-F35F5EE9C4F1}"/>
              </a:ext>
            </a:extLst>
          </p:cNvPr>
          <p:cNvSpPr txBox="1"/>
          <p:nvPr/>
        </p:nvSpPr>
        <p:spPr>
          <a:xfrm>
            <a:off x="5505691" y="2417805"/>
            <a:ext cx="762679" cy="461665"/>
          </a:xfrm>
          <a:prstGeom prst="rect">
            <a:avLst/>
          </a:prstGeom>
          <a:noFill/>
        </p:spPr>
        <p:txBody>
          <a:bodyPr wrap="square">
            <a:spAutoFit/>
          </a:bodyPr>
          <a:lstStyle/>
          <a:p>
            <a:pPr algn="ctr"/>
            <a:r>
              <a:rPr lang="en-US" altLang="ja-JP" sz="2400" b="1" dirty="0" smtClean="0">
                <a:solidFill>
                  <a:schemeClr val="bg1"/>
                </a:solidFill>
                <a:latin typeface="Meiryo" panose="020B0604030504040204" pitchFamily="34" charset="-128"/>
                <a:ea typeface="Meiryo" panose="020B0604030504040204" pitchFamily="34" charset="-128"/>
              </a:rPr>
              <a:t>18</a:t>
            </a:r>
            <a:endParaRPr lang="ja-JP" altLang="en-US" sz="2400" b="1"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08542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20000" y="1441711"/>
            <a:ext cx="9795600"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3. </a:t>
            </a:r>
            <a:r>
              <a:rPr lang="ja-JP" altLang="en-US" sz="2800" b="1">
                <a:latin typeface="Meiryo" panose="020B0604030504040204" pitchFamily="34" charset="-128"/>
                <a:ea typeface="Meiryo" panose="020B0604030504040204" pitchFamily="34" charset="-128"/>
              </a:rPr>
              <a:t>ホーム画面のアイコンと機能を覚える</a:t>
            </a:r>
          </a:p>
        </p:txBody>
      </p:sp>
      <p:sp>
        <p:nvSpPr>
          <p:cNvPr id="81" name="テキスト ボックス 80">
            <a:extLst>
              <a:ext uri="{FF2B5EF4-FFF2-40B4-BE49-F238E27FC236}">
                <a16:creationId xmlns="" xmlns:a16="http://schemas.microsoft.com/office/drawing/2014/main" id="{253FA9EF-3E61-D350-5D4C-A81593269861}"/>
              </a:ext>
            </a:extLst>
          </p:cNvPr>
          <p:cNvSpPr txBox="1"/>
          <p:nvPr/>
        </p:nvSpPr>
        <p:spPr>
          <a:xfrm>
            <a:off x="1412356" y="2180247"/>
            <a:ext cx="2124222" cy="384721"/>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プロフィール</a:t>
            </a:r>
          </a:p>
        </p:txBody>
      </p:sp>
      <p:sp>
        <p:nvSpPr>
          <p:cNvPr id="82" name="テキスト ボックス 81">
            <a:extLst>
              <a:ext uri="{FF2B5EF4-FFF2-40B4-BE49-F238E27FC236}">
                <a16:creationId xmlns="" xmlns:a16="http://schemas.microsoft.com/office/drawing/2014/main" id="{A69721CB-378E-817B-25EF-EC2374BE6BCD}"/>
              </a:ext>
            </a:extLst>
          </p:cNvPr>
          <p:cNvSpPr txBox="1"/>
          <p:nvPr/>
        </p:nvSpPr>
        <p:spPr>
          <a:xfrm>
            <a:off x="1667643" y="2550223"/>
            <a:ext cx="2501586" cy="600164"/>
          </a:xfrm>
          <a:prstGeom prst="rect">
            <a:avLst/>
          </a:prstGeom>
          <a:noFill/>
        </p:spPr>
        <p:txBody>
          <a:bodyPr wrap="square">
            <a:spAutoFit/>
          </a:bodyPr>
          <a:lstStyle/>
          <a:p>
            <a:r>
              <a:rPr lang="ja-JP" altLang="en-US" sz="1100" dirty="0">
                <a:latin typeface="Meiryo" panose="020B0604030504040204" pitchFamily="34" charset="-128"/>
                <a:ea typeface="Meiryo" panose="020B0604030504040204" pitchFamily="34" charset="-128"/>
              </a:rPr>
              <a:t>自分のプロフィールを表示</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させたり、設定やサポートの</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ページを</a:t>
            </a:r>
            <a:r>
              <a:rPr lang="ja-JP" altLang="en-US" sz="1100" dirty="0" smtClean="0">
                <a:latin typeface="Meiryo" panose="020B0604030504040204" pitchFamily="34" charset="-128"/>
                <a:ea typeface="Meiryo" panose="020B0604030504040204" pitchFamily="34" charset="-128"/>
              </a:rPr>
              <a:t>開くことができます</a:t>
            </a:r>
            <a:r>
              <a:rPr lang="ja-JP" altLang="en-US" sz="1100" dirty="0">
                <a:latin typeface="Meiryo" panose="020B0604030504040204" pitchFamily="34" charset="-128"/>
                <a:ea typeface="Meiryo" panose="020B0604030504040204" pitchFamily="34" charset="-128"/>
              </a:rPr>
              <a:t>。</a:t>
            </a:r>
          </a:p>
        </p:txBody>
      </p:sp>
      <p:sp>
        <p:nvSpPr>
          <p:cNvPr id="83" name="テキスト ボックス 82">
            <a:extLst>
              <a:ext uri="{FF2B5EF4-FFF2-40B4-BE49-F238E27FC236}">
                <a16:creationId xmlns="" xmlns:a16="http://schemas.microsoft.com/office/drawing/2014/main" id="{3608DEA1-AF06-6EF6-43D5-5EFA0285BADF}"/>
              </a:ext>
            </a:extLst>
          </p:cNvPr>
          <p:cNvSpPr txBox="1"/>
          <p:nvPr/>
        </p:nvSpPr>
        <p:spPr>
          <a:xfrm>
            <a:off x="7665810" y="2198012"/>
            <a:ext cx="2124222" cy="384721"/>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表示順の切り替え</a:t>
            </a:r>
          </a:p>
        </p:txBody>
      </p:sp>
      <p:sp>
        <p:nvSpPr>
          <p:cNvPr id="84" name="テキスト ボックス 83">
            <a:extLst>
              <a:ext uri="{FF2B5EF4-FFF2-40B4-BE49-F238E27FC236}">
                <a16:creationId xmlns="" xmlns:a16="http://schemas.microsoft.com/office/drawing/2014/main" id="{A418145F-01E5-E8A4-201C-049913869B19}"/>
              </a:ext>
            </a:extLst>
          </p:cNvPr>
          <p:cNvSpPr txBox="1"/>
          <p:nvPr/>
        </p:nvSpPr>
        <p:spPr>
          <a:xfrm>
            <a:off x="7665809" y="2542232"/>
            <a:ext cx="2330945"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ツイートを最新順にするか、</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おすすめ順にするかをここ</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で切り替えることができます。</a:t>
            </a:r>
          </a:p>
        </p:txBody>
      </p:sp>
      <p:sp>
        <p:nvSpPr>
          <p:cNvPr id="86" name="テキスト ボックス 85">
            <a:extLst>
              <a:ext uri="{FF2B5EF4-FFF2-40B4-BE49-F238E27FC236}">
                <a16:creationId xmlns="" xmlns:a16="http://schemas.microsoft.com/office/drawing/2014/main" id="{E29AB05A-3366-9A65-463B-378631B8210B}"/>
              </a:ext>
            </a:extLst>
          </p:cNvPr>
          <p:cNvSpPr txBox="1"/>
          <p:nvPr/>
        </p:nvSpPr>
        <p:spPr>
          <a:xfrm>
            <a:off x="7410522" y="4074268"/>
            <a:ext cx="2124222" cy="384721"/>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ツイート投稿</a:t>
            </a:r>
          </a:p>
        </p:txBody>
      </p:sp>
      <p:sp>
        <p:nvSpPr>
          <p:cNvPr id="87" name="テキスト ボックス 86">
            <a:extLst>
              <a:ext uri="{FF2B5EF4-FFF2-40B4-BE49-F238E27FC236}">
                <a16:creationId xmlns="" xmlns:a16="http://schemas.microsoft.com/office/drawing/2014/main" id="{7A8BCDEA-F14E-098C-55AF-B9C277016A2E}"/>
              </a:ext>
            </a:extLst>
          </p:cNvPr>
          <p:cNvSpPr txBox="1"/>
          <p:nvPr/>
        </p:nvSpPr>
        <p:spPr>
          <a:xfrm>
            <a:off x="7674427" y="4398108"/>
            <a:ext cx="1942184"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文字だけのツイートや、画像つきのツイートを</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投稿することができます。</a:t>
            </a:r>
          </a:p>
        </p:txBody>
      </p:sp>
      <p:sp>
        <p:nvSpPr>
          <p:cNvPr id="97" name="テキスト ボックス 96">
            <a:extLst>
              <a:ext uri="{FF2B5EF4-FFF2-40B4-BE49-F238E27FC236}">
                <a16:creationId xmlns="" xmlns:a16="http://schemas.microsoft.com/office/drawing/2014/main" id="{27771EFF-EF7E-5996-3210-ED9B082C5170}"/>
              </a:ext>
            </a:extLst>
          </p:cNvPr>
          <p:cNvSpPr txBox="1"/>
          <p:nvPr/>
        </p:nvSpPr>
        <p:spPr>
          <a:xfrm>
            <a:off x="7353964" y="5521695"/>
            <a:ext cx="2124222" cy="384721"/>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受信トレイ</a:t>
            </a:r>
          </a:p>
        </p:txBody>
      </p:sp>
      <p:sp>
        <p:nvSpPr>
          <p:cNvPr id="98" name="テキスト ボックス 97">
            <a:extLst>
              <a:ext uri="{FF2B5EF4-FFF2-40B4-BE49-F238E27FC236}">
                <a16:creationId xmlns="" xmlns:a16="http://schemas.microsoft.com/office/drawing/2014/main" id="{ED7D3AA7-E514-F332-4165-97414166FFF9}"/>
              </a:ext>
            </a:extLst>
          </p:cNvPr>
          <p:cNvSpPr txBox="1"/>
          <p:nvPr/>
        </p:nvSpPr>
        <p:spPr>
          <a:xfrm>
            <a:off x="7755514" y="5839764"/>
            <a:ext cx="3018436" cy="897682"/>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ほかの</a:t>
            </a:r>
            <a:r>
              <a:rPr lang="en-US" altLang="ja-JP" sz="1100" dirty="0">
                <a:latin typeface="Meiryo" panose="020B0604030504040204" pitchFamily="34" charset="-128"/>
                <a:ea typeface="Meiryo" panose="020B0604030504040204" pitchFamily="34" charset="-128"/>
              </a:rPr>
              <a:t>Twitter</a:t>
            </a:r>
            <a:r>
              <a:rPr lang="ja-JP" altLang="en-US" sz="1100">
                <a:latin typeface="Meiryo" panose="020B0604030504040204" pitchFamily="34" charset="-128"/>
                <a:ea typeface="Meiryo" panose="020B0604030504040204" pitchFamily="34" charset="-128"/>
              </a:rPr>
              <a:t>ユーザーとダイレクト</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にメッセージ交換ができます。</a:t>
            </a:r>
            <a:endParaRPr lang="en-US" altLang="ja-JP" sz="1100" dirty="0">
              <a:latin typeface="Meiryo" panose="020B0604030504040204" pitchFamily="34" charset="-128"/>
              <a:ea typeface="Meiryo" panose="020B0604030504040204" pitchFamily="34" charset="-128"/>
            </a:endParaRPr>
          </a:p>
          <a:p>
            <a:pPr>
              <a:lnSpc>
                <a:spcPts val="1020"/>
              </a:lnSpc>
            </a:pPr>
            <a:endParaRPr lang="en-US" altLang="ja-JP" sz="1100" dirty="0">
              <a:latin typeface="Meiryo" panose="020B0604030504040204" pitchFamily="34" charset="-128"/>
              <a:ea typeface="Meiryo" panose="020B0604030504040204" pitchFamily="34" charset="-128"/>
            </a:endParaRPr>
          </a:p>
          <a:p>
            <a:r>
              <a:rPr lang="en-US" altLang="ja-JP" sz="1100" dirty="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送信した相手と自分のみが閲覧でき、</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　第三者は見ることができません。</a:t>
            </a:r>
          </a:p>
        </p:txBody>
      </p:sp>
      <p:sp>
        <p:nvSpPr>
          <p:cNvPr id="105" name="テキスト ボックス 104">
            <a:extLst>
              <a:ext uri="{FF2B5EF4-FFF2-40B4-BE49-F238E27FC236}">
                <a16:creationId xmlns="" xmlns:a16="http://schemas.microsoft.com/office/drawing/2014/main" id="{CE58C9CF-5BF8-C596-B52C-CF9F0ED19739}"/>
              </a:ext>
            </a:extLst>
          </p:cNvPr>
          <p:cNvSpPr txBox="1"/>
          <p:nvPr/>
        </p:nvSpPr>
        <p:spPr>
          <a:xfrm>
            <a:off x="4547105" y="6279458"/>
            <a:ext cx="2124222" cy="384721"/>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通知</a:t>
            </a:r>
          </a:p>
        </p:txBody>
      </p:sp>
      <p:sp>
        <p:nvSpPr>
          <p:cNvPr id="106" name="テキスト ボックス 105">
            <a:extLst>
              <a:ext uri="{FF2B5EF4-FFF2-40B4-BE49-F238E27FC236}">
                <a16:creationId xmlns="" xmlns:a16="http://schemas.microsoft.com/office/drawing/2014/main" id="{9843A1FE-E31A-4515-16EA-FFCEBE46F9F0}"/>
              </a:ext>
            </a:extLst>
          </p:cNvPr>
          <p:cNvSpPr txBox="1"/>
          <p:nvPr/>
        </p:nvSpPr>
        <p:spPr>
          <a:xfrm>
            <a:off x="5243717" y="6573594"/>
            <a:ext cx="2545128"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自分のツイートに返信があった時など、自分に関するアクションがあった際に、ここに通知が表示されます。</a:t>
            </a:r>
          </a:p>
        </p:txBody>
      </p:sp>
      <p:sp>
        <p:nvSpPr>
          <p:cNvPr id="121" name="テキスト ボックス 120">
            <a:extLst>
              <a:ext uri="{FF2B5EF4-FFF2-40B4-BE49-F238E27FC236}">
                <a16:creationId xmlns="" xmlns:a16="http://schemas.microsoft.com/office/drawing/2014/main" id="{16FB66E3-98B5-0433-0F7A-617D47E5A793}"/>
              </a:ext>
            </a:extLst>
          </p:cNvPr>
          <p:cNvSpPr txBox="1"/>
          <p:nvPr/>
        </p:nvSpPr>
        <p:spPr>
          <a:xfrm>
            <a:off x="1023761" y="5037464"/>
            <a:ext cx="2124222" cy="384721"/>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ホーム</a:t>
            </a:r>
          </a:p>
        </p:txBody>
      </p:sp>
      <p:sp>
        <p:nvSpPr>
          <p:cNvPr id="122" name="テキスト ボックス 121">
            <a:extLst>
              <a:ext uri="{FF2B5EF4-FFF2-40B4-BE49-F238E27FC236}">
                <a16:creationId xmlns="" xmlns:a16="http://schemas.microsoft.com/office/drawing/2014/main" id="{F29A5A8E-811C-E1CD-A222-80E62956E7E1}"/>
              </a:ext>
            </a:extLst>
          </p:cNvPr>
          <p:cNvSpPr txBox="1"/>
          <p:nvPr/>
        </p:nvSpPr>
        <p:spPr>
          <a:xfrm>
            <a:off x="1620988" y="5382683"/>
            <a:ext cx="1881102"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自分がフォローしているユーザーのツイートが画面に一覧で表示されます。</a:t>
            </a:r>
            <a:endParaRPr lang="en-US" altLang="ja-JP" sz="1100" dirty="0">
              <a:latin typeface="Meiryo" panose="020B0604030504040204" pitchFamily="34" charset="-128"/>
              <a:ea typeface="Meiryo" panose="020B0604030504040204" pitchFamily="34" charset="-128"/>
            </a:endParaRPr>
          </a:p>
        </p:txBody>
      </p:sp>
      <p:sp>
        <p:nvSpPr>
          <p:cNvPr id="124" name="テキスト ボックス 123">
            <a:extLst>
              <a:ext uri="{FF2B5EF4-FFF2-40B4-BE49-F238E27FC236}">
                <a16:creationId xmlns="" xmlns:a16="http://schemas.microsoft.com/office/drawing/2014/main" id="{A28BF133-B5A0-4CF4-014F-1D712640DFF9}"/>
              </a:ext>
            </a:extLst>
          </p:cNvPr>
          <p:cNvSpPr txBox="1"/>
          <p:nvPr/>
        </p:nvSpPr>
        <p:spPr>
          <a:xfrm>
            <a:off x="879885" y="6078159"/>
            <a:ext cx="2124222" cy="384721"/>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検索</a:t>
            </a:r>
          </a:p>
        </p:txBody>
      </p:sp>
      <p:sp>
        <p:nvSpPr>
          <p:cNvPr id="125" name="テキスト ボックス 124">
            <a:extLst>
              <a:ext uri="{FF2B5EF4-FFF2-40B4-BE49-F238E27FC236}">
                <a16:creationId xmlns="" xmlns:a16="http://schemas.microsoft.com/office/drawing/2014/main" id="{ED98D05A-9402-2CBA-4A1E-EC4D99359EE9}"/>
              </a:ext>
            </a:extLst>
          </p:cNvPr>
          <p:cNvSpPr txBox="1"/>
          <p:nvPr/>
        </p:nvSpPr>
        <p:spPr>
          <a:xfrm>
            <a:off x="1586106" y="6376614"/>
            <a:ext cx="2270277" cy="769441"/>
          </a:xfrm>
          <a:prstGeom prst="rect">
            <a:avLst/>
          </a:prstGeom>
          <a:noFill/>
        </p:spPr>
        <p:txBody>
          <a:bodyPr wrap="square">
            <a:spAutoFit/>
          </a:bodyPr>
          <a:lstStyle/>
          <a:p>
            <a:r>
              <a:rPr lang="ja-JP" altLang="en-US" sz="1100" dirty="0">
                <a:latin typeface="Meiryo" panose="020B0604030504040204" pitchFamily="34" charset="-128"/>
                <a:ea typeface="Meiryo" panose="020B0604030504040204" pitchFamily="34" charset="-128"/>
              </a:rPr>
              <a:t>ツイートのキーワード検索や</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アカウント検索ができたり、</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いま話題になっているツイート</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を探すことが</a:t>
            </a:r>
            <a:r>
              <a:rPr lang="ja-JP" altLang="en-US" sz="1100" dirty="0" smtClean="0">
                <a:latin typeface="Meiryo" panose="020B0604030504040204" pitchFamily="34" charset="-128"/>
                <a:ea typeface="Meiryo" panose="020B0604030504040204" pitchFamily="34" charset="-128"/>
              </a:rPr>
              <a:t>できます</a:t>
            </a:r>
            <a:r>
              <a:rPr lang="ja-JP" altLang="en-US" sz="1100" dirty="0">
                <a:latin typeface="Meiryo" panose="020B0604030504040204" pitchFamily="34" charset="-128"/>
                <a:ea typeface="Meiryo" panose="020B0604030504040204" pitchFamily="34" charset="-128"/>
              </a:rPr>
              <a:t>。</a:t>
            </a:r>
          </a:p>
        </p:txBody>
      </p:sp>
      <p:pic>
        <p:nvPicPr>
          <p:cNvPr id="10" name="図 9">
            <a:extLst>
              <a:ext uri="{FF2B5EF4-FFF2-40B4-BE49-F238E27FC236}">
                <a16:creationId xmlns="" xmlns:a16="http://schemas.microsoft.com/office/drawing/2014/main" id="{A2452D13-2EF9-494A-98EA-8EEF34ACA47E}"/>
              </a:ext>
            </a:extLst>
          </p:cNvPr>
          <p:cNvPicPr>
            <a:picLocks noChangeAspect="1"/>
          </p:cNvPicPr>
          <p:nvPr/>
        </p:nvPicPr>
        <p:blipFill>
          <a:blip r:embed="rId2"/>
          <a:srcRect/>
          <a:stretch/>
        </p:blipFill>
        <p:spPr>
          <a:xfrm>
            <a:off x="4525488" y="2204082"/>
            <a:ext cx="1693316" cy="3876722"/>
          </a:xfrm>
          <a:prstGeom prst="rect">
            <a:avLst/>
          </a:prstGeom>
          <a:ln>
            <a:solidFill>
              <a:schemeClr val="tx1"/>
            </a:solidFill>
          </a:ln>
        </p:spPr>
      </p:pic>
      <p:sp>
        <p:nvSpPr>
          <p:cNvPr id="27" name="角丸四角形 26">
            <a:extLst>
              <a:ext uri="{FF2B5EF4-FFF2-40B4-BE49-F238E27FC236}">
                <a16:creationId xmlns="" xmlns:a16="http://schemas.microsoft.com/office/drawing/2014/main" id="{0412F9A1-3DF8-A467-E393-AA6F6B371A4B}"/>
              </a:ext>
            </a:extLst>
          </p:cNvPr>
          <p:cNvSpPr/>
          <p:nvPr/>
        </p:nvSpPr>
        <p:spPr>
          <a:xfrm>
            <a:off x="5958757" y="2204082"/>
            <a:ext cx="255512" cy="288204"/>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a:extLst>
              <a:ext uri="{FF2B5EF4-FFF2-40B4-BE49-F238E27FC236}">
                <a16:creationId xmlns="" xmlns:a16="http://schemas.microsoft.com/office/drawing/2014/main" id="{B03307B2-51D6-2350-A2EE-1CE7FCEBB034}"/>
              </a:ext>
            </a:extLst>
          </p:cNvPr>
          <p:cNvSpPr/>
          <p:nvPr/>
        </p:nvSpPr>
        <p:spPr>
          <a:xfrm>
            <a:off x="4523947" y="2198012"/>
            <a:ext cx="255512" cy="311285"/>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9" name="カギ線コネクタ 78">
            <a:extLst>
              <a:ext uri="{FF2B5EF4-FFF2-40B4-BE49-F238E27FC236}">
                <a16:creationId xmlns="" xmlns:a16="http://schemas.microsoft.com/office/drawing/2014/main" id="{438F7470-BF71-D97A-DAC8-A443848ACA9D}"/>
              </a:ext>
            </a:extLst>
          </p:cNvPr>
          <p:cNvCxnSpPr>
            <a:cxnSpLocks/>
            <a:stCxn id="36" idx="2"/>
          </p:cNvCxnSpPr>
          <p:nvPr/>
        </p:nvCxnSpPr>
        <p:spPr>
          <a:xfrm rot="5400000">
            <a:off x="3554347" y="4628371"/>
            <a:ext cx="317377" cy="2886635"/>
          </a:xfrm>
          <a:prstGeom prst="bentConnector2">
            <a:avLst/>
          </a:prstGeom>
          <a:ln w="28575">
            <a:solidFill>
              <a:srgbClr val="FF6B00"/>
            </a:solidFill>
            <a:round/>
          </a:ln>
        </p:spPr>
        <p:style>
          <a:lnRef idx="1">
            <a:schemeClr val="accent1"/>
          </a:lnRef>
          <a:fillRef idx="0">
            <a:schemeClr val="accent1"/>
          </a:fillRef>
          <a:effectRef idx="0">
            <a:schemeClr val="accent1"/>
          </a:effectRef>
          <a:fontRef idx="minor">
            <a:schemeClr val="tx1"/>
          </a:fontRef>
        </p:style>
      </p:cxnSp>
      <p:cxnSp>
        <p:nvCxnSpPr>
          <p:cNvPr id="80" name="カギ線コネクタ 79">
            <a:extLst>
              <a:ext uri="{FF2B5EF4-FFF2-40B4-BE49-F238E27FC236}">
                <a16:creationId xmlns="" xmlns:a16="http://schemas.microsoft.com/office/drawing/2014/main" id="{A8983F90-DA47-3752-7F33-F303C623E5AE}"/>
              </a:ext>
            </a:extLst>
          </p:cNvPr>
          <p:cNvCxnSpPr>
            <a:cxnSpLocks/>
          </p:cNvCxnSpPr>
          <p:nvPr/>
        </p:nvCxnSpPr>
        <p:spPr>
          <a:xfrm>
            <a:off x="2503880" y="5196526"/>
            <a:ext cx="2077338" cy="597042"/>
          </a:xfrm>
          <a:prstGeom prst="bentConnector3">
            <a:avLst>
              <a:gd name="adj1" fmla="val 67150"/>
            </a:avLst>
          </a:prstGeom>
          <a:ln w="28575">
            <a:solidFill>
              <a:srgbClr val="FF6B00"/>
            </a:solidFill>
            <a:round/>
          </a:ln>
        </p:spPr>
        <p:style>
          <a:lnRef idx="1">
            <a:schemeClr val="accent1"/>
          </a:lnRef>
          <a:fillRef idx="0">
            <a:schemeClr val="accent1"/>
          </a:fillRef>
          <a:effectRef idx="0">
            <a:schemeClr val="accent1"/>
          </a:effectRef>
          <a:fontRef idx="minor">
            <a:schemeClr val="tx1"/>
          </a:fontRef>
        </p:style>
      </p:cxnSp>
      <p:cxnSp>
        <p:nvCxnSpPr>
          <p:cNvPr id="89" name="カギ線コネクタ 88">
            <a:extLst>
              <a:ext uri="{FF2B5EF4-FFF2-40B4-BE49-F238E27FC236}">
                <a16:creationId xmlns="" xmlns:a16="http://schemas.microsoft.com/office/drawing/2014/main" id="{C203E4AD-BA89-6279-D464-723355DCD510}"/>
              </a:ext>
            </a:extLst>
          </p:cNvPr>
          <p:cNvCxnSpPr>
            <a:cxnSpLocks/>
          </p:cNvCxnSpPr>
          <p:nvPr/>
        </p:nvCxnSpPr>
        <p:spPr>
          <a:xfrm flipV="1">
            <a:off x="6226464" y="4294482"/>
            <a:ext cx="1371962" cy="1069779"/>
          </a:xfrm>
          <a:prstGeom prst="bentConnector3">
            <a:avLst>
              <a:gd name="adj1" fmla="val 50000"/>
            </a:avLst>
          </a:prstGeom>
          <a:ln w="28575">
            <a:solidFill>
              <a:srgbClr val="FF6B00"/>
            </a:solidFill>
            <a:round/>
          </a:ln>
        </p:spPr>
        <p:style>
          <a:lnRef idx="1">
            <a:schemeClr val="accent1"/>
          </a:lnRef>
          <a:fillRef idx="0">
            <a:schemeClr val="accent1"/>
          </a:fillRef>
          <a:effectRef idx="0">
            <a:schemeClr val="accent1"/>
          </a:effectRef>
          <a:fontRef idx="minor">
            <a:schemeClr val="tx1"/>
          </a:fontRef>
        </p:style>
      </p:cxnSp>
      <p:sp>
        <p:nvSpPr>
          <p:cNvPr id="2" name="角丸四角形 1">
            <a:extLst>
              <a:ext uri="{FF2B5EF4-FFF2-40B4-BE49-F238E27FC236}">
                <a16:creationId xmlns="" xmlns:a16="http://schemas.microsoft.com/office/drawing/2014/main" id="{CAD51FC3-8CB2-4AA7-3382-40675ADC1B9D}"/>
              </a:ext>
            </a:extLst>
          </p:cNvPr>
          <p:cNvSpPr/>
          <p:nvPr/>
        </p:nvSpPr>
        <p:spPr>
          <a:xfrm>
            <a:off x="5890352" y="5660880"/>
            <a:ext cx="272639" cy="25141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a:extLst>
              <a:ext uri="{FF2B5EF4-FFF2-40B4-BE49-F238E27FC236}">
                <a16:creationId xmlns="" xmlns:a16="http://schemas.microsoft.com/office/drawing/2014/main" id="{5DDF6711-529B-F166-8083-A8DBC6A881AA}"/>
              </a:ext>
            </a:extLst>
          </p:cNvPr>
          <p:cNvSpPr/>
          <p:nvPr/>
        </p:nvSpPr>
        <p:spPr>
          <a:xfrm>
            <a:off x="5868221" y="5318679"/>
            <a:ext cx="339194" cy="308019"/>
          </a:xfrm>
          <a:prstGeom prst="roundRect">
            <a:avLst>
              <a:gd name="adj" fmla="val 12211"/>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 xmlns:a16="http://schemas.microsoft.com/office/drawing/2014/main" id="{0F0C7D51-37DE-6576-282E-7A2465508CBE}"/>
              </a:ext>
            </a:extLst>
          </p:cNvPr>
          <p:cNvGrpSpPr/>
          <p:nvPr/>
        </p:nvGrpSpPr>
        <p:grpSpPr>
          <a:xfrm>
            <a:off x="604646" y="0"/>
            <a:ext cx="1351370" cy="1035439"/>
            <a:chOff x="604646" y="0"/>
            <a:chExt cx="1351370" cy="1035439"/>
          </a:xfrm>
          <a:solidFill>
            <a:srgbClr val="6AC8F3"/>
          </a:solidFill>
        </p:grpSpPr>
        <p:sp>
          <p:nvSpPr>
            <p:cNvPr id="8" name="片側の 2 つの角を切り取った四角形 7">
              <a:extLst>
                <a:ext uri="{FF2B5EF4-FFF2-40B4-BE49-F238E27FC236}">
                  <a16:creationId xmlns="" xmlns:a16="http://schemas.microsoft.com/office/drawing/2014/main" id="{334C3A93-437F-C07A-13CE-88B0A5CEF004}"/>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片側の 2 つの角を切り取った四角形 8">
              <a:extLst>
                <a:ext uri="{FF2B5EF4-FFF2-40B4-BE49-F238E27FC236}">
                  <a16:creationId xmlns="" xmlns:a16="http://schemas.microsoft.com/office/drawing/2014/main" id="{6FBFFF58-C21B-8745-E1AB-5FDC4941F677}"/>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5" name="直線コネクタ 14">
            <a:extLst>
              <a:ext uri="{FF2B5EF4-FFF2-40B4-BE49-F238E27FC236}">
                <a16:creationId xmlns="" xmlns:a16="http://schemas.microsoft.com/office/drawing/2014/main" id="{FED91B92-7555-D230-D857-51B9C2123F43}"/>
              </a:ext>
            </a:extLst>
          </p:cNvPr>
          <p:cNvCxnSpPr>
            <a:cxnSpLocks/>
            <a:stCxn id="27" idx="3"/>
          </p:cNvCxnSpPr>
          <p:nvPr/>
        </p:nvCxnSpPr>
        <p:spPr>
          <a:xfrm>
            <a:off x="6214269" y="2348184"/>
            <a:ext cx="1384157" cy="0"/>
          </a:xfrm>
          <a:prstGeom prst="line">
            <a:avLst/>
          </a:prstGeom>
          <a:ln w="28575">
            <a:solidFill>
              <a:srgbClr val="FF6B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 xmlns:a16="http://schemas.microsoft.com/office/drawing/2014/main" id="{DF2C2CE8-A0B0-56C5-D31F-4C3845CF5DC8}"/>
              </a:ext>
            </a:extLst>
          </p:cNvPr>
          <p:cNvCxnSpPr>
            <a:cxnSpLocks/>
            <a:endCxn id="28" idx="1"/>
          </p:cNvCxnSpPr>
          <p:nvPr/>
        </p:nvCxnSpPr>
        <p:spPr>
          <a:xfrm>
            <a:off x="3311169" y="2353655"/>
            <a:ext cx="1212778" cy="0"/>
          </a:xfrm>
          <a:prstGeom prst="line">
            <a:avLst/>
          </a:prstGeom>
          <a:ln w="28575">
            <a:solidFill>
              <a:srgbClr val="FF6B00"/>
            </a:solidFill>
          </a:ln>
        </p:spPr>
        <p:style>
          <a:lnRef idx="1">
            <a:schemeClr val="accent1"/>
          </a:lnRef>
          <a:fillRef idx="0">
            <a:schemeClr val="accent1"/>
          </a:fillRef>
          <a:effectRef idx="0">
            <a:schemeClr val="accent1"/>
          </a:effectRef>
          <a:fontRef idx="minor">
            <a:schemeClr val="tx1"/>
          </a:fontRef>
        </p:style>
      </p:cxnSp>
      <p:sp>
        <p:nvSpPr>
          <p:cNvPr id="32" name="角丸四角形 31">
            <a:extLst>
              <a:ext uri="{FF2B5EF4-FFF2-40B4-BE49-F238E27FC236}">
                <a16:creationId xmlns="" xmlns:a16="http://schemas.microsoft.com/office/drawing/2014/main" id="{94E7C47B-DF2C-9607-BDBB-8A4ACB464557}"/>
              </a:ext>
            </a:extLst>
          </p:cNvPr>
          <p:cNvSpPr/>
          <p:nvPr/>
        </p:nvSpPr>
        <p:spPr>
          <a:xfrm>
            <a:off x="5452018" y="5667860"/>
            <a:ext cx="272639" cy="25141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a:extLst>
              <a:ext uri="{FF2B5EF4-FFF2-40B4-BE49-F238E27FC236}">
                <a16:creationId xmlns="" xmlns:a16="http://schemas.microsoft.com/office/drawing/2014/main" id="{7C90313B-5D51-743E-E1E5-A1ABD50CBB0E}"/>
              </a:ext>
            </a:extLst>
          </p:cNvPr>
          <p:cNvCxnSpPr>
            <a:cxnSpLocks/>
            <a:stCxn id="32" idx="2"/>
          </p:cNvCxnSpPr>
          <p:nvPr/>
        </p:nvCxnSpPr>
        <p:spPr>
          <a:xfrm>
            <a:off x="5588338" y="5919276"/>
            <a:ext cx="0" cy="311101"/>
          </a:xfrm>
          <a:prstGeom prst="line">
            <a:avLst/>
          </a:prstGeom>
          <a:ln w="28575">
            <a:solidFill>
              <a:srgbClr val="FF6B00"/>
            </a:solidFill>
          </a:ln>
        </p:spPr>
        <p:style>
          <a:lnRef idx="1">
            <a:schemeClr val="accent1"/>
          </a:lnRef>
          <a:fillRef idx="0">
            <a:schemeClr val="accent1"/>
          </a:fillRef>
          <a:effectRef idx="0">
            <a:schemeClr val="accent1"/>
          </a:effectRef>
          <a:fontRef idx="minor">
            <a:schemeClr val="tx1"/>
          </a:fontRef>
        </p:style>
      </p:cxnSp>
      <p:sp>
        <p:nvSpPr>
          <p:cNvPr id="36" name="角丸四角形 35">
            <a:extLst>
              <a:ext uri="{FF2B5EF4-FFF2-40B4-BE49-F238E27FC236}">
                <a16:creationId xmlns="" xmlns:a16="http://schemas.microsoft.com/office/drawing/2014/main" id="{EBF94F66-3EC6-56E5-AC0A-DF5CA98D0F7E}"/>
              </a:ext>
            </a:extLst>
          </p:cNvPr>
          <p:cNvSpPr/>
          <p:nvPr/>
        </p:nvSpPr>
        <p:spPr>
          <a:xfrm>
            <a:off x="5020032" y="5661584"/>
            <a:ext cx="272639" cy="25141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a:extLst>
              <a:ext uri="{FF2B5EF4-FFF2-40B4-BE49-F238E27FC236}">
                <a16:creationId xmlns="" xmlns:a16="http://schemas.microsoft.com/office/drawing/2014/main" id="{A6D04EEA-FD40-23F8-9573-3AE65A5527A8}"/>
              </a:ext>
            </a:extLst>
          </p:cNvPr>
          <p:cNvSpPr/>
          <p:nvPr/>
        </p:nvSpPr>
        <p:spPr>
          <a:xfrm>
            <a:off x="4599560" y="5645354"/>
            <a:ext cx="272639" cy="25141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 xmlns:a16="http://schemas.microsoft.com/office/drawing/2014/main" id="{CFF33CE9-5244-1C40-BF1E-AFE346BA943E}"/>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［実践編］</a:t>
            </a:r>
          </a:p>
        </p:txBody>
      </p:sp>
      <p:cxnSp>
        <p:nvCxnSpPr>
          <p:cNvPr id="5" name="直線コネクタ 4">
            <a:extLst>
              <a:ext uri="{FF2B5EF4-FFF2-40B4-BE49-F238E27FC236}">
                <a16:creationId xmlns="" xmlns:a16="http://schemas.microsoft.com/office/drawing/2014/main" id="{0B72A1C5-B474-C848-06E1-CA2FDF09BED5}"/>
              </a:ext>
            </a:extLst>
          </p:cNvPr>
          <p:cNvCxnSpPr>
            <a:cxnSpLocks/>
          </p:cNvCxnSpPr>
          <p:nvPr/>
        </p:nvCxnSpPr>
        <p:spPr>
          <a:xfrm>
            <a:off x="6173962" y="5714056"/>
            <a:ext cx="1537398" cy="0"/>
          </a:xfrm>
          <a:prstGeom prst="line">
            <a:avLst/>
          </a:prstGeom>
          <a:ln w="28575">
            <a:solidFill>
              <a:srgbClr val="FF6B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 xmlns:a16="http://schemas.microsoft.com/office/drawing/2014/main" id="{8177842E-BFD7-DCAB-79C5-8615D19567D7}"/>
              </a:ext>
            </a:extLst>
          </p:cNvPr>
          <p:cNvSpPr txBox="1"/>
          <p:nvPr/>
        </p:nvSpPr>
        <p:spPr>
          <a:xfrm>
            <a:off x="788667" y="403384"/>
            <a:ext cx="983325" cy="630942"/>
          </a:xfrm>
          <a:prstGeom prst="rect">
            <a:avLst/>
          </a:prstGeom>
          <a:solidFill>
            <a:srgbClr val="6AC8F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cxnSp>
        <p:nvCxnSpPr>
          <p:cNvPr id="3" name="直線コネクタ 2">
            <a:extLst>
              <a:ext uri="{FF2B5EF4-FFF2-40B4-BE49-F238E27FC236}">
                <a16:creationId xmlns="" xmlns:a16="http://schemas.microsoft.com/office/drawing/2014/main" id="{D1A62365-7BFC-ED9A-CB5C-850051020FA8}"/>
              </a:ext>
            </a:extLst>
          </p:cNvPr>
          <p:cNvCxnSpPr>
            <a:cxnSpLocks/>
          </p:cNvCxnSpPr>
          <p:nvPr/>
        </p:nvCxnSpPr>
        <p:spPr>
          <a:xfrm>
            <a:off x="3306634" y="3518090"/>
            <a:ext cx="1212778" cy="0"/>
          </a:xfrm>
          <a:prstGeom prst="line">
            <a:avLst/>
          </a:prstGeom>
          <a:ln w="28575">
            <a:solidFill>
              <a:srgbClr val="FF6B00"/>
            </a:solidFill>
          </a:ln>
        </p:spPr>
        <p:style>
          <a:lnRef idx="1">
            <a:schemeClr val="accent1"/>
          </a:lnRef>
          <a:fillRef idx="0">
            <a:schemeClr val="accent1"/>
          </a:fillRef>
          <a:effectRef idx="0">
            <a:schemeClr val="accent1"/>
          </a:effectRef>
          <a:fontRef idx="minor">
            <a:schemeClr val="tx1"/>
          </a:fontRef>
        </p:style>
      </p:cxnSp>
      <p:sp>
        <p:nvSpPr>
          <p:cNvPr id="4" name="角丸四角形 3">
            <a:extLst>
              <a:ext uri="{FF2B5EF4-FFF2-40B4-BE49-F238E27FC236}">
                <a16:creationId xmlns="" xmlns:a16="http://schemas.microsoft.com/office/drawing/2014/main" id="{08173961-995F-B13B-3321-0CEAED2ED5AA}"/>
              </a:ext>
            </a:extLst>
          </p:cNvPr>
          <p:cNvSpPr/>
          <p:nvPr/>
        </p:nvSpPr>
        <p:spPr>
          <a:xfrm>
            <a:off x="4519412" y="2564968"/>
            <a:ext cx="1707052" cy="2688649"/>
          </a:xfrm>
          <a:prstGeom prst="roundRect">
            <a:avLst>
              <a:gd name="adj" fmla="val 7037"/>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 xmlns:a16="http://schemas.microsoft.com/office/drawing/2014/main" id="{CD14991E-CAB6-B07A-8E17-F837A7EA7689}"/>
              </a:ext>
            </a:extLst>
          </p:cNvPr>
          <p:cNvSpPr txBox="1"/>
          <p:nvPr/>
        </p:nvSpPr>
        <p:spPr>
          <a:xfrm>
            <a:off x="1441769" y="3372377"/>
            <a:ext cx="2124222" cy="384721"/>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タイムライン</a:t>
            </a:r>
          </a:p>
        </p:txBody>
      </p:sp>
      <p:sp>
        <p:nvSpPr>
          <p:cNvPr id="11" name="テキスト ボックス 10">
            <a:extLst>
              <a:ext uri="{FF2B5EF4-FFF2-40B4-BE49-F238E27FC236}">
                <a16:creationId xmlns="" xmlns:a16="http://schemas.microsoft.com/office/drawing/2014/main" id="{50992EE9-1A30-15F9-C9A6-42296756DE4D}"/>
              </a:ext>
            </a:extLst>
          </p:cNvPr>
          <p:cNvSpPr txBox="1"/>
          <p:nvPr/>
        </p:nvSpPr>
        <p:spPr>
          <a:xfrm>
            <a:off x="1708242" y="3732117"/>
            <a:ext cx="2460987" cy="1277273"/>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自分のツイートやフォロー（</a:t>
            </a:r>
            <a:r>
              <a:rPr lang="en-US" altLang="ja-JP" sz="1100" dirty="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した人、おすすめのツイート</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が自動で表示される場所です。</a:t>
            </a:r>
            <a:endParaRPr lang="en-US" altLang="ja-JP" sz="1100" dirty="0">
              <a:latin typeface="Meiryo" panose="020B0604030504040204" pitchFamily="34" charset="-128"/>
              <a:ea typeface="Meiryo" panose="020B0604030504040204" pitchFamily="34" charset="-128"/>
            </a:endParaRPr>
          </a:p>
          <a:p>
            <a:pPr>
              <a:lnSpc>
                <a:spcPts val="1020"/>
              </a:lnSpc>
            </a:pPr>
            <a:endParaRPr lang="en-US" altLang="ja-JP" sz="1100" dirty="0">
              <a:latin typeface="Meiryo" panose="020B0604030504040204" pitchFamily="34" charset="-128"/>
              <a:ea typeface="Meiryo" panose="020B0604030504040204" pitchFamily="34" charset="-128"/>
            </a:endParaRPr>
          </a:p>
          <a:p>
            <a:r>
              <a:rPr lang="en-US" altLang="ja-JP" sz="1100" dirty="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特定の人の投稿を継続して</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　読むための登録。</a:t>
            </a:r>
          </a:p>
          <a:p>
            <a:endParaRPr lang="ja-JP" altLang="en-US" sz="11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96531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a:extLst>
              <a:ext uri="{FF2B5EF4-FFF2-40B4-BE49-F238E27FC236}">
                <a16:creationId xmlns="" xmlns:a16="http://schemas.microsoft.com/office/drawing/2014/main" id="{72685DA1-1065-7D82-8267-06DC46AE9BA6}"/>
              </a:ext>
            </a:extLst>
          </p:cNvPr>
          <p:cNvSpPr/>
          <p:nvPr/>
        </p:nvSpPr>
        <p:spPr>
          <a:xfrm>
            <a:off x="626757" y="337569"/>
            <a:ext cx="965317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テキスト ボックス 9">
            <a:extLst>
              <a:ext uri="{FF2B5EF4-FFF2-40B4-BE49-F238E27FC236}">
                <a16:creationId xmlns="" xmlns:a16="http://schemas.microsoft.com/office/drawing/2014/main" id="{C649F309-CB20-4BE6-AFF1-87F3F53218C7}"/>
              </a:ext>
            </a:extLst>
          </p:cNvPr>
          <p:cNvSpPr txBox="1"/>
          <p:nvPr/>
        </p:nvSpPr>
        <p:spPr>
          <a:xfrm>
            <a:off x="2279683" y="1442459"/>
            <a:ext cx="6132444" cy="523220"/>
          </a:xfrm>
          <a:prstGeom prst="rect">
            <a:avLst/>
          </a:prstGeom>
          <a:noFill/>
        </p:spPr>
        <p:txBody>
          <a:bodyPr wrap="square">
            <a:spAutoFit/>
          </a:bodyPr>
          <a:lstStyle/>
          <a:p>
            <a:pPr algn="ctr"/>
            <a:r>
              <a:rPr lang="ja-JP" altLang="en-US" sz="1400" b="1">
                <a:latin typeface="Meiryo" panose="020B0604030504040204" pitchFamily="34" charset="-128"/>
                <a:ea typeface="Meiryo" panose="020B0604030504040204" pitchFamily="34" charset="-128"/>
              </a:rPr>
              <a:t>個人の</a:t>
            </a:r>
            <a:r>
              <a:rPr lang="en" altLang="ja-JP" sz="1400" b="1" dirty="0">
                <a:latin typeface="Meiryo" panose="020B0604030504040204" pitchFamily="34" charset="-128"/>
                <a:ea typeface="Meiryo" panose="020B0604030504040204" pitchFamily="34" charset="-128"/>
              </a:rPr>
              <a:t>Twitter</a:t>
            </a:r>
            <a:r>
              <a:rPr lang="ja-JP" altLang="en-US" sz="1400" b="1">
                <a:latin typeface="Meiryo" panose="020B0604030504040204" pitchFamily="34" charset="-128"/>
                <a:ea typeface="Meiryo" panose="020B0604030504040204" pitchFamily="34" charset="-128"/>
              </a:rPr>
              <a:t>アカウントを開設する際に</a:t>
            </a:r>
            <a:endParaRPr lang="en-US" altLang="ja-JP" sz="1400" b="1" dirty="0">
              <a:latin typeface="Meiryo" panose="020B0604030504040204" pitchFamily="34" charset="-128"/>
              <a:ea typeface="Meiryo" panose="020B0604030504040204" pitchFamily="34" charset="-128"/>
            </a:endParaRPr>
          </a:p>
          <a:p>
            <a:pPr algn="ctr"/>
            <a:r>
              <a:rPr lang="ja-JP" altLang="en-US" sz="1400" b="1">
                <a:latin typeface="Meiryo" panose="020B0604030504040204" pitchFamily="34" charset="-128"/>
                <a:ea typeface="Meiryo" panose="020B0604030504040204" pitchFamily="34" charset="-128"/>
              </a:rPr>
              <a:t>注意すべきこと、知っておくと良いことを紹介します。</a:t>
            </a:r>
          </a:p>
        </p:txBody>
      </p:sp>
      <p:grpSp>
        <p:nvGrpSpPr>
          <p:cNvPr id="24" name="グループ化 23">
            <a:extLst>
              <a:ext uri="{FF2B5EF4-FFF2-40B4-BE49-F238E27FC236}">
                <a16:creationId xmlns="" xmlns:a16="http://schemas.microsoft.com/office/drawing/2014/main" id="{98FBB0D0-9198-B06A-000D-A75DFED7FD6C}"/>
              </a:ext>
            </a:extLst>
          </p:cNvPr>
          <p:cNvGrpSpPr/>
          <p:nvPr/>
        </p:nvGrpSpPr>
        <p:grpSpPr>
          <a:xfrm>
            <a:off x="983942" y="2204499"/>
            <a:ext cx="448415" cy="553998"/>
            <a:chOff x="983942" y="2277651"/>
            <a:chExt cx="448415" cy="553998"/>
          </a:xfrm>
        </p:grpSpPr>
        <p:sp>
          <p:nvSpPr>
            <p:cNvPr id="3" name="円/楕円 2">
              <a:extLst>
                <a:ext uri="{FF2B5EF4-FFF2-40B4-BE49-F238E27FC236}">
                  <a16:creationId xmlns="" xmlns:a16="http://schemas.microsoft.com/office/drawing/2014/main"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 xmlns:a16="http://schemas.microsoft.com/office/drawing/2014/main" id="{BCF881A6-FD0F-1A68-3818-F3473489FFB4}"/>
                </a:ext>
              </a:extLst>
            </p:cNvPr>
            <p:cNvSpPr txBox="1"/>
            <p:nvPr/>
          </p:nvSpPr>
          <p:spPr>
            <a:xfrm>
              <a:off x="1072782" y="2277651"/>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grpSp>
      <p:grpSp>
        <p:nvGrpSpPr>
          <p:cNvPr id="88" name="グループ化 87">
            <a:extLst>
              <a:ext uri="{FF2B5EF4-FFF2-40B4-BE49-F238E27FC236}">
                <a16:creationId xmlns="" xmlns:a16="http://schemas.microsoft.com/office/drawing/2014/main" id="{3FCBFC6F-C2A7-1E40-A062-5AA12C5DE67A}"/>
              </a:ext>
            </a:extLst>
          </p:cNvPr>
          <p:cNvGrpSpPr/>
          <p:nvPr/>
        </p:nvGrpSpPr>
        <p:grpSpPr>
          <a:xfrm>
            <a:off x="5766335" y="2204499"/>
            <a:ext cx="448415" cy="553998"/>
            <a:chOff x="983942" y="2277651"/>
            <a:chExt cx="448415" cy="553998"/>
          </a:xfrm>
        </p:grpSpPr>
        <p:sp>
          <p:nvSpPr>
            <p:cNvPr id="90" name="円/楕円 89">
              <a:extLst>
                <a:ext uri="{FF2B5EF4-FFF2-40B4-BE49-F238E27FC236}">
                  <a16:creationId xmlns="" xmlns:a16="http://schemas.microsoft.com/office/drawing/2014/main" id="{FC45945D-CA74-02FE-FD84-2D887B07FF20}"/>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 xmlns:a16="http://schemas.microsoft.com/office/drawing/2014/main" id="{28EE4891-236D-905A-6968-97C268593887}"/>
                </a:ext>
              </a:extLst>
            </p:cNvPr>
            <p:cNvSpPr txBox="1"/>
            <p:nvPr/>
          </p:nvSpPr>
          <p:spPr>
            <a:xfrm>
              <a:off x="1072782" y="2277651"/>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nvGrpSpPr>
          <p:cNvPr id="97" name="グループ化 96">
            <a:extLst>
              <a:ext uri="{FF2B5EF4-FFF2-40B4-BE49-F238E27FC236}">
                <a16:creationId xmlns="" xmlns:a16="http://schemas.microsoft.com/office/drawing/2014/main" id="{F62F3253-556F-AAA1-50AA-46A6FCD1023B}"/>
              </a:ext>
            </a:extLst>
          </p:cNvPr>
          <p:cNvGrpSpPr/>
          <p:nvPr/>
        </p:nvGrpSpPr>
        <p:grpSpPr>
          <a:xfrm>
            <a:off x="965600" y="4692915"/>
            <a:ext cx="4626212" cy="1795685"/>
            <a:chOff x="965600" y="2168200"/>
            <a:chExt cx="4626212" cy="1795685"/>
          </a:xfrm>
        </p:grpSpPr>
        <p:sp>
          <p:nvSpPr>
            <p:cNvPr id="99" name="円/楕円 98">
              <a:extLst>
                <a:ext uri="{FF2B5EF4-FFF2-40B4-BE49-F238E27FC236}">
                  <a16:creationId xmlns="" xmlns:a16="http://schemas.microsoft.com/office/drawing/2014/main" id="{25D0577A-A718-29F4-B518-747486F4ED0B}"/>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0" name="グループ化 99">
              <a:extLst>
                <a:ext uri="{FF2B5EF4-FFF2-40B4-BE49-F238E27FC236}">
                  <a16:creationId xmlns="" xmlns:a16="http://schemas.microsoft.com/office/drawing/2014/main" id="{F6C43A0F-29B7-A275-018A-B42C695E6F25}"/>
                </a:ext>
              </a:extLst>
            </p:cNvPr>
            <p:cNvGrpSpPr/>
            <p:nvPr/>
          </p:nvGrpSpPr>
          <p:grpSpPr>
            <a:xfrm>
              <a:off x="965600" y="2168200"/>
              <a:ext cx="4626212" cy="1795685"/>
              <a:chOff x="965600" y="2168200"/>
              <a:chExt cx="4626212" cy="1795685"/>
            </a:xfrm>
          </p:grpSpPr>
          <p:sp>
            <p:nvSpPr>
              <p:cNvPr id="101" name="テキスト ボックス 100">
                <a:extLst>
                  <a:ext uri="{FF2B5EF4-FFF2-40B4-BE49-F238E27FC236}">
                    <a16:creationId xmlns="" xmlns:a16="http://schemas.microsoft.com/office/drawing/2014/main" id="{ECDC2A66-94F7-1132-A112-338B73A4EF6E}"/>
                  </a:ext>
                </a:extLst>
              </p:cNvPr>
              <p:cNvSpPr txBox="1"/>
              <p:nvPr/>
            </p:nvSpPr>
            <p:spPr>
              <a:xfrm>
                <a:off x="1493430" y="2168200"/>
                <a:ext cx="4098382"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プロフィール画像は</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自身の顔写真でなくても</a:t>
                </a:r>
                <a:r>
                  <a:rPr lang="en-US" altLang="ja-JP" sz="1900" b="1" dirty="0">
                    <a:latin typeface="Meiryo" panose="020B0604030504040204" pitchFamily="34" charset="-128"/>
                    <a:ea typeface="Meiryo" panose="020B0604030504040204" pitchFamily="34" charset="-128"/>
                  </a:rPr>
                  <a:t>OK</a:t>
                </a:r>
                <a:endParaRPr lang="ja-JP" altLang="en-US" sz="1900" b="1">
                  <a:latin typeface="Meiryo" panose="020B0604030504040204" pitchFamily="34" charset="-128"/>
                  <a:ea typeface="Meiryo" panose="020B0604030504040204" pitchFamily="34" charset="-128"/>
                </a:endParaRPr>
              </a:p>
            </p:txBody>
          </p:sp>
          <p:sp>
            <p:nvSpPr>
              <p:cNvPr id="102" name="テキスト ボックス 101">
                <a:extLst>
                  <a:ext uri="{FF2B5EF4-FFF2-40B4-BE49-F238E27FC236}">
                    <a16:creationId xmlns="" xmlns:a16="http://schemas.microsoft.com/office/drawing/2014/main" id="{443A86EF-1ECC-8F40-1C82-FAA4ABB0AF34}"/>
                  </a:ext>
                </a:extLst>
              </p:cNvPr>
              <p:cNvSpPr txBox="1"/>
              <p:nvPr/>
            </p:nvSpPr>
            <p:spPr>
              <a:xfrm>
                <a:off x="965600" y="2917445"/>
                <a:ext cx="4416993" cy="1046440"/>
              </a:xfrm>
              <a:prstGeom prst="rect">
                <a:avLst/>
              </a:prstGeom>
              <a:noFill/>
            </p:spPr>
            <p:txBody>
              <a:bodyPr wrap="square">
                <a:spAutoFit/>
              </a:bodyPr>
              <a:lstStyle/>
              <a:p>
                <a:pPr>
                  <a:lnSpc>
                    <a:spcPts val="1500"/>
                  </a:lnSpc>
                </a:pPr>
                <a:r>
                  <a:rPr lang="en-US" altLang="ja-JP" sz="1050" dirty="0">
                    <a:latin typeface="Meiryo" panose="020B0604030504040204" pitchFamily="34" charset="-128"/>
                    <a:ea typeface="Meiryo" panose="020B0604030504040204" pitchFamily="34" charset="-128"/>
                  </a:rPr>
                  <a:t>Twitter</a:t>
                </a:r>
                <a:r>
                  <a:rPr lang="ja-JP" altLang="en-US" sz="1050">
                    <a:latin typeface="Meiryo" panose="020B0604030504040204" pitchFamily="34" charset="-128"/>
                    <a:ea typeface="Meiryo" panose="020B0604030504040204" pitchFamily="34" charset="-128"/>
                  </a:rPr>
                  <a:t>のプロフィール画面は、アプリ内の設定からいつでも登録・変更ができます。また、使う写真も、とくに自分の顔写真である必要はありません。ペットや花、素敵な風景などをプロフィール画像にするのもおすすめです。ニックネームで楽しむならなおさら、顔写真でない方が良いでしょう。</a:t>
                </a:r>
              </a:p>
            </p:txBody>
          </p:sp>
          <p:sp>
            <p:nvSpPr>
              <p:cNvPr id="103" name="テキスト ボックス 102">
                <a:extLst>
                  <a:ext uri="{FF2B5EF4-FFF2-40B4-BE49-F238E27FC236}">
                    <a16:creationId xmlns="" xmlns:a16="http://schemas.microsoft.com/office/drawing/2014/main" id="{71C5E072-B44C-9E0B-5075-EB210A036C59}"/>
                  </a:ext>
                </a:extLst>
              </p:cNvPr>
              <p:cNvSpPr txBox="1"/>
              <p:nvPr/>
            </p:nvSpPr>
            <p:spPr>
              <a:xfrm>
                <a:off x="1072782" y="2277651"/>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grpSp>
        <p:nvGrpSpPr>
          <p:cNvPr id="8" name="グループ化 7">
            <a:extLst>
              <a:ext uri="{FF2B5EF4-FFF2-40B4-BE49-F238E27FC236}">
                <a16:creationId xmlns="" xmlns:a16="http://schemas.microsoft.com/office/drawing/2014/main" id="{7F8D9F3D-560C-B195-E043-9957EDF0AB1F}"/>
              </a:ext>
            </a:extLst>
          </p:cNvPr>
          <p:cNvGrpSpPr/>
          <p:nvPr/>
        </p:nvGrpSpPr>
        <p:grpSpPr>
          <a:xfrm>
            <a:off x="965600" y="2059148"/>
            <a:ext cx="503917" cy="200055"/>
            <a:chOff x="1317119" y="1662047"/>
            <a:chExt cx="503917" cy="200055"/>
          </a:xfrm>
        </p:grpSpPr>
        <p:cxnSp>
          <p:nvCxnSpPr>
            <p:cNvPr id="4" name="直線コネクタ 3">
              <a:extLst>
                <a:ext uri="{FF2B5EF4-FFF2-40B4-BE49-F238E27FC236}">
                  <a16:creationId xmlns=""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 xmlns:a16="http://schemas.microsoft.com/office/drawing/2014/main"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13" name="グループ化 12">
            <a:extLst>
              <a:ext uri="{FF2B5EF4-FFF2-40B4-BE49-F238E27FC236}">
                <a16:creationId xmlns="" xmlns:a16="http://schemas.microsoft.com/office/drawing/2014/main" id="{82C83BEE-C645-7A1C-29AD-C365BA49A68B}"/>
              </a:ext>
            </a:extLst>
          </p:cNvPr>
          <p:cNvGrpSpPr/>
          <p:nvPr/>
        </p:nvGrpSpPr>
        <p:grpSpPr>
          <a:xfrm>
            <a:off x="5754530" y="2059147"/>
            <a:ext cx="503917" cy="200055"/>
            <a:chOff x="1317119" y="1662047"/>
            <a:chExt cx="503917" cy="200055"/>
          </a:xfrm>
        </p:grpSpPr>
        <p:cxnSp>
          <p:nvCxnSpPr>
            <p:cNvPr id="15" name="直線コネクタ 14">
              <a:extLst>
                <a:ext uri="{FF2B5EF4-FFF2-40B4-BE49-F238E27FC236}">
                  <a16:creationId xmlns="" xmlns:a16="http://schemas.microsoft.com/office/drawing/2014/main" id="{54388E1A-EA24-E4BF-25EB-EAECB172EBBC}"/>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 xmlns:a16="http://schemas.microsoft.com/office/drawing/2014/main" id="{958921A0-DDAF-D439-243B-957629500DB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 xmlns:a16="http://schemas.microsoft.com/office/drawing/2014/main" id="{F8DCA6F8-8807-8A22-84E4-D7848BA80799}"/>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18" name="グループ化 17">
            <a:extLst>
              <a:ext uri="{FF2B5EF4-FFF2-40B4-BE49-F238E27FC236}">
                <a16:creationId xmlns="" xmlns:a16="http://schemas.microsoft.com/office/drawing/2014/main" id="{62EFCDCF-0816-1B0E-241E-93D8A5E3B59B}"/>
              </a:ext>
            </a:extLst>
          </p:cNvPr>
          <p:cNvGrpSpPr/>
          <p:nvPr/>
        </p:nvGrpSpPr>
        <p:grpSpPr>
          <a:xfrm>
            <a:off x="965600" y="4662552"/>
            <a:ext cx="503917" cy="200055"/>
            <a:chOff x="1317119" y="1662047"/>
            <a:chExt cx="503917" cy="200055"/>
          </a:xfrm>
        </p:grpSpPr>
        <p:cxnSp>
          <p:nvCxnSpPr>
            <p:cNvPr id="20" name="直線コネクタ 19">
              <a:extLst>
                <a:ext uri="{FF2B5EF4-FFF2-40B4-BE49-F238E27FC236}">
                  <a16:creationId xmlns="" xmlns:a16="http://schemas.microsoft.com/office/drawing/2014/main" id="{BA35A143-303D-6304-CE01-03C8C80FDDF4}"/>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 xmlns:a16="http://schemas.microsoft.com/office/drawing/2014/main" id="{2C074E69-E964-089E-D68C-F51A66B47973}"/>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 xmlns:a16="http://schemas.microsoft.com/office/drawing/2014/main" id="{63B986E1-CDD1-85A6-6ED1-1D9C6DC4BB27}"/>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sp>
        <p:nvSpPr>
          <p:cNvPr id="2" name="テキスト ボックス 1">
            <a:extLst>
              <a:ext uri="{FF2B5EF4-FFF2-40B4-BE49-F238E27FC236}">
                <a16:creationId xmlns="" xmlns:a16="http://schemas.microsoft.com/office/drawing/2014/main" id="{220C9917-AACE-6579-3358-653FD592F77B}"/>
              </a:ext>
            </a:extLst>
          </p:cNvPr>
          <p:cNvSpPr txBox="1"/>
          <p:nvPr/>
        </p:nvSpPr>
        <p:spPr>
          <a:xfrm>
            <a:off x="2349707" y="525552"/>
            <a:ext cx="5992397" cy="461665"/>
          </a:xfrm>
          <a:prstGeom prst="rect">
            <a:avLst/>
          </a:prstGeom>
          <a:noFill/>
        </p:spPr>
        <p:txBody>
          <a:bodyPr wrap="square">
            <a:spAutoFit/>
          </a:bodyPr>
          <a:lstStyle/>
          <a:p>
            <a:pPr algn="ctr"/>
            <a:r>
              <a:rPr lang="ja-JP" altLang="en-US" sz="2400" b="1">
                <a:solidFill>
                  <a:srgbClr val="006DAB"/>
                </a:solidFill>
                <a:latin typeface="Meiryo" panose="020B0604030504040204" pitchFamily="34" charset="-128"/>
                <a:ea typeface="Meiryo" panose="020B0604030504040204" pitchFamily="34" charset="-128"/>
              </a:rPr>
              <a:t>プログラム開催のための指南書</a:t>
            </a:r>
          </a:p>
        </p:txBody>
      </p:sp>
      <p:grpSp>
        <p:nvGrpSpPr>
          <p:cNvPr id="11" name="グループ化 10">
            <a:extLst>
              <a:ext uri="{FF2B5EF4-FFF2-40B4-BE49-F238E27FC236}">
                <a16:creationId xmlns="" xmlns:a16="http://schemas.microsoft.com/office/drawing/2014/main" id="{96ACF56E-657C-6145-0BD7-778FECB7B737}"/>
              </a:ext>
            </a:extLst>
          </p:cNvPr>
          <p:cNvGrpSpPr/>
          <p:nvPr/>
        </p:nvGrpSpPr>
        <p:grpSpPr>
          <a:xfrm>
            <a:off x="3571994" y="1000487"/>
            <a:ext cx="3590692" cy="356787"/>
            <a:chOff x="3679387" y="921806"/>
            <a:chExt cx="3590692" cy="356787"/>
          </a:xfrm>
        </p:grpSpPr>
        <p:sp>
          <p:nvSpPr>
            <p:cNvPr id="14" name="角丸四角形 13">
              <a:extLst>
                <a:ext uri="{FF2B5EF4-FFF2-40B4-BE49-F238E27FC236}">
                  <a16:creationId xmlns="" xmlns:a16="http://schemas.microsoft.com/office/drawing/2014/main" id="{89CEC6B9-1FAA-C0F8-8061-EC8B3ECD1FDA}"/>
                </a:ext>
              </a:extLst>
            </p:cNvPr>
            <p:cNvSpPr/>
            <p:nvPr/>
          </p:nvSpPr>
          <p:spPr>
            <a:xfrm>
              <a:off x="3679387" y="921806"/>
              <a:ext cx="3590692"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 xmlns:a16="http://schemas.microsoft.com/office/drawing/2014/main" id="{10F0AE97-D0C0-26FD-34EA-DE76C2B4F4E5}"/>
                </a:ext>
              </a:extLst>
            </p:cNvPr>
            <p:cNvSpPr txBox="1"/>
            <p:nvPr/>
          </p:nvSpPr>
          <p:spPr>
            <a:xfrm>
              <a:off x="3800883" y="949953"/>
              <a:ext cx="3304830" cy="307777"/>
            </a:xfrm>
            <a:prstGeom prst="rect">
              <a:avLst/>
            </a:prstGeom>
            <a:noFill/>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個人利用でのアカウント開設について</a:t>
              </a:r>
              <a:endParaRPr lang="ja-JP" altLang="en-US" sz="1400">
                <a:solidFill>
                  <a:schemeClr val="bg1"/>
                </a:solidFill>
              </a:endParaRPr>
            </a:p>
          </p:txBody>
        </p:sp>
      </p:grpSp>
      <p:sp>
        <p:nvSpPr>
          <p:cNvPr id="30" name="テキスト ボックス 29">
            <a:extLst>
              <a:ext uri="{FF2B5EF4-FFF2-40B4-BE49-F238E27FC236}">
                <a16:creationId xmlns="" xmlns:a16="http://schemas.microsoft.com/office/drawing/2014/main" id="{E5F34094-B7D1-79E0-839F-4ECC6E8C1AB2}"/>
              </a:ext>
            </a:extLst>
          </p:cNvPr>
          <p:cNvSpPr txBox="1"/>
          <p:nvPr/>
        </p:nvSpPr>
        <p:spPr>
          <a:xfrm>
            <a:off x="1514865" y="2123083"/>
            <a:ext cx="4098382" cy="677108"/>
          </a:xfrm>
          <a:prstGeom prst="rect">
            <a:avLst/>
          </a:prstGeom>
          <a:noFill/>
        </p:spPr>
        <p:txBody>
          <a:bodyPr wrap="square">
            <a:spAutoFit/>
          </a:bodyPr>
          <a:lstStyle/>
          <a:p>
            <a:r>
              <a:rPr lang="en-US" altLang="ja-JP" sz="1900" b="1" dirty="0">
                <a:latin typeface="Meiryo" panose="020B0604030504040204" pitchFamily="34" charset="-128"/>
                <a:ea typeface="Meiryo" panose="020B0604030504040204" pitchFamily="34" charset="-128"/>
              </a:rPr>
              <a:t>Twitter</a:t>
            </a:r>
            <a:r>
              <a:rPr lang="ja-JP" altLang="en-US" sz="1900" b="1">
                <a:latin typeface="Meiryo" panose="020B0604030504040204" pitchFamily="34" charset="-128"/>
                <a:ea typeface="Meiryo" panose="020B0604030504040204" pitchFamily="34" charset="-128"/>
              </a:rPr>
              <a:t>の個人アカウント名は</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ニックネームが主流です</a:t>
            </a:r>
          </a:p>
        </p:txBody>
      </p:sp>
      <p:sp>
        <p:nvSpPr>
          <p:cNvPr id="31" name="テキスト ボックス 30">
            <a:extLst>
              <a:ext uri="{FF2B5EF4-FFF2-40B4-BE49-F238E27FC236}">
                <a16:creationId xmlns="" xmlns:a16="http://schemas.microsoft.com/office/drawing/2014/main" id="{EBAA3040-272F-4995-2741-E07A110A5FDE}"/>
              </a:ext>
            </a:extLst>
          </p:cNvPr>
          <p:cNvSpPr txBox="1"/>
          <p:nvPr/>
        </p:nvSpPr>
        <p:spPr>
          <a:xfrm>
            <a:off x="950347" y="2819538"/>
            <a:ext cx="4416993" cy="1815882"/>
          </a:xfrm>
          <a:prstGeom prst="rect">
            <a:avLst/>
          </a:prstGeom>
          <a:noFill/>
        </p:spPr>
        <p:txBody>
          <a:bodyPr wrap="square">
            <a:spAutoFit/>
          </a:bodyPr>
          <a:lstStyle/>
          <a:p>
            <a:pPr>
              <a:lnSpc>
                <a:spcPts val="1500"/>
              </a:lnSpc>
            </a:pPr>
            <a:r>
              <a:rPr lang="ja-JP" altLang="en-US" sz="1050">
                <a:latin typeface="Meiryo" panose="020B0604030504040204" pitchFamily="34" charset="-128"/>
                <a:ea typeface="Meiryo" panose="020B0604030504040204" pitchFamily="34" charset="-128"/>
              </a:rPr>
              <a:t>アカウント名として入力する名前は、実名でも、ニックネームでもどちらでも問題ありません。</a:t>
            </a:r>
            <a:r>
              <a:rPr lang="en-US" altLang="ja-JP" sz="1050" dirty="0">
                <a:latin typeface="Meiryo" panose="020B0604030504040204" pitchFamily="34" charset="-128"/>
                <a:ea typeface="Meiryo" panose="020B0604030504040204" pitchFamily="34" charset="-128"/>
              </a:rPr>
              <a:t>Twitter</a:t>
            </a:r>
            <a:r>
              <a:rPr lang="ja-JP" altLang="en-US" sz="1050">
                <a:latin typeface="Meiryo" panose="020B0604030504040204" pitchFamily="34" charset="-128"/>
                <a:ea typeface="Meiryo" panose="020B0604030504040204" pitchFamily="34" charset="-128"/>
              </a:rPr>
              <a:t>の場合は、ニックネームを使っている人が多い傾向があります。</a:t>
            </a:r>
            <a:r>
              <a:rPr lang="en-US" altLang="ja-JP" sz="800" dirty="0">
                <a:latin typeface="Meiryo" panose="020B0604030504040204" pitchFamily="34" charset="-128"/>
                <a:ea typeface="Meiryo" panose="020B0604030504040204" pitchFamily="34" charset="-128"/>
              </a:rPr>
              <a:t/>
            </a:r>
            <a:br>
              <a:rPr lang="en-US" altLang="ja-JP" sz="800" dirty="0">
                <a:latin typeface="Meiryo" panose="020B0604030504040204" pitchFamily="34" charset="-128"/>
                <a:ea typeface="Meiryo" panose="020B0604030504040204" pitchFamily="34" charset="-128"/>
              </a:rPr>
            </a:br>
            <a:r>
              <a:rPr lang="en-US" altLang="ja-JP" sz="800" dirty="0">
                <a:latin typeface="Meiryo" panose="020B0604030504040204" pitchFamily="34" charset="-128"/>
                <a:ea typeface="Meiryo" panose="020B0604030504040204" pitchFamily="34" charset="-128"/>
              </a:rPr>
              <a:t/>
            </a:r>
            <a:br>
              <a:rPr lang="en-US" altLang="ja-JP" sz="800" dirty="0">
                <a:latin typeface="Meiryo" panose="020B0604030504040204" pitchFamily="34" charset="-128"/>
                <a:ea typeface="Meiryo" panose="020B0604030504040204" pitchFamily="34" charset="-128"/>
              </a:rPr>
            </a:br>
            <a:r>
              <a:rPr lang="ja-JP" altLang="en-US" sz="1050">
                <a:latin typeface="Meiryo" panose="020B0604030504040204" pitchFamily="34" charset="-128"/>
                <a:ea typeface="Meiryo" panose="020B0604030504040204" pitchFamily="34" charset="-128"/>
              </a:rPr>
              <a:t>理由としては、</a:t>
            </a:r>
            <a:r>
              <a:rPr lang="en-US" altLang="ja-JP" sz="1050" dirty="0">
                <a:latin typeface="Meiryo" panose="020B0604030504040204" pitchFamily="34" charset="-128"/>
                <a:ea typeface="Meiryo" panose="020B0604030504040204" pitchFamily="34" charset="-128"/>
              </a:rPr>
              <a:t>Twitter</a:t>
            </a:r>
            <a:r>
              <a:rPr lang="ja-JP" altLang="en-US" sz="1050">
                <a:latin typeface="Meiryo" panose="020B0604030504040204" pitchFamily="34" charset="-128"/>
                <a:ea typeface="Meiryo" panose="020B0604030504040204" pitchFamily="34" charset="-128"/>
              </a:rPr>
              <a:t>はツイートした内容が、不特定多数の人に見られてしまうからです。ちょっとしたつぶやきなどを楽しみたい人は、個人を特定されないニックネームを使う方が気軽に使えます。ただし、匿名だからといって、人を誹謗中傷するような内容をツイートするのは絶対にやめましょう。</a:t>
            </a:r>
          </a:p>
        </p:txBody>
      </p:sp>
      <p:sp>
        <p:nvSpPr>
          <p:cNvPr id="32" name="テキスト ボックス 31">
            <a:extLst>
              <a:ext uri="{FF2B5EF4-FFF2-40B4-BE49-F238E27FC236}">
                <a16:creationId xmlns="" xmlns:a16="http://schemas.microsoft.com/office/drawing/2014/main" id="{E83D74A5-B987-022D-D3DB-51FD35CCFFCF}"/>
              </a:ext>
            </a:extLst>
          </p:cNvPr>
          <p:cNvSpPr txBox="1"/>
          <p:nvPr/>
        </p:nvSpPr>
        <p:spPr>
          <a:xfrm>
            <a:off x="6268962" y="2155592"/>
            <a:ext cx="3746226"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プロフィールに個人情報はのせない</a:t>
            </a:r>
          </a:p>
        </p:txBody>
      </p:sp>
      <p:sp>
        <p:nvSpPr>
          <p:cNvPr id="33" name="テキスト ボックス 32">
            <a:extLst>
              <a:ext uri="{FF2B5EF4-FFF2-40B4-BE49-F238E27FC236}">
                <a16:creationId xmlns="" xmlns:a16="http://schemas.microsoft.com/office/drawing/2014/main" id="{DFD3F65A-7293-5330-3AD2-3D06FBA6F3FE}"/>
              </a:ext>
            </a:extLst>
          </p:cNvPr>
          <p:cNvSpPr txBox="1"/>
          <p:nvPr/>
        </p:nvSpPr>
        <p:spPr>
          <a:xfrm>
            <a:off x="5711306" y="2800343"/>
            <a:ext cx="5075964" cy="1431161"/>
          </a:xfrm>
          <a:prstGeom prst="rect">
            <a:avLst/>
          </a:prstGeom>
          <a:noFill/>
        </p:spPr>
        <p:txBody>
          <a:bodyPr wrap="square">
            <a:spAutoFit/>
          </a:bodyPr>
          <a:lstStyle/>
          <a:p>
            <a:pPr>
              <a:lnSpc>
                <a:spcPts val="1500"/>
              </a:lnSpc>
            </a:pPr>
            <a:r>
              <a:rPr lang="ja-JP" altLang="en-US" sz="1050">
                <a:latin typeface="Meiryo" panose="020B0604030504040204" pitchFamily="34" charset="-128"/>
                <a:ea typeface="Meiryo" panose="020B0604030504040204" pitchFamily="34" charset="-128"/>
              </a:rPr>
              <a:t>プロフィールには、</a:t>
            </a:r>
            <a:r>
              <a:rPr lang="en-US" altLang="ja-JP" sz="1050" dirty="0">
                <a:latin typeface="Meiryo" panose="020B0604030504040204" pitchFamily="34" charset="-128"/>
                <a:ea typeface="Meiryo" panose="020B0604030504040204" pitchFamily="34" charset="-128"/>
              </a:rPr>
              <a:t>160</a:t>
            </a:r>
            <a:r>
              <a:rPr lang="ja-JP" altLang="en-US" sz="1050">
                <a:latin typeface="Meiryo" panose="020B0604030504040204" pitchFamily="34" charset="-128"/>
                <a:ea typeface="Meiryo" panose="020B0604030504040204" pitchFamily="34" charset="-128"/>
              </a:rPr>
              <a:t>文字までの自己紹介文や場所、</a:t>
            </a:r>
            <a:r>
              <a:rPr lang="en-US" altLang="ja-JP" sz="1050" dirty="0">
                <a:latin typeface="Meiryo" panose="020B0604030504040204" pitchFamily="34" charset="-128"/>
                <a:ea typeface="Meiryo" panose="020B0604030504040204" pitchFamily="34" charset="-128"/>
              </a:rPr>
              <a:t>Web</a:t>
            </a:r>
            <a:r>
              <a:rPr lang="ja-JP" altLang="en-US" sz="1050">
                <a:latin typeface="Meiryo" panose="020B0604030504040204" pitchFamily="34" charset="-128"/>
                <a:ea typeface="Meiryo" panose="020B0604030504040204" pitchFamily="34" charset="-128"/>
              </a:rPr>
              <a:t>のリンク、</a:t>
            </a:r>
            <a:endParaRPr lang="en-US" altLang="ja-JP" sz="1050" dirty="0">
              <a:latin typeface="Meiryo" panose="020B0604030504040204" pitchFamily="34" charset="-128"/>
              <a:ea typeface="Meiryo" panose="020B0604030504040204" pitchFamily="34" charset="-128"/>
            </a:endParaRPr>
          </a:p>
          <a:p>
            <a:pPr>
              <a:lnSpc>
                <a:spcPts val="1500"/>
              </a:lnSpc>
            </a:pPr>
            <a:r>
              <a:rPr lang="ja-JP" altLang="en-US" sz="1050">
                <a:latin typeface="Meiryo" panose="020B0604030504040204" pitchFamily="34" charset="-128"/>
                <a:ea typeface="Meiryo" panose="020B0604030504040204" pitchFamily="34" charset="-128"/>
              </a:rPr>
              <a:t>生年月日を登録しておくことができます。誰かがあなたをフォローしよ</a:t>
            </a:r>
            <a:endParaRPr lang="en-US" altLang="ja-JP" sz="1050" dirty="0">
              <a:latin typeface="Meiryo" panose="020B0604030504040204" pitchFamily="34" charset="-128"/>
              <a:ea typeface="Meiryo" panose="020B0604030504040204" pitchFamily="34" charset="-128"/>
            </a:endParaRPr>
          </a:p>
          <a:p>
            <a:pPr>
              <a:lnSpc>
                <a:spcPts val="1500"/>
              </a:lnSpc>
            </a:pPr>
            <a:r>
              <a:rPr lang="ja-JP" altLang="en-US" sz="1050">
                <a:latin typeface="Meiryo" panose="020B0604030504040204" pitchFamily="34" charset="-128"/>
                <a:ea typeface="Meiryo" panose="020B0604030504040204" pitchFamily="34" charset="-128"/>
              </a:rPr>
              <a:t>うと思った時、この自己紹介文を参考にすることがあります。</a:t>
            </a:r>
            <a:r>
              <a:rPr lang="en-US" altLang="ja-JP" sz="1050" dirty="0">
                <a:latin typeface="Meiryo" panose="020B0604030504040204" pitchFamily="34" charset="-128"/>
                <a:ea typeface="Meiryo" panose="020B0604030504040204" pitchFamily="34" charset="-128"/>
              </a:rPr>
              <a:t/>
            </a:r>
            <a:br>
              <a:rPr lang="en-US" altLang="ja-JP" sz="1050" dirty="0">
                <a:latin typeface="Meiryo" panose="020B0604030504040204" pitchFamily="34" charset="-128"/>
                <a:ea typeface="Meiryo" panose="020B0604030504040204" pitchFamily="34" charset="-128"/>
              </a:rPr>
            </a:br>
            <a:r>
              <a:rPr lang="en-US" altLang="ja-JP" sz="1050" dirty="0">
                <a:latin typeface="Meiryo" panose="020B0604030504040204" pitchFamily="34" charset="-128"/>
                <a:ea typeface="Meiryo" panose="020B0604030504040204" pitchFamily="34" charset="-128"/>
              </a:rPr>
              <a:t/>
            </a:r>
            <a:br>
              <a:rPr lang="en-US" altLang="ja-JP" sz="1050" dirty="0">
                <a:latin typeface="Meiryo" panose="020B0604030504040204" pitchFamily="34" charset="-128"/>
                <a:ea typeface="Meiryo" panose="020B0604030504040204" pitchFamily="34" charset="-128"/>
              </a:rPr>
            </a:br>
            <a:r>
              <a:rPr lang="ja-JP" altLang="en-US" sz="1050">
                <a:latin typeface="Meiryo" panose="020B0604030504040204" pitchFamily="34" charset="-128"/>
                <a:ea typeface="Meiryo" panose="020B0604030504040204" pitchFamily="34" charset="-128"/>
              </a:rPr>
              <a:t>ただし、このプロフィールにある「場所」に、自宅の住所など個人情報</a:t>
            </a:r>
            <a:endParaRPr lang="en-US" altLang="ja-JP" sz="1050" dirty="0">
              <a:latin typeface="Meiryo" panose="020B0604030504040204" pitchFamily="34" charset="-128"/>
              <a:ea typeface="Meiryo" panose="020B0604030504040204" pitchFamily="34" charset="-128"/>
            </a:endParaRPr>
          </a:p>
          <a:p>
            <a:pPr>
              <a:lnSpc>
                <a:spcPts val="1500"/>
              </a:lnSpc>
            </a:pPr>
            <a:r>
              <a:rPr lang="ja-JP" altLang="en-US" sz="1050">
                <a:latin typeface="Meiryo" panose="020B0604030504040204" pitchFamily="34" charset="-128"/>
                <a:ea typeface="Meiryo" panose="020B0604030504040204" pitchFamily="34" charset="-128"/>
              </a:rPr>
              <a:t>を掲載するのは危険ですからやめましょう。そのほか、「自己紹介文」</a:t>
            </a:r>
            <a:endParaRPr lang="en-US" altLang="ja-JP" sz="1050" dirty="0">
              <a:latin typeface="Meiryo" panose="020B0604030504040204" pitchFamily="34" charset="-128"/>
              <a:ea typeface="Meiryo" panose="020B0604030504040204" pitchFamily="34" charset="-128"/>
            </a:endParaRPr>
          </a:p>
          <a:p>
            <a:pPr>
              <a:lnSpc>
                <a:spcPts val="1500"/>
              </a:lnSpc>
            </a:pPr>
            <a:r>
              <a:rPr lang="ja-JP" altLang="en-US" sz="1050">
                <a:latin typeface="Meiryo" panose="020B0604030504040204" pitchFamily="34" charset="-128"/>
                <a:ea typeface="Meiryo" panose="020B0604030504040204" pitchFamily="34" charset="-128"/>
              </a:rPr>
              <a:t>の中にも個人を特定されるような内容を掲載するのは避けましょう。</a:t>
            </a:r>
            <a:endParaRPr lang="en-US" altLang="ja-JP" sz="1050" dirty="0">
              <a:latin typeface="Meiryo" panose="020B0604030504040204" pitchFamily="34" charset="-128"/>
              <a:ea typeface="Meiryo" panose="020B0604030504040204" pitchFamily="34" charset="-128"/>
            </a:endParaRPr>
          </a:p>
        </p:txBody>
      </p:sp>
      <p:grpSp>
        <p:nvGrpSpPr>
          <p:cNvPr id="34" name="グループ化 33">
            <a:extLst>
              <a:ext uri="{FF2B5EF4-FFF2-40B4-BE49-F238E27FC236}">
                <a16:creationId xmlns="" xmlns:a16="http://schemas.microsoft.com/office/drawing/2014/main" id="{079C941C-B607-58FB-2E84-4987310A8DA8}"/>
              </a:ext>
            </a:extLst>
          </p:cNvPr>
          <p:cNvGrpSpPr/>
          <p:nvPr/>
        </p:nvGrpSpPr>
        <p:grpSpPr>
          <a:xfrm>
            <a:off x="5789280" y="4634933"/>
            <a:ext cx="4626212" cy="1988046"/>
            <a:chOff x="965600" y="2168200"/>
            <a:chExt cx="4626212" cy="1988046"/>
          </a:xfrm>
        </p:grpSpPr>
        <p:sp>
          <p:nvSpPr>
            <p:cNvPr id="35" name="円/楕円 34">
              <a:extLst>
                <a:ext uri="{FF2B5EF4-FFF2-40B4-BE49-F238E27FC236}">
                  <a16:creationId xmlns="" xmlns:a16="http://schemas.microsoft.com/office/drawing/2014/main" id="{E7EF3149-77B5-CE4F-5B4D-5A53308A3D99}"/>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 xmlns:a16="http://schemas.microsoft.com/office/drawing/2014/main" id="{C989EAC0-C546-7A12-C937-87F07024812F}"/>
                </a:ext>
              </a:extLst>
            </p:cNvPr>
            <p:cNvGrpSpPr/>
            <p:nvPr/>
          </p:nvGrpSpPr>
          <p:grpSpPr>
            <a:xfrm>
              <a:off x="965600" y="2168200"/>
              <a:ext cx="4626212" cy="1988046"/>
              <a:chOff x="965600" y="2168200"/>
              <a:chExt cx="4626212" cy="1988046"/>
            </a:xfrm>
          </p:grpSpPr>
          <p:sp>
            <p:nvSpPr>
              <p:cNvPr id="37" name="テキスト ボックス 36">
                <a:extLst>
                  <a:ext uri="{FF2B5EF4-FFF2-40B4-BE49-F238E27FC236}">
                    <a16:creationId xmlns="" xmlns:a16="http://schemas.microsoft.com/office/drawing/2014/main" id="{DDE6CED3-A63D-35A6-CBA3-41BC869E5890}"/>
                  </a:ext>
                </a:extLst>
              </p:cNvPr>
              <p:cNvSpPr txBox="1"/>
              <p:nvPr/>
            </p:nvSpPr>
            <p:spPr>
              <a:xfrm>
                <a:off x="1493430" y="2168200"/>
                <a:ext cx="4098382"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フォローしている人</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フォロワーは誰でも見られる</a:t>
                </a:r>
                <a:endParaRPr lang="en-US" altLang="ja-JP" sz="1900" b="1" dirty="0">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 xmlns:a16="http://schemas.microsoft.com/office/drawing/2014/main" id="{ADD138C7-F15D-31EB-2B9D-6CA96C2FD5FD}"/>
                  </a:ext>
                </a:extLst>
              </p:cNvPr>
              <p:cNvSpPr txBox="1"/>
              <p:nvPr/>
            </p:nvSpPr>
            <p:spPr>
              <a:xfrm>
                <a:off x="965600" y="2917445"/>
                <a:ext cx="4416993" cy="1238801"/>
              </a:xfrm>
              <a:prstGeom prst="rect">
                <a:avLst/>
              </a:prstGeom>
              <a:noFill/>
            </p:spPr>
            <p:txBody>
              <a:bodyPr wrap="square">
                <a:spAutoFit/>
              </a:bodyPr>
              <a:lstStyle/>
              <a:p>
                <a:pPr>
                  <a:lnSpc>
                    <a:spcPts val="1500"/>
                  </a:lnSpc>
                </a:pPr>
                <a:r>
                  <a:rPr lang="en-US" altLang="ja-JP" sz="1050" dirty="0">
                    <a:latin typeface="Meiryo" panose="020B0604030504040204" pitchFamily="34" charset="-128"/>
                    <a:ea typeface="Meiryo" panose="020B0604030504040204" pitchFamily="34" charset="-128"/>
                  </a:rPr>
                  <a:t>Twitter</a:t>
                </a:r>
                <a:r>
                  <a:rPr lang="ja-JP" altLang="en-US" sz="1050">
                    <a:latin typeface="Meiryo" panose="020B0604030504040204" pitchFamily="34" charset="-128"/>
                    <a:ea typeface="Meiryo" panose="020B0604030504040204" pitchFamily="34" charset="-128"/>
                  </a:rPr>
                  <a:t>は基本、みなさんがフォローした人、みなさんをフォローした人、どちらも見ることができます。個人の趣味や交友関係が知られる可能性は否めません。</a:t>
                </a:r>
                <a:endParaRPr lang="en-US" altLang="ja-JP" sz="1050" dirty="0">
                  <a:latin typeface="Meiryo" panose="020B0604030504040204" pitchFamily="34" charset="-128"/>
                  <a:ea typeface="Meiryo" panose="020B0604030504040204" pitchFamily="34" charset="-128"/>
                </a:endParaRPr>
              </a:p>
              <a:p>
                <a:pPr>
                  <a:lnSpc>
                    <a:spcPts val="1500"/>
                  </a:lnSpc>
                </a:pPr>
                <a:endParaRPr lang="en-US" altLang="ja-JP" sz="1050" dirty="0">
                  <a:latin typeface="Meiryo" panose="020B0604030504040204" pitchFamily="34" charset="-128"/>
                  <a:ea typeface="Meiryo" panose="020B0604030504040204" pitchFamily="34" charset="-128"/>
                </a:endParaRPr>
              </a:p>
              <a:p>
                <a:pPr>
                  <a:lnSpc>
                    <a:spcPts val="1500"/>
                  </a:lnSpc>
                </a:pPr>
                <a:r>
                  <a:rPr lang="ja-JP" altLang="en-US" sz="1050">
                    <a:latin typeface="Meiryo" panose="020B0604030504040204" pitchFamily="34" charset="-128"/>
                    <a:ea typeface="Meiryo" panose="020B0604030504040204" pitchFamily="34" charset="-128"/>
                  </a:rPr>
                  <a:t>自らフォローする時は、そのことを理解した上でフォローする相手を慎重に選びましょう。</a:t>
                </a:r>
              </a:p>
            </p:txBody>
          </p:sp>
          <p:sp>
            <p:nvSpPr>
              <p:cNvPr id="39" name="テキスト ボックス 38">
                <a:extLst>
                  <a:ext uri="{FF2B5EF4-FFF2-40B4-BE49-F238E27FC236}">
                    <a16:creationId xmlns="" xmlns:a16="http://schemas.microsoft.com/office/drawing/2014/main" id="{EA9BAEB3-38DC-56FD-53E7-7DC799A1C8E5}"/>
                  </a:ext>
                </a:extLst>
              </p:cNvPr>
              <p:cNvSpPr txBox="1"/>
              <p:nvPr/>
            </p:nvSpPr>
            <p:spPr>
              <a:xfrm>
                <a:off x="1062272" y="2277651"/>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４</a:t>
                </a:r>
              </a:p>
            </p:txBody>
          </p:sp>
        </p:grpSp>
      </p:grpSp>
      <p:grpSp>
        <p:nvGrpSpPr>
          <p:cNvPr id="43" name="グループ化 42">
            <a:extLst>
              <a:ext uri="{FF2B5EF4-FFF2-40B4-BE49-F238E27FC236}">
                <a16:creationId xmlns="" xmlns:a16="http://schemas.microsoft.com/office/drawing/2014/main" id="{FBC44CF1-0D61-4844-4353-C09CC7E055EE}"/>
              </a:ext>
            </a:extLst>
          </p:cNvPr>
          <p:cNvGrpSpPr/>
          <p:nvPr/>
        </p:nvGrpSpPr>
        <p:grpSpPr>
          <a:xfrm>
            <a:off x="5789280" y="4604570"/>
            <a:ext cx="503917" cy="200055"/>
            <a:chOff x="1317119" y="1662047"/>
            <a:chExt cx="503917" cy="200055"/>
          </a:xfrm>
        </p:grpSpPr>
        <p:cxnSp>
          <p:nvCxnSpPr>
            <p:cNvPr id="44" name="直線コネクタ 43">
              <a:extLst>
                <a:ext uri="{FF2B5EF4-FFF2-40B4-BE49-F238E27FC236}">
                  <a16:creationId xmlns="" xmlns:a16="http://schemas.microsoft.com/office/drawing/2014/main" id="{B8175892-55BF-1876-0452-DC6CE3DEC85E}"/>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 xmlns:a16="http://schemas.microsoft.com/office/drawing/2014/main" id="{F9039D9C-086E-3499-2F1F-7074B0BA3009}"/>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 xmlns:a16="http://schemas.microsoft.com/office/drawing/2014/main" id="{F6260ACE-0930-41CC-EA9C-016A441C96BF}"/>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spTree>
    <p:extLst>
      <p:ext uri="{BB962C8B-B14F-4D97-AF65-F5344CB8AC3E}">
        <p14:creationId xmlns:p14="http://schemas.microsoft.com/office/powerpoint/2010/main" val="90245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20000" y="1441711"/>
            <a:ext cx="9795600"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4. </a:t>
            </a:r>
            <a:r>
              <a:rPr lang="ja-JP" altLang="en-US" sz="2800" b="1">
                <a:latin typeface="Meiryo" panose="020B0604030504040204" pitchFamily="34" charset="-128"/>
                <a:ea typeface="Meiryo" panose="020B0604030504040204" pitchFamily="34" charset="-128"/>
              </a:rPr>
              <a:t>文字のみでツイート（つぶやき投稿）する</a:t>
            </a:r>
          </a:p>
        </p:txBody>
      </p:sp>
      <p:grpSp>
        <p:nvGrpSpPr>
          <p:cNvPr id="12" name="グループ化 11">
            <a:extLst>
              <a:ext uri="{FF2B5EF4-FFF2-40B4-BE49-F238E27FC236}">
                <a16:creationId xmlns="" xmlns:a16="http://schemas.microsoft.com/office/drawing/2014/main" id="{3D1BF2C3-CFDB-4DD7-7402-D4D73856ACD9}"/>
              </a:ext>
            </a:extLst>
          </p:cNvPr>
          <p:cNvGrpSpPr/>
          <p:nvPr/>
        </p:nvGrpSpPr>
        <p:grpSpPr>
          <a:xfrm>
            <a:off x="779006" y="2327142"/>
            <a:ext cx="2499186" cy="4400538"/>
            <a:chOff x="779006" y="2327142"/>
            <a:chExt cx="2499186" cy="4400538"/>
          </a:xfrm>
        </p:grpSpPr>
        <p:sp>
          <p:nvSpPr>
            <p:cNvPr id="11" name="円/楕円 10">
              <a:extLst>
                <a:ext uri="{FF2B5EF4-FFF2-40B4-BE49-F238E27FC236}">
                  <a16:creationId xmlns="" xmlns:a16="http://schemas.microsoft.com/office/drawing/2014/main"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 xmlns:a16="http://schemas.microsoft.com/office/drawing/2014/main"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20" name="テキスト ボックス 19">
              <a:extLst>
                <a:ext uri="{FF2B5EF4-FFF2-40B4-BE49-F238E27FC236}">
                  <a16:creationId xmlns="" xmlns:a16="http://schemas.microsoft.com/office/drawing/2014/main" id="{861EDC38-4489-CA9A-75A8-650462448AB2}"/>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「＋」マーク</a:t>
              </a:r>
            </a:p>
            <a:p>
              <a:pPr algn="ctr"/>
              <a:r>
                <a:rPr lang="ja-JP" altLang="en-US" sz="1900" b="1">
                  <a:latin typeface="Meiryo" panose="020B0604030504040204" pitchFamily="34" charset="-128"/>
                  <a:ea typeface="Meiryo" panose="020B0604030504040204" pitchFamily="34" charset="-128"/>
                </a:rPr>
                <a:t>をタップ</a:t>
              </a:r>
            </a:p>
          </p:txBody>
        </p:sp>
        <p:sp>
          <p:nvSpPr>
            <p:cNvPr id="6" name="テキスト ボックス 5">
              <a:extLst>
                <a:ext uri="{FF2B5EF4-FFF2-40B4-BE49-F238E27FC236}">
                  <a16:creationId xmlns="" xmlns:a16="http://schemas.microsoft.com/office/drawing/2014/main" id="{BD9123E9-F367-B536-A50A-2C1218204E7F}"/>
                </a:ext>
              </a:extLst>
            </p:cNvPr>
            <p:cNvSpPr txBox="1"/>
            <p:nvPr/>
          </p:nvSpPr>
          <p:spPr>
            <a:xfrm>
              <a:off x="1380564" y="6296793"/>
              <a:ext cx="1613647"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右下の青い「＋」マークをタップします。</a:t>
              </a:r>
            </a:p>
          </p:txBody>
        </p:sp>
      </p:grpSp>
      <p:grpSp>
        <p:nvGrpSpPr>
          <p:cNvPr id="42" name="グループ化 41">
            <a:extLst>
              <a:ext uri="{FF2B5EF4-FFF2-40B4-BE49-F238E27FC236}">
                <a16:creationId xmlns="" xmlns:a16="http://schemas.microsoft.com/office/drawing/2014/main" id="{DD88F9E0-B055-E56E-C89D-5305382E7E54}"/>
              </a:ext>
            </a:extLst>
          </p:cNvPr>
          <p:cNvGrpSpPr/>
          <p:nvPr/>
        </p:nvGrpSpPr>
        <p:grpSpPr>
          <a:xfrm>
            <a:off x="3220103" y="2356386"/>
            <a:ext cx="4924565" cy="4540571"/>
            <a:chOff x="779006" y="2356386"/>
            <a:chExt cx="4924565" cy="4540571"/>
          </a:xfrm>
        </p:grpSpPr>
        <p:sp>
          <p:nvSpPr>
            <p:cNvPr id="43" name="円/楕円 42">
              <a:extLst>
                <a:ext uri="{FF2B5EF4-FFF2-40B4-BE49-F238E27FC236}">
                  <a16:creationId xmlns="" xmlns:a16="http://schemas.microsoft.com/office/drawing/2014/main"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 xmlns:a16="http://schemas.microsoft.com/office/drawing/2014/main"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 xmlns:a16="http://schemas.microsoft.com/office/drawing/2014/main" id="{96583D47-258C-0888-4F4F-EB44013C57F1}"/>
                </a:ext>
              </a:extLst>
            </p:cNvPr>
            <p:cNvSpPr txBox="1"/>
            <p:nvPr/>
          </p:nvSpPr>
          <p:spPr>
            <a:xfrm>
              <a:off x="3579349" y="2371197"/>
              <a:ext cx="2124222" cy="677108"/>
            </a:xfrm>
            <a:prstGeom prst="rect">
              <a:avLst/>
            </a:prstGeom>
            <a:noFill/>
          </p:spPr>
          <p:txBody>
            <a:bodyPr wrap="square">
              <a:spAutoFit/>
            </a:bodyPr>
            <a:lstStyle/>
            <a:p>
              <a:pPr algn="ctr"/>
              <a:r>
                <a:rPr lang="en-US" altLang="ja-JP" sz="1900" b="1" dirty="0">
                  <a:latin typeface="Meiryo" panose="020B0604030504040204" pitchFamily="34" charset="-128"/>
                  <a:ea typeface="Meiryo" panose="020B0604030504040204" pitchFamily="34" charset="-128"/>
                </a:rPr>
                <a:t>140</a:t>
              </a:r>
              <a:r>
                <a:rPr lang="ja-JP" altLang="en-US" sz="1900" b="1">
                  <a:latin typeface="Meiryo" panose="020B0604030504040204" pitchFamily="34" charset="-128"/>
                  <a:ea typeface="Meiryo" panose="020B0604030504040204" pitchFamily="34" charset="-128"/>
                </a:rPr>
                <a:t>字までで</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文字入力</a:t>
              </a:r>
            </a:p>
          </p:txBody>
        </p:sp>
        <p:sp>
          <p:nvSpPr>
            <p:cNvPr id="47" name="テキスト ボックス 46">
              <a:extLst>
                <a:ext uri="{FF2B5EF4-FFF2-40B4-BE49-F238E27FC236}">
                  <a16:creationId xmlns="" xmlns:a16="http://schemas.microsoft.com/office/drawing/2014/main" id="{83280CD2-199E-FB28-4F61-CF6FF5AB2BDA}"/>
                </a:ext>
              </a:extLst>
            </p:cNvPr>
            <p:cNvSpPr txBox="1"/>
            <p:nvPr/>
          </p:nvSpPr>
          <p:spPr>
            <a:xfrm>
              <a:off x="1380564" y="6296793"/>
              <a:ext cx="1613647"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文字だけで投稿する時は「ツイート」をタップします。</a:t>
              </a:r>
            </a:p>
          </p:txBody>
        </p:sp>
      </p:grpSp>
      <p:grpSp>
        <p:nvGrpSpPr>
          <p:cNvPr id="48" name="グループ化 47">
            <a:extLst>
              <a:ext uri="{FF2B5EF4-FFF2-40B4-BE49-F238E27FC236}">
                <a16:creationId xmlns="" xmlns:a16="http://schemas.microsoft.com/office/drawing/2014/main" id="{C658D3FF-0742-29E6-F713-8E901F4370D5}"/>
              </a:ext>
            </a:extLst>
          </p:cNvPr>
          <p:cNvGrpSpPr/>
          <p:nvPr/>
        </p:nvGrpSpPr>
        <p:grpSpPr>
          <a:xfrm>
            <a:off x="3499529" y="2339947"/>
            <a:ext cx="4376876" cy="4895565"/>
            <a:chOff x="-1382665" y="2339947"/>
            <a:chExt cx="4376876" cy="4895565"/>
          </a:xfrm>
        </p:grpSpPr>
        <p:sp>
          <p:nvSpPr>
            <p:cNvPr id="49" name="円/楕円 48">
              <a:extLst>
                <a:ext uri="{FF2B5EF4-FFF2-40B4-BE49-F238E27FC236}">
                  <a16:creationId xmlns="" xmlns:a16="http://schemas.microsoft.com/office/drawing/2014/main"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 xmlns:a16="http://schemas.microsoft.com/office/drawing/2014/main"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 xmlns:a16="http://schemas.microsoft.com/office/drawing/2014/main" id="{DC2B4889-AAB7-FF19-584C-F588048E8E37}"/>
                </a:ext>
              </a:extLst>
            </p:cNvPr>
            <p:cNvSpPr txBox="1"/>
            <p:nvPr/>
          </p:nvSpPr>
          <p:spPr>
            <a:xfrm>
              <a:off x="-1382665" y="2339947"/>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「ツイート」</a:t>
              </a:r>
            </a:p>
            <a:p>
              <a:pPr algn="ctr"/>
              <a:r>
                <a:rPr lang="ja-JP" altLang="en-US" sz="1900" b="1">
                  <a:latin typeface="Meiryo" panose="020B0604030504040204" pitchFamily="34" charset="-128"/>
                  <a:ea typeface="Meiryo" panose="020B0604030504040204" pitchFamily="34" charset="-128"/>
                </a:rPr>
                <a:t>をタップ</a:t>
              </a:r>
            </a:p>
          </p:txBody>
        </p:sp>
        <p:sp>
          <p:nvSpPr>
            <p:cNvPr id="53" name="テキスト ボックス 52">
              <a:extLst>
                <a:ext uri="{FF2B5EF4-FFF2-40B4-BE49-F238E27FC236}">
                  <a16:creationId xmlns="" xmlns:a16="http://schemas.microsoft.com/office/drawing/2014/main" id="{2996C452-6EFC-0EDA-CD32-AF9460C2269C}"/>
                </a:ext>
              </a:extLst>
            </p:cNvPr>
            <p:cNvSpPr txBox="1"/>
            <p:nvPr/>
          </p:nvSpPr>
          <p:spPr>
            <a:xfrm>
              <a:off x="1247325" y="6296793"/>
              <a:ext cx="1746886" cy="938719"/>
            </a:xfrm>
            <a:prstGeom prst="rect">
              <a:avLst/>
            </a:prstGeom>
            <a:noFill/>
          </p:spPr>
          <p:txBody>
            <a:bodyPr wrap="square">
              <a:spAutoFit/>
            </a:bodyPr>
            <a:lstStyle/>
            <a:p>
              <a:r>
                <a:rPr lang="en-US" altLang="ja-JP" sz="1100" dirty="0">
                  <a:latin typeface="Meiryo" panose="020B0604030504040204" pitchFamily="34" charset="-128"/>
                  <a:ea typeface="Meiryo" panose="020B0604030504040204" pitchFamily="34" charset="-128"/>
                </a:rPr>
                <a:t>140</a:t>
              </a:r>
              <a:r>
                <a:rPr lang="ja-JP" altLang="en-US" sz="1100">
                  <a:latin typeface="Meiryo" panose="020B0604030504040204" pitchFamily="34" charset="-128"/>
                  <a:ea typeface="Meiryo" panose="020B0604030504040204" pitchFamily="34" charset="-128"/>
                </a:rPr>
                <a:t>字までの文字を入力します。絵文字を使っても</a:t>
              </a:r>
              <a:r>
                <a:rPr lang="en-US" altLang="ja-JP" sz="1100" dirty="0">
                  <a:latin typeface="Meiryo" panose="020B0604030504040204" pitchFamily="34" charset="-128"/>
                  <a:ea typeface="Meiryo" panose="020B0604030504040204" pitchFamily="34" charset="-128"/>
                </a:rPr>
                <a:t>OK</a:t>
              </a:r>
              <a:r>
                <a:rPr lang="ja-JP" altLang="en-US" sz="1100">
                  <a:latin typeface="Meiryo" panose="020B0604030504040204" pitchFamily="34" charset="-128"/>
                  <a:ea typeface="Meiryo" panose="020B0604030504040204" pitchFamily="34" charset="-128"/>
                </a:rPr>
                <a:t>です。入力し終わったら「ツイートする」をタップします。</a:t>
              </a:r>
            </a:p>
          </p:txBody>
        </p:sp>
      </p:grpSp>
      <p:grpSp>
        <p:nvGrpSpPr>
          <p:cNvPr id="54" name="グループ化 53">
            <a:extLst>
              <a:ext uri="{FF2B5EF4-FFF2-40B4-BE49-F238E27FC236}">
                <a16:creationId xmlns="" xmlns:a16="http://schemas.microsoft.com/office/drawing/2014/main" id="{ACF214C9-B5F1-EABD-9D2E-5E81B0C6653F}"/>
              </a:ext>
            </a:extLst>
          </p:cNvPr>
          <p:cNvGrpSpPr/>
          <p:nvPr/>
        </p:nvGrpSpPr>
        <p:grpSpPr>
          <a:xfrm>
            <a:off x="8102297" y="2356386"/>
            <a:ext cx="2480471" cy="4872918"/>
            <a:chOff x="779006" y="2356386"/>
            <a:chExt cx="2480471" cy="4872918"/>
          </a:xfrm>
        </p:grpSpPr>
        <p:sp>
          <p:nvSpPr>
            <p:cNvPr id="55" name="円/楕円 54">
              <a:extLst>
                <a:ext uri="{FF2B5EF4-FFF2-40B4-BE49-F238E27FC236}">
                  <a16:creationId xmlns="" xmlns:a16="http://schemas.microsoft.com/office/drawing/2014/main"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 xmlns:a16="http://schemas.microsoft.com/office/drawing/2014/main"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 xmlns:a16="http://schemas.microsoft.com/office/drawing/2014/main" id="{0054A139-54D6-CBAD-3CC7-FF0916290C6F}"/>
                </a:ext>
              </a:extLst>
            </p:cNvPr>
            <p:cNvSpPr txBox="1"/>
            <p:nvPr/>
          </p:nvSpPr>
          <p:spPr>
            <a:xfrm>
              <a:off x="1135255" y="2411050"/>
              <a:ext cx="2124222" cy="384721"/>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投稿完了</a:t>
              </a:r>
            </a:p>
          </p:txBody>
        </p:sp>
        <p:sp>
          <p:nvSpPr>
            <p:cNvPr id="59" name="テキスト ボックス 58">
              <a:extLst>
                <a:ext uri="{FF2B5EF4-FFF2-40B4-BE49-F238E27FC236}">
                  <a16:creationId xmlns="" xmlns:a16="http://schemas.microsoft.com/office/drawing/2014/main" id="{C9F73339-2874-C357-4658-3BDD58BE6086}"/>
                </a:ext>
              </a:extLst>
            </p:cNvPr>
            <p:cNvSpPr txBox="1"/>
            <p:nvPr/>
          </p:nvSpPr>
          <p:spPr>
            <a:xfrm>
              <a:off x="1323923" y="6290585"/>
              <a:ext cx="1746886"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これで、ツイートは完了です。プロフィール画面の「ツイート」の欄で、投稿したツイートを確認できます。</a:t>
              </a:r>
            </a:p>
          </p:txBody>
        </p:sp>
      </p:grpSp>
      <p:sp>
        <p:nvSpPr>
          <p:cNvPr id="19" name="三角形 18">
            <a:extLst>
              <a:ext uri="{FF2B5EF4-FFF2-40B4-BE49-F238E27FC236}">
                <a16:creationId xmlns="" xmlns:a16="http://schemas.microsoft.com/office/drawing/2014/main" id="{AC31AD9D-7FD0-05A5-8C0D-834ECD0618E0}"/>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三角形 22">
            <a:extLst>
              <a:ext uri="{FF2B5EF4-FFF2-40B4-BE49-F238E27FC236}">
                <a16:creationId xmlns="" xmlns:a16="http://schemas.microsoft.com/office/drawing/2014/main" id="{6AAB1AC7-DB43-7DD2-ADA9-04A33EE29EF3}"/>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三角形 23">
            <a:extLst>
              <a:ext uri="{FF2B5EF4-FFF2-40B4-BE49-F238E27FC236}">
                <a16:creationId xmlns="" xmlns:a16="http://schemas.microsoft.com/office/drawing/2014/main" id="{F5B390F8-20E0-2889-7749-A7C5EC68E33B}"/>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 xmlns:a16="http://schemas.microsoft.com/office/drawing/2014/main" id="{EA544695-73FB-6540-9DA6-1A8082B03739}"/>
              </a:ext>
            </a:extLst>
          </p:cNvPr>
          <p:cNvPicPr>
            <a:picLocks noChangeAspect="1"/>
          </p:cNvPicPr>
          <p:nvPr/>
        </p:nvPicPr>
        <p:blipFill>
          <a:blip r:embed="rId2"/>
          <a:srcRect/>
          <a:stretch/>
        </p:blipFill>
        <p:spPr>
          <a:xfrm>
            <a:off x="1466913" y="3048294"/>
            <a:ext cx="1379891" cy="3159156"/>
          </a:xfrm>
          <a:prstGeom prst="rect">
            <a:avLst/>
          </a:prstGeom>
          <a:ln>
            <a:solidFill>
              <a:schemeClr val="tx1"/>
            </a:solidFill>
          </a:ln>
        </p:spPr>
      </p:pic>
      <p:grpSp>
        <p:nvGrpSpPr>
          <p:cNvPr id="39" name="グループ化 38">
            <a:extLst>
              <a:ext uri="{FF2B5EF4-FFF2-40B4-BE49-F238E27FC236}">
                <a16:creationId xmlns="" xmlns:a16="http://schemas.microsoft.com/office/drawing/2014/main" id="{A7D7700A-1958-8B6A-5765-1C6A49338C26}"/>
              </a:ext>
            </a:extLst>
          </p:cNvPr>
          <p:cNvGrpSpPr/>
          <p:nvPr/>
        </p:nvGrpSpPr>
        <p:grpSpPr>
          <a:xfrm>
            <a:off x="2442602" y="5092260"/>
            <a:ext cx="796351" cy="352633"/>
            <a:chOff x="1164680" y="3290187"/>
            <a:chExt cx="796351" cy="352633"/>
          </a:xfrm>
        </p:grpSpPr>
        <p:sp>
          <p:nvSpPr>
            <p:cNvPr id="40" name="円形吹き出し 39">
              <a:extLst>
                <a:ext uri="{FF2B5EF4-FFF2-40B4-BE49-F238E27FC236}">
                  <a16:creationId xmlns="" xmlns:a16="http://schemas.microsoft.com/office/drawing/2014/main" id="{21046600-8E7C-CF8F-F407-20E6E50772FD}"/>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 xmlns:a16="http://schemas.microsoft.com/office/drawing/2014/main" id="{A758AC01-FBC9-6FE0-7935-73F9F5706462}"/>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5" name="図 14">
            <a:extLst>
              <a:ext uri="{FF2B5EF4-FFF2-40B4-BE49-F238E27FC236}">
                <a16:creationId xmlns="" xmlns:a16="http://schemas.microsoft.com/office/drawing/2014/main" id="{C243A25F-EBC6-7B44-807E-BBDB680D31AC}"/>
              </a:ext>
            </a:extLst>
          </p:cNvPr>
          <p:cNvPicPr>
            <a:picLocks noChangeAspect="1"/>
          </p:cNvPicPr>
          <p:nvPr/>
        </p:nvPicPr>
        <p:blipFill>
          <a:blip r:embed="rId3"/>
          <a:srcRect/>
          <a:stretch/>
        </p:blipFill>
        <p:spPr>
          <a:xfrm>
            <a:off x="3906528" y="3029566"/>
            <a:ext cx="1387014" cy="3172152"/>
          </a:xfrm>
          <a:prstGeom prst="rect">
            <a:avLst/>
          </a:prstGeom>
          <a:ln>
            <a:solidFill>
              <a:schemeClr val="tx1"/>
            </a:solidFill>
          </a:ln>
        </p:spPr>
      </p:pic>
      <p:sp>
        <p:nvSpPr>
          <p:cNvPr id="33" name="角丸四角形 32">
            <a:extLst>
              <a:ext uri="{FF2B5EF4-FFF2-40B4-BE49-F238E27FC236}">
                <a16:creationId xmlns="" xmlns:a16="http://schemas.microsoft.com/office/drawing/2014/main" id="{ECF5E7E8-EC56-94C2-D55D-7BF2A5FF8A7D}"/>
              </a:ext>
            </a:extLst>
          </p:cNvPr>
          <p:cNvSpPr/>
          <p:nvPr/>
        </p:nvSpPr>
        <p:spPr>
          <a:xfrm>
            <a:off x="4979077" y="5548461"/>
            <a:ext cx="346350" cy="346815"/>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 xmlns:a16="http://schemas.microsoft.com/office/drawing/2014/main" id="{5065E740-428D-1D40-BFD9-B6C59C4D81B6}"/>
              </a:ext>
            </a:extLst>
          </p:cNvPr>
          <p:cNvGrpSpPr/>
          <p:nvPr/>
        </p:nvGrpSpPr>
        <p:grpSpPr>
          <a:xfrm>
            <a:off x="4995405" y="5109621"/>
            <a:ext cx="796351" cy="352633"/>
            <a:chOff x="1164680" y="3290187"/>
            <a:chExt cx="796351" cy="352633"/>
          </a:xfrm>
        </p:grpSpPr>
        <p:sp>
          <p:nvSpPr>
            <p:cNvPr id="60" name="円形吹き出し 59">
              <a:extLst>
                <a:ext uri="{FF2B5EF4-FFF2-40B4-BE49-F238E27FC236}">
                  <a16:creationId xmlns="" xmlns:a16="http://schemas.microsoft.com/office/drawing/2014/main" id="{060C9A36-9C69-874B-A96E-4CFCD6E0F18B}"/>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 xmlns:a16="http://schemas.microsoft.com/office/drawing/2014/main" id="{0C963EC5-AF69-924E-AE25-3AB3DAB44D42}"/>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22" name="図 21">
            <a:extLst>
              <a:ext uri="{FF2B5EF4-FFF2-40B4-BE49-F238E27FC236}">
                <a16:creationId xmlns="" xmlns:a16="http://schemas.microsoft.com/office/drawing/2014/main" id="{540C9B13-C484-0742-B8A1-F279886C7505}"/>
              </a:ext>
            </a:extLst>
          </p:cNvPr>
          <p:cNvPicPr>
            <a:picLocks noChangeAspect="1"/>
          </p:cNvPicPr>
          <p:nvPr/>
        </p:nvPicPr>
        <p:blipFill>
          <a:blip r:embed="rId4"/>
          <a:stretch>
            <a:fillRect/>
          </a:stretch>
        </p:blipFill>
        <p:spPr>
          <a:xfrm>
            <a:off x="6313400" y="3053703"/>
            <a:ext cx="1404940" cy="3193636"/>
          </a:xfrm>
          <a:prstGeom prst="rect">
            <a:avLst/>
          </a:prstGeom>
          <a:ln>
            <a:solidFill>
              <a:schemeClr val="tx1"/>
            </a:solidFill>
          </a:ln>
        </p:spPr>
      </p:pic>
      <p:sp>
        <p:nvSpPr>
          <p:cNvPr id="71" name="角丸四角形 70">
            <a:extLst>
              <a:ext uri="{FF2B5EF4-FFF2-40B4-BE49-F238E27FC236}">
                <a16:creationId xmlns="" xmlns:a16="http://schemas.microsoft.com/office/drawing/2014/main" id="{8262303D-CCAA-BF3B-3EDB-EF8B9DAAE094}"/>
              </a:ext>
            </a:extLst>
          </p:cNvPr>
          <p:cNvSpPr/>
          <p:nvPr/>
        </p:nvSpPr>
        <p:spPr>
          <a:xfrm>
            <a:off x="7200902" y="3053317"/>
            <a:ext cx="542220" cy="17515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2" name="グループ化 71">
            <a:extLst>
              <a:ext uri="{FF2B5EF4-FFF2-40B4-BE49-F238E27FC236}">
                <a16:creationId xmlns="" xmlns:a16="http://schemas.microsoft.com/office/drawing/2014/main" id="{8205F640-2833-6097-DF4D-4C7486F1D42A}"/>
              </a:ext>
            </a:extLst>
          </p:cNvPr>
          <p:cNvGrpSpPr/>
          <p:nvPr/>
        </p:nvGrpSpPr>
        <p:grpSpPr>
          <a:xfrm>
            <a:off x="7774265" y="3159307"/>
            <a:ext cx="796351" cy="405779"/>
            <a:chOff x="1220772" y="3290187"/>
            <a:chExt cx="796351" cy="352633"/>
          </a:xfrm>
        </p:grpSpPr>
        <p:sp>
          <p:nvSpPr>
            <p:cNvPr id="73" name="円形吹き出し 72">
              <a:extLst>
                <a:ext uri="{FF2B5EF4-FFF2-40B4-BE49-F238E27FC236}">
                  <a16:creationId xmlns="" xmlns:a16="http://schemas.microsoft.com/office/drawing/2014/main" id="{DA740BDC-F8F9-BEE3-3657-57446BF67557}"/>
                </a:ext>
              </a:extLst>
            </p:cNvPr>
            <p:cNvSpPr/>
            <p:nvPr/>
          </p:nvSpPr>
          <p:spPr>
            <a:xfrm>
              <a:off x="1276866" y="3290187"/>
              <a:ext cx="684165" cy="352633"/>
            </a:xfrm>
            <a:prstGeom prst="wedgeEllipseCallout">
              <a:avLst>
                <a:gd name="adj1" fmla="val -51146"/>
                <a:gd name="adj2" fmla="val -51045"/>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 xmlns:a16="http://schemas.microsoft.com/office/drawing/2014/main" id="{70FF25BB-F244-2F8B-215F-C74F17BE85B7}"/>
                </a:ext>
              </a:extLst>
            </p:cNvPr>
            <p:cNvSpPr txBox="1"/>
            <p:nvPr/>
          </p:nvSpPr>
          <p:spPr>
            <a:xfrm>
              <a:off x="1220772" y="3371982"/>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70" name="角丸四角形 69">
            <a:extLst>
              <a:ext uri="{FF2B5EF4-FFF2-40B4-BE49-F238E27FC236}">
                <a16:creationId xmlns="" xmlns:a16="http://schemas.microsoft.com/office/drawing/2014/main" id="{D20E1602-A6D5-3807-B79A-5FCC188B174D}"/>
              </a:ext>
            </a:extLst>
          </p:cNvPr>
          <p:cNvSpPr/>
          <p:nvPr/>
        </p:nvSpPr>
        <p:spPr>
          <a:xfrm>
            <a:off x="6284678" y="3287298"/>
            <a:ext cx="1458444" cy="546011"/>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 xmlns:a16="http://schemas.microsoft.com/office/drawing/2014/main" id="{E65537CB-0B02-8181-DF53-219CD952E7D7}"/>
              </a:ext>
            </a:extLst>
          </p:cNvPr>
          <p:cNvGrpSpPr/>
          <p:nvPr/>
        </p:nvGrpSpPr>
        <p:grpSpPr>
          <a:xfrm>
            <a:off x="6383554" y="3954626"/>
            <a:ext cx="787015" cy="493905"/>
            <a:chOff x="1714332" y="3259567"/>
            <a:chExt cx="721460" cy="433384"/>
          </a:xfrm>
        </p:grpSpPr>
        <p:sp>
          <p:nvSpPr>
            <p:cNvPr id="35" name="円形吹き出し 34">
              <a:extLst>
                <a:ext uri="{FF2B5EF4-FFF2-40B4-BE49-F238E27FC236}">
                  <a16:creationId xmlns="" xmlns:a16="http://schemas.microsoft.com/office/drawing/2014/main" id="{A216E1C8-E05D-77BF-F955-993BFB80861B}"/>
                </a:ext>
              </a:extLst>
            </p:cNvPr>
            <p:cNvSpPr/>
            <p:nvPr/>
          </p:nvSpPr>
          <p:spPr>
            <a:xfrm>
              <a:off x="1714332" y="3259567"/>
              <a:ext cx="721460" cy="433384"/>
            </a:xfrm>
            <a:prstGeom prst="wedgeEllipseCallout">
              <a:avLst>
                <a:gd name="adj1" fmla="val 20483"/>
                <a:gd name="adj2" fmla="val -66620"/>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 xmlns:a16="http://schemas.microsoft.com/office/drawing/2014/main" id="{49861480-5920-D07F-5725-1301BCE4F2CE}"/>
                </a:ext>
              </a:extLst>
            </p:cNvPr>
            <p:cNvSpPr txBox="1"/>
            <p:nvPr/>
          </p:nvSpPr>
          <p:spPr>
            <a:xfrm>
              <a:off x="1791820" y="3306672"/>
              <a:ext cx="559514" cy="378088"/>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文字</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30" name="図 29">
            <a:extLst>
              <a:ext uri="{FF2B5EF4-FFF2-40B4-BE49-F238E27FC236}">
                <a16:creationId xmlns="" xmlns:a16="http://schemas.microsoft.com/office/drawing/2014/main" id="{A1AF3306-459E-5748-888E-90BB0D282F1A}"/>
              </a:ext>
            </a:extLst>
          </p:cNvPr>
          <p:cNvPicPr>
            <a:picLocks noChangeAspect="1"/>
          </p:cNvPicPr>
          <p:nvPr/>
        </p:nvPicPr>
        <p:blipFill>
          <a:blip r:embed="rId5"/>
          <a:srcRect/>
          <a:stretch/>
        </p:blipFill>
        <p:spPr>
          <a:xfrm>
            <a:off x="8808351" y="3020875"/>
            <a:ext cx="1411413" cy="3226464"/>
          </a:xfrm>
          <a:prstGeom prst="rect">
            <a:avLst/>
          </a:prstGeom>
          <a:ln>
            <a:solidFill>
              <a:schemeClr val="tx1"/>
            </a:solidFill>
          </a:ln>
        </p:spPr>
      </p:pic>
      <p:grpSp>
        <p:nvGrpSpPr>
          <p:cNvPr id="2" name="グループ化 1">
            <a:extLst>
              <a:ext uri="{FF2B5EF4-FFF2-40B4-BE49-F238E27FC236}">
                <a16:creationId xmlns="" xmlns:a16="http://schemas.microsoft.com/office/drawing/2014/main" id="{4FB82CBE-D7C7-1210-4E71-489AA265C905}"/>
              </a:ext>
            </a:extLst>
          </p:cNvPr>
          <p:cNvGrpSpPr/>
          <p:nvPr/>
        </p:nvGrpSpPr>
        <p:grpSpPr>
          <a:xfrm>
            <a:off x="604646" y="0"/>
            <a:ext cx="1351370" cy="1035439"/>
            <a:chOff x="604646" y="0"/>
            <a:chExt cx="1351370" cy="1035439"/>
          </a:xfrm>
          <a:solidFill>
            <a:srgbClr val="6AC8F3"/>
          </a:solidFill>
        </p:grpSpPr>
        <p:sp>
          <p:nvSpPr>
            <p:cNvPr id="8" name="片側の 2 つの角を切り取った四角形 7">
              <a:extLst>
                <a:ext uri="{FF2B5EF4-FFF2-40B4-BE49-F238E27FC236}">
                  <a16:creationId xmlns="" xmlns:a16="http://schemas.microsoft.com/office/drawing/2014/main" id="{A616BAFC-B533-5932-F9C8-8C8590972ACD}"/>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片側の 2 つの角を切り取った四角形 8">
              <a:extLst>
                <a:ext uri="{FF2B5EF4-FFF2-40B4-BE49-F238E27FC236}">
                  <a16:creationId xmlns="" xmlns:a16="http://schemas.microsoft.com/office/drawing/2014/main" id="{B765C1BA-5B38-89B7-4745-3369A26314D4}"/>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テキスト ボックス 16">
            <a:extLst>
              <a:ext uri="{FF2B5EF4-FFF2-40B4-BE49-F238E27FC236}">
                <a16:creationId xmlns="" xmlns:a16="http://schemas.microsoft.com/office/drawing/2014/main" id="{1BCBBB22-ABFD-BC8B-2EAB-E1594F0FC4D2}"/>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［実践編］</a:t>
            </a:r>
          </a:p>
        </p:txBody>
      </p:sp>
      <p:sp>
        <p:nvSpPr>
          <p:cNvPr id="18" name="角丸四角形 17">
            <a:extLst>
              <a:ext uri="{FF2B5EF4-FFF2-40B4-BE49-F238E27FC236}">
                <a16:creationId xmlns="" xmlns:a16="http://schemas.microsoft.com/office/drawing/2014/main" id="{CBE0B4B6-0A25-0421-1BD1-001EE38B7545}"/>
              </a:ext>
            </a:extLst>
          </p:cNvPr>
          <p:cNvSpPr/>
          <p:nvPr/>
        </p:nvSpPr>
        <p:spPr>
          <a:xfrm>
            <a:off x="2525351" y="5548460"/>
            <a:ext cx="346350" cy="346815"/>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a:extLst>
              <a:ext uri="{FF2B5EF4-FFF2-40B4-BE49-F238E27FC236}">
                <a16:creationId xmlns="" xmlns:a16="http://schemas.microsoft.com/office/drawing/2014/main" id="{935C729D-964F-6D30-E637-0CE42C815952}"/>
              </a:ext>
            </a:extLst>
          </p:cNvPr>
          <p:cNvSpPr/>
          <p:nvPr/>
        </p:nvSpPr>
        <p:spPr>
          <a:xfrm>
            <a:off x="8792023" y="4483925"/>
            <a:ext cx="346350" cy="161553"/>
          </a:xfrm>
          <a:prstGeom prst="roundRect">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 xmlns:a16="http://schemas.microsoft.com/office/drawing/2014/main" id="{B1CAE675-4656-9A04-E885-19631D5F9E28}"/>
              </a:ext>
            </a:extLst>
          </p:cNvPr>
          <p:cNvSpPr txBox="1"/>
          <p:nvPr/>
        </p:nvSpPr>
        <p:spPr>
          <a:xfrm>
            <a:off x="788667" y="403384"/>
            <a:ext cx="983325" cy="630942"/>
          </a:xfrm>
          <a:prstGeom prst="rect">
            <a:avLst/>
          </a:prstGeom>
          <a:solidFill>
            <a:srgbClr val="6AC8F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Tree>
    <p:extLst>
      <p:ext uri="{BB962C8B-B14F-4D97-AF65-F5344CB8AC3E}">
        <p14:creationId xmlns:p14="http://schemas.microsoft.com/office/powerpoint/2010/main" val="3235295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20000" y="1441711"/>
            <a:ext cx="9795600"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5. </a:t>
            </a:r>
            <a:r>
              <a:rPr lang="ja-JP" altLang="en-US" sz="2800" b="1">
                <a:latin typeface="Meiryo" panose="020B0604030504040204" pitchFamily="34" charset="-128"/>
                <a:ea typeface="Meiryo" panose="020B0604030504040204" pitchFamily="34" charset="-128"/>
              </a:rPr>
              <a:t>文字と画像でツイートする</a:t>
            </a:r>
          </a:p>
        </p:txBody>
      </p:sp>
      <p:grpSp>
        <p:nvGrpSpPr>
          <p:cNvPr id="12" name="グループ化 11">
            <a:extLst>
              <a:ext uri="{FF2B5EF4-FFF2-40B4-BE49-F238E27FC236}">
                <a16:creationId xmlns="" xmlns:a16="http://schemas.microsoft.com/office/drawing/2014/main" id="{3D1BF2C3-CFDB-4DD7-7402-D4D73856ACD9}"/>
              </a:ext>
            </a:extLst>
          </p:cNvPr>
          <p:cNvGrpSpPr/>
          <p:nvPr/>
        </p:nvGrpSpPr>
        <p:grpSpPr>
          <a:xfrm>
            <a:off x="779006" y="2327142"/>
            <a:ext cx="2499186" cy="4400538"/>
            <a:chOff x="779006" y="2327142"/>
            <a:chExt cx="2499186" cy="4400538"/>
          </a:xfrm>
        </p:grpSpPr>
        <p:sp>
          <p:nvSpPr>
            <p:cNvPr id="11" name="円/楕円 10">
              <a:extLst>
                <a:ext uri="{FF2B5EF4-FFF2-40B4-BE49-F238E27FC236}">
                  <a16:creationId xmlns="" xmlns:a16="http://schemas.microsoft.com/office/drawing/2014/main"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 xmlns:a16="http://schemas.microsoft.com/office/drawing/2014/main"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20" name="テキスト ボックス 19">
              <a:extLst>
                <a:ext uri="{FF2B5EF4-FFF2-40B4-BE49-F238E27FC236}">
                  <a16:creationId xmlns="" xmlns:a16="http://schemas.microsoft.com/office/drawing/2014/main" id="{861EDC38-4489-CA9A-75A8-650462448AB2}"/>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「＋」マーク</a:t>
              </a:r>
            </a:p>
            <a:p>
              <a:pPr algn="ctr"/>
              <a:r>
                <a:rPr lang="ja-JP" altLang="en-US" sz="1900" b="1">
                  <a:latin typeface="Meiryo" panose="020B0604030504040204" pitchFamily="34" charset="-128"/>
                  <a:ea typeface="Meiryo" panose="020B0604030504040204" pitchFamily="34" charset="-128"/>
                </a:rPr>
                <a:t>をタップ</a:t>
              </a:r>
            </a:p>
          </p:txBody>
        </p:sp>
        <p:sp>
          <p:nvSpPr>
            <p:cNvPr id="6" name="テキスト ボックス 5">
              <a:extLst>
                <a:ext uri="{FF2B5EF4-FFF2-40B4-BE49-F238E27FC236}">
                  <a16:creationId xmlns="" xmlns:a16="http://schemas.microsoft.com/office/drawing/2014/main" id="{BD9123E9-F367-B536-A50A-2C1218204E7F}"/>
                </a:ext>
              </a:extLst>
            </p:cNvPr>
            <p:cNvSpPr txBox="1"/>
            <p:nvPr/>
          </p:nvSpPr>
          <p:spPr>
            <a:xfrm>
              <a:off x="1380564" y="6296793"/>
              <a:ext cx="1613647"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右下の青い「＋」マークをタップします。</a:t>
              </a:r>
            </a:p>
          </p:txBody>
        </p:sp>
      </p:grpSp>
      <p:grpSp>
        <p:nvGrpSpPr>
          <p:cNvPr id="42" name="グループ化 41">
            <a:extLst>
              <a:ext uri="{FF2B5EF4-FFF2-40B4-BE49-F238E27FC236}">
                <a16:creationId xmlns="" xmlns:a16="http://schemas.microsoft.com/office/drawing/2014/main" id="{DD88F9E0-B055-E56E-C89D-5305382E7E54}"/>
              </a:ext>
            </a:extLst>
          </p:cNvPr>
          <p:cNvGrpSpPr/>
          <p:nvPr/>
        </p:nvGrpSpPr>
        <p:grpSpPr>
          <a:xfrm>
            <a:off x="3220103" y="2331358"/>
            <a:ext cx="4668102" cy="4565599"/>
            <a:chOff x="779006" y="2331358"/>
            <a:chExt cx="4668102" cy="4565599"/>
          </a:xfrm>
        </p:grpSpPr>
        <p:sp>
          <p:nvSpPr>
            <p:cNvPr id="43" name="円/楕円 42">
              <a:extLst>
                <a:ext uri="{FF2B5EF4-FFF2-40B4-BE49-F238E27FC236}">
                  <a16:creationId xmlns="" xmlns:a16="http://schemas.microsoft.com/office/drawing/2014/main"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 xmlns:a16="http://schemas.microsoft.com/office/drawing/2014/main"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 xmlns:a16="http://schemas.microsoft.com/office/drawing/2014/main" id="{96583D47-258C-0888-4F4F-EB44013C57F1}"/>
                </a:ext>
              </a:extLst>
            </p:cNvPr>
            <p:cNvSpPr txBox="1"/>
            <p:nvPr/>
          </p:nvSpPr>
          <p:spPr>
            <a:xfrm>
              <a:off x="3881283" y="2331358"/>
              <a:ext cx="1565825"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投稿したい画像を選ぶ</a:t>
              </a:r>
            </a:p>
          </p:txBody>
        </p:sp>
        <p:sp>
          <p:nvSpPr>
            <p:cNvPr id="47" name="テキスト ボックス 46">
              <a:extLst>
                <a:ext uri="{FF2B5EF4-FFF2-40B4-BE49-F238E27FC236}">
                  <a16:creationId xmlns="" xmlns:a16="http://schemas.microsoft.com/office/drawing/2014/main" id="{83280CD2-199E-FB28-4F61-CF6FF5AB2BDA}"/>
                </a:ext>
              </a:extLst>
            </p:cNvPr>
            <p:cNvSpPr txBox="1"/>
            <p:nvPr/>
          </p:nvSpPr>
          <p:spPr>
            <a:xfrm>
              <a:off x="1380564" y="6296793"/>
              <a:ext cx="1727355"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画像と文字で投稿する時</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は「画像」の横にある山</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のマークをタップします。</a:t>
              </a:r>
            </a:p>
          </p:txBody>
        </p:sp>
      </p:grpSp>
      <p:grpSp>
        <p:nvGrpSpPr>
          <p:cNvPr id="48" name="グループ化 47">
            <a:extLst>
              <a:ext uri="{FF2B5EF4-FFF2-40B4-BE49-F238E27FC236}">
                <a16:creationId xmlns="" xmlns:a16="http://schemas.microsoft.com/office/drawing/2014/main" id="{C658D3FF-0742-29E6-F713-8E901F4370D5}"/>
              </a:ext>
            </a:extLst>
          </p:cNvPr>
          <p:cNvGrpSpPr/>
          <p:nvPr/>
        </p:nvGrpSpPr>
        <p:grpSpPr>
          <a:xfrm>
            <a:off x="3493578" y="2327142"/>
            <a:ext cx="6840474" cy="4900056"/>
            <a:chOff x="-1388616" y="2327142"/>
            <a:chExt cx="6840474" cy="4900056"/>
          </a:xfrm>
        </p:grpSpPr>
        <p:sp>
          <p:nvSpPr>
            <p:cNvPr id="49" name="円/楕円 48">
              <a:extLst>
                <a:ext uri="{FF2B5EF4-FFF2-40B4-BE49-F238E27FC236}">
                  <a16:creationId xmlns="" xmlns:a16="http://schemas.microsoft.com/office/drawing/2014/main"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 xmlns:a16="http://schemas.microsoft.com/office/drawing/2014/main"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 xmlns:a16="http://schemas.microsoft.com/office/drawing/2014/main" id="{DC2B4889-AAB7-FF19-584C-F588048E8E37}"/>
                </a:ext>
              </a:extLst>
            </p:cNvPr>
            <p:cNvSpPr txBox="1"/>
            <p:nvPr/>
          </p:nvSpPr>
          <p:spPr>
            <a:xfrm>
              <a:off x="-1388616"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「画像」</a:t>
              </a:r>
            </a:p>
            <a:p>
              <a:pPr algn="ctr"/>
              <a:r>
                <a:rPr lang="ja-JP" altLang="en-US" sz="1900" b="1">
                  <a:latin typeface="Meiryo" panose="020B0604030504040204" pitchFamily="34" charset="-128"/>
                  <a:ea typeface="Meiryo" panose="020B0604030504040204" pitchFamily="34" charset="-128"/>
                </a:rPr>
                <a:t>をタップ</a:t>
              </a:r>
            </a:p>
          </p:txBody>
        </p:sp>
        <p:sp>
          <p:nvSpPr>
            <p:cNvPr id="53" name="テキスト ボックス 52">
              <a:extLst>
                <a:ext uri="{FF2B5EF4-FFF2-40B4-BE49-F238E27FC236}">
                  <a16:creationId xmlns="" xmlns:a16="http://schemas.microsoft.com/office/drawing/2014/main" id="{2996C452-6EFC-0EDA-CD32-AF9460C2269C}"/>
                </a:ext>
              </a:extLst>
            </p:cNvPr>
            <p:cNvSpPr txBox="1"/>
            <p:nvPr/>
          </p:nvSpPr>
          <p:spPr>
            <a:xfrm>
              <a:off x="3724504" y="6288479"/>
              <a:ext cx="1727354" cy="938719"/>
            </a:xfrm>
            <a:prstGeom prst="rect">
              <a:avLst/>
            </a:prstGeom>
            <a:noFill/>
          </p:spPr>
          <p:txBody>
            <a:bodyPr wrap="square">
              <a:spAutoFit/>
            </a:bodyPr>
            <a:lstStyle/>
            <a:p>
              <a:r>
                <a:rPr lang="en-US" altLang="ja-JP" sz="1100" dirty="0">
                  <a:latin typeface="Meiryo" panose="020B0604030504040204" pitchFamily="34" charset="-128"/>
                  <a:ea typeface="Meiryo" panose="020B0604030504040204" pitchFamily="34" charset="-128"/>
                </a:rPr>
                <a:t>140</a:t>
              </a:r>
              <a:r>
                <a:rPr lang="ja-JP" altLang="en-US" sz="1100">
                  <a:latin typeface="Meiryo" panose="020B0604030504040204" pitchFamily="34" charset="-128"/>
                  <a:ea typeface="Meiryo" panose="020B0604030504040204" pitchFamily="34" charset="-128"/>
                </a:rPr>
                <a:t>字までの文字を入力します。入力し終わったら「ツイートする」をタップ。これで、ツイートは完了です。</a:t>
              </a:r>
            </a:p>
          </p:txBody>
        </p:sp>
      </p:grpSp>
      <p:grpSp>
        <p:nvGrpSpPr>
          <p:cNvPr id="54" name="グループ化 53">
            <a:extLst>
              <a:ext uri="{FF2B5EF4-FFF2-40B4-BE49-F238E27FC236}">
                <a16:creationId xmlns="" xmlns:a16="http://schemas.microsoft.com/office/drawing/2014/main" id="{ACF214C9-B5F1-EABD-9D2E-5E81B0C6653F}"/>
              </a:ext>
            </a:extLst>
          </p:cNvPr>
          <p:cNvGrpSpPr/>
          <p:nvPr/>
        </p:nvGrpSpPr>
        <p:grpSpPr>
          <a:xfrm>
            <a:off x="6311146" y="2314945"/>
            <a:ext cx="4256077" cy="4404421"/>
            <a:chOff x="-1012145" y="2314945"/>
            <a:chExt cx="4256077" cy="4404421"/>
          </a:xfrm>
        </p:grpSpPr>
        <p:sp>
          <p:nvSpPr>
            <p:cNvPr id="55" name="円/楕円 54">
              <a:extLst>
                <a:ext uri="{FF2B5EF4-FFF2-40B4-BE49-F238E27FC236}">
                  <a16:creationId xmlns="" xmlns:a16="http://schemas.microsoft.com/office/drawing/2014/main"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 xmlns:a16="http://schemas.microsoft.com/office/drawing/2014/main"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 xmlns:a16="http://schemas.microsoft.com/office/drawing/2014/main" id="{0054A139-54D6-CBAD-3CC7-FF0916290C6F}"/>
                </a:ext>
              </a:extLst>
            </p:cNvPr>
            <p:cNvSpPr txBox="1"/>
            <p:nvPr/>
          </p:nvSpPr>
          <p:spPr>
            <a:xfrm>
              <a:off x="1119710" y="2314945"/>
              <a:ext cx="2124222" cy="677108"/>
            </a:xfrm>
            <a:prstGeom prst="rect">
              <a:avLst/>
            </a:prstGeom>
            <a:noFill/>
          </p:spPr>
          <p:txBody>
            <a:bodyPr wrap="square">
              <a:spAutoFit/>
            </a:bodyPr>
            <a:lstStyle/>
            <a:p>
              <a:pPr algn="ctr"/>
              <a:r>
                <a:rPr lang="en-US" altLang="ja-JP" sz="1900" b="1" dirty="0">
                  <a:latin typeface="Meiryo" panose="020B0604030504040204" pitchFamily="34" charset="-128"/>
                  <a:ea typeface="Meiryo" panose="020B0604030504040204" pitchFamily="34" charset="-128"/>
                </a:rPr>
                <a:t>140</a:t>
              </a:r>
              <a:r>
                <a:rPr lang="ja-JP" altLang="en-US" sz="1900" b="1">
                  <a:latin typeface="Meiryo" panose="020B0604030504040204" pitchFamily="34" charset="-128"/>
                  <a:ea typeface="Meiryo" panose="020B0604030504040204" pitchFamily="34" charset="-128"/>
                </a:rPr>
                <a:t>字までで</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文字入力</a:t>
              </a:r>
            </a:p>
          </p:txBody>
        </p:sp>
        <p:sp>
          <p:nvSpPr>
            <p:cNvPr id="59" name="テキスト ボックス 58">
              <a:extLst>
                <a:ext uri="{FF2B5EF4-FFF2-40B4-BE49-F238E27FC236}">
                  <a16:creationId xmlns="" xmlns:a16="http://schemas.microsoft.com/office/drawing/2014/main" id="{C9F73339-2874-C357-4658-3BDD58BE6086}"/>
                </a:ext>
              </a:extLst>
            </p:cNvPr>
            <p:cNvSpPr txBox="1"/>
            <p:nvPr/>
          </p:nvSpPr>
          <p:spPr>
            <a:xfrm>
              <a:off x="-1012145" y="6288479"/>
              <a:ext cx="1613647"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投稿したい画像を選んでタップします。</a:t>
              </a:r>
            </a:p>
          </p:txBody>
        </p:sp>
      </p:grpSp>
      <p:sp>
        <p:nvSpPr>
          <p:cNvPr id="19" name="三角形 18">
            <a:extLst>
              <a:ext uri="{FF2B5EF4-FFF2-40B4-BE49-F238E27FC236}">
                <a16:creationId xmlns="" xmlns:a16="http://schemas.microsoft.com/office/drawing/2014/main" id="{AC31AD9D-7FD0-05A5-8C0D-834ECD0618E0}"/>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三角形 22">
            <a:extLst>
              <a:ext uri="{FF2B5EF4-FFF2-40B4-BE49-F238E27FC236}">
                <a16:creationId xmlns="" xmlns:a16="http://schemas.microsoft.com/office/drawing/2014/main" id="{6AAB1AC7-DB43-7DD2-ADA9-04A33EE29EF3}"/>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三角形 23">
            <a:extLst>
              <a:ext uri="{FF2B5EF4-FFF2-40B4-BE49-F238E27FC236}">
                <a16:creationId xmlns="" xmlns:a16="http://schemas.microsoft.com/office/drawing/2014/main" id="{F5B390F8-20E0-2889-7749-A7C5EC68E33B}"/>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 xmlns:a16="http://schemas.microsoft.com/office/drawing/2014/main" id="{EA544695-73FB-6540-9DA6-1A8082B03739}"/>
              </a:ext>
            </a:extLst>
          </p:cNvPr>
          <p:cNvPicPr>
            <a:picLocks noChangeAspect="1"/>
          </p:cNvPicPr>
          <p:nvPr/>
        </p:nvPicPr>
        <p:blipFill>
          <a:blip r:embed="rId2"/>
          <a:srcRect/>
          <a:stretch/>
        </p:blipFill>
        <p:spPr>
          <a:xfrm>
            <a:off x="1466913" y="3048294"/>
            <a:ext cx="1379891" cy="3159156"/>
          </a:xfrm>
          <a:prstGeom prst="rect">
            <a:avLst/>
          </a:prstGeom>
          <a:ln>
            <a:solidFill>
              <a:schemeClr val="tx1"/>
            </a:solidFill>
          </a:ln>
        </p:spPr>
      </p:pic>
      <p:grpSp>
        <p:nvGrpSpPr>
          <p:cNvPr id="39" name="グループ化 38">
            <a:extLst>
              <a:ext uri="{FF2B5EF4-FFF2-40B4-BE49-F238E27FC236}">
                <a16:creationId xmlns="" xmlns:a16="http://schemas.microsoft.com/office/drawing/2014/main" id="{A7D7700A-1958-8B6A-5765-1C6A49338C26}"/>
              </a:ext>
            </a:extLst>
          </p:cNvPr>
          <p:cNvGrpSpPr/>
          <p:nvPr/>
        </p:nvGrpSpPr>
        <p:grpSpPr>
          <a:xfrm>
            <a:off x="2442602" y="5092260"/>
            <a:ext cx="796351" cy="352633"/>
            <a:chOff x="1164680" y="3290187"/>
            <a:chExt cx="796351" cy="352633"/>
          </a:xfrm>
        </p:grpSpPr>
        <p:sp>
          <p:nvSpPr>
            <p:cNvPr id="40" name="円形吹き出し 39">
              <a:extLst>
                <a:ext uri="{FF2B5EF4-FFF2-40B4-BE49-F238E27FC236}">
                  <a16:creationId xmlns="" xmlns:a16="http://schemas.microsoft.com/office/drawing/2014/main" id="{21046600-8E7C-CF8F-F407-20E6E50772FD}"/>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 xmlns:a16="http://schemas.microsoft.com/office/drawing/2014/main" id="{A758AC01-FBC9-6FE0-7935-73F9F5706462}"/>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5" name="図 14">
            <a:extLst>
              <a:ext uri="{FF2B5EF4-FFF2-40B4-BE49-F238E27FC236}">
                <a16:creationId xmlns="" xmlns:a16="http://schemas.microsoft.com/office/drawing/2014/main" id="{C243A25F-EBC6-7B44-807E-BBDB680D31AC}"/>
              </a:ext>
            </a:extLst>
          </p:cNvPr>
          <p:cNvPicPr>
            <a:picLocks noChangeAspect="1"/>
          </p:cNvPicPr>
          <p:nvPr/>
        </p:nvPicPr>
        <p:blipFill>
          <a:blip r:embed="rId3"/>
          <a:srcRect/>
          <a:stretch/>
        </p:blipFill>
        <p:spPr>
          <a:xfrm>
            <a:off x="3912614" y="3024456"/>
            <a:ext cx="1387014" cy="3172152"/>
          </a:xfrm>
          <a:prstGeom prst="rect">
            <a:avLst/>
          </a:prstGeom>
          <a:ln>
            <a:solidFill>
              <a:schemeClr val="tx1"/>
            </a:solidFill>
          </a:ln>
        </p:spPr>
      </p:pic>
      <p:sp>
        <p:nvSpPr>
          <p:cNvPr id="33" name="角丸四角形 32">
            <a:extLst>
              <a:ext uri="{FF2B5EF4-FFF2-40B4-BE49-F238E27FC236}">
                <a16:creationId xmlns="" xmlns:a16="http://schemas.microsoft.com/office/drawing/2014/main" id="{ECF5E7E8-EC56-94C2-D55D-7BF2A5FF8A7D}"/>
              </a:ext>
            </a:extLst>
          </p:cNvPr>
          <p:cNvSpPr/>
          <p:nvPr/>
        </p:nvSpPr>
        <p:spPr>
          <a:xfrm>
            <a:off x="5025482" y="5250040"/>
            <a:ext cx="259277" cy="2299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 xmlns:a16="http://schemas.microsoft.com/office/drawing/2014/main" id="{5065E740-428D-1D40-BFD9-B6C59C4D81B6}"/>
              </a:ext>
            </a:extLst>
          </p:cNvPr>
          <p:cNvGrpSpPr/>
          <p:nvPr/>
        </p:nvGrpSpPr>
        <p:grpSpPr>
          <a:xfrm>
            <a:off x="4864849" y="4797963"/>
            <a:ext cx="796351" cy="352633"/>
            <a:chOff x="1164680" y="3290187"/>
            <a:chExt cx="796351" cy="352633"/>
          </a:xfrm>
        </p:grpSpPr>
        <p:sp>
          <p:nvSpPr>
            <p:cNvPr id="60" name="円形吹き出し 59">
              <a:extLst>
                <a:ext uri="{FF2B5EF4-FFF2-40B4-BE49-F238E27FC236}">
                  <a16:creationId xmlns="" xmlns:a16="http://schemas.microsoft.com/office/drawing/2014/main" id="{060C9A36-9C69-874B-A96E-4CFCD6E0F18B}"/>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 xmlns:a16="http://schemas.microsoft.com/office/drawing/2014/main" id="{0C963EC5-AF69-924E-AE25-3AB3DAB44D42}"/>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4" name="図 13">
            <a:extLst>
              <a:ext uri="{FF2B5EF4-FFF2-40B4-BE49-F238E27FC236}">
                <a16:creationId xmlns="" xmlns:a16="http://schemas.microsoft.com/office/drawing/2014/main" id="{71813136-22D8-1843-8C78-B0F77103F818}"/>
              </a:ext>
            </a:extLst>
          </p:cNvPr>
          <p:cNvPicPr>
            <a:picLocks noChangeAspect="1"/>
          </p:cNvPicPr>
          <p:nvPr/>
        </p:nvPicPr>
        <p:blipFill>
          <a:blip r:embed="rId4"/>
          <a:srcRect/>
          <a:stretch/>
        </p:blipFill>
        <p:spPr>
          <a:xfrm>
            <a:off x="6388656" y="3004250"/>
            <a:ext cx="1402368" cy="3205041"/>
          </a:xfrm>
          <a:prstGeom prst="rect">
            <a:avLst/>
          </a:prstGeom>
          <a:ln>
            <a:solidFill>
              <a:schemeClr val="tx1"/>
            </a:solidFill>
          </a:ln>
        </p:spPr>
      </p:pic>
      <p:pic>
        <p:nvPicPr>
          <p:cNvPr id="18" name="図 17">
            <a:extLst>
              <a:ext uri="{FF2B5EF4-FFF2-40B4-BE49-F238E27FC236}">
                <a16:creationId xmlns="" xmlns:a16="http://schemas.microsoft.com/office/drawing/2014/main" id="{4845B6C2-F554-E543-BAAF-80E4C22FF3DF}"/>
              </a:ext>
            </a:extLst>
          </p:cNvPr>
          <p:cNvPicPr>
            <a:picLocks noChangeAspect="1"/>
          </p:cNvPicPr>
          <p:nvPr/>
        </p:nvPicPr>
        <p:blipFill>
          <a:blip r:embed="rId5"/>
          <a:stretch>
            <a:fillRect/>
          </a:stretch>
        </p:blipFill>
        <p:spPr>
          <a:xfrm>
            <a:off x="8808723" y="3019548"/>
            <a:ext cx="1392777" cy="3174446"/>
          </a:xfrm>
          <a:prstGeom prst="rect">
            <a:avLst/>
          </a:prstGeom>
          <a:ln>
            <a:solidFill>
              <a:schemeClr val="tx1"/>
            </a:solidFill>
          </a:ln>
        </p:spPr>
      </p:pic>
      <p:sp>
        <p:nvSpPr>
          <p:cNvPr id="71" name="角丸四角形 70">
            <a:extLst>
              <a:ext uri="{FF2B5EF4-FFF2-40B4-BE49-F238E27FC236}">
                <a16:creationId xmlns="" xmlns:a16="http://schemas.microsoft.com/office/drawing/2014/main" id="{8262303D-CCAA-BF3B-3EDB-EF8B9DAAE094}"/>
              </a:ext>
            </a:extLst>
          </p:cNvPr>
          <p:cNvSpPr/>
          <p:nvPr/>
        </p:nvSpPr>
        <p:spPr>
          <a:xfrm>
            <a:off x="9682619" y="3032074"/>
            <a:ext cx="550750" cy="166193"/>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2" name="グループ化 71">
            <a:extLst>
              <a:ext uri="{FF2B5EF4-FFF2-40B4-BE49-F238E27FC236}">
                <a16:creationId xmlns="" xmlns:a16="http://schemas.microsoft.com/office/drawing/2014/main" id="{8205F640-2833-6097-DF4D-4C7486F1D42A}"/>
              </a:ext>
            </a:extLst>
          </p:cNvPr>
          <p:cNvGrpSpPr/>
          <p:nvPr/>
        </p:nvGrpSpPr>
        <p:grpSpPr>
          <a:xfrm>
            <a:off x="8821787" y="2967008"/>
            <a:ext cx="796351" cy="348091"/>
            <a:chOff x="1206348" y="3353223"/>
            <a:chExt cx="796351" cy="302500"/>
          </a:xfrm>
        </p:grpSpPr>
        <p:sp>
          <p:nvSpPr>
            <p:cNvPr id="73" name="円形吹き出し 72">
              <a:extLst>
                <a:ext uri="{FF2B5EF4-FFF2-40B4-BE49-F238E27FC236}">
                  <a16:creationId xmlns="" xmlns:a16="http://schemas.microsoft.com/office/drawing/2014/main" id="{DA740BDC-F8F9-BEE3-3657-57446BF67557}"/>
                </a:ext>
              </a:extLst>
            </p:cNvPr>
            <p:cNvSpPr/>
            <p:nvPr/>
          </p:nvSpPr>
          <p:spPr>
            <a:xfrm>
              <a:off x="1276866" y="3353223"/>
              <a:ext cx="684165" cy="289597"/>
            </a:xfrm>
            <a:prstGeom prst="wedgeEllipseCallout">
              <a:avLst>
                <a:gd name="adj1" fmla="val 58871"/>
                <a:gd name="adj2" fmla="val -14047"/>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 xmlns:a16="http://schemas.microsoft.com/office/drawing/2014/main" id="{70FF25BB-F244-2F8B-215F-C74F17BE85B7}"/>
                </a:ext>
              </a:extLst>
            </p:cNvPr>
            <p:cNvSpPr txBox="1"/>
            <p:nvPr/>
          </p:nvSpPr>
          <p:spPr>
            <a:xfrm>
              <a:off x="1206348" y="3394113"/>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70" name="角丸四角形 69">
            <a:extLst>
              <a:ext uri="{FF2B5EF4-FFF2-40B4-BE49-F238E27FC236}">
                <a16:creationId xmlns="" xmlns:a16="http://schemas.microsoft.com/office/drawing/2014/main" id="{D20E1602-A6D5-3807-B79A-5FCC188B174D}"/>
              </a:ext>
            </a:extLst>
          </p:cNvPr>
          <p:cNvSpPr/>
          <p:nvPr/>
        </p:nvSpPr>
        <p:spPr>
          <a:xfrm>
            <a:off x="8880052" y="3358129"/>
            <a:ext cx="1294352" cy="407229"/>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 xmlns:a16="http://schemas.microsoft.com/office/drawing/2014/main" id="{E65537CB-0B02-8181-DF53-219CD952E7D7}"/>
              </a:ext>
            </a:extLst>
          </p:cNvPr>
          <p:cNvGrpSpPr/>
          <p:nvPr/>
        </p:nvGrpSpPr>
        <p:grpSpPr>
          <a:xfrm>
            <a:off x="8596069" y="3872080"/>
            <a:ext cx="796352" cy="496553"/>
            <a:chOff x="1488207" y="3259567"/>
            <a:chExt cx="730021" cy="435708"/>
          </a:xfrm>
        </p:grpSpPr>
        <p:sp>
          <p:nvSpPr>
            <p:cNvPr id="35" name="円形吹き出し 34">
              <a:extLst>
                <a:ext uri="{FF2B5EF4-FFF2-40B4-BE49-F238E27FC236}">
                  <a16:creationId xmlns="" xmlns:a16="http://schemas.microsoft.com/office/drawing/2014/main" id="{A216E1C8-E05D-77BF-F955-993BFB80861B}"/>
                </a:ext>
              </a:extLst>
            </p:cNvPr>
            <p:cNvSpPr/>
            <p:nvPr/>
          </p:nvSpPr>
          <p:spPr>
            <a:xfrm>
              <a:off x="1488208" y="3259567"/>
              <a:ext cx="730020" cy="433384"/>
            </a:xfrm>
            <a:prstGeom prst="wedgeEllipseCallout">
              <a:avLst>
                <a:gd name="adj1" fmla="val 18060"/>
                <a:gd name="adj2" fmla="val -63130"/>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 xmlns:a16="http://schemas.microsoft.com/office/drawing/2014/main" id="{49861480-5920-D07F-5725-1301BCE4F2CE}"/>
                </a:ext>
              </a:extLst>
            </p:cNvPr>
            <p:cNvSpPr txBox="1"/>
            <p:nvPr/>
          </p:nvSpPr>
          <p:spPr>
            <a:xfrm>
              <a:off x="1488207" y="3317187"/>
              <a:ext cx="730021" cy="378088"/>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文字</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grpSp>
        <p:nvGrpSpPr>
          <p:cNvPr id="2" name="グループ化 1">
            <a:extLst>
              <a:ext uri="{FF2B5EF4-FFF2-40B4-BE49-F238E27FC236}">
                <a16:creationId xmlns="" xmlns:a16="http://schemas.microsoft.com/office/drawing/2014/main" id="{BE2978C4-CBDC-EAE4-A78B-8E437FFE50C2}"/>
              </a:ext>
            </a:extLst>
          </p:cNvPr>
          <p:cNvGrpSpPr/>
          <p:nvPr/>
        </p:nvGrpSpPr>
        <p:grpSpPr>
          <a:xfrm>
            <a:off x="604646" y="0"/>
            <a:ext cx="1351370" cy="1035439"/>
            <a:chOff x="604646" y="0"/>
            <a:chExt cx="1351370" cy="1035439"/>
          </a:xfrm>
          <a:solidFill>
            <a:srgbClr val="6AC8F3"/>
          </a:solidFill>
        </p:grpSpPr>
        <p:sp>
          <p:nvSpPr>
            <p:cNvPr id="8" name="片側の 2 つの角を切り取った四角形 7">
              <a:extLst>
                <a:ext uri="{FF2B5EF4-FFF2-40B4-BE49-F238E27FC236}">
                  <a16:creationId xmlns="" xmlns:a16="http://schemas.microsoft.com/office/drawing/2014/main" id="{015444E1-B879-6803-62D6-D85C6C85A685}"/>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片側の 2 つの角を切り取った四角形 8">
              <a:extLst>
                <a:ext uri="{FF2B5EF4-FFF2-40B4-BE49-F238E27FC236}">
                  <a16:creationId xmlns="" xmlns:a16="http://schemas.microsoft.com/office/drawing/2014/main" id="{2D01A7B3-ACFC-8B78-DF45-1ADE92F05821}"/>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a:extLst>
              <a:ext uri="{FF2B5EF4-FFF2-40B4-BE49-F238E27FC236}">
                <a16:creationId xmlns="" xmlns:a16="http://schemas.microsoft.com/office/drawing/2014/main" id="{BD4375A9-3040-8743-FB1A-767C056C3230}"/>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［実践編］</a:t>
            </a:r>
          </a:p>
        </p:txBody>
      </p:sp>
      <p:sp>
        <p:nvSpPr>
          <p:cNvPr id="22" name="角丸四角形 21">
            <a:extLst>
              <a:ext uri="{FF2B5EF4-FFF2-40B4-BE49-F238E27FC236}">
                <a16:creationId xmlns="" xmlns:a16="http://schemas.microsoft.com/office/drawing/2014/main" id="{ADD6B736-0586-3096-0B54-0B318207432D}"/>
              </a:ext>
            </a:extLst>
          </p:cNvPr>
          <p:cNvSpPr/>
          <p:nvPr/>
        </p:nvSpPr>
        <p:spPr>
          <a:xfrm>
            <a:off x="2525351" y="5548460"/>
            <a:ext cx="346350" cy="346815"/>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a:extLst>
              <a:ext uri="{FF2B5EF4-FFF2-40B4-BE49-F238E27FC236}">
                <a16:creationId xmlns="" xmlns:a16="http://schemas.microsoft.com/office/drawing/2014/main" id="{CEF14558-B207-7EE7-73E0-23DEDC89FA42}"/>
              </a:ext>
            </a:extLst>
          </p:cNvPr>
          <p:cNvGrpSpPr/>
          <p:nvPr/>
        </p:nvGrpSpPr>
        <p:grpSpPr>
          <a:xfrm>
            <a:off x="6852699" y="4762844"/>
            <a:ext cx="1072094" cy="639653"/>
            <a:chOff x="818140" y="3290187"/>
            <a:chExt cx="1072094" cy="639653"/>
          </a:xfrm>
        </p:grpSpPr>
        <p:sp>
          <p:nvSpPr>
            <p:cNvPr id="26" name="円形吹き出し 25">
              <a:extLst>
                <a:ext uri="{FF2B5EF4-FFF2-40B4-BE49-F238E27FC236}">
                  <a16:creationId xmlns="" xmlns:a16="http://schemas.microsoft.com/office/drawing/2014/main" id="{941D0B1E-CD9E-CC68-2F76-4081E0720F3D}"/>
                </a:ext>
              </a:extLst>
            </p:cNvPr>
            <p:cNvSpPr/>
            <p:nvPr/>
          </p:nvSpPr>
          <p:spPr>
            <a:xfrm>
              <a:off x="857070" y="3290187"/>
              <a:ext cx="991778" cy="639653"/>
            </a:xfrm>
            <a:prstGeom prst="wedgeEllipseCallout">
              <a:avLst>
                <a:gd name="adj1" fmla="val 13152"/>
                <a:gd name="adj2" fmla="val 61577"/>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 xmlns:a16="http://schemas.microsoft.com/office/drawing/2014/main" id="{89F7B1CA-C1E7-3B31-2666-466A14145072}"/>
                </a:ext>
              </a:extLst>
            </p:cNvPr>
            <p:cNvSpPr txBox="1"/>
            <p:nvPr/>
          </p:nvSpPr>
          <p:spPr>
            <a:xfrm>
              <a:off x="818140" y="3450802"/>
              <a:ext cx="1072094" cy="430887"/>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画像を選んで</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28" name="角丸四角形 27">
            <a:extLst>
              <a:ext uri="{FF2B5EF4-FFF2-40B4-BE49-F238E27FC236}">
                <a16:creationId xmlns="" xmlns:a16="http://schemas.microsoft.com/office/drawing/2014/main" id="{FD5C417D-9DB0-59DD-E41E-F627AA2CF7C8}"/>
              </a:ext>
            </a:extLst>
          </p:cNvPr>
          <p:cNvSpPr/>
          <p:nvPr/>
        </p:nvSpPr>
        <p:spPr>
          <a:xfrm>
            <a:off x="7331510" y="5548460"/>
            <a:ext cx="459514" cy="493905"/>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 xmlns:a16="http://schemas.microsoft.com/office/drawing/2014/main" id="{56F4EFFA-4AFE-02F4-618D-C5EE2CB8F741}"/>
              </a:ext>
            </a:extLst>
          </p:cNvPr>
          <p:cNvSpPr txBox="1"/>
          <p:nvPr/>
        </p:nvSpPr>
        <p:spPr>
          <a:xfrm>
            <a:off x="788667" y="403384"/>
            <a:ext cx="983325" cy="630942"/>
          </a:xfrm>
          <a:prstGeom prst="rect">
            <a:avLst/>
          </a:prstGeom>
          <a:solidFill>
            <a:srgbClr val="6AC8F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Tree>
    <p:extLst>
      <p:ext uri="{BB962C8B-B14F-4D97-AF65-F5344CB8AC3E}">
        <p14:creationId xmlns:p14="http://schemas.microsoft.com/office/powerpoint/2010/main" val="2665472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20000" y="1441711"/>
            <a:ext cx="9795600"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6. </a:t>
            </a:r>
            <a:r>
              <a:rPr lang="ja-JP" altLang="en-US" sz="2800" b="1">
                <a:latin typeface="Meiryo" panose="020B0604030504040204" pitchFamily="34" charset="-128"/>
                <a:ea typeface="Meiryo" panose="020B0604030504040204" pitchFamily="34" charset="-128"/>
              </a:rPr>
              <a:t>ツイートを削除する</a:t>
            </a:r>
          </a:p>
        </p:txBody>
      </p:sp>
      <p:grpSp>
        <p:nvGrpSpPr>
          <p:cNvPr id="12" name="グループ化 11">
            <a:extLst>
              <a:ext uri="{FF2B5EF4-FFF2-40B4-BE49-F238E27FC236}">
                <a16:creationId xmlns="" xmlns:a16="http://schemas.microsoft.com/office/drawing/2014/main" id="{3D1BF2C3-CFDB-4DD7-7402-D4D73856ACD9}"/>
              </a:ext>
            </a:extLst>
          </p:cNvPr>
          <p:cNvGrpSpPr/>
          <p:nvPr/>
        </p:nvGrpSpPr>
        <p:grpSpPr>
          <a:xfrm>
            <a:off x="779006" y="2327142"/>
            <a:ext cx="2542544" cy="4717876"/>
            <a:chOff x="779006" y="2327142"/>
            <a:chExt cx="2542544" cy="4717876"/>
          </a:xfrm>
        </p:grpSpPr>
        <p:sp>
          <p:nvSpPr>
            <p:cNvPr id="11" name="円/楕円 10">
              <a:extLst>
                <a:ext uri="{FF2B5EF4-FFF2-40B4-BE49-F238E27FC236}">
                  <a16:creationId xmlns="" xmlns:a16="http://schemas.microsoft.com/office/drawing/2014/main"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 xmlns:a16="http://schemas.microsoft.com/office/drawing/2014/main"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20" name="テキスト ボックス 19">
              <a:extLst>
                <a:ext uri="{FF2B5EF4-FFF2-40B4-BE49-F238E27FC236}">
                  <a16:creationId xmlns="" xmlns:a16="http://schemas.microsoft.com/office/drawing/2014/main" id="{861EDC38-4489-CA9A-75A8-650462448AB2}"/>
                </a:ext>
              </a:extLst>
            </p:cNvPr>
            <p:cNvSpPr txBox="1"/>
            <p:nvPr/>
          </p:nvSpPr>
          <p:spPr>
            <a:xfrm>
              <a:off x="1153970" y="2327142"/>
              <a:ext cx="2167580"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削除する</a:t>
              </a:r>
              <a:r>
                <a:rPr lang="ja-JP" altLang="en-US" sz="1900" b="1" spc="-150">
                  <a:latin typeface="Meiryo" panose="020B0604030504040204" pitchFamily="34" charset="-128"/>
                  <a:ea typeface="Meiryo" panose="020B0604030504040204" pitchFamily="34" charset="-128"/>
                </a:rPr>
                <a:t>ツイート</a:t>
              </a:r>
              <a:endParaRPr lang="en-US" altLang="ja-JP" sz="1900" b="1" spc="-150"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をタップ</a:t>
              </a:r>
            </a:p>
          </p:txBody>
        </p:sp>
        <p:sp>
          <p:nvSpPr>
            <p:cNvPr id="6" name="テキスト ボックス 5">
              <a:extLst>
                <a:ext uri="{FF2B5EF4-FFF2-40B4-BE49-F238E27FC236}">
                  <a16:creationId xmlns="" xmlns:a16="http://schemas.microsoft.com/office/drawing/2014/main" id="{BD9123E9-F367-B536-A50A-2C1218204E7F}"/>
                </a:ext>
              </a:extLst>
            </p:cNvPr>
            <p:cNvSpPr txBox="1"/>
            <p:nvPr/>
          </p:nvSpPr>
          <p:spPr>
            <a:xfrm>
              <a:off x="1388193" y="6275577"/>
              <a:ext cx="1831910" cy="769441"/>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プロフィール画面の</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「ツイート」の欄にあ</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る、削除したいツイー</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ト投稿をタップします。</a:t>
              </a:r>
            </a:p>
          </p:txBody>
        </p:sp>
      </p:grpSp>
      <p:grpSp>
        <p:nvGrpSpPr>
          <p:cNvPr id="42" name="グループ化 41">
            <a:extLst>
              <a:ext uri="{FF2B5EF4-FFF2-40B4-BE49-F238E27FC236}">
                <a16:creationId xmlns="" xmlns:a16="http://schemas.microsoft.com/office/drawing/2014/main" id="{DD88F9E0-B055-E56E-C89D-5305382E7E54}"/>
              </a:ext>
            </a:extLst>
          </p:cNvPr>
          <p:cNvGrpSpPr/>
          <p:nvPr/>
        </p:nvGrpSpPr>
        <p:grpSpPr>
          <a:xfrm>
            <a:off x="3220103" y="2327142"/>
            <a:ext cx="2294577" cy="4379322"/>
            <a:chOff x="779006" y="2327142"/>
            <a:chExt cx="2294577" cy="4379322"/>
          </a:xfrm>
        </p:grpSpPr>
        <p:sp>
          <p:nvSpPr>
            <p:cNvPr id="43" name="円/楕円 42">
              <a:extLst>
                <a:ext uri="{FF2B5EF4-FFF2-40B4-BE49-F238E27FC236}">
                  <a16:creationId xmlns="" xmlns:a16="http://schemas.microsoft.com/office/drawing/2014/main"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 xmlns:a16="http://schemas.microsoft.com/office/drawing/2014/main"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 xmlns:a16="http://schemas.microsoft.com/office/drawing/2014/main" id="{96583D47-258C-0888-4F4F-EB44013C57F1}"/>
                </a:ext>
              </a:extLst>
            </p:cNvPr>
            <p:cNvSpPr txBox="1"/>
            <p:nvPr/>
          </p:nvSpPr>
          <p:spPr>
            <a:xfrm>
              <a:off x="1153970" y="2327142"/>
              <a:ext cx="1919613"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三点マーク</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をタップ</a:t>
              </a:r>
            </a:p>
          </p:txBody>
        </p:sp>
        <p:sp>
          <p:nvSpPr>
            <p:cNvPr id="47" name="テキスト ボックス 46">
              <a:extLst>
                <a:ext uri="{FF2B5EF4-FFF2-40B4-BE49-F238E27FC236}">
                  <a16:creationId xmlns="" xmlns:a16="http://schemas.microsoft.com/office/drawing/2014/main" id="{83280CD2-199E-FB28-4F61-CF6FF5AB2BDA}"/>
                </a:ext>
              </a:extLst>
            </p:cNvPr>
            <p:cNvSpPr txBox="1"/>
            <p:nvPr/>
          </p:nvSpPr>
          <p:spPr>
            <a:xfrm>
              <a:off x="1306952" y="6275577"/>
              <a:ext cx="1613647"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右上の三点マークをタップします。</a:t>
              </a:r>
            </a:p>
          </p:txBody>
        </p:sp>
      </p:grpSp>
      <p:grpSp>
        <p:nvGrpSpPr>
          <p:cNvPr id="48" name="グループ化 47">
            <a:extLst>
              <a:ext uri="{FF2B5EF4-FFF2-40B4-BE49-F238E27FC236}">
                <a16:creationId xmlns="" xmlns:a16="http://schemas.microsoft.com/office/drawing/2014/main" id="{C658D3FF-0742-29E6-F713-8E901F4370D5}"/>
              </a:ext>
            </a:extLst>
          </p:cNvPr>
          <p:cNvGrpSpPr/>
          <p:nvPr/>
        </p:nvGrpSpPr>
        <p:grpSpPr>
          <a:xfrm>
            <a:off x="5661200" y="2340648"/>
            <a:ext cx="2746933" cy="4365816"/>
            <a:chOff x="779006" y="2340648"/>
            <a:chExt cx="2746933" cy="4365816"/>
          </a:xfrm>
        </p:grpSpPr>
        <p:sp>
          <p:nvSpPr>
            <p:cNvPr id="49" name="円/楕円 48">
              <a:extLst>
                <a:ext uri="{FF2B5EF4-FFF2-40B4-BE49-F238E27FC236}">
                  <a16:creationId xmlns="" xmlns:a16="http://schemas.microsoft.com/office/drawing/2014/main"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 xmlns:a16="http://schemas.microsoft.com/office/drawing/2014/main"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 xmlns:a16="http://schemas.microsoft.com/office/drawing/2014/main" id="{DC2B4889-AAB7-FF19-584C-F588048E8E37}"/>
                </a:ext>
              </a:extLst>
            </p:cNvPr>
            <p:cNvSpPr txBox="1"/>
            <p:nvPr/>
          </p:nvSpPr>
          <p:spPr>
            <a:xfrm>
              <a:off x="941490" y="2340648"/>
              <a:ext cx="2584449" cy="677108"/>
            </a:xfrm>
            <a:prstGeom prst="rect">
              <a:avLst/>
            </a:prstGeom>
            <a:noFill/>
          </p:spPr>
          <p:txBody>
            <a:bodyPr wrap="square">
              <a:spAutoFit/>
            </a:bodyPr>
            <a:lstStyle/>
            <a:p>
              <a:pPr algn="ctr"/>
              <a:r>
                <a:rPr lang="ja-JP" altLang="en-US" sz="1900" b="1" spc="-150">
                  <a:latin typeface="Meiryo" panose="020B0604030504040204" pitchFamily="34" charset="-128"/>
                  <a:ea typeface="Meiryo" panose="020B0604030504040204" pitchFamily="34" charset="-128"/>
                </a:rPr>
                <a:t>「</a:t>
              </a:r>
              <a:r>
                <a:rPr lang="ja-JP" altLang="en-US" sz="1900" b="1">
                  <a:latin typeface="Meiryo" panose="020B0604030504040204" pitchFamily="34" charset="-128"/>
                  <a:ea typeface="Meiryo" panose="020B0604030504040204" pitchFamily="34" charset="-128"/>
                </a:rPr>
                <a:t>ツイートを削除」</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をタップ</a:t>
              </a:r>
            </a:p>
          </p:txBody>
        </p:sp>
        <p:sp>
          <p:nvSpPr>
            <p:cNvPr id="53" name="テキスト ボックス 52">
              <a:extLst>
                <a:ext uri="{FF2B5EF4-FFF2-40B4-BE49-F238E27FC236}">
                  <a16:creationId xmlns="" xmlns:a16="http://schemas.microsoft.com/office/drawing/2014/main" id="{2996C452-6EFC-0EDA-CD32-AF9460C2269C}"/>
                </a:ext>
              </a:extLst>
            </p:cNvPr>
            <p:cNvSpPr txBox="1"/>
            <p:nvPr/>
          </p:nvSpPr>
          <p:spPr>
            <a:xfrm>
              <a:off x="1390247" y="6275577"/>
              <a:ext cx="1613647"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「ツイートを削除」をタップします。</a:t>
              </a:r>
            </a:p>
          </p:txBody>
        </p:sp>
      </p:grpSp>
      <p:grpSp>
        <p:nvGrpSpPr>
          <p:cNvPr id="54" name="グループ化 53">
            <a:extLst>
              <a:ext uri="{FF2B5EF4-FFF2-40B4-BE49-F238E27FC236}">
                <a16:creationId xmlns="" xmlns:a16="http://schemas.microsoft.com/office/drawing/2014/main" id="{ACF214C9-B5F1-EABD-9D2E-5E81B0C6653F}"/>
              </a:ext>
            </a:extLst>
          </p:cNvPr>
          <p:cNvGrpSpPr/>
          <p:nvPr/>
        </p:nvGrpSpPr>
        <p:grpSpPr>
          <a:xfrm>
            <a:off x="8102297" y="2327142"/>
            <a:ext cx="2499186" cy="4365370"/>
            <a:chOff x="779006" y="2327142"/>
            <a:chExt cx="2499186" cy="4365370"/>
          </a:xfrm>
        </p:grpSpPr>
        <p:sp>
          <p:nvSpPr>
            <p:cNvPr id="55" name="円/楕円 54">
              <a:extLst>
                <a:ext uri="{FF2B5EF4-FFF2-40B4-BE49-F238E27FC236}">
                  <a16:creationId xmlns="" xmlns:a16="http://schemas.microsoft.com/office/drawing/2014/main"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 xmlns:a16="http://schemas.microsoft.com/office/drawing/2014/main"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 xmlns:a16="http://schemas.microsoft.com/office/drawing/2014/main" id="{0054A139-54D6-CBAD-3CC7-FF0916290C6F}"/>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「削除」</a:t>
              </a:r>
            </a:p>
            <a:p>
              <a:pPr algn="ctr"/>
              <a:r>
                <a:rPr lang="ja-JP" altLang="en-US" sz="1900" b="1">
                  <a:latin typeface="Meiryo" panose="020B0604030504040204" pitchFamily="34" charset="-128"/>
                  <a:ea typeface="Meiryo" panose="020B0604030504040204" pitchFamily="34" charset="-128"/>
                </a:rPr>
                <a:t>をタップ</a:t>
              </a:r>
            </a:p>
          </p:txBody>
        </p:sp>
        <p:sp>
          <p:nvSpPr>
            <p:cNvPr id="59" name="テキスト ボックス 58">
              <a:extLst>
                <a:ext uri="{FF2B5EF4-FFF2-40B4-BE49-F238E27FC236}">
                  <a16:creationId xmlns="" xmlns:a16="http://schemas.microsoft.com/office/drawing/2014/main" id="{C9F73339-2874-C357-4658-3BDD58BE6086}"/>
                </a:ext>
              </a:extLst>
            </p:cNvPr>
            <p:cNvSpPr txBox="1"/>
            <p:nvPr/>
          </p:nvSpPr>
          <p:spPr>
            <a:xfrm>
              <a:off x="1380564" y="6261625"/>
              <a:ext cx="1613647" cy="430887"/>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「削除」をタップすると完了です。</a:t>
              </a:r>
            </a:p>
          </p:txBody>
        </p:sp>
      </p:grpSp>
      <p:sp>
        <p:nvSpPr>
          <p:cNvPr id="15" name="三角形 14">
            <a:extLst>
              <a:ext uri="{FF2B5EF4-FFF2-40B4-BE49-F238E27FC236}">
                <a16:creationId xmlns="" xmlns:a16="http://schemas.microsoft.com/office/drawing/2014/main" id="{5E977FE8-4CF6-1FF2-12B4-D3FB8246AC97}"/>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三角形 17">
            <a:extLst>
              <a:ext uri="{FF2B5EF4-FFF2-40B4-BE49-F238E27FC236}">
                <a16:creationId xmlns="" xmlns:a16="http://schemas.microsoft.com/office/drawing/2014/main" id="{B92266E3-923B-6A76-CCAC-768A14657B3F}"/>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三角形 18">
            <a:extLst>
              <a:ext uri="{FF2B5EF4-FFF2-40B4-BE49-F238E27FC236}">
                <a16:creationId xmlns="" xmlns:a16="http://schemas.microsoft.com/office/drawing/2014/main" id="{820ED512-B083-964E-4372-F52B49A057D3}"/>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 xmlns:a16="http://schemas.microsoft.com/office/drawing/2014/main" id="{921F9014-F7DF-AF4C-926E-29F196962D7E}"/>
              </a:ext>
            </a:extLst>
          </p:cNvPr>
          <p:cNvPicPr>
            <a:picLocks noChangeAspect="1"/>
          </p:cNvPicPr>
          <p:nvPr/>
        </p:nvPicPr>
        <p:blipFill>
          <a:blip r:embed="rId2"/>
          <a:srcRect/>
          <a:stretch/>
        </p:blipFill>
        <p:spPr>
          <a:xfrm>
            <a:off x="1488512" y="3058245"/>
            <a:ext cx="1388776" cy="3154083"/>
          </a:xfrm>
          <a:prstGeom prst="rect">
            <a:avLst/>
          </a:prstGeom>
          <a:ln>
            <a:solidFill>
              <a:schemeClr val="tx1"/>
            </a:solidFill>
          </a:ln>
        </p:spPr>
      </p:pic>
      <p:sp>
        <p:nvSpPr>
          <p:cNvPr id="27" name="角丸四角形 26">
            <a:extLst>
              <a:ext uri="{FF2B5EF4-FFF2-40B4-BE49-F238E27FC236}">
                <a16:creationId xmlns="" xmlns:a16="http://schemas.microsoft.com/office/drawing/2014/main" id="{26E8BAB1-041F-9DE1-BDA4-3FFF93188428}"/>
              </a:ext>
            </a:extLst>
          </p:cNvPr>
          <p:cNvSpPr/>
          <p:nvPr/>
        </p:nvSpPr>
        <p:spPr>
          <a:xfrm>
            <a:off x="1479801" y="4305240"/>
            <a:ext cx="1388778" cy="50333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a:extLst>
              <a:ext uri="{FF2B5EF4-FFF2-40B4-BE49-F238E27FC236}">
                <a16:creationId xmlns="" xmlns:a16="http://schemas.microsoft.com/office/drawing/2014/main" id="{6F705252-6B57-A5EC-F0A6-17324BFBDBAF}"/>
              </a:ext>
            </a:extLst>
          </p:cNvPr>
          <p:cNvGrpSpPr/>
          <p:nvPr/>
        </p:nvGrpSpPr>
        <p:grpSpPr>
          <a:xfrm>
            <a:off x="2031546" y="4927927"/>
            <a:ext cx="895971" cy="462014"/>
            <a:chOff x="1555381" y="3216094"/>
            <a:chExt cx="895971" cy="462014"/>
          </a:xfrm>
        </p:grpSpPr>
        <p:sp>
          <p:nvSpPr>
            <p:cNvPr id="29" name="円形吹き出し 28">
              <a:extLst>
                <a:ext uri="{FF2B5EF4-FFF2-40B4-BE49-F238E27FC236}">
                  <a16:creationId xmlns="" xmlns:a16="http://schemas.microsoft.com/office/drawing/2014/main" id="{4E26DFB0-4E58-422A-DFF6-A6F494DEDAF3}"/>
                </a:ext>
              </a:extLst>
            </p:cNvPr>
            <p:cNvSpPr/>
            <p:nvPr/>
          </p:nvSpPr>
          <p:spPr>
            <a:xfrm>
              <a:off x="1555381" y="3216094"/>
              <a:ext cx="895971" cy="433384"/>
            </a:xfrm>
            <a:prstGeom prst="wedgeEllipseCallout">
              <a:avLst>
                <a:gd name="adj1" fmla="val -30282"/>
                <a:gd name="adj2" fmla="val -60190"/>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 xmlns:a16="http://schemas.microsoft.com/office/drawing/2014/main" id="{D3C3CBCE-100A-5483-7FE8-42833584EF68}"/>
                </a:ext>
              </a:extLst>
            </p:cNvPr>
            <p:cNvSpPr txBox="1"/>
            <p:nvPr/>
          </p:nvSpPr>
          <p:spPr>
            <a:xfrm>
              <a:off x="1555381" y="3247221"/>
              <a:ext cx="895971" cy="430887"/>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選んで</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3" name="図 12">
            <a:extLst>
              <a:ext uri="{FF2B5EF4-FFF2-40B4-BE49-F238E27FC236}">
                <a16:creationId xmlns="" xmlns:a16="http://schemas.microsoft.com/office/drawing/2014/main" id="{C1B21025-BD5F-E54F-AAB2-0218A70D4112}"/>
              </a:ext>
            </a:extLst>
          </p:cNvPr>
          <p:cNvPicPr>
            <a:picLocks noChangeAspect="1"/>
          </p:cNvPicPr>
          <p:nvPr/>
        </p:nvPicPr>
        <p:blipFill>
          <a:blip r:embed="rId3"/>
          <a:stretch>
            <a:fillRect/>
          </a:stretch>
        </p:blipFill>
        <p:spPr>
          <a:xfrm>
            <a:off x="3825290" y="3048777"/>
            <a:ext cx="1387495" cy="3158191"/>
          </a:xfrm>
          <a:prstGeom prst="rect">
            <a:avLst/>
          </a:prstGeom>
          <a:ln>
            <a:solidFill>
              <a:schemeClr val="tx1"/>
            </a:solidFill>
          </a:ln>
        </p:spPr>
      </p:pic>
      <p:sp>
        <p:nvSpPr>
          <p:cNvPr id="63" name="角丸四角形 62">
            <a:extLst>
              <a:ext uri="{FF2B5EF4-FFF2-40B4-BE49-F238E27FC236}">
                <a16:creationId xmlns="" xmlns:a16="http://schemas.microsoft.com/office/drawing/2014/main" id="{11113D08-E20A-46CF-8D26-81290D6B431E}"/>
              </a:ext>
            </a:extLst>
          </p:cNvPr>
          <p:cNvSpPr/>
          <p:nvPr/>
        </p:nvSpPr>
        <p:spPr>
          <a:xfrm>
            <a:off x="5034400" y="3233393"/>
            <a:ext cx="235184" cy="218857"/>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4" name="グループ化 63">
            <a:extLst>
              <a:ext uri="{FF2B5EF4-FFF2-40B4-BE49-F238E27FC236}">
                <a16:creationId xmlns="" xmlns:a16="http://schemas.microsoft.com/office/drawing/2014/main" id="{2FE4D5D1-9FB5-6EAA-C1CB-DF6B752BCCEA}"/>
              </a:ext>
            </a:extLst>
          </p:cNvPr>
          <p:cNvGrpSpPr/>
          <p:nvPr/>
        </p:nvGrpSpPr>
        <p:grpSpPr>
          <a:xfrm>
            <a:off x="5033108" y="3510832"/>
            <a:ext cx="796351" cy="352633"/>
            <a:chOff x="1164680" y="3290187"/>
            <a:chExt cx="796351" cy="352633"/>
          </a:xfrm>
        </p:grpSpPr>
        <p:sp>
          <p:nvSpPr>
            <p:cNvPr id="65" name="円形吹き出し 64">
              <a:extLst>
                <a:ext uri="{FF2B5EF4-FFF2-40B4-BE49-F238E27FC236}">
                  <a16:creationId xmlns="" xmlns:a16="http://schemas.microsoft.com/office/drawing/2014/main" id="{9BE53871-4BBD-B9CD-7944-49CC8E6D5326}"/>
                </a:ext>
              </a:extLst>
            </p:cNvPr>
            <p:cNvSpPr/>
            <p:nvPr/>
          </p:nvSpPr>
          <p:spPr>
            <a:xfrm>
              <a:off x="1276866" y="3290187"/>
              <a:ext cx="571981" cy="352633"/>
            </a:xfrm>
            <a:prstGeom prst="wedgeEllipseCallout">
              <a:avLst>
                <a:gd name="adj1" fmla="val -40811"/>
                <a:gd name="adj2" fmla="val -52135"/>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 xmlns:a16="http://schemas.microsoft.com/office/drawing/2014/main" id="{AE824367-B958-9CD3-B3AC-7C4385F0C76C}"/>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7" name="図 16">
            <a:extLst>
              <a:ext uri="{FF2B5EF4-FFF2-40B4-BE49-F238E27FC236}">
                <a16:creationId xmlns="" xmlns:a16="http://schemas.microsoft.com/office/drawing/2014/main" id="{05DECA28-7116-7A4D-90D4-C81790CE24E4}"/>
              </a:ext>
            </a:extLst>
          </p:cNvPr>
          <p:cNvPicPr>
            <a:picLocks noChangeAspect="1"/>
          </p:cNvPicPr>
          <p:nvPr/>
        </p:nvPicPr>
        <p:blipFill>
          <a:blip r:embed="rId4"/>
          <a:stretch>
            <a:fillRect/>
          </a:stretch>
        </p:blipFill>
        <p:spPr>
          <a:xfrm>
            <a:off x="6383372" y="3078473"/>
            <a:ext cx="1391787" cy="3137964"/>
          </a:xfrm>
          <a:prstGeom prst="rect">
            <a:avLst/>
          </a:prstGeom>
          <a:ln>
            <a:solidFill>
              <a:schemeClr val="tx1"/>
            </a:solidFill>
          </a:ln>
        </p:spPr>
      </p:pic>
      <p:sp>
        <p:nvSpPr>
          <p:cNvPr id="36" name="角丸四角形 35">
            <a:extLst>
              <a:ext uri="{FF2B5EF4-FFF2-40B4-BE49-F238E27FC236}">
                <a16:creationId xmlns="" xmlns:a16="http://schemas.microsoft.com/office/drawing/2014/main" id="{41CC5348-B9C2-CAD0-A674-6DEFFA498C09}"/>
              </a:ext>
            </a:extLst>
          </p:cNvPr>
          <p:cNvSpPr/>
          <p:nvPr/>
        </p:nvSpPr>
        <p:spPr>
          <a:xfrm>
            <a:off x="6383538" y="5232148"/>
            <a:ext cx="796351" cy="30636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グループ化 36">
            <a:extLst>
              <a:ext uri="{FF2B5EF4-FFF2-40B4-BE49-F238E27FC236}">
                <a16:creationId xmlns="" xmlns:a16="http://schemas.microsoft.com/office/drawing/2014/main" id="{A80C3866-2E86-C8FB-9130-BE4190704F01}"/>
              </a:ext>
            </a:extLst>
          </p:cNvPr>
          <p:cNvGrpSpPr/>
          <p:nvPr/>
        </p:nvGrpSpPr>
        <p:grpSpPr>
          <a:xfrm>
            <a:off x="7079265" y="5524842"/>
            <a:ext cx="796351" cy="352633"/>
            <a:chOff x="1164680" y="3290187"/>
            <a:chExt cx="796351" cy="352633"/>
          </a:xfrm>
        </p:grpSpPr>
        <p:sp>
          <p:nvSpPr>
            <p:cNvPr id="39" name="円形吹き出し 38">
              <a:extLst>
                <a:ext uri="{FF2B5EF4-FFF2-40B4-BE49-F238E27FC236}">
                  <a16:creationId xmlns="" xmlns:a16="http://schemas.microsoft.com/office/drawing/2014/main" id="{C0A6600D-D8E8-6F56-4774-385E3B4810ED}"/>
                </a:ext>
              </a:extLst>
            </p:cNvPr>
            <p:cNvSpPr/>
            <p:nvPr/>
          </p:nvSpPr>
          <p:spPr>
            <a:xfrm>
              <a:off x="1276866" y="3290187"/>
              <a:ext cx="571981" cy="352633"/>
            </a:xfrm>
            <a:prstGeom prst="wedgeEllipseCallout">
              <a:avLst>
                <a:gd name="adj1" fmla="val -42187"/>
                <a:gd name="adj2" fmla="val -49266"/>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 xmlns:a16="http://schemas.microsoft.com/office/drawing/2014/main" id="{7F52B562-8812-A667-5A8A-816D1784AEB9}"/>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22" name="図 21">
            <a:extLst>
              <a:ext uri="{FF2B5EF4-FFF2-40B4-BE49-F238E27FC236}">
                <a16:creationId xmlns="" xmlns:a16="http://schemas.microsoft.com/office/drawing/2014/main" id="{CC330DDE-9D25-DE47-90B9-1FEF6D993CAD}"/>
              </a:ext>
            </a:extLst>
          </p:cNvPr>
          <p:cNvPicPr>
            <a:picLocks noChangeAspect="1"/>
          </p:cNvPicPr>
          <p:nvPr/>
        </p:nvPicPr>
        <p:blipFill>
          <a:blip r:embed="rId5"/>
          <a:stretch>
            <a:fillRect/>
          </a:stretch>
        </p:blipFill>
        <p:spPr>
          <a:xfrm>
            <a:off x="8825868" y="3067713"/>
            <a:ext cx="1383120" cy="3148724"/>
          </a:xfrm>
          <a:prstGeom prst="rect">
            <a:avLst/>
          </a:prstGeom>
          <a:ln>
            <a:solidFill>
              <a:schemeClr val="tx1"/>
            </a:solidFill>
          </a:ln>
        </p:spPr>
      </p:pic>
      <p:grpSp>
        <p:nvGrpSpPr>
          <p:cNvPr id="68" name="グループ化 67">
            <a:extLst>
              <a:ext uri="{FF2B5EF4-FFF2-40B4-BE49-F238E27FC236}">
                <a16:creationId xmlns="" xmlns:a16="http://schemas.microsoft.com/office/drawing/2014/main" id="{B2046779-FABB-E24F-E025-6EE98913349C}"/>
              </a:ext>
            </a:extLst>
          </p:cNvPr>
          <p:cNvGrpSpPr/>
          <p:nvPr/>
        </p:nvGrpSpPr>
        <p:grpSpPr>
          <a:xfrm>
            <a:off x="9831435" y="5002020"/>
            <a:ext cx="796351" cy="352633"/>
            <a:chOff x="1164680" y="3290187"/>
            <a:chExt cx="796351" cy="352633"/>
          </a:xfrm>
        </p:grpSpPr>
        <p:sp>
          <p:nvSpPr>
            <p:cNvPr id="69" name="円形吹き出し 68">
              <a:extLst>
                <a:ext uri="{FF2B5EF4-FFF2-40B4-BE49-F238E27FC236}">
                  <a16:creationId xmlns="" xmlns:a16="http://schemas.microsoft.com/office/drawing/2014/main" id="{645834BE-651B-CC94-AF95-9CA5CCB7BE02}"/>
                </a:ext>
              </a:extLst>
            </p:cNvPr>
            <p:cNvSpPr/>
            <p:nvPr/>
          </p:nvSpPr>
          <p:spPr>
            <a:xfrm>
              <a:off x="1276866" y="3290187"/>
              <a:ext cx="571981" cy="352633"/>
            </a:xfrm>
            <a:prstGeom prst="wedgeEllipseCallout">
              <a:avLst>
                <a:gd name="adj1" fmla="val -46286"/>
                <a:gd name="adj2" fmla="val -5923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 xmlns:a16="http://schemas.microsoft.com/office/drawing/2014/main" id="{2ABD8529-5FBE-AD44-1991-A33905E2493A}"/>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60" name="角丸四角形 59">
            <a:extLst>
              <a:ext uri="{FF2B5EF4-FFF2-40B4-BE49-F238E27FC236}">
                <a16:creationId xmlns="" xmlns:a16="http://schemas.microsoft.com/office/drawing/2014/main" id="{4728F8EB-261D-044A-BCB8-EFED2240C5E5}"/>
              </a:ext>
            </a:extLst>
          </p:cNvPr>
          <p:cNvSpPr/>
          <p:nvPr/>
        </p:nvSpPr>
        <p:spPr>
          <a:xfrm>
            <a:off x="9831436" y="4619591"/>
            <a:ext cx="296238" cy="302073"/>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 xmlns:a16="http://schemas.microsoft.com/office/drawing/2014/main" id="{9D9E13F4-2D0E-51BE-C4B3-2ADEA3305F51}"/>
              </a:ext>
            </a:extLst>
          </p:cNvPr>
          <p:cNvGrpSpPr/>
          <p:nvPr/>
        </p:nvGrpSpPr>
        <p:grpSpPr>
          <a:xfrm>
            <a:off x="604646" y="0"/>
            <a:ext cx="1351370" cy="1035439"/>
            <a:chOff x="604646" y="0"/>
            <a:chExt cx="1351370" cy="1035439"/>
          </a:xfrm>
          <a:solidFill>
            <a:srgbClr val="6AC8F3"/>
          </a:solidFill>
        </p:grpSpPr>
        <p:sp>
          <p:nvSpPr>
            <p:cNvPr id="9" name="片側の 2 つの角を切り取った四角形 8">
              <a:extLst>
                <a:ext uri="{FF2B5EF4-FFF2-40B4-BE49-F238E27FC236}">
                  <a16:creationId xmlns="" xmlns:a16="http://schemas.microsoft.com/office/drawing/2014/main" id="{ABDA5CD6-B066-D565-08D1-C21FE61DFA3B}"/>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片側の 2 つの角を切り取った四角形 13">
              <a:extLst>
                <a:ext uri="{FF2B5EF4-FFF2-40B4-BE49-F238E27FC236}">
                  <a16:creationId xmlns="" xmlns:a16="http://schemas.microsoft.com/office/drawing/2014/main" id="{BE3F60F6-A46D-EFBA-577B-01D7697B94A4}"/>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 xmlns:a16="http://schemas.microsoft.com/office/drawing/2014/main" id="{D5FFEE7A-CE5A-04CF-CCBD-0D4945C205CF}"/>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［実践編］</a:t>
            </a:r>
          </a:p>
        </p:txBody>
      </p:sp>
      <p:sp>
        <p:nvSpPr>
          <p:cNvPr id="4" name="角丸四角形 3">
            <a:extLst>
              <a:ext uri="{FF2B5EF4-FFF2-40B4-BE49-F238E27FC236}">
                <a16:creationId xmlns="" xmlns:a16="http://schemas.microsoft.com/office/drawing/2014/main" id="{3D896BB7-1636-C4DE-CEFB-0C934051C4B2}"/>
              </a:ext>
            </a:extLst>
          </p:cNvPr>
          <p:cNvSpPr/>
          <p:nvPr/>
        </p:nvSpPr>
        <p:spPr>
          <a:xfrm>
            <a:off x="1476155" y="3233393"/>
            <a:ext cx="346350" cy="161553"/>
          </a:xfrm>
          <a:prstGeom prst="roundRect">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 xmlns:a16="http://schemas.microsoft.com/office/drawing/2014/main" id="{56BD098F-73CB-01E6-40CA-F4694B392493}"/>
              </a:ext>
            </a:extLst>
          </p:cNvPr>
          <p:cNvSpPr txBox="1"/>
          <p:nvPr/>
        </p:nvSpPr>
        <p:spPr>
          <a:xfrm>
            <a:off x="788667" y="403384"/>
            <a:ext cx="983325" cy="630942"/>
          </a:xfrm>
          <a:prstGeom prst="rect">
            <a:avLst/>
          </a:prstGeom>
          <a:solidFill>
            <a:srgbClr val="6AC8F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Tree>
    <p:extLst>
      <p:ext uri="{BB962C8B-B14F-4D97-AF65-F5344CB8AC3E}">
        <p14:creationId xmlns:p14="http://schemas.microsoft.com/office/powerpoint/2010/main" val="2057340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図 143">
            <a:extLst>
              <a:ext uri="{FF2B5EF4-FFF2-40B4-BE49-F238E27FC236}">
                <a16:creationId xmlns="" xmlns:a16="http://schemas.microsoft.com/office/drawing/2014/main" id="{C6F5E751-7A53-F5DB-F1AD-E4A4263B8547}"/>
              </a:ext>
            </a:extLst>
          </p:cNvPr>
          <p:cNvPicPr>
            <a:picLocks noChangeAspect="1"/>
          </p:cNvPicPr>
          <p:nvPr/>
        </p:nvPicPr>
        <p:blipFill>
          <a:blip r:embed="rId2"/>
          <a:stretch>
            <a:fillRect/>
          </a:stretch>
        </p:blipFill>
        <p:spPr>
          <a:xfrm>
            <a:off x="949448" y="1020739"/>
            <a:ext cx="8980333" cy="5515200"/>
          </a:xfrm>
          <a:prstGeom prst="rect">
            <a:avLst/>
          </a:prstGeom>
        </p:spPr>
      </p:pic>
      <p:sp>
        <p:nvSpPr>
          <p:cNvPr id="4" name="テキスト ボックス 3">
            <a:extLst>
              <a:ext uri="{FF2B5EF4-FFF2-40B4-BE49-F238E27FC236}">
                <a16:creationId xmlns="" xmlns:a16="http://schemas.microsoft.com/office/drawing/2014/main" id="{B95DFD75-FD5A-F364-1A0D-6CB41A98FC4F}"/>
              </a:ext>
            </a:extLst>
          </p:cNvPr>
          <p:cNvSpPr txBox="1"/>
          <p:nvPr/>
        </p:nvSpPr>
        <p:spPr>
          <a:xfrm>
            <a:off x="1304586" y="1279629"/>
            <a:ext cx="2451500" cy="307777"/>
          </a:xfrm>
          <a:prstGeom prst="rect">
            <a:avLst/>
          </a:prstGeom>
          <a:noFill/>
        </p:spPr>
        <p:txBody>
          <a:bodyPr wrap="square">
            <a:spAutoFit/>
          </a:bodyPr>
          <a:lstStyle/>
          <a:p>
            <a:r>
              <a:rPr lang="ja-JP" altLang="en-US" sz="1400" b="1">
                <a:solidFill>
                  <a:srgbClr val="006DAB"/>
                </a:solidFill>
                <a:latin typeface="Meiryo" panose="020B0604030504040204" pitchFamily="34" charset="-128"/>
                <a:ea typeface="Meiryo" panose="020B0604030504040204" pitchFamily="34" charset="-128"/>
              </a:rPr>
              <a:t>もくじ</a:t>
            </a:r>
          </a:p>
        </p:txBody>
      </p:sp>
      <p:pic>
        <p:nvPicPr>
          <p:cNvPr id="7" name="図 6">
            <a:extLst>
              <a:ext uri="{FF2B5EF4-FFF2-40B4-BE49-F238E27FC236}">
                <a16:creationId xmlns="" xmlns:a16="http://schemas.microsoft.com/office/drawing/2014/main" id="{26E0D112-C1D4-D952-2761-6CBBD796E0AF}"/>
              </a:ext>
            </a:extLst>
          </p:cNvPr>
          <p:cNvPicPr>
            <a:picLocks noChangeAspect="1"/>
          </p:cNvPicPr>
          <p:nvPr/>
        </p:nvPicPr>
        <p:blipFill>
          <a:blip r:embed="rId3"/>
          <a:srcRect t="749" b="749"/>
          <a:stretch/>
        </p:blipFill>
        <p:spPr>
          <a:xfrm>
            <a:off x="2146445" y="4592175"/>
            <a:ext cx="2231757" cy="1648739"/>
          </a:xfrm>
          <a:prstGeom prst="rect">
            <a:avLst/>
          </a:prstGeom>
        </p:spPr>
      </p:pic>
      <p:grpSp>
        <p:nvGrpSpPr>
          <p:cNvPr id="15" name="グループ化 14">
            <a:extLst>
              <a:ext uri="{FF2B5EF4-FFF2-40B4-BE49-F238E27FC236}">
                <a16:creationId xmlns="" xmlns:a16="http://schemas.microsoft.com/office/drawing/2014/main" id="{CA75FC3F-2FBC-0FDC-E8E3-8BE555E1A2C5}"/>
              </a:ext>
            </a:extLst>
          </p:cNvPr>
          <p:cNvGrpSpPr/>
          <p:nvPr/>
        </p:nvGrpSpPr>
        <p:grpSpPr>
          <a:xfrm>
            <a:off x="1274681" y="1746507"/>
            <a:ext cx="4595053" cy="1093770"/>
            <a:chOff x="1274681" y="1746507"/>
            <a:chExt cx="4595053" cy="1093770"/>
          </a:xfrm>
        </p:grpSpPr>
        <p:grpSp>
          <p:nvGrpSpPr>
            <p:cNvPr id="3" name="グループ化 2">
              <a:extLst>
                <a:ext uri="{FF2B5EF4-FFF2-40B4-BE49-F238E27FC236}">
                  <a16:creationId xmlns="" xmlns:a16="http://schemas.microsoft.com/office/drawing/2014/main" id="{AACEE929-92BA-6D19-9CFB-828D42FA980E}"/>
                </a:ext>
              </a:extLst>
            </p:cNvPr>
            <p:cNvGrpSpPr/>
            <p:nvPr/>
          </p:nvGrpSpPr>
          <p:grpSpPr>
            <a:xfrm>
              <a:off x="1274681" y="1746507"/>
              <a:ext cx="3975286" cy="1093770"/>
              <a:chOff x="966993" y="967284"/>
              <a:chExt cx="3975286" cy="1093770"/>
            </a:xfrm>
          </p:grpSpPr>
          <p:grpSp>
            <p:nvGrpSpPr>
              <p:cNvPr id="8" name="グループ化 7">
                <a:extLst>
                  <a:ext uri="{FF2B5EF4-FFF2-40B4-BE49-F238E27FC236}">
                    <a16:creationId xmlns="" xmlns:a16="http://schemas.microsoft.com/office/drawing/2014/main" id="{C73F861C-9AF3-1886-4D8A-F62DF24A6B1D}"/>
                  </a:ext>
                </a:extLst>
              </p:cNvPr>
              <p:cNvGrpSpPr/>
              <p:nvPr/>
            </p:nvGrpSpPr>
            <p:grpSpPr>
              <a:xfrm>
                <a:off x="1084041" y="1217648"/>
                <a:ext cx="3858238" cy="652699"/>
                <a:chOff x="1077573" y="1182189"/>
                <a:chExt cx="3858238" cy="652699"/>
              </a:xfrm>
            </p:grpSpPr>
            <p:sp>
              <p:nvSpPr>
                <p:cNvPr id="10" name="テキスト ボックス 9">
                  <a:extLst>
                    <a:ext uri="{FF2B5EF4-FFF2-40B4-BE49-F238E27FC236}">
                      <a16:creationId xmlns="" xmlns:a16="http://schemas.microsoft.com/office/drawing/2014/main" id="{7D4D4C3C-D3A3-F18E-00FD-43D2BF5FF43F}"/>
                    </a:ext>
                  </a:extLst>
                </p:cNvPr>
                <p:cNvSpPr txBox="1"/>
                <p:nvPr/>
              </p:nvSpPr>
              <p:spPr>
                <a:xfrm>
                  <a:off x="1077573" y="1182189"/>
                  <a:ext cx="1063128" cy="338554"/>
                </a:xfrm>
                <a:prstGeom prst="rect">
                  <a:avLst/>
                </a:prstGeom>
                <a:noFill/>
              </p:spPr>
              <p:txBody>
                <a:bodyPr wrap="square">
                  <a:spAutoFit/>
                </a:bodyPr>
                <a:lstStyle/>
                <a:p>
                  <a:r>
                    <a:rPr lang="ja-JP" altLang="en-US" sz="1400" b="1">
                      <a:solidFill>
                        <a:srgbClr val="C62153"/>
                      </a:solidFill>
                      <a:latin typeface="Meiryo" panose="020B0604030504040204" pitchFamily="34" charset="-128"/>
                      <a:ea typeface="Meiryo" panose="020B0604030504040204" pitchFamily="34" charset="-128"/>
                    </a:rPr>
                    <a:t>第</a:t>
                  </a:r>
                  <a:r>
                    <a:rPr lang="en-US" altLang="ja-JP" sz="1600" b="1" dirty="0">
                      <a:solidFill>
                        <a:srgbClr val="C62153"/>
                      </a:solidFill>
                      <a:latin typeface="Meiryo" panose="020B0604030504040204" pitchFamily="34" charset="-128"/>
                      <a:ea typeface="Meiryo" panose="020B0604030504040204" pitchFamily="34" charset="-128"/>
                    </a:rPr>
                    <a:t>1</a:t>
                  </a:r>
                  <a:r>
                    <a:rPr lang="ja-JP" altLang="en-US" sz="1400" b="1">
                      <a:solidFill>
                        <a:srgbClr val="C62153"/>
                      </a:solidFill>
                      <a:latin typeface="Meiryo" panose="020B0604030504040204" pitchFamily="34" charset="-128"/>
                      <a:ea typeface="Meiryo" panose="020B0604030504040204" pitchFamily="34" charset="-128"/>
                    </a:rPr>
                    <a:t>章</a:t>
                  </a:r>
                </a:p>
              </p:txBody>
            </p:sp>
            <p:sp>
              <p:nvSpPr>
                <p:cNvPr id="14" name="テキスト ボックス 13">
                  <a:extLst>
                    <a:ext uri="{FF2B5EF4-FFF2-40B4-BE49-F238E27FC236}">
                      <a16:creationId xmlns="" xmlns:a16="http://schemas.microsoft.com/office/drawing/2014/main" id="{4AD85ADC-F3C3-3DF6-ACE2-EA02314B0CE7}"/>
                    </a:ext>
                  </a:extLst>
                </p:cNvPr>
                <p:cNvSpPr txBox="1"/>
                <p:nvPr/>
              </p:nvSpPr>
              <p:spPr>
                <a:xfrm>
                  <a:off x="1077573" y="1488639"/>
                  <a:ext cx="3858238" cy="346249"/>
                </a:xfrm>
                <a:prstGeom prst="rect">
                  <a:avLst/>
                </a:prstGeom>
                <a:noFill/>
              </p:spPr>
              <p:txBody>
                <a:bodyPr wrap="square">
                  <a:spAutoFit/>
                </a:bodyPr>
                <a:lstStyle/>
                <a:p>
                  <a:pPr>
                    <a:lnSpc>
                      <a:spcPct val="150000"/>
                    </a:lnSpc>
                  </a:pPr>
                  <a:r>
                    <a:rPr lang="ja-JP" altLang="en-US" sz="1200" b="1">
                      <a:latin typeface="Meiryo" panose="020B0604030504040204" pitchFamily="34" charset="-128"/>
                      <a:ea typeface="Meiryo" panose="020B0604030504040204" pitchFamily="34" charset="-128"/>
                    </a:rPr>
                    <a:t>講座開催までの事前準備と流れ、教える時のポイント</a:t>
                  </a:r>
                  <a:endParaRPr lang="en-US" altLang="ja-JP" sz="1200" b="1" dirty="0">
                    <a:latin typeface="Meiryo" panose="020B0604030504040204" pitchFamily="34" charset="-128"/>
                    <a:ea typeface="Meiryo" panose="020B0604030504040204" pitchFamily="34" charset="-128"/>
                  </a:endParaRPr>
                </a:p>
              </p:txBody>
            </p:sp>
          </p:grpSp>
          <p:sp>
            <p:nvSpPr>
              <p:cNvPr id="9" name="角丸四角形 8">
                <a:extLst>
                  <a:ext uri="{FF2B5EF4-FFF2-40B4-BE49-F238E27FC236}">
                    <a16:creationId xmlns="" xmlns:a16="http://schemas.microsoft.com/office/drawing/2014/main" id="{44BAE97B-2574-8333-FCB4-F65B451B424D}"/>
                  </a:ext>
                </a:extLst>
              </p:cNvPr>
              <p:cNvSpPr/>
              <p:nvPr/>
            </p:nvSpPr>
            <p:spPr>
              <a:xfrm>
                <a:off x="966993" y="967284"/>
                <a:ext cx="3975286" cy="1093770"/>
              </a:xfrm>
              <a:prstGeom prst="roundRect">
                <a:avLst>
                  <a:gd name="adj" fmla="val 4985"/>
                </a:avLst>
              </a:prstGeom>
              <a:no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a:extLst>
                <a:ext uri="{FF2B5EF4-FFF2-40B4-BE49-F238E27FC236}">
                  <a16:creationId xmlns="" xmlns:a16="http://schemas.microsoft.com/office/drawing/2014/main" id="{83B489EC-4E2B-A413-2F59-3E6F57B1F716}"/>
                </a:ext>
              </a:extLst>
            </p:cNvPr>
            <p:cNvSpPr txBox="1"/>
            <p:nvPr/>
          </p:nvSpPr>
          <p:spPr>
            <a:xfrm>
              <a:off x="2011496" y="1962165"/>
              <a:ext cx="3858238" cy="346249"/>
            </a:xfrm>
            <a:prstGeom prst="rect">
              <a:avLst/>
            </a:prstGeom>
            <a:noFill/>
          </p:spPr>
          <p:txBody>
            <a:bodyPr wrap="square">
              <a:spAutoFit/>
            </a:bodyPr>
            <a:lstStyle/>
            <a:p>
              <a:pPr>
                <a:lnSpc>
                  <a:spcPct val="150000"/>
                </a:lnSpc>
              </a:pPr>
              <a:r>
                <a:rPr lang="ja-JP" altLang="en-US" sz="1200" b="1">
                  <a:latin typeface="Meiryo" panose="020B0604030504040204" pitchFamily="34" charset="-128"/>
                  <a:ea typeface="Meiryo" panose="020B0604030504040204" pitchFamily="34" charset="-128"/>
                </a:rPr>
                <a:t>［運用準備編］</a:t>
              </a:r>
              <a:endParaRPr lang="en-US" altLang="ja-JP" sz="1200" b="1" dirty="0">
                <a:latin typeface="Meiryo" panose="020B0604030504040204" pitchFamily="34" charset="-128"/>
                <a:ea typeface="Meiryo" panose="020B0604030504040204" pitchFamily="34" charset="-128"/>
              </a:endParaRPr>
            </a:p>
          </p:txBody>
        </p:sp>
      </p:grpSp>
      <p:grpSp>
        <p:nvGrpSpPr>
          <p:cNvPr id="16" name="グループ化 15">
            <a:extLst>
              <a:ext uri="{FF2B5EF4-FFF2-40B4-BE49-F238E27FC236}">
                <a16:creationId xmlns="" xmlns:a16="http://schemas.microsoft.com/office/drawing/2014/main" id="{AED31EAF-A928-1F8A-B11D-26B70ACD3888}"/>
              </a:ext>
            </a:extLst>
          </p:cNvPr>
          <p:cNvGrpSpPr/>
          <p:nvPr/>
        </p:nvGrpSpPr>
        <p:grpSpPr>
          <a:xfrm>
            <a:off x="1274681" y="3047453"/>
            <a:ext cx="4595053" cy="1344134"/>
            <a:chOff x="1274681" y="1746507"/>
            <a:chExt cx="4595053" cy="1344134"/>
          </a:xfrm>
        </p:grpSpPr>
        <p:grpSp>
          <p:nvGrpSpPr>
            <p:cNvPr id="17" name="グループ化 16">
              <a:extLst>
                <a:ext uri="{FF2B5EF4-FFF2-40B4-BE49-F238E27FC236}">
                  <a16:creationId xmlns="" xmlns:a16="http://schemas.microsoft.com/office/drawing/2014/main" id="{138A5728-0D3C-C78B-83A9-744B786BCB0B}"/>
                </a:ext>
              </a:extLst>
            </p:cNvPr>
            <p:cNvGrpSpPr/>
            <p:nvPr/>
          </p:nvGrpSpPr>
          <p:grpSpPr>
            <a:xfrm>
              <a:off x="1274681" y="1746507"/>
              <a:ext cx="3975286" cy="1344134"/>
              <a:chOff x="966993" y="967284"/>
              <a:chExt cx="3975286" cy="1344134"/>
            </a:xfrm>
          </p:grpSpPr>
          <p:grpSp>
            <p:nvGrpSpPr>
              <p:cNvPr id="19" name="グループ化 18">
                <a:extLst>
                  <a:ext uri="{FF2B5EF4-FFF2-40B4-BE49-F238E27FC236}">
                    <a16:creationId xmlns="" xmlns:a16="http://schemas.microsoft.com/office/drawing/2014/main" id="{5556865D-B8FF-2E32-D5F3-89F9F400991C}"/>
                  </a:ext>
                </a:extLst>
              </p:cNvPr>
              <p:cNvGrpSpPr/>
              <p:nvPr/>
            </p:nvGrpSpPr>
            <p:grpSpPr>
              <a:xfrm>
                <a:off x="1084041" y="1217648"/>
                <a:ext cx="3858238" cy="929698"/>
                <a:chOff x="1077573" y="1182189"/>
                <a:chExt cx="3858238" cy="929698"/>
              </a:xfrm>
            </p:grpSpPr>
            <p:sp>
              <p:nvSpPr>
                <p:cNvPr id="21" name="テキスト ボックス 20">
                  <a:extLst>
                    <a:ext uri="{FF2B5EF4-FFF2-40B4-BE49-F238E27FC236}">
                      <a16:creationId xmlns="" xmlns:a16="http://schemas.microsoft.com/office/drawing/2014/main" id="{6ABAF8C2-DA05-7F9A-019F-5805D459359F}"/>
                    </a:ext>
                  </a:extLst>
                </p:cNvPr>
                <p:cNvSpPr txBox="1"/>
                <p:nvPr/>
              </p:nvSpPr>
              <p:spPr>
                <a:xfrm>
                  <a:off x="1077573" y="1182189"/>
                  <a:ext cx="1063128" cy="338554"/>
                </a:xfrm>
                <a:prstGeom prst="rect">
                  <a:avLst/>
                </a:prstGeom>
                <a:noFill/>
              </p:spPr>
              <p:txBody>
                <a:bodyPr wrap="square">
                  <a:spAutoFit/>
                </a:bodyPr>
                <a:lstStyle/>
                <a:p>
                  <a:r>
                    <a:rPr lang="ja-JP" altLang="en-US" sz="1400" b="1">
                      <a:solidFill>
                        <a:srgbClr val="00A478"/>
                      </a:solidFill>
                      <a:latin typeface="Meiryo" panose="020B0604030504040204" pitchFamily="34" charset="-128"/>
                      <a:ea typeface="Meiryo" panose="020B0604030504040204" pitchFamily="34" charset="-128"/>
                    </a:rPr>
                    <a:t>第</a:t>
                  </a:r>
                  <a:r>
                    <a:rPr lang="en-US" altLang="ja-JP" sz="1600" b="1" dirty="0">
                      <a:solidFill>
                        <a:srgbClr val="00A478"/>
                      </a:solidFill>
                      <a:latin typeface="Meiryo" panose="020B0604030504040204" pitchFamily="34" charset="-128"/>
                      <a:ea typeface="Meiryo" panose="020B0604030504040204" pitchFamily="34" charset="-128"/>
                    </a:rPr>
                    <a:t>2</a:t>
                  </a:r>
                  <a:r>
                    <a:rPr lang="ja-JP" altLang="en-US" sz="1400" b="1">
                      <a:solidFill>
                        <a:srgbClr val="00A478"/>
                      </a:solidFill>
                      <a:latin typeface="Meiryo" panose="020B0604030504040204" pitchFamily="34" charset="-128"/>
                      <a:ea typeface="Meiryo" panose="020B0604030504040204" pitchFamily="34" charset="-128"/>
                    </a:rPr>
                    <a:t>章</a:t>
                  </a:r>
                </a:p>
              </p:txBody>
            </p:sp>
            <p:sp>
              <p:nvSpPr>
                <p:cNvPr id="22" name="テキスト ボックス 21">
                  <a:extLst>
                    <a:ext uri="{FF2B5EF4-FFF2-40B4-BE49-F238E27FC236}">
                      <a16:creationId xmlns="" xmlns:a16="http://schemas.microsoft.com/office/drawing/2014/main" id="{5C145B5F-96AF-A317-977A-07B9CBE464FF}"/>
                    </a:ext>
                  </a:extLst>
                </p:cNvPr>
                <p:cNvSpPr txBox="1"/>
                <p:nvPr/>
              </p:nvSpPr>
              <p:spPr>
                <a:xfrm>
                  <a:off x="1077573" y="1488639"/>
                  <a:ext cx="3858238" cy="623248"/>
                </a:xfrm>
                <a:prstGeom prst="rect">
                  <a:avLst/>
                </a:prstGeom>
                <a:noFill/>
              </p:spPr>
              <p:txBody>
                <a:bodyPr wrap="square">
                  <a:spAutoFit/>
                </a:bodyPr>
                <a:lstStyle/>
                <a:p>
                  <a:pPr>
                    <a:lnSpc>
                      <a:spcPct val="150000"/>
                    </a:lnSpc>
                  </a:pPr>
                  <a:r>
                    <a:rPr lang="en-US" altLang="ja-JP" sz="1200" b="1" dirty="0">
                      <a:latin typeface="Meiryo" panose="020B0604030504040204" pitchFamily="34" charset="-128"/>
                      <a:ea typeface="Meiryo" panose="020B0604030504040204" pitchFamily="34" charset="-128"/>
                    </a:rPr>
                    <a:t>Twitter</a:t>
                  </a:r>
                  <a:r>
                    <a:rPr lang="ja-JP" altLang="en-US" sz="1200" b="1">
                      <a:latin typeface="Meiryo" panose="020B0604030504040204" pitchFamily="34" charset="-128"/>
                      <a:ea typeface="Meiryo" panose="020B0604030504040204" pitchFamily="34" charset="-128"/>
                    </a:rPr>
                    <a:t>でできること</a:t>
                  </a:r>
                  <a:endParaRPr lang="en-US" altLang="ja-JP" sz="1200" b="1" dirty="0">
                    <a:latin typeface="Meiryo" panose="020B0604030504040204" pitchFamily="34" charset="-128"/>
                    <a:ea typeface="Meiryo" panose="020B0604030504040204" pitchFamily="34" charset="-128"/>
                  </a:endParaRPr>
                </a:p>
                <a:p>
                  <a:pPr>
                    <a:lnSpc>
                      <a:spcPct val="150000"/>
                    </a:lnSpc>
                  </a:pPr>
                  <a:r>
                    <a:rPr lang="en-US" altLang="ja-JP" sz="1200" b="1" dirty="0">
                      <a:latin typeface="Meiryo" panose="020B0604030504040204" pitchFamily="34" charset="-128"/>
                      <a:ea typeface="Meiryo" panose="020B0604030504040204" pitchFamily="34" charset="-128"/>
                    </a:rPr>
                    <a:t>Twitter</a:t>
                  </a:r>
                  <a:r>
                    <a:rPr lang="ja-JP" altLang="en-US" sz="1200" b="1">
                      <a:latin typeface="Meiryo" panose="020B0604030504040204" pitchFamily="34" charset="-128"/>
                      <a:ea typeface="Meiryo" panose="020B0604030504040204" pitchFamily="34" charset="-128"/>
                    </a:rPr>
                    <a:t>活用事例を紹介</a:t>
                  </a:r>
                  <a:endParaRPr lang="en-US" altLang="ja-JP" sz="1200" b="1" dirty="0">
                    <a:latin typeface="Meiryo" panose="020B0604030504040204" pitchFamily="34" charset="-128"/>
                    <a:ea typeface="Meiryo" panose="020B0604030504040204" pitchFamily="34" charset="-128"/>
                  </a:endParaRPr>
                </a:p>
              </p:txBody>
            </p:sp>
          </p:grpSp>
          <p:sp>
            <p:nvSpPr>
              <p:cNvPr id="20" name="角丸四角形 19">
                <a:extLst>
                  <a:ext uri="{FF2B5EF4-FFF2-40B4-BE49-F238E27FC236}">
                    <a16:creationId xmlns="" xmlns:a16="http://schemas.microsoft.com/office/drawing/2014/main" id="{6F76DE81-DD8B-BA9A-2E60-964F3A58E09F}"/>
                  </a:ext>
                </a:extLst>
              </p:cNvPr>
              <p:cNvSpPr/>
              <p:nvPr/>
            </p:nvSpPr>
            <p:spPr>
              <a:xfrm>
                <a:off x="966993" y="967284"/>
                <a:ext cx="3975286" cy="1344134"/>
              </a:xfrm>
              <a:prstGeom prst="roundRect">
                <a:avLst>
                  <a:gd name="adj" fmla="val 4985"/>
                </a:avLst>
              </a:prstGeom>
              <a:noFill/>
              <a:ln>
                <a:solidFill>
                  <a:srgbClr val="00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a:extLst>
                <a:ext uri="{FF2B5EF4-FFF2-40B4-BE49-F238E27FC236}">
                  <a16:creationId xmlns="" xmlns:a16="http://schemas.microsoft.com/office/drawing/2014/main" id="{726C85B9-23AF-9DAB-59AE-B667D584D9C1}"/>
                </a:ext>
              </a:extLst>
            </p:cNvPr>
            <p:cNvSpPr txBox="1"/>
            <p:nvPr/>
          </p:nvSpPr>
          <p:spPr>
            <a:xfrm>
              <a:off x="2011496" y="1962165"/>
              <a:ext cx="3858238" cy="346249"/>
            </a:xfrm>
            <a:prstGeom prst="rect">
              <a:avLst/>
            </a:prstGeom>
            <a:noFill/>
          </p:spPr>
          <p:txBody>
            <a:bodyPr wrap="square">
              <a:spAutoFit/>
            </a:bodyPr>
            <a:lstStyle/>
            <a:p>
              <a:pPr>
                <a:lnSpc>
                  <a:spcPct val="150000"/>
                </a:lnSpc>
              </a:pPr>
              <a:r>
                <a:rPr lang="ja-JP" altLang="en-US" sz="1200" b="1">
                  <a:latin typeface="Meiryo" panose="020B0604030504040204" pitchFamily="34" charset="-128"/>
                  <a:ea typeface="Meiryo" panose="020B0604030504040204" pitchFamily="34" charset="-128"/>
                </a:rPr>
                <a:t>［座学編］</a:t>
              </a:r>
              <a:endParaRPr lang="en-US" altLang="ja-JP" sz="1200" b="1" dirty="0">
                <a:latin typeface="Meiryo" panose="020B0604030504040204" pitchFamily="34" charset="-128"/>
                <a:ea typeface="Meiryo" panose="020B0604030504040204" pitchFamily="34" charset="-128"/>
              </a:endParaRPr>
            </a:p>
          </p:txBody>
        </p:sp>
      </p:grpSp>
      <p:grpSp>
        <p:nvGrpSpPr>
          <p:cNvPr id="30" name="グループ化 29">
            <a:extLst>
              <a:ext uri="{FF2B5EF4-FFF2-40B4-BE49-F238E27FC236}">
                <a16:creationId xmlns="" xmlns:a16="http://schemas.microsoft.com/office/drawing/2014/main" id="{D6753112-93D4-1A04-1788-62C012A6EEAB}"/>
              </a:ext>
            </a:extLst>
          </p:cNvPr>
          <p:cNvGrpSpPr/>
          <p:nvPr/>
        </p:nvGrpSpPr>
        <p:grpSpPr>
          <a:xfrm>
            <a:off x="5644611" y="1746507"/>
            <a:ext cx="4595053" cy="3727701"/>
            <a:chOff x="5644611" y="1746507"/>
            <a:chExt cx="4595053" cy="3727701"/>
          </a:xfrm>
        </p:grpSpPr>
        <p:sp>
          <p:nvSpPr>
            <p:cNvPr id="165" name="テキスト ボックス 164">
              <a:extLst>
                <a:ext uri="{FF2B5EF4-FFF2-40B4-BE49-F238E27FC236}">
                  <a16:creationId xmlns="" xmlns:a16="http://schemas.microsoft.com/office/drawing/2014/main" id="{AE9AE9D0-B238-C60B-861D-758FBE423E27}"/>
                </a:ext>
              </a:extLst>
            </p:cNvPr>
            <p:cNvSpPr txBox="1"/>
            <p:nvPr/>
          </p:nvSpPr>
          <p:spPr>
            <a:xfrm>
              <a:off x="5787940" y="2303321"/>
              <a:ext cx="3692931" cy="2839239"/>
            </a:xfrm>
            <a:prstGeom prst="rect">
              <a:avLst/>
            </a:prstGeom>
            <a:noFill/>
          </p:spPr>
          <p:txBody>
            <a:bodyPr wrap="square">
              <a:spAutoFit/>
            </a:bodyPr>
            <a:lstStyle/>
            <a:p>
              <a:pPr>
                <a:lnSpc>
                  <a:spcPct val="150000"/>
                </a:lnSpc>
              </a:pPr>
              <a:r>
                <a:rPr lang="en-US" altLang="ja-JP" sz="1200" b="1" dirty="0">
                  <a:latin typeface="Meiryo" panose="020B0604030504040204" pitchFamily="34" charset="-128"/>
                  <a:ea typeface="Meiryo" panose="020B0604030504040204" pitchFamily="34" charset="-128"/>
                </a:rPr>
                <a:t>1. Twitter</a:t>
              </a:r>
              <a:r>
                <a:rPr lang="ja-JP" altLang="en-US" sz="1200" b="1">
                  <a:latin typeface="Meiryo" panose="020B0604030504040204" pitchFamily="34" charset="-128"/>
                  <a:ea typeface="Meiryo" panose="020B0604030504040204" pitchFamily="34" charset="-128"/>
                </a:rPr>
                <a:t>アプリを</a:t>
              </a:r>
              <a:r>
                <a:rPr lang="en-US" altLang="ja-JP" sz="1200" b="1" dirty="0">
                  <a:latin typeface="Meiryo" panose="020B0604030504040204" pitchFamily="34" charset="-128"/>
                  <a:ea typeface="Meiryo" panose="020B0604030504040204" pitchFamily="34" charset="-128"/>
                </a:rPr>
                <a:t>Play</a:t>
              </a:r>
              <a:r>
                <a:rPr lang="ja-JP" altLang="en-US" sz="1200" b="1">
                  <a:latin typeface="Meiryo" panose="020B0604030504040204" pitchFamily="34" charset="-128"/>
                  <a:ea typeface="Meiryo" panose="020B0604030504040204" pitchFamily="34" charset="-128"/>
                </a:rPr>
                <a:t>ストアで入手する</a:t>
              </a:r>
              <a:endParaRPr lang="en-US" altLang="ja-JP" sz="1200" b="1" dirty="0">
                <a:latin typeface="Meiryo" panose="020B0604030504040204" pitchFamily="34" charset="-128"/>
                <a:ea typeface="Meiryo" panose="020B0604030504040204" pitchFamily="34" charset="-128"/>
              </a:endParaRPr>
            </a:p>
            <a:p>
              <a:pPr>
                <a:lnSpc>
                  <a:spcPct val="150000"/>
                </a:lnSpc>
              </a:pPr>
              <a:r>
                <a:rPr lang="en-US" altLang="ja-JP" sz="1200" b="1" dirty="0">
                  <a:latin typeface="Meiryo" panose="020B0604030504040204" pitchFamily="34" charset="-128"/>
                  <a:ea typeface="Meiryo" panose="020B0604030504040204" pitchFamily="34" charset="-128"/>
                </a:rPr>
                <a:t>2. </a:t>
              </a:r>
              <a:r>
                <a:rPr lang="ja-JP" altLang="en-US" sz="1200" b="1">
                  <a:latin typeface="Meiryo" panose="020B0604030504040204" pitchFamily="34" charset="-128"/>
                  <a:ea typeface="Meiryo" panose="020B0604030504040204" pitchFamily="34" charset="-128"/>
                </a:rPr>
                <a:t>アカウント（個人認証情報）を登録する</a:t>
              </a:r>
              <a:endParaRPr lang="en-US" altLang="ja-JP" sz="1200" b="1" dirty="0">
                <a:latin typeface="Meiryo" panose="020B0604030504040204" pitchFamily="34" charset="-128"/>
                <a:ea typeface="Meiryo" panose="020B0604030504040204" pitchFamily="34" charset="-128"/>
              </a:endParaRPr>
            </a:p>
            <a:p>
              <a:pPr>
                <a:lnSpc>
                  <a:spcPct val="150000"/>
                </a:lnSpc>
              </a:pPr>
              <a:r>
                <a:rPr lang="en-US" altLang="ja-JP" sz="1200" b="1" dirty="0">
                  <a:latin typeface="Meiryo" panose="020B0604030504040204" pitchFamily="34" charset="-128"/>
                  <a:ea typeface="Meiryo" panose="020B0604030504040204" pitchFamily="34" charset="-128"/>
                </a:rPr>
                <a:t>3. </a:t>
              </a:r>
              <a:r>
                <a:rPr lang="ja-JP" altLang="en-US" sz="1200" b="1">
                  <a:latin typeface="Meiryo" panose="020B0604030504040204" pitchFamily="34" charset="-128"/>
                  <a:ea typeface="Meiryo" panose="020B0604030504040204" pitchFamily="34" charset="-128"/>
                </a:rPr>
                <a:t>ホーム画面のアイコンと機能を覚える</a:t>
              </a:r>
              <a:endParaRPr lang="en-US" altLang="ja-JP" sz="1200" b="1" dirty="0">
                <a:latin typeface="Meiryo" panose="020B0604030504040204" pitchFamily="34" charset="-128"/>
                <a:ea typeface="Meiryo" panose="020B0604030504040204" pitchFamily="34" charset="-128"/>
              </a:endParaRPr>
            </a:p>
            <a:p>
              <a:pPr>
                <a:lnSpc>
                  <a:spcPct val="150000"/>
                </a:lnSpc>
              </a:pPr>
              <a:r>
                <a:rPr lang="en-US" altLang="ja-JP" sz="1200" b="1" dirty="0">
                  <a:latin typeface="Meiryo" panose="020B0604030504040204" pitchFamily="34" charset="-128"/>
                  <a:ea typeface="Meiryo" panose="020B0604030504040204" pitchFamily="34" charset="-128"/>
                </a:rPr>
                <a:t>4. </a:t>
              </a:r>
              <a:r>
                <a:rPr lang="ja-JP" altLang="en-US" sz="1200" b="1">
                  <a:latin typeface="Meiryo" panose="020B0604030504040204" pitchFamily="34" charset="-128"/>
                  <a:ea typeface="Meiryo" panose="020B0604030504040204" pitchFamily="34" charset="-128"/>
                </a:rPr>
                <a:t>文字のみでツイート（つぶやき投稿）する</a:t>
              </a:r>
              <a:endParaRPr lang="en-US" altLang="ja-JP" sz="1200" b="1" dirty="0">
                <a:latin typeface="Meiryo" panose="020B0604030504040204" pitchFamily="34" charset="-128"/>
                <a:ea typeface="Meiryo" panose="020B0604030504040204" pitchFamily="34" charset="-128"/>
              </a:endParaRPr>
            </a:p>
            <a:p>
              <a:pPr>
                <a:lnSpc>
                  <a:spcPct val="150000"/>
                </a:lnSpc>
              </a:pPr>
              <a:r>
                <a:rPr lang="en-US" altLang="ja-JP" sz="1200" b="1" dirty="0">
                  <a:latin typeface="Meiryo" panose="020B0604030504040204" pitchFamily="34" charset="-128"/>
                  <a:ea typeface="Meiryo" panose="020B0604030504040204" pitchFamily="34" charset="-128"/>
                </a:rPr>
                <a:t>5. </a:t>
              </a:r>
              <a:r>
                <a:rPr lang="ja-JP" altLang="en-US" sz="1200" b="1">
                  <a:latin typeface="Meiryo" panose="020B0604030504040204" pitchFamily="34" charset="-128"/>
                  <a:ea typeface="Meiryo" panose="020B0604030504040204" pitchFamily="34" charset="-128"/>
                </a:rPr>
                <a:t>文字と画像でツイートする</a:t>
              </a:r>
              <a:endParaRPr lang="en-US" altLang="ja-JP" sz="1200" b="1" dirty="0">
                <a:latin typeface="Meiryo" panose="020B0604030504040204" pitchFamily="34" charset="-128"/>
                <a:ea typeface="Meiryo" panose="020B0604030504040204" pitchFamily="34" charset="-128"/>
              </a:endParaRPr>
            </a:p>
            <a:p>
              <a:pPr>
                <a:lnSpc>
                  <a:spcPct val="150000"/>
                </a:lnSpc>
              </a:pPr>
              <a:r>
                <a:rPr lang="en-US" altLang="ja-JP" sz="1200" b="1" dirty="0">
                  <a:latin typeface="Meiryo" panose="020B0604030504040204" pitchFamily="34" charset="-128"/>
                  <a:ea typeface="Meiryo" panose="020B0604030504040204" pitchFamily="34" charset="-128"/>
                </a:rPr>
                <a:t>6. </a:t>
              </a:r>
              <a:r>
                <a:rPr lang="ja-JP" altLang="en-US" sz="1200" b="1">
                  <a:latin typeface="Meiryo" panose="020B0604030504040204" pitchFamily="34" charset="-128"/>
                  <a:ea typeface="Meiryo" panose="020B0604030504040204" pitchFamily="34" charset="-128"/>
                </a:rPr>
                <a:t>ツイートを削除する</a:t>
              </a:r>
              <a:endParaRPr lang="en-US" altLang="ja-JP" sz="1200" b="1" dirty="0">
                <a:latin typeface="Meiryo" panose="020B0604030504040204" pitchFamily="34" charset="-128"/>
                <a:ea typeface="Meiryo" panose="020B0604030504040204" pitchFamily="34" charset="-128"/>
              </a:endParaRPr>
            </a:p>
            <a:p>
              <a:pPr>
                <a:lnSpc>
                  <a:spcPct val="150000"/>
                </a:lnSpc>
              </a:pPr>
              <a:r>
                <a:rPr lang="en-US" altLang="ja-JP" sz="1200" b="1" dirty="0">
                  <a:latin typeface="Meiryo" panose="020B0604030504040204" pitchFamily="34" charset="-128"/>
                  <a:ea typeface="Meiryo" panose="020B0604030504040204" pitchFamily="34" charset="-128"/>
                </a:rPr>
                <a:t>7. </a:t>
              </a:r>
              <a:r>
                <a:rPr lang="ja-JP" altLang="en-US" sz="1200" b="1">
                  <a:latin typeface="Meiryo" panose="020B0604030504040204" pitchFamily="34" charset="-128"/>
                  <a:ea typeface="Meiryo" panose="020B0604030504040204" pitchFamily="34" charset="-128"/>
                </a:rPr>
                <a:t>自分のツイートに返信（追加ツイート）する</a:t>
              </a:r>
              <a:endParaRPr lang="en-US" altLang="ja-JP" sz="1200" b="1" dirty="0">
                <a:latin typeface="Meiryo" panose="020B0604030504040204" pitchFamily="34" charset="-128"/>
                <a:ea typeface="Meiryo" panose="020B0604030504040204" pitchFamily="34" charset="-128"/>
              </a:endParaRPr>
            </a:p>
            <a:p>
              <a:pPr>
                <a:lnSpc>
                  <a:spcPct val="150000"/>
                </a:lnSpc>
              </a:pPr>
              <a:r>
                <a:rPr lang="en-US" altLang="ja-JP" sz="1200" b="1" dirty="0">
                  <a:latin typeface="Meiryo" panose="020B0604030504040204" pitchFamily="34" charset="-128"/>
                  <a:ea typeface="Meiryo" panose="020B0604030504040204" pitchFamily="34" charset="-128"/>
                </a:rPr>
                <a:t>8. </a:t>
              </a:r>
              <a:r>
                <a:rPr lang="ja-JP" altLang="en-US" sz="1200" b="1">
                  <a:latin typeface="Meiryo" panose="020B0604030504040204" pitchFamily="34" charset="-128"/>
                  <a:ea typeface="Meiryo" panose="020B0604030504040204" pitchFamily="34" charset="-128"/>
                </a:rPr>
                <a:t>他の人のツイートに返信（コメント）する</a:t>
              </a:r>
              <a:endParaRPr lang="en-US" altLang="ja-JP" sz="1200" b="1" dirty="0">
                <a:latin typeface="Meiryo" panose="020B0604030504040204" pitchFamily="34" charset="-128"/>
                <a:ea typeface="Meiryo" panose="020B0604030504040204" pitchFamily="34" charset="-128"/>
              </a:endParaRPr>
            </a:p>
            <a:p>
              <a:pPr>
                <a:lnSpc>
                  <a:spcPct val="150000"/>
                </a:lnSpc>
              </a:pPr>
              <a:r>
                <a:rPr lang="en-US" altLang="ja-JP" sz="1200" b="1" dirty="0">
                  <a:latin typeface="Meiryo" panose="020B0604030504040204" pitchFamily="34" charset="-128"/>
                  <a:ea typeface="Meiryo" panose="020B0604030504040204" pitchFamily="34" charset="-128"/>
                </a:rPr>
                <a:t>9. </a:t>
              </a:r>
              <a:r>
                <a:rPr lang="ja-JP" altLang="en-US" sz="1200" b="1">
                  <a:latin typeface="Meiryo" panose="020B0604030504040204" pitchFamily="34" charset="-128"/>
                  <a:ea typeface="Meiryo" panose="020B0604030504040204" pitchFamily="34" charset="-128"/>
                </a:rPr>
                <a:t>リツイート（拡散）する</a:t>
              </a:r>
              <a:endParaRPr lang="en-US" altLang="ja-JP" sz="1200" b="1" dirty="0">
                <a:latin typeface="Meiryo" panose="020B0604030504040204" pitchFamily="34" charset="-128"/>
                <a:ea typeface="Meiryo" panose="020B0604030504040204" pitchFamily="34" charset="-128"/>
              </a:endParaRPr>
            </a:p>
            <a:p>
              <a:pPr>
                <a:lnSpc>
                  <a:spcPct val="150000"/>
                </a:lnSpc>
              </a:pPr>
              <a:r>
                <a:rPr lang="en-US" altLang="ja-JP" sz="1200" b="1" dirty="0">
                  <a:latin typeface="Meiryo" panose="020B0604030504040204" pitchFamily="34" charset="-128"/>
                  <a:ea typeface="Meiryo" panose="020B0604030504040204" pitchFamily="34" charset="-128"/>
                </a:rPr>
                <a:t>10. </a:t>
              </a:r>
              <a:r>
                <a:rPr lang="ja-JP" altLang="en-US" sz="1200" b="1">
                  <a:latin typeface="Meiryo" panose="020B0604030504040204" pitchFamily="34" charset="-128"/>
                  <a:ea typeface="Meiryo" panose="020B0604030504040204" pitchFamily="34" charset="-128"/>
                </a:rPr>
                <a:t>検索機能を使い、フォローと解除をする</a:t>
              </a:r>
              <a:endParaRPr lang="en-US" altLang="ja-JP" sz="1200" b="1" dirty="0">
                <a:latin typeface="Meiryo" panose="020B0604030504040204" pitchFamily="34" charset="-128"/>
                <a:ea typeface="Meiryo" panose="020B0604030504040204" pitchFamily="34" charset="-128"/>
              </a:endParaRPr>
            </a:p>
          </p:txBody>
        </p:sp>
        <p:grpSp>
          <p:nvGrpSpPr>
            <p:cNvPr id="23" name="グループ化 22">
              <a:extLst>
                <a:ext uri="{FF2B5EF4-FFF2-40B4-BE49-F238E27FC236}">
                  <a16:creationId xmlns="" xmlns:a16="http://schemas.microsoft.com/office/drawing/2014/main" id="{E4912A0F-13FC-07F4-0268-497BAA0FA28A}"/>
                </a:ext>
              </a:extLst>
            </p:cNvPr>
            <p:cNvGrpSpPr/>
            <p:nvPr/>
          </p:nvGrpSpPr>
          <p:grpSpPr>
            <a:xfrm>
              <a:off x="5644611" y="1746507"/>
              <a:ext cx="4595053" cy="3727701"/>
              <a:chOff x="1274681" y="1746507"/>
              <a:chExt cx="4595053" cy="3727701"/>
            </a:xfrm>
          </p:grpSpPr>
          <p:grpSp>
            <p:nvGrpSpPr>
              <p:cNvPr id="24" name="グループ化 23">
                <a:extLst>
                  <a:ext uri="{FF2B5EF4-FFF2-40B4-BE49-F238E27FC236}">
                    <a16:creationId xmlns="" xmlns:a16="http://schemas.microsoft.com/office/drawing/2014/main" id="{DEA83B59-A4BF-6F16-9695-F79601C02419}"/>
                  </a:ext>
                </a:extLst>
              </p:cNvPr>
              <p:cNvGrpSpPr/>
              <p:nvPr/>
            </p:nvGrpSpPr>
            <p:grpSpPr>
              <a:xfrm>
                <a:off x="1274681" y="1746507"/>
                <a:ext cx="3975286" cy="3727701"/>
                <a:chOff x="966993" y="967284"/>
                <a:chExt cx="3975286" cy="3727701"/>
              </a:xfrm>
            </p:grpSpPr>
            <p:sp>
              <p:nvSpPr>
                <p:cNvPr id="28" name="テキスト ボックス 27">
                  <a:extLst>
                    <a:ext uri="{FF2B5EF4-FFF2-40B4-BE49-F238E27FC236}">
                      <a16:creationId xmlns="" xmlns:a16="http://schemas.microsoft.com/office/drawing/2014/main" id="{24D717D0-CB8F-AAAD-0815-4AAAE659CE84}"/>
                    </a:ext>
                  </a:extLst>
                </p:cNvPr>
                <p:cNvSpPr txBox="1"/>
                <p:nvPr/>
              </p:nvSpPr>
              <p:spPr>
                <a:xfrm>
                  <a:off x="1084041" y="1217648"/>
                  <a:ext cx="1063128" cy="338554"/>
                </a:xfrm>
                <a:prstGeom prst="rect">
                  <a:avLst/>
                </a:prstGeom>
                <a:noFill/>
              </p:spPr>
              <p:txBody>
                <a:bodyPr wrap="square">
                  <a:spAutoFit/>
                </a:bodyPr>
                <a:lstStyle/>
                <a:p>
                  <a:r>
                    <a:rPr lang="ja-JP" altLang="en-US" sz="1400" b="1">
                      <a:solidFill>
                        <a:srgbClr val="6AC8F3"/>
                      </a:solidFill>
                      <a:latin typeface="Meiryo" panose="020B0604030504040204" pitchFamily="34" charset="-128"/>
                      <a:ea typeface="Meiryo" panose="020B0604030504040204" pitchFamily="34" charset="-128"/>
                    </a:rPr>
                    <a:t>第</a:t>
                  </a:r>
                  <a:r>
                    <a:rPr lang="en-US" altLang="ja-JP" sz="1600" b="1" dirty="0">
                      <a:solidFill>
                        <a:srgbClr val="6AC8F3"/>
                      </a:solidFill>
                      <a:latin typeface="Meiryo" panose="020B0604030504040204" pitchFamily="34" charset="-128"/>
                      <a:ea typeface="Meiryo" panose="020B0604030504040204" pitchFamily="34" charset="-128"/>
                    </a:rPr>
                    <a:t>3</a:t>
                  </a:r>
                  <a:r>
                    <a:rPr lang="ja-JP" altLang="en-US" sz="1400" b="1">
                      <a:solidFill>
                        <a:srgbClr val="6AC8F3"/>
                      </a:solidFill>
                      <a:latin typeface="Meiryo" panose="020B0604030504040204" pitchFamily="34" charset="-128"/>
                      <a:ea typeface="Meiryo" panose="020B0604030504040204" pitchFamily="34" charset="-128"/>
                    </a:rPr>
                    <a:t>章</a:t>
                  </a:r>
                </a:p>
              </p:txBody>
            </p:sp>
            <p:sp>
              <p:nvSpPr>
                <p:cNvPr id="27" name="角丸四角形 26">
                  <a:extLst>
                    <a:ext uri="{FF2B5EF4-FFF2-40B4-BE49-F238E27FC236}">
                      <a16:creationId xmlns="" xmlns:a16="http://schemas.microsoft.com/office/drawing/2014/main" id="{943932F7-F1B7-587D-74E8-0947BDAEAF97}"/>
                    </a:ext>
                  </a:extLst>
                </p:cNvPr>
                <p:cNvSpPr/>
                <p:nvPr/>
              </p:nvSpPr>
              <p:spPr>
                <a:xfrm>
                  <a:off x="966993" y="967284"/>
                  <a:ext cx="3975286" cy="3727701"/>
                </a:xfrm>
                <a:prstGeom prst="roundRect">
                  <a:avLst>
                    <a:gd name="adj" fmla="val 4985"/>
                  </a:avLst>
                </a:prstGeom>
                <a:no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a:extLst>
                  <a:ext uri="{FF2B5EF4-FFF2-40B4-BE49-F238E27FC236}">
                    <a16:creationId xmlns="" xmlns:a16="http://schemas.microsoft.com/office/drawing/2014/main" id="{E5F12811-F9D2-7BC7-299F-76485964C0DB}"/>
                  </a:ext>
                </a:extLst>
              </p:cNvPr>
              <p:cNvSpPr txBox="1"/>
              <p:nvPr/>
            </p:nvSpPr>
            <p:spPr>
              <a:xfrm>
                <a:off x="2011496" y="1962165"/>
                <a:ext cx="3858238" cy="346249"/>
              </a:xfrm>
              <a:prstGeom prst="rect">
                <a:avLst/>
              </a:prstGeom>
              <a:noFill/>
            </p:spPr>
            <p:txBody>
              <a:bodyPr wrap="square">
                <a:spAutoFit/>
              </a:bodyPr>
              <a:lstStyle/>
              <a:p>
                <a:pPr>
                  <a:lnSpc>
                    <a:spcPct val="150000"/>
                  </a:lnSpc>
                </a:pPr>
                <a:r>
                  <a:rPr lang="ja-JP" altLang="en-US" sz="1200" b="1">
                    <a:latin typeface="Meiryo" panose="020B0604030504040204" pitchFamily="34" charset="-128"/>
                    <a:ea typeface="Meiryo" panose="020B0604030504040204" pitchFamily="34" charset="-128"/>
                  </a:rPr>
                  <a:t>［実践編］</a:t>
                </a:r>
                <a:endParaRPr lang="en-US" altLang="ja-JP" sz="1200" b="1" dirty="0">
                  <a:latin typeface="Meiryo" panose="020B0604030504040204" pitchFamily="34" charset="-128"/>
                  <a:ea typeface="Meiryo" panose="020B0604030504040204" pitchFamily="34" charset="-128"/>
                </a:endParaRPr>
              </a:p>
            </p:txBody>
          </p:sp>
        </p:grpSp>
      </p:grpSp>
      <p:sp>
        <p:nvSpPr>
          <p:cNvPr id="26" name="テキスト ボックス 25">
            <a:extLst>
              <a:ext uri="{FF2B5EF4-FFF2-40B4-BE49-F238E27FC236}">
                <a16:creationId xmlns="" xmlns:a16="http://schemas.microsoft.com/office/drawing/2014/main" id="{59422B3A-6FDC-7E08-0465-ED70B2475D46}"/>
              </a:ext>
            </a:extLst>
          </p:cNvPr>
          <p:cNvSpPr txBox="1"/>
          <p:nvPr/>
        </p:nvSpPr>
        <p:spPr>
          <a:xfrm>
            <a:off x="6492838" y="6568038"/>
            <a:ext cx="5133281" cy="346249"/>
          </a:xfrm>
          <a:prstGeom prst="rect">
            <a:avLst/>
          </a:prstGeom>
          <a:noFill/>
        </p:spPr>
        <p:txBody>
          <a:bodyPr wrap="square">
            <a:spAutoFit/>
          </a:bodyPr>
          <a:lstStyle/>
          <a:p>
            <a:pPr algn="l">
              <a:lnSpc>
                <a:spcPct val="150000"/>
              </a:lnSpc>
            </a:pPr>
            <a:r>
              <a:rPr lang="en-US" altLang="ja-JP" sz="1200" i="0" dirty="0">
                <a:effectLst/>
                <a:latin typeface="メイリオ" panose="020B0604030504040204" pitchFamily="50" charset="-128"/>
                <a:ea typeface="メイリオ" panose="020B0604030504040204" pitchFamily="50" charset="-128"/>
              </a:rPr>
              <a:t>※</a:t>
            </a:r>
            <a:r>
              <a:rPr lang="ja-JP" altLang="en-US" sz="1200" i="0" dirty="0">
                <a:effectLst/>
                <a:latin typeface="メイリオ" panose="020B0604030504040204" pitchFamily="50" charset="-128"/>
                <a:ea typeface="メイリオ" panose="020B0604030504040204" pitchFamily="50" charset="-128"/>
              </a:rPr>
              <a:t>本書ではスマートフォンを</a:t>
            </a:r>
            <a:r>
              <a:rPr lang="ja-JP" altLang="en-US" sz="1200" i="0">
                <a:effectLst/>
                <a:latin typeface="メイリオ" panose="020B0604030504040204" pitchFamily="50" charset="-128"/>
                <a:ea typeface="メイリオ" panose="020B0604030504040204" pitchFamily="50" charset="-128"/>
              </a:rPr>
              <a:t>スマホと</a:t>
            </a:r>
            <a:r>
              <a:rPr lang="ja-JP" altLang="en-US" sz="1200">
                <a:latin typeface="メイリオ" panose="020B0604030504040204" pitchFamily="50" charset="-128"/>
                <a:ea typeface="メイリオ" panose="020B0604030504040204" pitchFamily="50" charset="-128"/>
              </a:rPr>
              <a:t>表記</a:t>
            </a:r>
            <a:r>
              <a:rPr lang="ja-JP" altLang="en-US" sz="1200" i="0">
                <a:effectLst/>
                <a:latin typeface="メイリオ" panose="020B0604030504040204" pitchFamily="50" charset="-128"/>
                <a:ea typeface="メイリオ" panose="020B0604030504040204" pitchFamily="50" charset="-128"/>
              </a:rPr>
              <a:t>します。</a:t>
            </a:r>
            <a:endParaRPr lang="ja-JP" altLang="en-US" sz="1200" i="0" dirty="0">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22103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20000" y="1441711"/>
            <a:ext cx="9795600"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7. </a:t>
            </a:r>
            <a:r>
              <a:rPr lang="ja-JP" altLang="en-US" sz="2800" b="1">
                <a:latin typeface="Meiryo" panose="020B0604030504040204" pitchFamily="34" charset="-128"/>
                <a:ea typeface="Meiryo" panose="020B0604030504040204" pitchFamily="34" charset="-128"/>
              </a:rPr>
              <a:t>自分のツイートに返信</a:t>
            </a:r>
            <a:r>
              <a:rPr lang="ja-JP" altLang="en-US" sz="2800" b="1" spc="-150">
                <a:latin typeface="Meiryo" panose="020B0604030504040204" pitchFamily="34" charset="-128"/>
                <a:ea typeface="Meiryo" panose="020B0604030504040204" pitchFamily="34" charset="-128"/>
              </a:rPr>
              <a:t>（</a:t>
            </a:r>
            <a:r>
              <a:rPr lang="ja-JP" altLang="en-US" sz="2800" b="1">
                <a:latin typeface="Meiryo" panose="020B0604030504040204" pitchFamily="34" charset="-128"/>
                <a:ea typeface="Meiryo" panose="020B0604030504040204" pitchFamily="34" charset="-128"/>
              </a:rPr>
              <a:t>追加ツイート</a:t>
            </a:r>
            <a:r>
              <a:rPr lang="ja-JP" altLang="en-US" sz="2800" b="1" spc="-150">
                <a:latin typeface="Meiryo" panose="020B0604030504040204" pitchFamily="34" charset="-128"/>
                <a:ea typeface="Meiryo" panose="020B0604030504040204" pitchFamily="34" charset="-128"/>
              </a:rPr>
              <a:t>）</a:t>
            </a:r>
            <a:r>
              <a:rPr lang="ja-JP" altLang="en-US" sz="2800" b="1">
                <a:latin typeface="Meiryo" panose="020B0604030504040204" pitchFamily="34" charset="-128"/>
                <a:ea typeface="Meiryo" panose="020B0604030504040204" pitchFamily="34" charset="-128"/>
              </a:rPr>
              <a:t>する</a:t>
            </a:r>
          </a:p>
        </p:txBody>
      </p:sp>
      <p:grpSp>
        <p:nvGrpSpPr>
          <p:cNvPr id="12" name="グループ化 11">
            <a:extLst>
              <a:ext uri="{FF2B5EF4-FFF2-40B4-BE49-F238E27FC236}">
                <a16:creationId xmlns="" xmlns:a16="http://schemas.microsoft.com/office/drawing/2014/main" id="{3D1BF2C3-CFDB-4DD7-7402-D4D73856ACD9}"/>
              </a:ext>
            </a:extLst>
          </p:cNvPr>
          <p:cNvGrpSpPr/>
          <p:nvPr/>
        </p:nvGrpSpPr>
        <p:grpSpPr>
          <a:xfrm>
            <a:off x="779006" y="2327142"/>
            <a:ext cx="2630279" cy="4895063"/>
            <a:chOff x="779006" y="2327142"/>
            <a:chExt cx="2630279" cy="4895063"/>
          </a:xfrm>
        </p:grpSpPr>
        <p:sp>
          <p:nvSpPr>
            <p:cNvPr id="11" name="円/楕円 10">
              <a:extLst>
                <a:ext uri="{FF2B5EF4-FFF2-40B4-BE49-F238E27FC236}">
                  <a16:creationId xmlns="" xmlns:a16="http://schemas.microsoft.com/office/drawing/2014/main"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 xmlns:a16="http://schemas.microsoft.com/office/drawing/2014/main"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20" name="テキスト ボックス 19">
              <a:extLst>
                <a:ext uri="{FF2B5EF4-FFF2-40B4-BE49-F238E27FC236}">
                  <a16:creationId xmlns="" xmlns:a16="http://schemas.microsoft.com/office/drawing/2014/main" id="{861EDC38-4489-CA9A-75A8-650462448AB2}"/>
                </a:ext>
              </a:extLst>
            </p:cNvPr>
            <p:cNvSpPr txBox="1"/>
            <p:nvPr/>
          </p:nvSpPr>
          <p:spPr>
            <a:xfrm>
              <a:off x="1053451" y="2327142"/>
              <a:ext cx="2355834" cy="677108"/>
            </a:xfrm>
            <a:prstGeom prst="rect">
              <a:avLst/>
            </a:prstGeom>
            <a:noFill/>
          </p:spPr>
          <p:txBody>
            <a:bodyPr wrap="square">
              <a:spAutoFit/>
            </a:bodyPr>
            <a:lstStyle/>
            <a:p>
              <a:pPr algn="ctr"/>
              <a:r>
                <a:rPr lang="ja-JP" altLang="en-US" sz="1900" b="1" spc="-150">
                  <a:latin typeface="Meiryo" panose="020B0604030504040204" pitchFamily="34" charset="-128"/>
                  <a:ea typeface="Meiryo" panose="020B0604030504040204" pitchFamily="34" charset="-128"/>
                </a:rPr>
                <a:t>「</a:t>
              </a:r>
              <a:r>
                <a:rPr lang="ja-JP" altLang="en-US" sz="1900" b="1">
                  <a:latin typeface="Meiryo" panose="020B0604030504040204" pitchFamily="34" charset="-128"/>
                  <a:ea typeface="Meiryo" panose="020B0604030504040204" pitchFamily="34" charset="-128"/>
                </a:rPr>
                <a:t>吹き出しマーク</a:t>
              </a:r>
              <a:r>
                <a:rPr lang="ja-JP" altLang="en-US" sz="1900" b="1" spc="-150">
                  <a:latin typeface="Meiryo" panose="020B0604030504040204" pitchFamily="34" charset="-128"/>
                  <a:ea typeface="Meiryo" panose="020B0604030504040204" pitchFamily="34" charset="-128"/>
                </a:rPr>
                <a:t>」</a:t>
              </a:r>
              <a:r>
                <a:rPr lang="ja-JP" altLang="en-US" sz="1900" b="1">
                  <a:latin typeface="Meiryo" panose="020B0604030504040204" pitchFamily="34" charset="-128"/>
                  <a:ea typeface="Meiryo" panose="020B0604030504040204" pitchFamily="34" charset="-128"/>
                </a:rPr>
                <a:t>をタップ</a:t>
              </a:r>
            </a:p>
          </p:txBody>
        </p:sp>
        <p:sp>
          <p:nvSpPr>
            <p:cNvPr id="6" name="テキスト ボックス 5">
              <a:extLst>
                <a:ext uri="{FF2B5EF4-FFF2-40B4-BE49-F238E27FC236}">
                  <a16:creationId xmlns="" xmlns:a16="http://schemas.microsoft.com/office/drawing/2014/main" id="{BD9123E9-F367-B536-A50A-2C1218204E7F}"/>
                </a:ext>
              </a:extLst>
            </p:cNvPr>
            <p:cNvSpPr txBox="1"/>
            <p:nvPr/>
          </p:nvSpPr>
          <p:spPr>
            <a:xfrm>
              <a:off x="1313678" y="6283486"/>
              <a:ext cx="1785754"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「ツイート」の中から返信（追加）したいツイートをタップして表示します。次に、「吹き出しマーク」をタップします。</a:t>
              </a:r>
            </a:p>
          </p:txBody>
        </p:sp>
      </p:grpSp>
      <p:grpSp>
        <p:nvGrpSpPr>
          <p:cNvPr id="42" name="グループ化 41">
            <a:extLst>
              <a:ext uri="{FF2B5EF4-FFF2-40B4-BE49-F238E27FC236}">
                <a16:creationId xmlns="" xmlns:a16="http://schemas.microsoft.com/office/drawing/2014/main" id="{DD88F9E0-B055-E56E-C89D-5305382E7E54}"/>
              </a:ext>
            </a:extLst>
          </p:cNvPr>
          <p:cNvGrpSpPr/>
          <p:nvPr/>
        </p:nvGrpSpPr>
        <p:grpSpPr>
          <a:xfrm>
            <a:off x="3220103" y="2348371"/>
            <a:ext cx="2422015" cy="4717850"/>
            <a:chOff x="779006" y="2348371"/>
            <a:chExt cx="2422015" cy="4717850"/>
          </a:xfrm>
        </p:grpSpPr>
        <p:sp>
          <p:nvSpPr>
            <p:cNvPr id="43" name="円/楕円 42">
              <a:extLst>
                <a:ext uri="{FF2B5EF4-FFF2-40B4-BE49-F238E27FC236}">
                  <a16:creationId xmlns="" xmlns:a16="http://schemas.microsoft.com/office/drawing/2014/main"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 xmlns:a16="http://schemas.microsoft.com/office/drawing/2014/main"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 xmlns:a16="http://schemas.microsoft.com/office/drawing/2014/main" id="{96583D47-258C-0888-4F4F-EB44013C57F1}"/>
                </a:ext>
              </a:extLst>
            </p:cNvPr>
            <p:cNvSpPr txBox="1"/>
            <p:nvPr/>
          </p:nvSpPr>
          <p:spPr>
            <a:xfrm>
              <a:off x="1076799" y="2348371"/>
              <a:ext cx="2124222" cy="677108"/>
            </a:xfrm>
            <a:prstGeom prst="rect">
              <a:avLst/>
            </a:prstGeom>
            <a:noFill/>
          </p:spPr>
          <p:txBody>
            <a:bodyPr wrap="square">
              <a:spAutoFit/>
            </a:bodyPr>
            <a:lstStyle/>
            <a:p>
              <a:pPr algn="ctr"/>
              <a:r>
                <a:rPr lang="en-US" altLang="ja-JP" sz="1900" b="1" dirty="0">
                  <a:latin typeface="Meiryo" panose="020B0604030504040204" pitchFamily="34" charset="-128"/>
                  <a:ea typeface="Meiryo" panose="020B0604030504040204" pitchFamily="34" charset="-128"/>
                </a:rPr>
                <a:t>140</a:t>
              </a:r>
              <a:r>
                <a:rPr lang="ja-JP" altLang="en-US" sz="1900" b="1">
                  <a:latin typeface="Meiryo" panose="020B0604030504040204" pitchFamily="34" charset="-128"/>
                  <a:ea typeface="Meiryo" panose="020B0604030504040204" pitchFamily="34" charset="-128"/>
                </a:rPr>
                <a:t>字までで</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文字入力</a:t>
              </a:r>
            </a:p>
          </p:txBody>
        </p:sp>
        <p:sp>
          <p:nvSpPr>
            <p:cNvPr id="47" name="テキスト ボックス 46">
              <a:extLst>
                <a:ext uri="{FF2B5EF4-FFF2-40B4-BE49-F238E27FC236}">
                  <a16:creationId xmlns="" xmlns:a16="http://schemas.microsoft.com/office/drawing/2014/main" id="{83280CD2-199E-FB28-4F61-CF6FF5AB2BDA}"/>
                </a:ext>
              </a:extLst>
            </p:cNvPr>
            <p:cNvSpPr txBox="1"/>
            <p:nvPr/>
          </p:nvSpPr>
          <p:spPr>
            <a:xfrm>
              <a:off x="1315540" y="6296780"/>
              <a:ext cx="1736894" cy="769441"/>
            </a:xfrm>
            <a:prstGeom prst="rect">
              <a:avLst/>
            </a:prstGeom>
            <a:noFill/>
          </p:spPr>
          <p:txBody>
            <a:bodyPr wrap="square">
              <a:spAutoFit/>
            </a:bodyPr>
            <a:lstStyle/>
            <a:p>
              <a:r>
                <a:rPr lang="en-US" altLang="ja-JP" sz="1100" dirty="0">
                  <a:latin typeface="Meiryo" panose="020B0604030504040204" pitchFamily="34" charset="-128"/>
                  <a:ea typeface="Meiryo" panose="020B0604030504040204" pitchFamily="34" charset="-128"/>
                </a:rPr>
                <a:t>140</a:t>
              </a:r>
              <a:r>
                <a:rPr lang="ja-JP" altLang="en-US" sz="1100">
                  <a:latin typeface="Meiryo" panose="020B0604030504040204" pitchFamily="34" charset="-128"/>
                  <a:ea typeface="Meiryo" panose="020B0604030504040204" pitchFamily="34" charset="-128"/>
                </a:rPr>
                <a:t>字までの文字を入力し、画像を追加する場合は写真（山）マークをタップします。</a:t>
              </a:r>
            </a:p>
          </p:txBody>
        </p:sp>
      </p:grpSp>
      <p:grpSp>
        <p:nvGrpSpPr>
          <p:cNvPr id="48" name="グループ化 47">
            <a:extLst>
              <a:ext uri="{FF2B5EF4-FFF2-40B4-BE49-F238E27FC236}">
                <a16:creationId xmlns="" xmlns:a16="http://schemas.microsoft.com/office/drawing/2014/main" id="{C658D3FF-0742-29E6-F713-8E901F4370D5}"/>
              </a:ext>
            </a:extLst>
          </p:cNvPr>
          <p:cNvGrpSpPr/>
          <p:nvPr/>
        </p:nvGrpSpPr>
        <p:grpSpPr>
          <a:xfrm>
            <a:off x="5661200" y="2336851"/>
            <a:ext cx="2447614" cy="4709592"/>
            <a:chOff x="779006" y="2336851"/>
            <a:chExt cx="2447614" cy="4709592"/>
          </a:xfrm>
        </p:grpSpPr>
        <p:sp>
          <p:nvSpPr>
            <p:cNvPr id="49" name="円/楕円 48">
              <a:extLst>
                <a:ext uri="{FF2B5EF4-FFF2-40B4-BE49-F238E27FC236}">
                  <a16:creationId xmlns="" xmlns:a16="http://schemas.microsoft.com/office/drawing/2014/main"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 xmlns:a16="http://schemas.microsoft.com/office/drawing/2014/main"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 xmlns:a16="http://schemas.microsoft.com/office/drawing/2014/main" id="{DC2B4889-AAB7-FF19-584C-F588048E8E37}"/>
                </a:ext>
              </a:extLst>
            </p:cNvPr>
            <p:cNvSpPr txBox="1"/>
            <p:nvPr/>
          </p:nvSpPr>
          <p:spPr>
            <a:xfrm>
              <a:off x="1102398" y="2336851"/>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「ツイートする」</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をタップ</a:t>
              </a:r>
            </a:p>
          </p:txBody>
        </p:sp>
        <p:sp>
          <p:nvSpPr>
            <p:cNvPr id="53" name="テキスト ボックス 52">
              <a:extLst>
                <a:ext uri="{FF2B5EF4-FFF2-40B4-BE49-F238E27FC236}">
                  <a16:creationId xmlns="" xmlns:a16="http://schemas.microsoft.com/office/drawing/2014/main" id="{2996C452-6EFC-0EDA-CD32-AF9460C2269C}"/>
                </a:ext>
              </a:extLst>
            </p:cNvPr>
            <p:cNvSpPr txBox="1"/>
            <p:nvPr/>
          </p:nvSpPr>
          <p:spPr>
            <a:xfrm>
              <a:off x="1195691" y="6277002"/>
              <a:ext cx="1736894" cy="769441"/>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文字を入力し、画像を選んだら「ツイートする」をタップします。</a:t>
              </a:r>
              <a:endParaRPr lang="en-US" altLang="ja-JP" sz="1100" dirty="0">
                <a:latin typeface="Meiryo" panose="020B0604030504040204" pitchFamily="34" charset="-128"/>
                <a:ea typeface="Meiryo" panose="020B0604030504040204" pitchFamily="34" charset="-128"/>
              </a:endParaRPr>
            </a:p>
            <a:p>
              <a:r>
                <a:rPr lang="en-US" altLang="ja-JP" sz="1100" dirty="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文字だけでも</a:t>
              </a:r>
              <a:r>
                <a:rPr lang="en-US" altLang="ja-JP" sz="1100" dirty="0">
                  <a:latin typeface="Meiryo" panose="020B0604030504040204" pitchFamily="34" charset="-128"/>
                  <a:ea typeface="Meiryo" panose="020B0604030504040204" pitchFamily="34" charset="-128"/>
                </a:rPr>
                <a:t>OK</a:t>
              </a:r>
              <a:r>
                <a:rPr lang="ja-JP" altLang="en-US" sz="1100">
                  <a:latin typeface="Meiryo" panose="020B0604030504040204" pitchFamily="34" charset="-128"/>
                  <a:ea typeface="Meiryo" panose="020B0604030504040204" pitchFamily="34" charset="-128"/>
                </a:rPr>
                <a:t>です。</a:t>
              </a:r>
            </a:p>
          </p:txBody>
        </p:sp>
      </p:grpSp>
      <p:grpSp>
        <p:nvGrpSpPr>
          <p:cNvPr id="54" name="グループ化 53">
            <a:extLst>
              <a:ext uri="{FF2B5EF4-FFF2-40B4-BE49-F238E27FC236}">
                <a16:creationId xmlns="" xmlns:a16="http://schemas.microsoft.com/office/drawing/2014/main" id="{ACF214C9-B5F1-EABD-9D2E-5E81B0C6653F}"/>
              </a:ext>
            </a:extLst>
          </p:cNvPr>
          <p:cNvGrpSpPr/>
          <p:nvPr/>
        </p:nvGrpSpPr>
        <p:grpSpPr>
          <a:xfrm>
            <a:off x="8102297" y="2341898"/>
            <a:ext cx="2412348" cy="4555046"/>
            <a:chOff x="779006" y="2341898"/>
            <a:chExt cx="2412348" cy="4555046"/>
          </a:xfrm>
        </p:grpSpPr>
        <p:sp>
          <p:nvSpPr>
            <p:cNvPr id="55" name="円/楕円 54">
              <a:extLst>
                <a:ext uri="{FF2B5EF4-FFF2-40B4-BE49-F238E27FC236}">
                  <a16:creationId xmlns="" xmlns:a16="http://schemas.microsoft.com/office/drawing/2014/main"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 xmlns:a16="http://schemas.microsoft.com/office/drawing/2014/main"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 xmlns:a16="http://schemas.microsoft.com/office/drawing/2014/main" id="{0054A139-54D6-CBAD-3CC7-FF0916290C6F}"/>
                </a:ext>
              </a:extLst>
            </p:cNvPr>
            <p:cNvSpPr txBox="1"/>
            <p:nvPr/>
          </p:nvSpPr>
          <p:spPr>
            <a:xfrm>
              <a:off x="1067132" y="2341898"/>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ツイートに</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返信完了</a:t>
              </a:r>
            </a:p>
          </p:txBody>
        </p:sp>
        <p:sp>
          <p:nvSpPr>
            <p:cNvPr id="59" name="テキスト ボックス 58">
              <a:extLst>
                <a:ext uri="{FF2B5EF4-FFF2-40B4-BE49-F238E27FC236}">
                  <a16:creationId xmlns="" xmlns:a16="http://schemas.microsoft.com/office/drawing/2014/main" id="{C9F73339-2874-C357-4658-3BDD58BE6086}"/>
                </a:ext>
              </a:extLst>
            </p:cNvPr>
            <p:cNvSpPr txBox="1"/>
            <p:nvPr/>
          </p:nvSpPr>
          <p:spPr>
            <a:xfrm>
              <a:off x="1343290" y="6296780"/>
              <a:ext cx="1613647"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返信は、元のツイートとつながったような形で表示されます。</a:t>
              </a:r>
            </a:p>
          </p:txBody>
        </p:sp>
      </p:grpSp>
      <p:sp>
        <p:nvSpPr>
          <p:cNvPr id="60" name="三角形 59">
            <a:extLst>
              <a:ext uri="{FF2B5EF4-FFF2-40B4-BE49-F238E27FC236}">
                <a16:creationId xmlns="" xmlns:a16="http://schemas.microsoft.com/office/drawing/2014/main" id="{FEE1D0B8-EF15-8DE9-954E-A9D02418AFB4}"/>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 xmlns:a16="http://schemas.microsoft.com/office/drawing/2014/main" id="{7BDE8AE1-0C4A-F54F-45FA-6FDD0F549429}"/>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三角形 61">
            <a:extLst>
              <a:ext uri="{FF2B5EF4-FFF2-40B4-BE49-F238E27FC236}">
                <a16:creationId xmlns="" xmlns:a16="http://schemas.microsoft.com/office/drawing/2014/main" id="{10EFAFEA-0841-CBDA-E02E-FA12B4AABB00}"/>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 31">
            <a:extLst>
              <a:ext uri="{FF2B5EF4-FFF2-40B4-BE49-F238E27FC236}">
                <a16:creationId xmlns="" xmlns:a16="http://schemas.microsoft.com/office/drawing/2014/main" id="{2D261E5C-EA97-3329-70D9-C2E53A1DB91C}"/>
              </a:ext>
            </a:extLst>
          </p:cNvPr>
          <p:cNvSpPr/>
          <p:nvPr/>
        </p:nvSpPr>
        <p:spPr>
          <a:xfrm>
            <a:off x="4303695" y="5778627"/>
            <a:ext cx="268305"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a:extLst>
              <a:ext uri="{FF2B5EF4-FFF2-40B4-BE49-F238E27FC236}">
                <a16:creationId xmlns="" xmlns:a16="http://schemas.microsoft.com/office/drawing/2014/main" id="{23751956-4F0C-7DB5-3E9F-15A1CC448959}"/>
              </a:ext>
            </a:extLst>
          </p:cNvPr>
          <p:cNvGrpSpPr/>
          <p:nvPr/>
        </p:nvGrpSpPr>
        <p:grpSpPr>
          <a:xfrm>
            <a:off x="4226909" y="5257474"/>
            <a:ext cx="796351" cy="352633"/>
            <a:chOff x="1164680" y="3290187"/>
            <a:chExt cx="796351" cy="352633"/>
          </a:xfrm>
        </p:grpSpPr>
        <p:sp>
          <p:nvSpPr>
            <p:cNvPr id="34" name="円形吹き出し 33">
              <a:extLst>
                <a:ext uri="{FF2B5EF4-FFF2-40B4-BE49-F238E27FC236}">
                  <a16:creationId xmlns="" xmlns:a16="http://schemas.microsoft.com/office/drawing/2014/main" id="{EFCE40FD-E0A4-E2A8-32E2-9D1A0B49AB6E}"/>
                </a:ext>
              </a:extLst>
            </p:cNvPr>
            <p:cNvSpPr/>
            <p:nvPr/>
          </p:nvSpPr>
          <p:spPr>
            <a:xfrm>
              <a:off x="1276866" y="3290187"/>
              <a:ext cx="571981" cy="352633"/>
            </a:xfrm>
            <a:prstGeom prst="wedgeEllipseCallout">
              <a:avLst>
                <a:gd name="adj1" fmla="val -26567"/>
                <a:gd name="adj2" fmla="val 765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 xmlns:a16="http://schemas.microsoft.com/office/drawing/2014/main" id="{F16D2878-3315-698B-0FE0-78082834D232}"/>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3" name="図 12">
            <a:extLst>
              <a:ext uri="{FF2B5EF4-FFF2-40B4-BE49-F238E27FC236}">
                <a16:creationId xmlns="" xmlns:a16="http://schemas.microsoft.com/office/drawing/2014/main" id="{6B2BFDED-28F9-C340-8BCC-455BB14A1427}"/>
              </a:ext>
            </a:extLst>
          </p:cNvPr>
          <p:cNvPicPr>
            <a:picLocks noChangeAspect="1"/>
          </p:cNvPicPr>
          <p:nvPr/>
        </p:nvPicPr>
        <p:blipFill>
          <a:blip r:embed="rId2"/>
          <a:stretch>
            <a:fillRect/>
          </a:stretch>
        </p:blipFill>
        <p:spPr>
          <a:xfrm>
            <a:off x="1510106" y="3045197"/>
            <a:ext cx="1384759" cy="3165349"/>
          </a:xfrm>
          <a:prstGeom prst="rect">
            <a:avLst/>
          </a:prstGeom>
          <a:ln>
            <a:solidFill>
              <a:schemeClr val="tx1"/>
            </a:solidFill>
          </a:ln>
        </p:spPr>
      </p:pic>
      <p:sp>
        <p:nvSpPr>
          <p:cNvPr id="58" name="角丸四角形 57">
            <a:extLst>
              <a:ext uri="{FF2B5EF4-FFF2-40B4-BE49-F238E27FC236}">
                <a16:creationId xmlns="" xmlns:a16="http://schemas.microsoft.com/office/drawing/2014/main" id="{F1C6B604-B696-6E47-857F-B75A959D6DA2}"/>
              </a:ext>
            </a:extLst>
          </p:cNvPr>
          <p:cNvSpPr/>
          <p:nvPr/>
        </p:nvSpPr>
        <p:spPr>
          <a:xfrm>
            <a:off x="1654259" y="5126669"/>
            <a:ext cx="268305"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9" name="グループ化 68">
            <a:extLst>
              <a:ext uri="{FF2B5EF4-FFF2-40B4-BE49-F238E27FC236}">
                <a16:creationId xmlns="" xmlns:a16="http://schemas.microsoft.com/office/drawing/2014/main" id="{8A19D1B4-7869-C64F-A878-B4C696F9A444}"/>
              </a:ext>
            </a:extLst>
          </p:cNvPr>
          <p:cNvGrpSpPr/>
          <p:nvPr/>
        </p:nvGrpSpPr>
        <p:grpSpPr>
          <a:xfrm>
            <a:off x="1062078" y="4696370"/>
            <a:ext cx="796351" cy="352633"/>
            <a:chOff x="1164680" y="3290187"/>
            <a:chExt cx="796351" cy="352633"/>
          </a:xfrm>
        </p:grpSpPr>
        <p:sp>
          <p:nvSpPr>
            <p:cNvPr id="70" name="円形吹き出し 69">
              <a:extLst>
                <a:ext uri="{FF2B5EF4-FFF2-40B4-BE49-F238E27FC236}">
                  <a16:creationId xmlns="" xmlns:a16="http://schemas.microsoft.com/office/drawing/2014/main" id="{D3AE9421-1CE3-EA48-B3CD-D601D3CE4285}"/>
                </a:ext>
              </a:extLst>
            </p:cNvPr>
            <p:cNvSpPr/>
            <p:nvPr/>
          </p:nvSpPr>
          <p:spPr>
            <a:xfrm>
              <a:off x="1276866" y="3290187"/>
              <a:ext cx="571981" cy="352633"/>
            </a:xfrm>
            <a:prstGeom prst="wedgeEllipseCallout">
              <a:avLst>
                <a:gd name="adj1" fmla="val 31747"/>
                <a:gd name="adj2" fmla="val 6274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 xmlns:a16="http://schemas.microsoft.com/office/drawing/2014/main" id="{A3A3B72C-9C27-A74B-8663-EC3BAA34C016}"/>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5" name="図 14">
            <a:extLst>
              <a:ext uri="{FF2B5EF4-FFF2-40B4-BE49-F238E27FC236}">
                <a16:creationId xmlns="" xmlns:a16="http://schemas.microsoft.com/office/drawing/2014/main" id="{B29DBC82-F83E-8447-A0C1-4C670F9A2B7B}"/>
              </a:ext>
            </a:extLst>
          </p:cNvPr>
          <p:cNvPicPr>
            <a:picLocks noChangeAspect="1"/>
          </p:cNvPicPr>
          <p:nvPr/>
        </p:nvPicPr>
        <p:blipFill>
          <a:blip r:embed="rId3"/>
          <a:stretch>
            <a:fillRect/>
          </a:stretch>
        </p:blipFill>
        <p:spPr>
          <a:xfrm>
            <a:off x="3902412" y="3045197"/>
            <a:ext cx="1391003" cy="3174639"/>
          </a:xfrm>
          <a:prstGeom prst="rect">
            <a:avLst/>
          </a:prstGeom>
          <a:ln>
            <a:solidFill>
              <a:schemeClr val="tx1"/>
            </a:solidFill>
          </a:ln>
        </p:spPr>
      </p:pic>
      <p:sp>
        <p:nvSpPr>
          <p:cNvPr id="41" name="角丸四角形 40">
            <a:extLst>
              <a:ext uri="{FF2B5EF4-FFF2-40B4-BE49-F238E27FC236}">
                <a16:creationId xmlns="" xmlns:a16="http://schemas.microsoft.com/office/drawing/2014/main" id="{654EF070-F4A2-2916-F622-8EE0B6168ADC}"/>
              </a:ext>
            </a:extLst>
          </p:cNvPr>
          <p:cNvSpPr/>
          <p:nvPr/>
        </p:nvSpPr>
        <p:spPr>
          <a:xfrm>
            <a:off x="3839038" y="3459926"/>
            <a:ext cx="1506868" cy="661598"/>
          </a:xfrm>
          <a:prstGeom prst="roundRect">
            <a:avLst>
              <a:gd name="adj" fmla="val 8632"/>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6" name="グループ化 65">
            <a:extLst>
              <a:ext uri="{FF2B5EF4-FFF2-40B4-BE49-F238E27FC236}">
                <a16:creationId xmlns="" xmlns:a16="http://schemas.microsoft.com/office/drawing/2014/main" id="{05E0F4A6-6FE7-BF47-2F42-547D824485C3}"/>
              </a:ext>
            </a:extLst>
          </p:cNvPr>
          <p:cNvGrpSpPr/>
          <p:nvPr/>
        </p:nvGrpSpPr>
        <p:grpSpPr>
          <a:xfrm>
            <a:off x="4285721" y="4253237"/>
            <a:ext cx="832883" cy="452343"/>
            <a:chOff x="1345363" y="3215404"/>
            <a:chExt cx="1214432" cy="523467"/>
          </a:xfrm>
        </p:grpSpPr>
        <p:sp>
          <p:nvSpPr>
            <p:cNvPr id="67" name="円形吹き出し 66">
              <a:extLst>
                <a:ext uri="{FF2B5EF4-FFF2-40B4-BE49-F238E27FC236}">
                  <a16:creationId xmlns="" xmlns:a16="http://schemas.microsoft.com/office/drawing/2014/main" id="{12ED374D-FC76-CAA9-3F80-62F1C50E5A9C}"/>
                </a:ext>
              </a:extLst>
            </p:cNvPr>
            <p:cNvSpPr/>
            <p:nvPr/>
          </p:nvSpPr>
          <p:spPr>
            <a:xfrm>
              <a:off x="1345363" y="3215404"/>
              <a:ext cx="1214432" cy="514350"/>
            </a:xfrm>
            <a:prstGeom prst="wedgeEllipseCallout">
              <a:avLst>
                <a:gd name="adj1" fmla="val -38228"/>
                <a:gd name="adj2" fmla="val -630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 xmlns:a16="http://schemas.microsoft.com/office/drawing/2014/main" id="{12A98CF1-3C66-7499-6CBD-A2F212ACC2EA}"/>
                </a:ext>
              </a:extLst>
            </p:cNvPr>
            <p:cNvSpPr txBox="1"/>
            <p:nvPr/>
          </p:nvSpPr>
          <p:spPr>
            <a:xfrm>
              <a:off x="1463787" y="3240234"/>
              <a:ext cx="1010026" cy="498637"/>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文字</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72" name="角丸四角形 71">
            <a:extLst>
              <a:ext uri="{FF2B5EF4-FFF2-40B4-BE49-F238E27FC236}">
                <a16:creationId xmlns="" xmlns:a16="http://schemas.microsoft.com/office/drawing/2014/main" id="{923C7A09-70A2-004F-AB06-4007984C07B5}"/>
              </a:ext>
            </a:extLst>
          </p:cNvPr>
          <p:cNvSpPr/>
          <p:nvPr/>
        </p:nvSpPr>
        <p:spPr>
          <a:xfrm>
            <a:off x="3839038" y="4838636"/>
            <a:ext cx="268305"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グループ化 72">
            <a:extLst>
              <a:ext uri="{FF2B5EF4-FFF2-40B4-BE49-F238E27FC236}">
                <a16:creationId xmlns="" xmlns:a16="http://schemas.microsoft.com/office/drawing/2014/main" id="{53521985-E049-3049-B76A-8F686989967F}"/>
              </a:ext>
            </a:extLst>
          </p:cNvPr>
          <p:cNvGrpSpPr/>
          <p:nvPr/>
        </p:nvGrpSpPr>
        <p:grpSpPr>
          <a:xfrm>
            <a:off x="3796335" y="5257223"/>
            <a:ext cx="796351" cy="380750"/>
            <a:chOff x="1113915" y="3290187"/>
            <a:chExt cx="796351" cy="380750"/>
          </a:xfrm>
        </p:grpSpPr>
        <p:sp>
          <p:nvSpPr>
            <p:cNvPr id="74" name="円形吹き出し 73">
              <a:extLst>
                <a:ext uri="{FF2B5EF4-FFF2-40B4-BE49-F238E27FC236}">
                  <a16:creationId xmlns="" xmlns:a16="http://schemas.microsoft.com/office/drawing/2014/main" id="{A0773FD7-814E-2A42-A593-3AEF37806EE0}"/>
                </a:ext>
              </a:extLst>
            </p:cNvPr>
            <p:cNvSpPr/>
            <p:nvPr/>
          </p:nvSpPr>
          <p:spPr>
            <a:xfrm>
              <a:off x="1182784" y="3290187"/>
              <a:ext cx="666064" cy="380750"/>
            </a:xfrm>
            <a:prstGeom prst="wedgeEllipseCallout">
              <a:avLst>
                <a:gd name="adj1" fmla="val -20203"/>
                <a:gd name="adj2" fmla="val -72456"/>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 xmlns:a16="http://schemas.microsoft.com/office/drawing/2014/main" id="{1D209D56-544B-EA44-9427-524FF848EE68}"/>
                </a:ext>
              </a:extLst>
            </p:cNvPr>
            <p:cNvSpPr txBox="1"/>
            <p:nvPr/>
          </p:nvSpPr>
          <p:spPr>
            <a:xfrm>
              <a:off x="1113915" y="3369540"/>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8" name="図 17">
            <a:extLst>
              <a:ext uri="{FF2B5EF4-FFF2-40B4-BE49-F238E27FC236}">
                <a16:creationId xmlns="" xmlns:a16="http://schemas.microsoft.com/office/drawing/2014/main" id="{321AFD2B-A986-4D4D-A7D3-89282941EE7D}"/>
              </a:ext>
            </a:extLst>
          </p:cNvPr>
          <p:cNvPicPr>
            <a:picLocks noChangeAspect="1"/>
          </p:cNvPicPr>
          <p:nvPr/>
        </p:nvPicPr>
        <p:blipFill>
          <a:blip r:embed="rId4"/>
          <a:stretch>
            <a:fillRect/>
          </a:stretch>
        </p:blipFill>
        <p:spPr>
          <a:xfrm>
            <a:off x="6247858" y="3042254"/>
            <a:ext cx="1396948" cy="3180065"/>
          </a:xfrm>
          <a:prstGeom prst="rect">
            <a:avLst/>
          </a:prstGeom>
          <a:ln>
            <a:solidFill>
              <a:schemeClr val="tx1"/>
            </a:solidFill>
          </a:ln>
        </p:spPr>
      </p:pic>
      <p:sp>
        <p:nvSpPr>
          <p:cNvPr id="36" name="角丸四角形 35">
            <a:extLst>
              <a:ext uri="{FF2B5EF4-FFF2-40B4-BE49-F238E27FC236}">
                <a16:creationId xmlns="" xmlns:a16="http://schemas.microsoft.com/office/drawing/2014/main" id="{6DD63DE1-83F2-CC91-CE1D-C34FD997FA89}"/>
              </a:ext>
            </a:extLst>
          </p:cNvPr>
          <p:cNvSpPr/>
          <p:nvPr/>
        </p:nvSpPr>
        <p:spPr>
          <a:xfrm>
            <a:off x="7101754" y="3042254"/>
            <a:ext cx="571981" cy="207743"/>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 xmlns:a16="http://schemas.microsoft.com/office/drawing/2014/main" id="{9C12462D-E764-FA4D-92E2-50F5CE2C9B30}"/>
              </a:ext>
            </a:extLst>
          </p:cNvPr>
          <p:cNvPicPr>
            <a:picLocks noChangeAspect="1"/>
          </p:cNvPicPr>
          <p:nvPr/>
        </p:nvPicPr>
        <p:blipFill>
          <a:blip r:embed="rId5"/>
          <a:stretch>
            <a:fillRect/>
          </a:stretch>
        </p:blipFill>
        <p:spPr>
          <a:xfrm>
            <a:off x="8757079" y="3047574"/>
            <a:ext cx="1406119" cy="3183296"/>
          </a:xfrm>
          <a:prstGeom prst="rect">
            <a:avLst/>
          </a:prstGeom>
          <a:ln>
            <a:solidFill>
              <a:schemeClr val="tx1"/>
            </a:solidFill>
          </a:ln>
        </p:spPr>
      </p:pic>
      <p:grpSp>
        <p:nvGrpSpPr>
          <p:cNvPr id="2" name="グループ化 1">
            <a:extLst>
              <a:ext uri="{FF2B5EF4-FFF2-40B4-BE49-F238E27FC236}">
                <a16:creationId xmlns="" xmlns:a16="http://schemas.microsoft.com/office/drawing/2014/main" id="{9ABA67DD-DD54-BD0A-8978-76C223D51F99}"/>
              </a:ext>
            </a:extLst>
          </p:cNvPr>
          <p:cNvGrpSpPr/>
          <p:nvPr/>
        </p:nvGrpSpPr>
        <p:grpSpPr>
          <a:xfrm>
            <a:off x="604646" y="0"/>
            <a:ext cx="1351370" cy="1035439"/>
            <a:chOff x="604646" y="0"/>
            <a:chExt cx="1351370" cy="1035439"/>
          </a:xfrm>
          <a:solidFill>
            <a:srgbClr val="6AC8F3"/>
          </a:solidFill>
        </p:grpSpPr>
        <p:sp>
          <p:nvSpPr>
            <p:cNvPr id="8" name="片側の 2 つの角を切り取った四角形 7">
              <a:extLst>
                <a:ext uri="{FF2B5EF4-FFF2-40B4-BE49-F238E27FC236}">
                  <a16:creationId xmlns="" xmlns:a16="http://schemas.microsoft.com/office/drawing/2014/main" id="{BA4FE104-70D0-739F-0C64-CCD5471931F1}"/>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片側の 2 つの角を切り取った四角形 8">
              <a:extLst>
                <a:ext uri="{FF2B5EF4-FFF2-40B4-BE49-F238E27FC236}">
                  <a16:creationId xmlns="" xmlns:a16="http://schemas.microsoft.com/office/drawing/2014/main" id="{7AE06591-7F4E-A184-12F1-DFB1196E0A9F}"/>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 xmlns:a16="http://schemas.microsoft.com/office/drawing/2014/main" id="{44DD0F1D-AC80-C932-3C44-7D94C34DC55E}"/>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［実践編］</a:t>
            </a:r>
          </a:p>
        </p:txBody>
      </p:sp>
      <p:grpSp>
        <p:nvGrpSpPr>
          <p:cNvPr id="4" name="グループ化 3">
            <a:extLst>
              <a:ext uri="{FF2B5EF4-FFF2-40B4-BE49-F238E27FC236}">
                <a16:creationId xmlns="" xmlns:a16="http://schemas.microsoft.com/office/drawing/2014/main" id="{8712AB58-F27B-2A19-DAB5-8E55753B0993}"/>
              </a:ext>
            </a:extLst>
          </p:cNvPr>
          <p:cNvGrpSpPr/>
          <p:nvPr/>
        </p:nvGrpSpPr>
        <p:grpSpPr>
          <a:xfrm>
            <a:off x="7157631" y="3359205"/>
            <a:ext cx="796351" cy="352633"/>
            <a:chOff x="1164680" y="3290187"/>
            <a:chExt cx="796351" cy="352633"/>
          </a:xfrm>
        </p:grpSpPr>
        <p:sp>
          <p:nvSpPr>
            <p:cNvPr id="5" name="円形吹き出し 4">
              <a:extLst>
                <a:ext uri="{FF2B5EF4-FFF2-40B4-BE49-F238E27FC236}">
                  <a16:creationId xmlns="" xmlns:a16="http://schemas.microsoft.com/office/drawing/2014/main" id="{FA4BB63B-3291-70AD-2CC5-1481360928A7}"/>
                </a:ext>
              </a:extLst>
            </p:cNvPr>
            <p:cNvSpPr/>
            <p:nvPr/>
          </p:nvSpPr>
          <p:spPr>
            <a:xfrm>
              <a:off x="1276866" y="3290187"/>
              <a:ext cx="571981" cy="352633"/>
            </a:xfrm>
            <a:prstGeom prst="wedgeEllipseCallout">
              <a:avLst>
                <a:gd name="adj1" fmla="val -29597"/>
                <a:gd name="adj2" fmla="val -66910"/>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 xmlns:a16="http://schemas.microsoft.com/office/drawing/2014/main" id="{8DDFFD9C-86F7-0B1D-EE6B-BF4259DFE59D}"/>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21" name="テキスト ボックス 20">
            <a:extLst>
              <a:ext uri="{FF2B5EF4-FFF2-40B4-BE49-F238E27FC236}">
                <a16:creationId xmlns="" xmlns:a16="http://schemas.microsoft.com/office/drawing/2014/main" id="{5BED223D-0026-B94C-1F9E-3A08802080A6}"/>
              </a:ext>
            </a:extLst>
          </p:cNvPr>
          <p:cNvSpPr txBox="1"/>
          <p:nvPr/>
        </p:nvSpPr>
        <p:spPr>
          <a:xfrm>
            <a:off x="788667" y="403384"/>
            <a:ext cx="983325" cy="630942"/>
          </a:xfrm>
          <a:prstGeom prst="rect">
            <a:avLst/>
          </a:prstGeom>
          <a:solidFill>
            <a:srgbClr val="6AC8F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Tree>
    <p:extLst>
      <p:ext uri="{BB962C8B-B14F-4D97-AF65-F5344CB8AC3E}">
        <p14:creationId xmlns:p14="http://schemas.microsoft.com/office/powerpoint/2010/main" val="2528917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 xmlns:a16="http://schemas.microsoft.com/office/drawing/2014/main" id="{3D1BF2C3-CFDB-4DD7-7402-D4D73856ACD9}"/>
              </a:ext>
            </a:extLst>
          </p:cNvPr>
          <p:cNvGrpSpPr/>
          <p:nvPr/>
        </p:nvGrpSpPr>
        <p:grpSpPr>
          <a:xfrm>
            <a:off x="779006" y="2356386"/>
            <a:ext cx="2215205" cy="4540571"/>
            <a:chOff x="779006" y="2356386"/>
            <a:chExt cx="2215205" cy="4540571"/>
          </a:xfrm>
        </p:grpSpPr>
        <p:sp>
          <p:nvSpPr>
            <p:cNvPr id="11" name="円/楕円 10">
              <a:extLst>
                <a:ext uri="{FF2B5EF4-FFF2-40B4-BE49-F238E27FC236}">
                  <a16:creationId xmlns="" xmlns:a16="http://schemas.microsoft.com/office/drawing/2014/main"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 xmlns:a16="http://schemas.microsoft.com/office/drawing/2014/main"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6" name="テキスト ボックス 5">
              <a:extLst>
                <a:ext uri="{FF2B5EF4-FFF2-40B4-BE49-F238E27FC236}">
                  <a16:creationId xmlns="" xmlns:a16="http://schemas.microsoft.com/office/drawing/2014/main" id="{BD9123E9-F367-B536-A50A-2C1218204E7F}"/>
                </a:ext>
              </a:extLst>
            </p:cNvPr>
            <p:cNvSpPr txBox="1"/>
            <p:nvPr/>
          </p:nvSpPr>
          <p:spPr>
            <a:xfrm>
              <a:off x="1380564" y="6296793"/>
              <a:ext cx="1613647"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タイムラインの中から、返信したいツイートをタップして表示します。</a:t>
              </a:r>
            </a:p>
          </p:txBody>
        </p:sp>
      </p:grpSp>
      <p:grpSp>
        <p:nvGrpSpPr>
          <p:cNvPr id="42" name="グループ化 41">
            <a:extLst>
              <a:ext uri="{FF2B5EF4-FFF2-40B4-BE49-F238E27FC236}">
                <a16:creationId xmlns="" xmlns:a16="http://schemas.microsoft.com/office/drawing/2014/main" id="{DD88F9E0-B055-E56E-C89D-5305382E7E54}"/>
              </a:ext>
            </a:extLst>
          </p:cNvPr>
          <p:cNvGrpSpPr/>
          <p:nvPr/>
        </p:nvGrpSpPr>
        <p:grpSpPr>
          <a:xfrm>
            <a:off x="3220103" y="2305040"/>
            <a:ext cx="2790819" cy="4591917"/>
            <a:chOff x="779006" y="2305040"/>
            <a:chExt cx="2790819" cy="4591917"/>
          </a:xfrm>
        </p:grpSpPr>
        <p:sp>
          <p:nvSpPr>
            <p:cNvPr id="43" name="円/楕円 42">
              <a:extLst>
                <a:ext uri="{FF2B5EF4-FFF2-40B4-BE49-F238E27FC236}">
                  <a16:creationId xmlns="" xmlns:a16="http://schemas.microsoft.com/office/drawing/2014/main"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 xmlns:a16="http://schemas.microsoft.com/office/drawing/2014/main"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 xmlns:a16="http://schemas.microsoft.com/office/drawing/2014/main" id="{96583D47-258C-0888-4F4F-EB44013C57F1}"/>
                </a:ext>
              </a:extLst>
            </p:cNvPr>
            <p:cNvSpPr txBox="1"/>
            <p:nvPr/>
          </p:nvSpPr>
          <p:spPr>
            <a:xfrm>
              <a:off x="901981" y="2305040"/>
              <a:ext cx="2667844" cy="677108"/>
            </a:xfrm>
            <a:prstGeom prst="rect">
              <a:avLst/>
            </a:prstGeom>
            <a:noFill/>
          </p:spPr>
          <p:txBody>
            <a:bodyPr wrap="square">
              <a:spAutoFit/>
            </a:bodyPr>
            <a:lstStyle/>
            <a:p>
              <a:pPr algn="ctr"/>
              <a:r>
                <a:rPr lang="ja-JP" altLang="en-US" sz="1900" b="1" spc="-150">
                  <a:latin typeface="Meiryo" panose="020B0604030504040204" pitchFamily="34" charset="-128"/>
                  <a:ea typeface="Meiryo" panose="020B0604030504040204" pitchFamily="34" charset="-128"/>
                </a:rPr>
                <a:t>「</a:t>
              </a:r>
              <a:r>
                <a:rPr lang="ja-JP" altLang="en-US" sz="1900" b="1">
                  <a:latin typeface="Meiryo" panose="020B0604030504040204" pitchFamily="34" charset="-128"/>
                  <a:ea typeface="Meiryo" panose="020B0604030504040204" pitchFamily="34" charset="-128"/>
                </a:rPr>
                <a:t>吹き出しマーク</a:t>
              </a:r>
              <a:r>
                <a:rPr lang="ja-JP" altLang="en-US" sz="1900" b="1" spc="-150">
                  <a:latin typeface="Meiryo" panose="020B0604030504040204" pitchFamily="34" charset="-128"/>
                  <a:ea typeface="Meiryo" panose="020B0604030504040204" pitchFamily="34" charset="-128"/>
                </a:rPr>
                <a:t>」</a:t>
              </a:r>
              <a:endParaRPr lang="en-US" altLang="ja-JP" sz="1900" b="1" spc="-150"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をタップ</a:t>
              </a:r>
            </a:p>
          </p:txBody>
        </p:sp>
        <p:sp>
          <p:nvSpPr>
            <p:cNvPr id="47" name="テキスト ボックス 46">
              <a:extLst>
                <a:ext uri="{FF2B5EF4-FFF2-40B4-BE49-F238E27FC236}">
                  <a16:creationId xmlns="" xmlns:a16="http://schemas.microsoft.com/office/drawing/2014/main" id="{83280CD2-199E-FB28-4F61-CF6FF5AB2BDA}"/>
                </a:ext>
              </a:extLst>
            </p:cNvPr>
            <p:cNvSpPr txBox="1"/>
            <p:nvPr/>
          </p:nvSpPr>
          <p:spPr>
            <a:xfrm>
              <a:off x="1380564" y="6296793"/>
              <a:ext cx="1613647"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ツイートの左下にある「吹き出しマーク」をタップします。</a:t>
              </a:r>
            </a:p>
          </p:txBody>
        </p:sp>
      </p:grpSp>
      <p:grpSp>
        <p:nvGrpSpPr>
          <p:cNvPr id="48" name="グループ化 47">
            <a:extLst>
              <a:ext uri="{FF2B5EF4-FFF2-40B4-BE49-F238E27FC236}">
                <a16:creationId xmlns="" xmlns:a16="http://schemas.microsoft.com/office/drawing/2014/main" id="{C658D3FF-0742-29E6-F713-8E901F4370D5}"/>
              </a:ext>
            </a:extLst>
          </p:cNvPr>
          <p:cNvGrpSpPr/>
          <p:nvPr/>
        </p:nvGrpSpPr>
        <p:grpSpPr>
          <a:xfrm>
            <a:off x="5661200" y="2327142"/>
            <a:ext cx="2499186" cy="4569815"/>
            <a:chOff x="779006" y="2327142"/>
            <a:chExt cx="2499186" cy="4569815"/>
          </a:xfrm>
        </p:grpSpPr>
        <p:sp>
          <p:nvSpPr>
            <p:cNvPr id="49" name="円/楕円 48">
              <a:extLst>
                <a:ext uri="{FF2B5EF4-FFF2-40B4-BE49-F238E27FC236}">
                  <a16:creationId xmlns="" xmlns:a16="http://schemas.microsoft.com/office/drawing/2014/main"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 xmlns:a16="http://schemas.microsoft.com/office/drawing/2014/main"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 xmlns:a16="http://schemas.microsoft.com/office/drawing/2014/main" id="{DC2B4889-AAB7-FF19-584C-F588048E8E37}"/>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文字を入力して「返信」をタップ</a:t>
              </a:r>
            </a:p>
          </p:txBody>
        </p:sp>
        <p:sp>
          <p:nvSpPr>
            <p:cNvPr id="53" name="テキスト ボックス 52">
              <a:extLst>
                <a:ext uri="{FF2B5EF4-FFF2-40B4-BE49-F238E27FC236}">
                  <a16:creationId xmlns="" xmlns:a16="http://schemas.microsoft.com/office/drawing/2014/main" id="{2996C452-6EFC-0EDA-CD32-AF9460C2269C}"/>
                </a:ext>
              </a:extLst>
            </p:cNvPr>
            <p:cNvSpPr txBox="1"/>
            <p:nvPr/>
          </p:nvSpPr>
          <p:spPr>
            <a:xfrm>
              <a:off x="1247325" y="6296793"/>
              <a:ext cx="1746886" cy="600164"/>
            </a:xfrm>
            <a:prstGeom prst="rect">
              <a:avLst/>
            </a:prstGeom>
            <a:noFill/>
          </p:spPr>
          <p:txBody>
            <a:bodyPr wrap="square">
              <a:spAutoFit/>
            </a:bodyPr>
            <a:lstStyle/>
            <a:p>
              <a:r>
                <a:rPr lang="en-US" altLang="ja-JP" sz="1100" dirty="0">
                  <a:latin typeface="Meiryo" panose="020B0604030504040204" pitchFamily="34" charset="-128"/>
                  <a:ea typeface="Meiryo" panose="020B0604030504040204" pitchFamily="34" charset="-128"/>
                </a:rPr>
                <a:t>140</a:t>
              </a:r>
              <a:r>
                <a:rPr lang="ja-JP" altLang="en-US" sz="1100">
                  <a:latin typeface="Meiryo" panose="020B0604030504040204" pitchFamily="34" charset="-128"/>
                  <a:ea typeface="Meiryo" panose="020B0604030504040204" pitchFamily="34" charset="-128"/>
                </a:rPr>
                <a:t>字までの文字を入力したら、右上の「返信」をタップします。</a:t>
              </a:r>
            </a:p>
          </p:txBody>
        </p:sp>
      </p:grpSp>
      <p:grpSp>
        <p:nvGrpSpPr>
          <p:cNvPr id="54" name="グループ化 53">
            <a:extLst>
              <a:ext uri="{FF2B5EF4-FFF2-40B4-BE49-F238E27FC236}">
                <a16:creationId xmlns="" xmlns:a16="http://schemas.microsoft.com/office/drawing/2014/main" id="{ACF214C9-B5F1-EABD-9D2E-5E81B0C6653F}"/>
              </a:ext>
            </a:extLst>
          </p:cNvPr>
          <p:cNvGrpSpPr/>
          <p:nvPr/>
        </p:nvGrpSpPr>
        <p:grpSpPr>
          <a:xfrm>
            <a:off x="8102297" y="2356386"/>
            <a:ext cx="2364432" cy="4540571"/>
            <a:chOff x="779006" y="2356386"/>
            <a:chExt cx="2364432" cy="4540571"/>
          </a:xfrm>
        </p:grpSpPr>
        <p:sp>
          <p:nvSpPr>
            <p:cNvPr id="55" name="円/楕円 54">
              <a:extLst>
                <a:ext uri="{FF2B5EF4-FFF2-40B4-BE49-F238E27FC236}">
                  <a16:creationId xmlns="" xmlns:a16="http://schemas.microsoft.com/office/drawing/2014/main"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 xmlns:a16="http://schemas.microsoft.com/office/drawing/2014/main"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 xmlns:a16="http://schemas.microsoft.com/office/drawing/2014/main" id="{C9F73339-2874-C357-4658-3BDD58BE6086}"/>
                </a:ext>
              </a:extLst>
            </p:cNvPr>
            <p:cNvSpPr txBox="1"/>
            <p:nvPr/>
          </p:nvSpPr>
          <p:spPr>
            <a:xfrm>
              <a:off x="1396552" y="6296793"/>
              <a:ext cx="1746886"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選んだツイートの下に、自分の返信が表示され</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ます。</a:t>
              </a:r>
            </a:p>
          </p:txBody>
        </p:sp>
      </p:grpSp>
      <p:sp>
        <p:nvSpPr>
          <p:cNvPr id="60" name="三角形 59">
            <a:extLst>
              <a:ext uri="{FF2B5EF4-FFF2-40B4-BE49-F238E27FC236}">
                <a16:creationId xmlns="" xmlns:a16="http://schemas.microsoft.com/office/drawing/2014/main" id="{FEE1D0B8-EF15-8DE9-954E-A9D02418AFB4}"/>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 xmlns:a16="http://schemas.microsoft.com/office/drawing/2014/main" id="{7BDE8AE1-0C4A-F54F-45FA-6FDD0F549429}"/>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三角形 61">
            <a:extLst>
              <a:ext uri="{FF2B5EF4-FFF2-40B4-BE49-F238E27FC236}">
                <a16:creationId xmlns="" xmlns:a16="http://schemas.microsoft.com/office/drawing/2014/main" id="{10EFAFEA-0841-CBDA-E02E-FA12B4AABB00}"/>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 xmlns:a16="http://schemas.microsoft.com/office/drawing/2014/main" id="{2C06F063-6E98-4237-2FDC-8F8720EC9CA0}"/>
              </a:ext>
            </a:extLst>
          </p:cNvPr>
          <p:cNvSpPr txBox="1"/>
          <p:nvPr/>
        </p:nvSpPr>
        <p:spPr>
          <a:xfrm>
            <a:off x="720000" y="1441711"/>
            <a:ext cx="9795600"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8. </a:t>
            </a:r>
            <a:r>
              <a:rPr lang="ja-JP" altLang="en-US" sz="2800" b="1">
                <a:latin typeface="Meiryo" panose="020B0604030504040204" pitchFamily="34" charset="-128"/>
                <a:ea typeface="Meiryo" panose="020B0604030504040204" pitchFamily="34" charset="-128"/>
              </a:rPr>
              <a:t>他の人のツイートに返信（コメント）する</a:t>
            </a:r>
          </a:p>
        </p:txBody>
      </p:sp>
      <p:sp>
        <p:nvSpPr>
          <p:cNvPr id="29" name="テキスト ボックス 28">
            <a:extLst>
              <a:ext uri="{FF2B5EF4-FFF2-40B4-BE49-F238E27FC236}">
                <a16:creationId xmlns="" xmlns:a16="http://schemas.microsoft.com/office/drawing/2014/main" id="{E4CAFE4E-FE48-E852-F030-6007A64CBD0B}"/>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返信する</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ツイートを表示</a:t>
            </a:r>
          </a:p>
        </p:txBody>
      </p:sp>
      <p:sp>
        <p:nvSpPr>
          <p:cNvPr id="34" name="テキスト ボックス 33">
            <a:extLst>
              <a:ext uri="{FF2B5EF4-FFF2-40B4-BE49-F238E27FC236}">
                <a16:creationId xmlns="" xmlns:a16="http://schemas.microsoft.com/office/drawing/2014/main" id="{B6D0BC87-74A8-2646-745C-6D6C18B83B72}"/>
              </a:ext>
            </a:extLst>
          </p:cNvPr>
          <p:cNvSpPr txBox="1"/>
          <p:nvPr/>
        </p:nvSpPr>
        <p:spPr>
          <a:xfrm>
            <a:off x="8419172" y="2382291"/>
            <a:ext cx="2124222" cy="384721"/>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返信完了</a:t>
            </a:r>
          </a:p>
        </p:txBody>
      </p:sp>
      <p:pic>
        <p:nvPicPr>
          <p:cNvPr id="8" name="図 7">
            <a:extLst>
              <a:ext uri="{FF2B5EF4-FFF2-40B4-BE49-F238E27FC236}">
                <a16:creationId xmlns="" xmlns:a16="http://schemas.microsoft.com/office/drawing/2014/main" id="{58D0768A-862F-9042-94D9-A9E606C980E1}"/>
              </a:ext>
            </a:extLst>
          </p:cNvPr>
          <p:cNvPicPr>
            <a:picLocks noChangeAspect="1"/>
          </p:cNvPicPr>
          <p:nvPr/>
        </p:nvPicPr>
        <p:blipFill>
          <a:blip r:embed="rId2"/>
          <a:srcRect/>
          <a:stretch/>
        </p:blipFill>
        <p:spPr>
          <a:xfrm>
            <a:off x="1427220" y="3054016"/>
            <a:ext cx="1378524" cy="3142524"/>
          </a:xfrm>
          <a:prstGeom prst="rect">
            <a:avLst/>
          </a:prstGeom>
          <a:ln>
            <a:solidFill>
              <a:schemeClr val="tx1"/>
            </a:solidFill>
          </a:ln>
        </p:spPr>
      </p:pic>
      <p:sp>
        <p:nvSpPr>
          <p:cNvPr id="35" name="角丸四角形 34">
            <a:extLst>
              <a:ext uri="{FF2B5EF4-FFF2-40B4-BE49-F238E27FC236}">
                <a16:creationId xmlns="" xmlns:a16="http://schemas.microsoft.com/office/drawing/2014/main" id="{347ECE1D-7DFA-AF3D-7A63-0C7105F57D06}"/>
              </a:ext>
            </a:extLst>
          </p:cNvPr>
          <p:cNvSpPr/>
          <p:nvPr/>
        </p:nvSpPr>
        <p:spPr>
          <a:xfrm>
            <a:off x="1427219" y="3213131"/>
            <a:ext cx="1471834" cy="1515157"/>
          </a:xfrm>
          <a:prstGeom prst="roundRect">
            <a:avLst>
              <a:gd name="adj" fmla="val 5862"/>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 xmlns:a16="http://schemas.microsoft.com/office/drawing/2014/main" id="{36B6F2E0-83C8-EF66-1437-0EA208FF9390}"/>
              </a:ext>
            </a:extLst>
          </p:cNvPr>
          <p:cNvGrpSpPr/>
          <p:nvPr/>
        </p:nvGrpSpPr>
        <p:grpSpPr>
          <a:xfrm>
            <a:off x="1526515" y="4933212"/>
            <a:ext cx="1467696" cy="553997"/>
            <a:chOff x="1167293" y="3290186"/>
            <a:chExt cx="1467696" cy="553997"/>
          </a:xfrm>
        </p:grpSpPr>
        <p:sp>
          <p:nvSpPr>
            <p:cNvPr id="37" name="円形吹き出し 36">
              <a:extLst>
                <a:ext uri="{FF2B5EF4-FFF2-40B4-BE49-F238E27FC236}">
                  <a16:creationId xmlns="" xmlns:a16="http://schemas.microsoft.com/office/drawing/2014/main" id="{F364312D-547F-10C1-BE27-5806C1438F05}"/>
                </a:ext>
              </a:extLst>
            </p:cNvPr>
            <p:cNvSpPr/>
            <p:nvPr/>
          </p:nvSpPr>
          <p:spPr>
            <a:xfrm>
              <a:off x="1167293" y="3290186"/>
              <a:ext cx="1449276" cy="553997"/>
            </a:xfrm>
            <a:prstGeom prst="wedgeEllipseCallout">
              <a:avLst>
                <a:gd name="adj1" fmla="val -6357"/>
                <a:gd name="adj2" fmla="val -7343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 xmlns:a16="http://schemas.microsoft.com/office/drawing/2014/main" id="{F4F911D8-8628-93CB-D767-F56446A114CA}"/>
                </a:ext>
              </a:extLst>
            </p:cNvPr>
            <p:cNvSpPr txBox="1"/>
            <p:nvPr/>
          </p:nvSpPr>
          <p:spPr>
            <a:xfrm>
              <a:off x="1185713" y="3393353"/>
              <a:ext cx="1449276" cy="430887"/>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返信するツイート</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選んでタップ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3" name="図 12">
            <a:extLst>
              <a:ext uri="{FF2B5EF4-FFF2-40B4-BE49-F238E27FC236}">
                <a16:creationId xmlns="" xmlns:a16="http://schemas.microsoft.com/office/drawing/2014/main" id="{10EEA9BC-DDB1-5A49-8EE5-711EF689F172}"/>
              </a:ext>
            </a:extLst>
          </p:cNvPr>
          <p:cNvPicPr>
            <a:picLocks noChangeAspect="1"/>
          </p:cNvPicPr>
          <p:nvPr/>
        </p:nvPicPr>
        <p:blipFill>
          <a:blip r:embed="rId3"/>
          <a:srcRect/>
          <a:stretch/>
        </p:blipFill>
        <p:spPr>
          <a:xfrm>
            <a:off x="3918227" y="3020047"/>
            <a:ext cx="1389907" cy="3178769"/>
          </a:xfrm>
          <a:prstGeom prst="rect">
            <a:avLst/>
          </a:prstGeom>
          <a:ln>
            <a:solidFill>
              <a:schemeClr val="tx1"/>
            </a:solidFill>
          </a:ln>
        </p:spPr>
      </p:pic>
      <p:sp>
        <p:nvSpPr>
          <p:cNvPr id="30" name="角丸四角形 29">
            <a:extLst>
              <a:ext uri="{FF2B5EF4-FFF2-40B4-BE49-F238E27FC236}">
                <a16:creationId xmlns="" xmlns:a16="http://schemas.microsoft.com/office/drawing/2014/main" id="{61DFAC0C-ACF8-2FED-3F5A-8514FA0D4765}"/>
              </a:ext>
            </a:extLst>
          </p:cNvPr>
          <p:cNvSpPr/>
          <p:nvPr/>
        </p:nvSpPr>
        <p:spPr>
          <a:xfrm>
            <a:off x="3944992" y="5582828"/>
            <a:ext cx="268305"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a:extLst>
              <a:ext uri="{FF2B5EF4-FFF2-40B4-BE49-F238E27FC236}">
                <a16:creationId xmlns="" xmlns:a16="http://schemas.microsoft.com/office/drawing/2014/main" id="{22937EEA-3011-FC53-16CE-7438C9B237BD}"/>
              </a:ext>
            </a:extLst>
          </p:cNvPr>
          <p:cNvGrpSpPr/>
          <p:nvPr/>
        </p:nvGrpSpPr>
        <p:grpSpPr>
          <a:xfrm>
            <a:off x="3910487" y="5052133"/>
            <a:ext cx="796351" cy="352633"/>
            <a:chOff x="1164680" y="3290187"/>
            <a:chExt cx="796351" cy="352633"/>
          </a:xfrm>
        </p:grpSpPr>
        <p:sp>
          <p:nvSpPr>
            <p:cNvPr id="32" name="円形吹き出し 31">
              <a:extLst>
                <a:ext uri="{FF2B5EF4-FFF2-40B4-BE49-F238E27FC236}">
                  <a16:creationId xmlns="" xmlns:a16="http://schemas.microsoft.com/office/drawing/2014/main" id="{30D5D194-0CFA-48D6-AFFA-2708BE617522}"/>
                </a:ext>
              </a:extLst>
            </p:cNvPr>
            <p:cNvSpPr/>
            <p:nvPr/>
          </p:nvSpPr>
          <p:spPr>
            <a:xfrm>
              <a:off x="1276866" y="3290187"/>
              <a:ext cx="571981" cy="352633"/>
            </a:xfrm>
            <a:prstGeom prst="wedgeEllipseCallout">
              <a:avLst>
                <a:gd name="adj1" fmla="val -26567"/>
                <a:gd name="adj2" fmla="val 765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 xmlns:a16="http://schemas.microsoft.com/office/drawing/2014/main" id="{052953F1-C0B1-04A1-45EB-23958DB90A1D}"/>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5" name="図 14">
            <a:extLst>
              <a:ext uri="{FF2B5EF4-FFF2-40B4-BE49-F238E27FC236}">
                <a16:creationId xmlns="" xmlns:a16="http://schemas.microsoft.com/office/drawing/2014/main" id="{790B7B8E-B04E-CD4E-89FE-8E0B6EF80F80}"/>
              </a:ext>
            </a:extLst>
          </p:cNvPr>
          <p:cNvPicPr>
            <a:picLocks noChangeAspect="1"/>
          </p:cNvPicPr>
          <p:nvPr/>
        </p:nvPicPr>
        <p:blipFill>
          <a:blip r:embed="rId4"/>
          <a:srcRect/>
          <a:stretch/>
        </p:blipFill>
        <p:spPr>
          <a:xfrm>
            <a:off x="6292327" y="3025539"/>
            <a:ext cx="1402351" cy="3178662"/>
          </a:xfrm>
          <a:prstGeom prst="rect">
            <a:avLst/>
          </a:prstGeom>
          <a:ln>
            <a:solidFill>
              <a:schemeClr val="tx1"/>
            </a:solidFill>
          </a:ln>
        </p:spPr>
      </p:pic>
      <p:sp>
        <p:nvSpPr>
          <p:cNvPr id="21" name="角丸四角形 20">
            <a:extLst>
              <a:ext uri="{FF2B5EF4-FFF2-40B4-BE49-F238E27FC236}">
                <a16:creationId xmlns="" xmlns:a16="http://schemas.microsoft.com/office/drawing/2014/main" id="{5412BB45-3F11-13F0-D5FD-149B0E1305A2}"/>
              </a:ext>
            </a:extLst>
          </p:cNvPr>
          <p:cNvSpPr/>
          <p:nvPr/>
        </p:nvSpPr>
        <p:spPr>
          <a:xfrm>
            <a:off x="7383197" y="2990534"/>
            <a:ext cx="345986" cy="222597"/>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9">
            <a:extLst>
              <a:ext uri="{FF2B5EF4-FFF2-40B4-BE49-F238E27FC236}">
                <a16:creationId xmlns="" xmlns:a16="http://schemas.microsoft.com/office/drawing/2014/main" id="{D6EA8A8B-4B41-C4FA-CB71-785D40F488D9}"/>
              </a:ext>
            </a:extLst>
          </p:cNvPr>
          <p:cNvSpPr/>
          <p:nvPr/>
        </p:nvSpPr>
        <p:spPr>
          <a:xfrm>
            <a:off x="6295638" y="3336928"/>
            <a:ext cx="1351871" cy="43088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a:extLst>
              <a:ext uri="{FF2B5EF4-FFF2-40B4-BE49-F238E27FC236}">
                <a16:creationId xmlns="" xmlns:a16="http://schemas.microsoft.com/office/drawing/2014/main" id="{D210A34C-B147-122A-9001-D5607FF07ABF}"/>
              </a:ext>
            </a:extLst>
          </p:cNvPr>
          <p:cNvGrpSpPr/>
          <p:nvPr/>
        </p:nvGrpSpPr>
        <p:grpSpPr>
          <a:xfrm>
            <a:off x="7538013" y="3283772"/>
            <a:ext cx="1128568" cy="368819"/>
            <a:chOff x="1134272" y="3290187"/>
            <a:chExt cx="796351" cy="352633"/>
          </a:xfrm>
        </p:grpSpPr>
        <p:sp>
          <p:nvSpPr>
            <p:cNvPr id="27" name="円形吹き出し 26">
              <a:extLst>
                <a:ext uri="{FF2B5EF4-FFF2-40B4-BE49-F238E27FC236}">
                  <a16:creationId xmlns="" xmlns:a16="http://schemas.microsoft.com/office/drawing/2014/main" id="{3A1551D6-6136-E8A6-BBBA-08246ED3C697}"/>
                </a:ext>
              </a:extLst>
            </p:cNvPr>
            <p:cNvSpPr/>
            <p:nvPr/>
          </p:nvSpPr>
          <p:spPr>
            <a:xfrm>
              <a:off x="1276867" y="3290187"/>
              <a:ext cx="511161" cy="352633"/>
            </a:xfrm>
            <a:prstGeom prst="wedgeEllipseCallout">
              <a:avLst>
                <a:gd name="adj1" fmla="val -46286"/>
                <a:gd name="adj2" fmla="val -5923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 xmlns:a16="http://schemas.microsoft.com/office/drawing/2014/main" id="{60739492-8353-C91E-79F8-9AE25CFD1CA8}"/>
                </a:ext>
              </a:extLst>
            </p:cNvPr>
            <p:cNvSpPr txBox="1"/>
            <p:nvPr/>
          </p:nvSpPr>
          <p:spPr>
            <a:xfrm>
              <a:off x="1134272" y="335976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❷タップ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grpSp>
        <p:nvGrpSpPr>
          <p:cNvPr id="41" name="グループ化 40">
            <a:extLst>
              <a:ext uri="{FF2B5EF4-FFF2-40B4-BE49-F238E27FC236}">
                <a16:creationId xmlns="" xmlns:a16="http://schemas.microsoft.com/office/drawing/2014/main" id="{EE586A04-F011-8C4A-5F4A-FFE459818BBD}"/>
              </a:ext>
            </a:extLst>
          </p:cNvPr>
          <p:cNvGrpSpPr/>
          <p:nvPr/>
        </p:nvGrpSpPr>
        <p:grpSpPr>
          <a:xfrm>
            <a:off x="6223788" y="3875224"/>
            <a:ext cx="919450" cy="461850"/>
            <a:chOff x="1359895" y="3289580"/>
            <a:chExt cx="1340657" cy="461850"/>
          </a:xfrm>
        </p:grpSpPr>
        <p:sp>
          <p:nvSpPr>
            <p:cNvPr id="46" name="円形吹き出し 45">
              <a:extLst>
                <a:ext uri="{FF2B5EF4-FFF2-40B4-BE49-F238E27FC236}">
                  <a16:creationId xmlns="" xmlns:a16="http://schemas.microsoft.com/office/drawing/2014/main" id="{A46902F9-137A-0789-A3E3-F4D0B6B968BB}"/>
                </a:ext>
              </a:extLst>
            </p:cNvPr>
            <p:cNvSpPr/>
            <p:nvPr/>
          </p:nvSpPr>
          <p:spPr>
            <a:xfrm>
              <a:off x="1459833" y="3289580"/>
              <a:ext cx="1164424" cy="433384"/>
            </a:xfrm>
            <a:prstGeom prst="wedgeEllipseCallout">
              <a:avLst>
                <a:gd name="adj1" fmla="val 19987"/>
                <a:gd name="adj2" fmla="val -6596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 xmlns:a16="http://schemas.microsoft.com/office/drawing/2014/main" id="{C881A4EA-8C4E-D8C6-6A18-995367C94DA0}"/>
                </a:ext>
              </a:extLst>
            </p:cNvPr>
            <p:cNvSpPr txBox="1"/>
            <p:nvPr/>
          </p:nvSpPr>
          <p:spPr>
            <a:xfrm>
              <a:off x="1359895" y="3320543"/>
              <a:ext cx="1340657" cy="430887"/>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❶文字</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を入力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7" name="図 16">
            <a:extLst>
              <a:ext uri="{FF2B5EF4-FFF2-40B4-BE49-F238E27FC236}">
                <a16:creationId xmlns="" xmlns:a16="http://schemas.microsoft.com/office/drawing/2014/main" id="{9B39859A-6FF2-8D4D-9049-EA2E9CE9F6C2}"/>
              </a:ext>
            </a:extLst>
          </p:cNvPr>
          <p:cNvPicPr>
            <a:picLocks noChangeAspect="1"/>
          </p:cNvPicPr>
          <p:nvPr/>
        </p:nvPicPr>
        <p:blipFill>
          <a:blip r:embed="rId5"/>
          <a:srcRect/>
          <a:stretch/>
        </p:blipFill>
        <p:spPr>
          <a:xfrm>
            <a:off x="8833926" y="2964356"/>
            <a:ext cx="1417120" cy="3225260"/>
          </a:xfrm>
          <a:prstGeom prst="rect">
            <a:avLst/>
          </a:prstGeom>
          <a:ln>
            <a:solidFill>
              <a:schemeClr val="tx1"/>
            </a:solidFill>
          </a:ln>
        </p:spPr>
      </p:pic>
      <p:sp>
        <p:nvSpPr>
          <p:cNvPr id="63" name="角丸四角形 62">
            <a:extLst>
              <a:ext uri="{FF2B5EF4-FFF2-40B4-BE49-F238E27FC236}">
                <a16:creationId xmlns="" xmlns:a16="http://schemas.microsoft.com/office/drawing/2014/main" id="{A1FCD632-4483-FC4E-BB17-43C61A94F98C}"/>
              </a:ext>
            </a:extLst>
          </p:cNvPr>
          <p:cNvSpPr/>
          <p:nvPr/>
        </p:nvSpPr>
        <p:spPr>
          <a:xfrm>
            <a:off x="8833926" y="5195229"/>
            <a:ext cx="1416304" cy="518404"/>
          </a:xfrm>
          <a:prstGeom prst="roundRect">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 xmlns:a16="http://schemas.microsoft.com/office/drawing/2014/main" id="{A7F1A6E0-6442-6733-9C59-5DFF5A9E4144}"/>
              </a:ext>
            </a:extLst>
          </p:cNvPr>
          <p:cNvGrpSpPr/>
          <p:nvPr/>
        </p:nvGrpSpPr>
        <p:grpSpPr>
          <a:xfrm>
            <a:off x="604646" y="0"/>
            <a:ext cx="1351370" cy="1035439"/>
            <a:chOff x="604646" y="0"/>
            <a:chExt cx="1351370" cy="1035439"/>
          </a:xfrm>
          <a:solidFill>
            <a:srgbClr val="6AC8F3"/>
          </a:solidFill>
        </p:grpSpPr>
        <p:sp>
          <p:nvSpPr>
            <p:cNvPr id="9" name="片側の 2 つの角を切り取った四角形 8">
              <a:extLst>
                <a:ext uri="{FF2B5EF4-FFF2-40B4-BE49-F238E27FC236}">
                  <a16:creationId xmlns="" xmlns:a16="http://schemas.microsoft.com/office/drawing/2014/main" id="{DA4FD0AD-705A-B480-5DF5-45BE5BDC2FC2}"/>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片側の 2 つの角を切り取った四角形 13">
              <a:extLst>
                <a:ext uri="{FF2B5EF4-FFF2-40B4-BE49-F238E27FC236}">
                  <a16:creationId xmlns="" xmlns:a16="http://schemas.microsoft.com/office/drawing/2014/main" id="{8238BC7F-BD5A-EA7C-D7D7-60E84B616934}"/>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 xmlns:a16="http://schemas.microsoft.com/office/drawing/2014/main" id="{AB06FF3D-2917-6E73-607B-B8239CD039FB}"/>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［実践編］</a:t>
            </a:r>
          </a:p>
        </p:txBody>
      </p:sp>
      <p:sp>
        <p:nvSpPr>
          <p:cNvPr id="4" name="テキスト ボックス 3">
            <a:extLst>
              <a:ext uri="{FF2B5EF4-FFF2-40B4-BE49-F238E27FC236}">
                <a16:creationId xmlns="" xmlns:a16="http://schemas.microsoft.com/office/drawing/2014/main" id="{B19836F9-B76A-D3AA-CDE2-0ED3FD3780D0}"/>
              </a:ext>
            </a:extLst>
          </p:cNvPr>
          <p:cNvSpPr txBox="1"/>
          <p:nvPr/>
        </p:nvSpPr>
        <p:spPr>
          <a:xfrm>
            <a:off x="788667" y="403384"/>
            <a:ext cx="983325" cy="630942"/>
          </a:xfrm>
          <a:prstGeom prst="rect">
            <a:avLst/>
          </a:prstGeom>
          <a:solidFill>
            <a:srgbClr val="6AC8F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Tree>
    <p:extLst>
      <p:ext uri="{BB962C8B-B14F-4D97-AF65-F5344CB8AC3E}">
        <p14:creationId xmlns:p14="http://schemas.microsoft.com/office/powerpoint/2010/main" val="1842384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20000" y="1441711"/>
            <a:ext cx="9795600"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9. </a:t>
            </a:r>
            <a:r>
              <a:rPr lang="ja-JP" altLang="en-US" sz="2800" b="1">
                <a:latin typeface="Meiryo" panose="020B0604030504040204" pitchFamily="34" charset="-128"/>
                <a:ea typeface="Meiryo" panose="020B0604030504040204" pitchFamily="34" charset="-128"/>
              </a:rPr>
              <a:t>リツイート（拡散）する</a:t>
            </a:r>
          </a:p>
        </p:txBody>
      </p:sp>
      <p:grpSp>
        <p:nvGrpSpPr>
          <p:cNvPr id="12" name="グループ化 11">
            <a:extLst>
              <a:ext uri="{FF2B5EF4-FFF2-40B4-BE49-F238E27FC236}">
                <a16:creationId xmlns="" xmlns:a16="http://schemas.microsoft.com/office/drawing/2014/main" id="{3D1BF2C3-CFDB-4DD7-7402-D4D73856ACD9}"/>
              </a:ext>
            </a:extLst>
          </p:cNvPr>
          <p:cNvGrpSpPr/>
          <p:nvPr/>
        </p:nvGrpSpPr>
        <p:grpSpPr>
          <a:xfrm>
            <a:off x="779006" y="2327142"/>
            <a:ext cx="2499186" cy="4935294"/>
            <a:chOff x="779006" y="2327142"/>
            <a:chExt cx="2499186" cy="4935294"/>
          </a:xfrm>
        </p:grpSpPr>
        <p:sp>
          <p:nvSpPr>
            <p:cNvPr id="11" name="円/楕円 10">
              <a:extLst>
                <a:ext uri="{FF2B5EF4-FFF2-40B4-BE49-F238E27FC236}">
                  <a16:creationId xmlns="" xmlns:a16="http://schemas.microsoft.com/office/drawing/2014/main"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 xmlns:a16="http://schemas.microsoft.com/office/drawing/2014/main"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20" name="テキスト ボックス 19">
              <a:extLst>
                <a:ext uri="{FF2B5EF4-FFF2-40B4-BE49-F238E27FC236}">
                  <a16:creationId xmlns="" xmlns:a16="http://schemas.microsoft.com/office/drawing/2014/main" id="{861EDC38-4489-CA9A-75A8-650462448AB2}"/>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「矢印マーク」</a:t>
              </a:r>
            </a:p>
            <a:p>
              <a:pPr algn="ctr"/>
              <a:r>
                <a:rPr lang="ja-JP" altLang="en-US" sz="1900" b="1">
                  <a:latin typeface="Meiryo" panose="020B0604030504040204" pitchFamily="34" charset="-128"/>
                  <a:ea typeface="Meiryo" panose="020B0604030504040204" pitchFamily="34" charset="-128"/>
                </a:rPr>
                <a:t>をタップ</a:t>
              </a:r>
            </a:p>
          </p:txBody>
        </p:sp>
        <p:sp>
          <p:nvSpPr>
            <p:cNvPr id="6" name="テキスト ボックス 5">
              <a:extLst>
                <a:ext uri="{FF2B5EF4-FFF2-40B4-BE49-F238E27FC236}">
                  <a16:creationId xmlns="" xmlns:a16="http://schemas.microsoft.com/office/drawing/2014/main" id="{BD9123E9-F367-B536-A50A-2C1218204E7F}"/>
                </a:ext>
              </a:extLst>
            </p:cNvPr>
            <p:cNvSpPr txBox="1"/>
            <p:nvPr/>
          </p:nvSpPr>
          <p:spPr>
            <a:xfrm>
              <a:off x="1243838" y="6323717"/>
              <a:ext cx="1976265"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タイムラインで、自分のフォロワーに紹介したい</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ツイートを見つけたら、</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ツイートの下にあ</a:t>
              </a:r>
              <a:r>
                <a:rPr lang="ja-JP" altLang="en-US" sz="1100" spc="-300">
                  <a:latin typeface="Meiryo" panose="020B0604030504040204" pitchFamily="34" charset="-128"/>
                  <a:ea typeface="Meiryo" panose="020B0604030504040204" pitchFamily="34" charset="-128"/>
                </a:rPr>
                <a:t>る</a:t>
              </a:r>
              <a:r>
                <a:rPr lang="ja-JP" altLang="en-US" sz="1100">
                  <a:latin typeface="Meiryo" panose="020B0604030504040204" pitchFamily="34" charset="-128"/>
                  <a:ea typeface="Meiryo" panose="020B0604030504040204" pitchFamily="34" charset="-128"/>
                </a:rPr>
                <a:t>「矢印マーク</a:t>
              </a:r>
              <a:r>
                <a:rPr lang="ja-JP" altLang="en-US" sz="1100" spc="-30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をタップします。</a:t>
              </a:r>
            </a:p>
          </p:txBody>
        </p:sp>
      </p:grpSp>
      <p:grpSp>
        <p:nvGrpSpPr>
          <p:cNvPr id="42" name="グループ化 41">
            <a:extLst>
              <a:ext uri="{FF2B5EF4-FFF2-40B4-BE49-F238E27FC236}">
                <a16:creationId xmlns="" xmlns:a16="http://schemas.microsoft.com/office/drawing/2014/main" id="{DD88F9E0-B055-E56E-C89D-5305382E7E54}"/>
              </a:ext>
            </a:extLst>
          </p:cNvPr>
          <p:cNvGrpSpPr/>
          <p:nvPr/>
        </p:nvGrpSpPr>
        <p:grpSpPr>
          <a:xfrm>
            <a:off x="3220103" y="2327142"/>
            <a:ext cx="2499186" cy="4935294"/>
            <a:chOff x="779006" y="2327142"/>
            <a:chExt cx="2499186" cy="4935294"/>
          </a:xfrm>
        </p:grpSpPr>
        <p:sp>
          <p:nvSpPr>
            <p:cNvPr id="43" name="円/楕円 42">
              <a:extLst>
                <a:ext uri="{FF2B5EF4-FFF2-40B4-BE49-F238E27FC236}">
                  <a16:creationId xmlns="" xmlns:a16="http://schemas.microsoft.com/office/drawing/2014/main"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 xmlns:a16="http://schemas.microsoft.com/office/drawing/2014/main"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 xmlns:a16="http://schemas.microsoft.com/office/drawing/2014/main" id="{96583D47-258C-0888-4F4F-EB44013C57F1}"/>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「リツイート」</a:t>
              </a:r>
            </a:p>
            <a:p>
              <a:pPr algn="ctr"/>
              <a:r>
                <a:rPr lang="ja-JP" altLang="en-US" sz="1900" b="1">
                  <a:latin typeface="Meiryo" panose="020B0604030504040204" pitchFamily="34" charset="-128"/>
                  <a:ea typeface="Meiryo" panose="020B0604030504040204" pitchFamily="34" charset="-128"/>
                </a:rPr>
                <a:t>をタップ</a:t>
              </a:r>
            </a:p>
          </p:txBody>
        </p:sp>
        <p:sp>
          <p:nvSpPr>
            <p:cNvPr id="47" name="テキスト ボックス 46">
              <a:extLst>
                <a:ext uri="{FF2B5EF4-FFF2-40B4-BE49-F238E27FC236}">
                  <a16:creationId xmlns="" xmlns:a16="http://schemas.microsoft.com/office/drawing/2014/main" id="{83280CD2-199E-FB28-4F61-CF6FF5AB2BDA}"/>
                </a:ext>
              </a:extLst>
            </p:cNvPr>
            <p:cNvSpPr txBox="1"/>
            <p:nvPr/>
          </p:nvSpPr>
          <p:spPr>
            <a:xfrm>
              <a:off x="1383818" y="6323717"/>
              <a:ext cx="1722414"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「リツイート」をタップします。</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コメントも一緒に入れる時は、「引用ツイート」をタップします。</a:t>
              </a:r>
              <a:endParaRPr lang="en-US" altLang="ja-JP" sz="1100" dirty="0">
                <a:latin typeface="Meiryo" panose="020B0604030504040204" pitchFamily="34" charset="-128"/>
                <a:ea typeface="Meiryo" panose="020B0604030504040204" pitchFamily="34" charset="-128"/>
              </a:endParaRPr>
            </a:p>
          </p:txBody>
        </p:sp>
      </p:grpSp>
      <p:grpSp>
        <p:nvGrpSpPr>
          <p:cNvPr id="48" name="グループ化 47">
            <a:extLst>
              <a:ext uri="{FF2B5EF4-FFF2-40B4-BE49-F238E27FC236}">
                <a16:creationId xmlns="" xmlns:a16="http://schemas.microsoft.com/office/drawing/2014/main" id="{C658D3FF-0742-29E6-F713-8E901F4370D5}"/>
              </a:ext>
            </a:extLst>
          </p:cNvPr>
          <p:cNvGrpSpPr/>
          <p:nvPr/>
        </p:nvGrpSpPr>
        <p:grpSpPr>
          <a:xfrm>
            <a:off x="5661200" y="2327142"/>
            <a:ext cx="2441097" cy="4596739"/>
            <a:chOff x="779006" y="2327142"/>
            <a:chExt cx="2441097" cy="4596739"/>
          </a:xfrm>
        </p:grpSpPr>
        <p:sp>
          <p:nvSpPr>
            <p:cNvPr id="49" name="円/楕円 48">
              <a:extLst>
                <a:ext uri="{FF2B5EF4-FFF2-40B4-BE49-F238E27FC236}">
                  <a16:creationId xmlns="" xmlns:a16="http://schemas.microsoft.com/office/drawing/2014/main"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 xmlns:a16="http://schemas.microsoft.com/office/drawing/2014/main"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 xmlns:a16="http://schemas.microsoft.com/office/drawing/2014/main" id="{DC2B4889-AAB7-FF19-584C-F588048E8E37}"/>
                </a:ext>
              </a:extLst>
            </p:cNvPr>
            <p:cNvSpPr txBox="1"/>
            <p:nvPr/>
          </p:nvSpPr>
          <p:spPr>
            <a:xfrm>
              <a:off x="1153970" y="2327142"/>
              <a:ext cx="2066133"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矢印が緑色になったら完了</a:t>
              </a:r>
            </a:p>
          </p:txBody>
        </p:sp>
        <p:sp>
          <p:nvSpPr>
            <p:cNvPr id="53" name="テキスト ボックス 52">
              <a:extLst>
                <a:ext uri="{FF2B5EF4-FFF2-40B4-BE49-F238E27FC236}">
                  <a16:creationId xmlns="" xmlns:a16="http://schemas.microsoft.com/office/drawing/2014/main" id="{2996C452-6EFC-0EDA-CD32-AF9460C2269C}"/>
                </a:ext>
              </a:extLst>
            </p:cNvPr>
            <p:cNvSpPr txBox="1"/>
            <p:nvPr/>
          </p:nvSpPr>
          <p:spPr>
            <a:xfrm>
              <a:off x="1409257" y="6323717"/>
              <a:ext cx="1613647"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リツイートが完了すると、矢印マークが緑色になります。</a:t>
              </a:r>
            </a:p>
          </p:txBody>
        </p:sp>
      </p:grpSp>
      <p:grpSp>
        <p:nvGrpSpPr>
          <p:cNvPr id="54" name="グループ化 53">
            <a:extLst>
              <a:ext uri="{FF2B5EF4-FFF2-40B4-BE49-F238E27FC236}">
                <a16:creationId xmlns="" xmlns:a16="http://schemas.microsoft.com/office/drawing/2014/main" id="{ACF214C9-B5F1-EABD-9D2E-5E81B0C6653F}"/>
              </a:ext>
            </a:extLst>
          </p:cNvPr>
          <p:cNvGrpSpPr/>
          <p:nvPr/>
        </p:nvGrpSpPr>
        <p:grpSpPr>
          <a:xfrm>
            <a:off x="8102297" y="2327142"/>
            <a:ext cx="2401497" cy="4881380"/>
            <a:chOff x="779006" y="2327142"/>
            <a:chExt cx="2401497" cy="4881380"/>
          </a:xfrm>
        </p:grpSpPr>
        <p:sp>
          <p:nvSpPr>
            <p:cNvPr id="55" name="円/楕円 54">
              <a:extLst>
                <a:ext uri="{FF2B5EF4-FFF2-40B4-BE49-F238E27FC236}">
                  <a16:creationId xmlns="" xmlns:a16="http://schemas.microsoft.com/office/drawing/2014/main"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 xmlns:a16="http://schemas.microsoft.com/office/drawing/2014/main"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 xmlns:a16="http://schemas.microsoft.com/office/drawing/2014/main" id="{0054A139-54D6-CBAD-3CC7-FF0916290C6F}"/>
                </a:ext>
              </a:extLst>
            </p:cNvPr>
            <p:cNvSpPr txBox="1"/>
            <p:nvPr/>
          </p:nvSpPr>
          <p:spPr>
            <a:xfrm>
              <a:off x="1056281"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リツイート</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を確認</a:t>
              </a:r>
            </a:p>
          </p:txBody>
        </p:sp>
        <p:sp>
          <p:nvSpPr>
            <p:cNvPr id="59" name="テキスト ボックス 58">
              <a:extLst>
                <a:ext uri="{FF2B5EF4-FFF2-40B4-BE49-F238E27FC236}">
                  <a16:creationId xmlns="" xmlns:a16="http://schemas.microsoft.com/office/drawing/2014/main" id="{C9F73339-2874-C357-4658-3BDD58BE6086}"/>
                </a:ext>
              </a:extLst>
            </p:cNvPr>
            <p:cNvSpPr txBox="1"/>
            <p:nvPr/>
          </p:nvSpPr>
          <p:spPr>
            <a:xfrm>
              <a:off x="1217163" y="6269803"/>
              <a:ext cx="1722413"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リツイートしたツイートは、自分のタイムラインや、プロフィールの「ツイートと返信」の中で確認することができます。</a:t>
              </a:r>
            </a:p>
          </p:txBody>
        </p:sp>
      </p:grpSp>
      <p:sp>
        <p:nvSpPr>
          <p:cNvPr id="60" name="三角形 59">
            <a:extLst>
              <a:ext uri="{FF2B5EF4-FFF2-40B4-BE49-F238E27FC236}">
                <a16:creationId xmlns="" xmlns:a16="http://schemas.microsoft.com/office/drawing/2014/main" id="{FEE1D0B8-EF15-8DE9-954E-A9D02418AFB4}"/>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 xmlns:a16="http://schemas.microsoft.com/office/drawing/2014/main" id="{7BDE8AE1-0C4A-F54F-45FA-6FDD0F549429}"/>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三角形 61">
            <a:extLst>
              <a:ext uri="{FF2B5EF4-FFF2-40B4-BE49-F238E27FC236}">
                <a16:creationId xmlns="" xmlns:a16="http://schemas.microsoft.com/office/drawing/2014/main" id="{10EFAFEA-0841-CBDA-E02E-FA12B4AABB00}"/>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 xmlns:a16="http://schemas.microsoft.com/office/drawing/2014/main" id="{8D6061B4-5A70-F74D-BA1A-9D474E09B540}"/>
              </a:ext>
            </a:extLst>
          </p:cNvPr>
          <p:cNvPicPr>
            <a:picLocks noChangeAspect="1"/>
          </p:cNvPicPr>
          <p:nvPr/>
        </p:nvPicPr>
        <p:blipFill>
          <a:blip r:embed="rId2"/>
          <a:srcRect/>
          <a:stretch/>
        </p:blipFill>
        <p:spPr>
          <a:xfrm>
            <a:off x="1471662" y="3083114"/>
            <a:ext cx="1375142" cy="3134814"/>
          </a:xfrm>
          <a:prstGeom prst="rect">
            <a:avLst/>
          </a:prstGeom>
          <a:ln>
            <a:solidFill>
              <a:schemeClr val="tx1"/>
            </a:solidFill>
          </a:ln>
        </p:spPr>
      </p:pic>
      <p:sp>
        <p:nvSpPr>
          <p:cNvPr id="2" name="角丸四角形 1">
            <a:extLst>
              <a:ext uri="{FF2B5EF4-FFF2-40B4-BE49-F238E27FC236}">
                <a16:creationId xmlns="" xmlns:a16="http://schemas.microsoft.com/office/drawing/2014/main" id="{CAD51FC3-8CB2-4AA7-3382-40675ADC1B9D}"/>
              </a:ext>
            </a:extLst>
          </p:cNvPr>
          <p:cNvSpPr/>
          <p:nvPr/>
        </p:nvSpPr>
        <p:spPr>
          <a:xfrm>
            <a:off x="1864004" y="4619598"/>
            <a:ext cx="263313" cy="237441"/>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 xmlns:a16="http://schemas.microsoft.com/office/drawing/2014/main" id="{93C4E9B6-62E9-8FCD-82CD-AAF04B287B89}"/>
              </a:ext>
            </a:extLst>
          </p:cNvPr>
          <p:cNvGrpSpPr/>
          <p:nvPr/>
        </p:nvGrpSpPr>
        <p:grpSpPr>
          <a:xfrm>
            <a:off x="1419730" y="4996161"/>
            <a:ext cx="796351" cy="352633"/>
            <a:chOff x="1164680" y="3290187"/>
            <a:chExt cx="796351" cy="352633"/>
          </a:xfrm>
        </p:grpSpPr>
        <p:sp>
          <p:nvSpPr>
            <p:cNvPr id="9" name="円形吹き出し 8">
              <a:extLst>
                <a:ext uri="{FF2B5EF4-FFF2-40B4-BE49-F238E27FC236}">
                  <a16:creationId xmlns="" xmlns:a16="http://schemas.microsoft.com/office/drawing/2014/main" id="{E2F39B25-8581-38D4-FADD-1417FCB131F7}"/>
                </a:ext>
              </a:extLst>
            </p:cNvPr>
            <p:cNvSpPr/>
            <p:nvPr/>
          </p:nvSpPr>
          <p:spPr>
            <a:xfrm>
              <a:off x="1276866" y="3290187"/>
              <a:ext cx="571981" cy="352633"/>
            </a:xfrm>
            <a:prstGeom prst="wedgeEllipseCallout">
              <a:avLst>
                <a:gd name="adj1" fmla="val 28559"/>
                <a:gd name="adj2" fmla="val -7392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 xmlns:a16="http://schemas.microsoft.com/office/drawing/2014/main" id="{EC4B5B8B-C807-528F-A91B-BCA7350D8F13}"/>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21" name="図 20">
            <a:extLst>
              <a:ext uri="{FF2B5EF4-FFF2-40B4-BE49-F238E27FC236}">
                <a16:creationId xmlns="" xmlns:a16="http://schemas.microsoft.com/office/drawing/2014/main" id="{8DB7D56A-3518-D348-9B3F-C99C5BBD9B4C}"/>
              </a:ext>
            </a:extLst>
          </p:cNvPr>
          <p:cNvPicPr>
            <a:picLocks noChangeAspect="1"/>
          </p:cNvPicPr>
          <p:nvPr/>
        </p:nvPicPr>
        <p:blipFill>
          <a:blip r:embed="rId3"/>
          <a:srcRect/>
          <a:stretch/>
        </p:blipFill>
        <p:spPr>
          <a:xfrm>
            <a:off x="3961652" y="3080015"/>
            <a:ext cx="1380103" cy="3141012"/>
          </a:xfrm>
          <a:prstGeom prst="rect">
            <a:avLst/>
          </a:prstGeom>
          <a:ln>
            <a:solidFill>
              <a:schemeClr val="tx1"/>
            </a:solidFill>
          </a:ln>
        </p:spPr>
      </p:pic>
      <p:sp>
        <p:nvSpPr>
          <p:cNvPr id="25" name="角丸四角形 24">
            <a:extLst>
              <a:ext uri="{FF2B5EF4-FFF2-40B4-BE49-F238E27FC236}">
                <a16:creationId xmlns="" xmlns:a16="http://schemas.microsoft.com/office/drawing/2014/main" id="{5C8097F1-59CE-35E0-9E72-AB6736A2947A}"/>
              </a:ext>
            </a:extLst>
          </p:cNvPr>
          <p:cNvSpPr/>
          <p:nvPr/>
        </p:nvSpPr>
        <p:spPr>
          <a:xfrm>
            <a:off x="3933560" y="5602642"/>
            <a:ext cx="1116056"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a:extLst>
              <a:ext uri="{FF2B5EF4-FFF2-40B4-BE49-F238E27FC236}">
                <a16:creationId xmlns="" xmlns:a16="http://schemas.microsoft.com/office/drawing/2014/main" id="{FD7CB03B-1530-323D-7799-85618C3E91DE}"/>
              </a:ext>
            </a:extLst>
          </p:cNvPr>
          <p:cNvGrpSpPr/>
          <p:nvPr/>
        </p:nvGrpSpPr>
        <p:grpSpPr>
          <a:xfrm>
            <a:off x="4093412" y="5103869"/>
            <a:ext cx="796351" cy="352633"/>
            <a:chOff x="1164680" y="3290187"/>
            <a:chExt cx="796351" cy="352633"/>
          </a:xfrm>
        </p:grpSpPr>
        <p:sp>
          <p:nvSpPr>
            <p:cNvPr id="27" name="円形吹き出し 26">
              <a:extLst>
                <a:ext uri="{FF2B5EF4-FFF2-40B4-BE49-F238E27FC236}">
                  <a16:creationId xmlns="" xmlns:a16="http://schemas.microsoft.com/office/drawing/2014/main" id="{896C1098-BB2B-866B-E3F6-1260689EC8EA}"/>
                </a:ext>
              </a:extLst>
            </p:cNvPr>
            <p:cNvSpPr/>
            <p:nvPr/>
          </p:nvSpPr>
          <p:spPr>
            <a:xfrm>
              <a:off x="1276866" y="3290187"/>
              <a:ext cx="571981" cy="352633"/>
            </a:xfrm>
            <a:prstGeom prst="wedgeEllipseCallout">
              <a:avLst>
                <a:gd name="adj1" fmla="val -26567"/>
                <a:gd name="adj2" fmla="val 765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 xmlns:a16="http://schemas.microsoft.com/office/drawing/2014/main" id="{55D70699-2ADB-F3EA-693A-4913376C5245}"/>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29" name="図 28">
            <a:extLst>
              <a:ext uri="{FF2B5EF4-FFF2-40B4-BE49-F238E27FC236}">
                <a16:creationId xmlns="" xmlns:a16="http://schemas.microsoft.com/office/drawing/2014/main" id="{5EB99A49-5A07-9442-BB42-F5B45A480245}"/>
              </a:ext>
            </a:extLst>
          </p:cNvPr>
          <p:cNvPicPr>
            <a:picLocks noChangeAspect="1"/>
          </p:cNvPicPr>
          <p:nvPr/>
        </p:nvPicPr>
        <p:blipFill>
          <a:blip r:embed="rId4"/>
          <a:srcRect/>
          <a:stretch/>
        </p:blipFill>
        <p:spPr>
          <a:xfrm>
            <a:off x="6369578" y="3056634"/>
            <a:ext cx="1386387" cy="3142477"/>
          </a:xfrm>
          <a:prstGeom prst="rect">
            <a:avLst/>
          </a:prstGeom>
          <a:ln>
            <a:solidFill>
              <a:schemeClr val="tx1"/>
            </a:solidFill>
          </a:ln>
        </p:spPr>
      </p:pic>
      <p:sp>
        <p:nvSpPr>
          <p:cNvPr id="52" name="角丸四角形 51">
            <a:extLst>
              <a:ext uri="{FF2B5EF4-FFF2-40B4-BE49-F238E27FC236}">
                <a16:creationId xmlns="" xmlns:a16="http://schemas.microsoft.com/office/drawing/2014/main" id="{2C0C3BB5-690B-A949-B00E-14A81962C743}"/>
              </a:ext>
            </a:extLst>
          </p:cNvPr>
          <p:cNvSpPr/>
          <p:nvPr/>
        </p:nvSpPr>
        <p:spPr>
          <a:xfrm>
            <a:off x="6772901" y="4588683"/>
            <a:ext cx="263313" cy="237441"/>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 xmlns:a16="http://schemas.microsoft.com/office/drawing/2014/main" id="{CC8323D9-5685-9B4F-9D4C-D54CF4109B3B}"/>
              </a:ext>
            </a:extLst>
          </p:cNvPr>
          <p:cNvGrpSpPr/>
          <p:nvPr/>
        </p:nvGrpSpPr>
        <p:grpSpPr>
          <a:xfrm>
            <a:off x="6306458" y="4976804"/>
            <a:ext cx="796351" cy="352633"/>
            <a:chOff x="1164680" y="3290187"/>
            <a:chExt cx="796351" cy="352633"/>
          </a:xfrm>
        </p:grpSpPr>
        <p:sp>
          <p:nvSpPr>
            <p:cNvPr id="63" name="円形吹き出し 62">
              <a:extLst>
                <a:ext uri="{FF2B5EF4-FFF2-40B4-BE49-F238E27FC236}">
                  <a16:creationId xmlns="" xmlns:a16="http://schemas.microsoft.com/office/drawing/2014/main" id="{106C4BAF-2C3C-A74E-B9CA-7D28CB88EB25}"/>
                </a:ext>
              </a:extLst>
            </p:cNvPr>
            <p:cNvSpPr/>
            <p:nvPr/>
          </p:nvSpPr>
          <p:spPr>
            <a:xfrm>
              <a:off x="1276866" y="3290187"/>
              <a:ext cx="571981" cy="352633"/>
            </a:xfrm>
            <a:prstGeom prst="wedgeEllipseCallout">
              <a:avLst>
                <a:gd name="adj1" fmla="val 28559"/>
                <a:gd name="adj2" fmla="val -7392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 xmlns:a16="http://schemas.microsoft.com/office/drawing/2014/main" id="{9D0F37C6-209E-DE45-B59E-0414AECC673E}"/>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31" name="図 30">
            <a:extLst>
              <a:ext uri="{FF2B5EF4-FFF2-40B4-BE49-F238E27FC236}">
                <a16:creationId xmlns="" xmlns:a16="http://schemas.microsoft.com/office/drawing/2014/main" id="{2044BEC4-E1C2-8A4C-8164-69E5393EACDE}"/>
              </a:ext>
            </a:extLst>
          </p:cNvPr>
          <p:cNvPicPr>
            <a:picLocks noChangeAspect="1"/>
          </p:cNvPicPr>
          <p:nvPr/>
        </p:nvPicPr>
        <p:blipFill>
          <a:blip r:embed="rId5"/>
          <a:srcRect/>
          <a:stretch/>
        </p:blipFill>
        <p:spPr>
          <a:xfrm>
            <a:off x="8746478" y="3039878"/>
            <a:ext cx="1390410" cy="3172196"/>
          </a:xfrm>
          <a:prstGeom prst="rect">
            <a:avLst/>
          </a:prstGeom>
          <a:ln>
            <a:solidFill>
              <a:schemeClr val="tx1"/>
            </a:solidFill>
          </a:ln>
        </p:spPr>
      </p:pic>
      <p:grpSp>
        <p:nvGrpSpPr>
          <p:cNvPr id="14" name="グループ化 13">
            <a:extLst>
              <a:ext uri="{FF2B5EF4-FFF2-40B4-BE49-F238E27FC236}">
                <a16:creationId xmlns="" xmlns:a16="http://schemas.microsoft.com/office/drawing/2014/main" id="{6707041C-FDCA-20A9-7D57-25FFE2521F81}"/>
              </a:ext>
            </a:extLst>
          </p:cNvPr>
          <p:cNvGrpSpPr/>
          <p:nvPr/>
        </p:nvGrpSpPr>
        <p:grpSpPr>
          <a:xfrm>
            <a:off x="604646" y="0"/>
            <a:ext cx="1351370" cy="1035439"/>
            <a:chOff x="604646" y="0"/>
            <a:chExt cx="1351370" cy="1035439"/>
          </a:xfrm>
          <a:solidFill>
            <a:srgbClr val="6AC8F3"/>
          </a:solidFill>
        </p:grpSpPr>
        <p:sp>
          <p:nvSpPr>
            <p:cNvPr id="17" name="片側の 2 つの角を切り取った四角形 16">
              <a:extLst>
                <a:ext uri="{FF2B5EF4-FFF2-40B4-BE49-F238E27FC236}">
                  <a16:creationId xmlns="" xmlns:a16="http://schemas.microsoft.com/office/drawing/2014/main" id="{3485BFF3-B1F9-A0FE-519E-E895BB3009C7}"/>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片側の 2 つの角を切り取った四角形 17">
              <a:extLst>
                <a:ext uri="{FF2B5EF4-FFF2-40B4-BE49-F238E27FC236}">
                  <a16:creationId xmlns="" xmlns:a16="http://schemas.microsoft.com/office/drawing/2014/main" id="{611AAF76-2F44-6395-699A-02466DED15BE}"/>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 xmlns:a16="http://schemas.microsoft.com/office/drawing/2014/main" id="{8CA95651-2F42-42BB-4DC2-57CCFE724342}"/>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［実践編］</a:t>
            </a:r>
          </a:p>
        </p:txBody>
      </p:sp>
      <p:sp>
        <p:nvSpPr>
          <p:cNvPr id="4" name="角丸四角形 3">
            <a:extLst>
              <a:ext uri="{FF2B5EF4-FFF2-40B4-BE49-F238E27FC236}">
                <a16:creationId xmlns="" xmlns:a16="http://schemas.microsoft.com/office/drawing/2014/main" id="{C370FF03-540B-6487-D732-EC7E76943B2E}"/>
              </a:ext>
            </a:extLst>
          </p:cNvPr>
          <p:cNvSpPr/>
          <p:nvPr/>
        </p:nvSpPr>
        <p:spPr>
          <a:xfrm>
            <a:off x="9067800" y="3236033"/>
            <a:ext cx="469900" cy="208436"/>
          </a:xfrm>
          <a:prstGeom prst="roundRect">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 xmlns:a16="http://schemas.microsoft.com/office/drawing/2014/main" id="{89F01ABD-26BA-3271-73E7-C29B50FC0892}"/>
              </a:ext>
            </a:extLst>
          </p:cNvPr>
          <p:cNvSpPr txBox="1"/>
          <p:nvPr/>
        </p:nvSpPr>
        <p:spPr>
          <a:xfrm>
            <a:off x="788667" y="403384"/>
            <a:ext cx="983325" cy="630942"/>
          </a:xfrm>
          <a:prstGeom prst="rect">
            <a:avLst/>
          </a:prstGeom>
          <a:solidFill>
            <a:srgbClr val="6AC8F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Tree>
    <p:extLst>
      <p:ext uri="{BB962C8B-B14F-4D97-AF65-F5344CB8AC3E}">
        <p14:creationId xmlns:p14="http://schemas.microsoft.com/office/powerpoint/2010/main" val="3983122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a:extLst>
              <a:ext uri="{FF2B5EF4-FFF2-40B4-BE49-F238E27FC236}">
                <a16:creationId xmlns="" xmlns:a16="http://schemas.microsoft.com/office/drawing/2014/main" id="{C02F8FCF-3DEA-C142-910D-9A41D8E8CCF5}"/>
              </a:ext>
            </a:extLst>
          </p:cNvPr>
          <p:cNvPicPr>
            <a:picLocks noChangeAspect="1"/>
          </p:cNvPicPr>
          <p:nvPr/>
        </p:nvPicPr>
        <p:blipFill>
          <a:blip r:embed="rId2"/>
          <a:srcRect/>
          <a:stretch/>
        </p:blipFill>
        <p:spPr>
          <a:xfrm>
            <a:off x="6259363" y="3045829"/>
            <a:ext cx="1391373" cy="3164085"/>
          </a:xfrm>
          <a:prstGeom prst="rect">
            <a:avLst/>
          </a:prstGeom>
          <a:ln>
            <a:solidFill>
              <a:schemeClr val="tx1"/>
            </a:solidFill>
          </a:ln>
        </p:spPr>
      </p:pic>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20000" y="1441711"/>
            <a:ext cx="9795600"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10. </a:t>
            </a:r>
            <a:r>
              <a:rPr lang="ja-JP" altLang="en-US" sz="2800" b="1">
                <a:latin typeface="Meiryo" panose="020B0604030504040204" pitchFamily="34" charset="-128"/>
                <a:ea typeface="Meiryo" panose="020B0604030504040204" pitchFamily="34" charset="-128"/>
              </a:rPr>
              <a:t>検索機能を使い、フォローと解除をする</a:t>
            </a:r>
          </a:p>
        </p:txBody>
      </p:sp>
      <p:grpSp>
        <p:nvGrpSpPr>
          <p:cNvPr id="12" name="グループ化 11">
            <a:extLst>
              <a:ext uri="{FF2B5EF4-FFF2-40B4-BE49-F238E27FC236}">
                <a16:creationId xmlns="" xmlns:a16="http://schemas.microsoft.com/office/drawing/2014/main" id="{3D1BF2C3-CFDB-4DD7-7402-D4D73856ACD9}"/>
              </a:ext>
            </a:extLst>
          </p:cNvPr>
          <p:cNvGrpSpPr/>
          <p:nvPr/>
        </p:nvGrpSpPr>
        <p:grpSpPr>
          <a:xfrm>
            <a:off x="779006" y="2327142"/>
            <a:ext cx="2499186" cy="4542008"/>
            <a:chOff x="779006" y="2327142"/>
            <a:chExt cx="2499186" cy="4542008"/>
          </a:xfrm>
        </p:grpSpPr>
        <p:sp>
          <p:nvSpPr>
            <p:cNvPr id="11" name="円/楕円 10">
              <a:extLst>
                <a:ext uri="{FF2B5EF4-FFF2-40B4-BE49-F238E27FC236}">
                  <a16:creationId xmlns="" xmlns:a16="http://schemas.microsoft.com/office/drawing/2014/main"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 xmlns:a16="http://schemas.microsoft.com/office/drawing/2014/main"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20" name="テキスト ボックス 19">
              <a:extLst>
                <a:ext uri="{FF2B5EF4-FFF2-40B4-BE49-F238E27FC236}">
                  <a16:creationId xmlns="" xmlns:a16="http://schemas.microsoft.com/office/drawing/2014/main" id="{861EDC38-4489-CA9A-75A8-650462448AB2}"/>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「虫眼鏡マーク」</a:t>
              </a:r>
            </a:p>
            <a:p>
              <a:pPr algn="ctr"/>
              <a:r>
                <a:rPr lang="ja-JP" altLang="en-US" sz="1900" b="1">
                  <a:latin typeface="Meiryo" panose="020B0604030504040204" pitchFamily="34" charset="-128"/>
                  <a:ea typeface="Meiryo" panose="020B0604030504040204" pitchFamily="34" charset="-128"/>
                </a:rPr>
                <a:t>をタップ</a:t>
              </a:r>
            </a:p>
          </p:txBody>
        </p:sp>
        <p:sp>
          <p:nvSpPr>
            <p:cNvPr id="6" name="テキスト ボックス 5">
              <a:extLst>
                <a:ext uri="{FF2B5EF4-FFF2-40B4-BE49-F238E27FC236}">
                  <a16:creationId xmlns="" xmlns:a16="http://schemas.microsoft.com/office/drawing/2014/main" id="{BD9123E9-F367-B536-A50A-2C1218204E7F}"/>
                </a:ext>
              </a:extLst>
            </p:cNvPr>
            <p:cNvSpPr txBox="1"/>
            <p:nvPr/>
          </p:nvSpPr>
          <p:spPr>
            <a:xfrm>
              <a:off x="1279047" y="6268986"/>
              <a:ext cx="1720042"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画面の下部に表示されている「虫眼鏡」マークをタップします。</a:t>
              </a:r>
            </a:p>
          </p:txBody>
        </p:sp>
      </p:grpSp>
      <p:grpSp>
        <p:nvGrpSpPr>
          <p:cNvPr id="42" name="グループ化 41">
            <a:extLst>
              <a:ext uri="{FF2B5EF4-FFF2-40B4-BE49-F238E27FC236}">
                <a16:creationId xmlns="" xmlns:a16="http://schemas.microsoft.com/office/drawing/2014/main" id="{DD88F9E0-B055-E56E-C89D-5305382E7E54}"/>
              </a:ext>
            </a:extLst>
          </p:cNvPr>
          <p:cNvGrpSpPr/>
          <p:nvPr/>
        </p:nvGrpSpPr>
        <p:grpSpPr>
          <a:xfrm>
            <a:off x="3220103" y="2327142"/>
            <a:ext cx="4574810" cy="4883434"/>
            <a:chOff x="779006" y="2327142"/>
            <a:chExt cx="4574810" cy="4883434"/>
          </a:xfrm>
        </p:grpSpPr>
        <p:sp>
          <p:nvSpPr>
            <p:cNvPr id="43" name="円/楕円 42">
              <a:extLst>
                <a:ext uri="{FF2B5EF4-FFF2-40B4-BE49-F238E27FC236}">
                  <a16:creationId xmlns="" xmlns:a16="http://schemas.microsoft.com/office/drawing/2014/main"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 xmlns:a16="http://schemas.microsoft.com/office/drawing/2014/main"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 xmlns:a16="http://schemas.microsoft.com/office/drawing/2014/main" id="{96583D47-258C-0888-4F4F-EB44013C57F1}"/>
                </a:ext>
              </a:extLst>
            </p:cNvPr>
            <p:cNvSpPr txBox="1"/>
            <p:nvPr/>
          </p:nvSpPr>
          <p:spPr>
            <a:xfrm>
              <a:off x="1169344" y="2327142"/>
              <a:ext cx="2124222" cy="677108"/>
            </a:xfrm>
            <a:prstGeom prst="rect">
              <a:avLst/>
            </a:prstGeom>
            <a:noFill/>
          </p:spPr>
          <p:txBody>
            <a:bodyPr wrap="square">
              <a:spAutoFit/>
            </a:bodyPr>
            <a:lstStyle/>
            <a:p>
              <a:pPr algn="ctr"/>
              <a:r>
                <a:rPr lang="ja-JP" altLang="en-US" sz="1900" b="1" spc="-150">
                  <a:latin typeface="Meiryo" panose="020B0604030504040204" pitchFamily="34" charset="-128"/>
                  <a:ea typeface="Meiryo" panose="020B0604030504040204" pitchFamily="34" charset="-128"/>
                </a:rPr>
                <a:t>キーワー</a:t>
              </a:r>
              <a:r>
                <a:rPr lang="ja-JP" altLang="en-US" sz="1900" b="1">
                  <a:latin typeface="Meiryo" panose="020B0604030504040204" pitchFamily="34" charset="-128"/>
                  <a:ea typeface="Meiryo" panose="020B0604030504040204" pitchFamily="34" charset="-128"/>
                </a:rPr>
                <a:t>ド検索</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をタップ</a:t>
              </a:r>
            </a:p>
          </p:txBody>
        </p:sp>
        <p:sp>
          <p:nvSpPr>
            <p:cNvPr id="47" name="テキスト ボックス 46">
              <a:extLst>
                <a:ext uri="{FF2B5EF4-FFF2-40B4-BE49-F238E27FC236}">
                  <a16:creationId xmlns="" xmlns:a16="http://schemas.microsoft.com/office/drawing/2014/main" id="{83280CD2-199E-FB28-4F61-CF6FF5AB2BDA}"/>
                </a:ext>
              </a:extLst>
            </p:cNvPr>
            <p:cNvSpPr txBox="1"/>
            <p:nvPr/>
          </p:nvSpPr>
          <p:spPr>
            <a:xfrm>
              <a:off x="3633774" y="6271857"/>
              <a:ext cx="1720042"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検索キーワード（フォローしたい相手の名前など）を入力します。入力したら右下の「虫眼鏡」マークをタップします。</a:t>
              </a:r>
            </a:p>
          </p:txBody>
        </p:sp>
      </p:grpSp>
      <p:grpSp>
        <p:nvGrpSpPr>
          <p:cNvPr id="48" name="グループ化 47">
            <a:extLst>
              <a:ext uri="{FF2B5EF4-FFF2-40B4-BE49-F238E27FC236}">
                <a16:creationId xmlns="" xmlns:a16="http://schemas.microsoft.com/office/drawing/2014/main" id="{C658D3FF-0742-29E6-F713-8E901F4370D5}"/>
              </a:ext>
            </a:extLst>
          </p:cNvPr>
          <p:cNvGrpSpPr/>
          <p:nvPr/>
        </p:nvGrpSpPr>
        <p:grpSpPr>
          <a:xfrm>
            <a:off x="5661200" y="2344616"/>
            <a:ext cx="2335803" cy="677108"/>
            <a:chOff x="779006" y="2344616"/>
            <a:chExt cx="2335803" cy="677108"/>
          </a:xfrm>
        </p:grpSpPr>
        <p:sp>
          <p:nvSpPr>
            <p:cNvPr id="49" name="円/楕円 48">
              <a:extLst>
                <a:ext uri="{FF2B5EF4-FFF2-40B4-BE49-F238E27FC236}">
                  <a16:creationId xmlns="" xmlns:a16="http://schemas.microsoft.com/office/drawing/2014/main"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 xmlns:a16="http://schemas.microsoft.com/office/drawing/2014/main"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 xmlns:a16="http://schemas.microsoft.com/office/drawing/2014/main" id="{DC2B4889-AAB7-FF19-584C-F588048E8E37}"/>
                </a:ext>
              </a:extLst>
            </p:cNvPr>
            <p:cNvSpPr txBox="1"/>
            <p:nvPr/>
          </p:nvSpPr>
          <p:spPr>
            <a:xfrm>
              <a:off x="990587" y="2344616"/>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検索窓に</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名前を入力</a:t>
              </a:r>
            </a:p>
          </p:txBody>
        </p:sp>
      </p:grpSp>
      <p:grpSp>
        <p:nvGrpSpPr>
          <p:cNvPr id="54" name="グループ化 53">
            <a:extLst>
              <a:ext uri="{FF2B5EF4-FFF2-40B4-BE49-F238E27FC236}">
                <a16:creationId xmlns="" xmlns:a16="http://schemas.microsoft.com/office/drawing/2014/main" id="{ACF214C9-B5F1-EABD-9D2E-5E81B0C6653F}"/>
              </a:ext>
            </a:extLst>
          </p:cNvPr>
          <p:cNvGrpSpPr/>
          <p:nvPr/>
        </p:nvGrpSpPr>
        <p:grpSpPr>
          <a:xfrm>
            <a:off x="8102297" y="2344616"/>
            <a:ext cx="2441097" cy="4552341"/>
            <a:chOff x="779006" y="2344616"/>
            <a:chExt cx="2441097" cy="4552341"/>
          </a:xfrm>
        </p:grpSpPr>
        <p:sp>
          <p:nvSpPr>
            <p:cNvPr id="55" name="円/楕円 54">
              <a:extLst>
                <a:ext uri="{FF2B5EF4-FFF2-40B4-BE49-F238E27FC236}">
                  <a16:creationId xmlns="" xmlns:a16="http://schemas.microsoft.com/office/drawing/2014/main"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 xmlns:a16="http://schemas.microsoft.com/office/drawing/2014/main"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 xmlns:a16="http://schemas.microsoft.com/office/drawing/2014/main" id="{0054A139-54D6-CBAD-3CC7-FF0916290C6F}"/>
                </a:ext>
              </a:extLst>
            </p:cNvPr>
            <p:cNvSpPr txBox="1"/>
            <p:nvPr/>
          </p:nvSpPr>
          <p:spPr>
            <a:xfrm>
              <a:off x="1095881" y="2344616"/>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アカウント名</a:t>
              </a:r>
            </a:p>
            <a:p>
              <a:pPr algn="ctr"/>
              <a:r>
                <a:rPr lang="ja-JP" altLang="en-US" sz="1900" b="1">
                  <a:latin typeface="Meiryo" panose="020B0604030504040204" pitchFamily="34" charset="-128"/>
                  <a:ea typeface="Meiryo" panose="020B0604030504040204" pitchFamily="34" charset="-128"/>
                </a:rPr>
                <a:t>をタップ</a:t>
              </a:r>
            </a:p>
          </p:txBody>
        </p:sp>
        <p:sp>
          <p:nvSpPr>
            <p:cNvPr id="59" name="テキスト ボックス 58">
              <a:extLst>
                <a:ext uri="{FF2B5EF4-FFF2-40B4-BE49-F238E27FC236}">
                  <a16:creationId xmlns="" xmlns:a16="http://schemas.microsoft.com/office/drawing/2014/main" id="{C9F73339-2874-C357-4658-3BDD58BE6086}"/>
                </a:ext>
              </a:extLst>
            </p:cNvPr>
            <p:cNvSpPr txBox="1"/>
            <p:nvPr/>
          </p:nvSpPr>
          <p:spPr>
            <a:xfrm>
              <a:off x="1380564" y="6296793"/>
              <a:ext cx="1720042"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候補の中からフォロー</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したい相手を見つけた</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ら</a:t>
              </a:r>
              <a:r>
                <a:rPr lang="ja-JP" altLang="en-US" sz="1100" spc="-30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名前をタップします。</a:t>
              </a:r>
            </a:p>
          </p:txBody>
        </p:sp>
      </p:grpSp>
      <p:sp>
        <p:nvSpPr>
          <p:cNvPr id="60" name="三角形 59">
            <a:extLst>
              <a:ext uri="{FF2B5EF4-FFF2-40B4-BE49-F238E27FC236}">
                <a16:creationId xmlns="" xmlns:a16="http://schemas.microsoft.com/office/drawing/2014/main" id="{FEE1D0B8-EF15-8DE9-954E-A9D02418AFB4}"/>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 xmlns:a16="http://schemas.microsoft.com/office/drawing/2014/main" id="{7BDE8AE1-0C4A-F54F-45FA-6FDD0F549429}"/>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三角形 61">
            <a:extLst>
              <a:ext uri="{FF2B5EF4-FFF2-40B4-BE49-F238E27FC236}">
                <a16:creationId xmlns="" xmlns:a16="http://schemas.microsoft.com/office/drawing/2014/main" id="{10EFAFEA-0841-CBDA-E02E-FA12B4AABB00}"/>
              </a:ext>
            </a:extLst>
          </p:cNvPr>
          <p:cNvSpPr/>
          <p:nvPr/>
        </p:nvSpPr>
        <p:spPr>
          <a:xfrm rot="5400000">
            <a:off x="8208332"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 xmlns:a16="http://schemas.microsoft.com/office/drawing/2014/main" id="{ECA803ED-16BD-5F49-BFDC-CB31A6091715}"/>
              </a:ext>
            </a:extLst>
          </p:cNvPr>
          <p:cNvPicPr>
            <a:picLocks noChangeAspect="1"/>
          </p:cNvPicPr>
          <p:nvPr/>
        </p:nvPicPr>
        <p:blipFill>
          <a:blip r:embed="rId3"/>
          <a:srcRect/>
          <a:stretch/>
        </p:blipFill>
        <p:spPr>
          <a:xfrm>
            <a:off x="1405385" y="3057843"/>
            <a:ext cx="1378026" cy="3154887"/>
          </a:xfrm>
          <a:prstGeom prst="rect">
            <a:avLst/>
          </a:prstGeom>
          <a:ln>
            <a:solidFill>
              <a:schemeClr val="tx1"/>
            </a:solidFill>
          </a:ln>
        </p:spPr>
      </p:pic>
      <p:sp>
        <p:nvSpPr>
          <p:cNvPr id="2" name="角丸四角形 1">
            <a:extLst>
              <a:ext uri="{FF2B5EF4-FFF2-40B4-BE49-F238E27FC236}">
                <a16:creationId xmlns="" xmlns:a16="http://schemas.microsoft.com/office/drawing/2014/main" id="{CAD51FC3-8CB2-4AA7-3382-40675ADC1B9D}"/>
              </a:ext>
            </a:extLst>
          </p:cNvPr>
          <p:cNvSpPr/>
          <p:nvPr/>
        </p:nvSpPr>
        <p:spPr>
          <a:xfrm>
            <a:off x="1798953" y="5816727"/>
            <a:ext cx="239419" cy="301237"/>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 xmlns:a16="http://schemas.microsoft.com/office/drawing/2014/main" id="{93C4E9B6-62E9-8FCD-82CD-AAF04B287B89}"/>
              </a:ext>
            </a:extLst>
          </p:cNvPr>
          <p:cNvGrpSpPr/>
          <p:nvPr/>
        </p:nvGrpSpPr>
        <p:grpSpPr>
          <a:xfrm>
            <a:off x="1769667" y="5295574"/>
            <a:ext cx="796351" cy="352633"/>
            <a:chOff x="1164680" y="3290187"/>
            <a:chExt cx="796351" cy="352633"/>
          </a:xfrm>
        </p:grpSpPr>
        <p:sp>
          <p:nvSpPr>
            <p:cNvPr id="9" name="円形吹き出し 8">
              <a:extLst>
                <a:ext uri="{FF2B5EF4-FFF2-40B4-BE49-F238E27FC236}">
                  <a16:creationId xmlns="" xmlns:a16="http://schemas.microsoft.com/office/drawing/2014/main" id="{E2F39B25-8581-38D4-FADD-1417FCB131F7}"/>
                </a:ext>
              </a:extLst>
            </p:cNvPr>
            <p:cNvSpPr/>
            <p:nvPr/>
          </p:nvSpPr>
          <p:spPr>
            <a:xfrm>
              <a:off x="1276866" y="3290187"/>
              <a:ext cx="571981" cy="352633"/>
            </a:xfrm>
            <a:prstGeom prst="wedgeEllipseCallout">
              <a:avLst>
                <a:gd name="adj1" fmla="val -26567"/>
                <a:gd name="adj2" fmla="val 7659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 xmlns:a16="http://schemas.microsoft.com/office/drawing/2014/main" id="{EC4B5B8B-C807-528F-A91B-BCA7350D8F13}"/>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8" name="図 17">
            <a:extLst>
              <a:ext uri="{FF2B5EF4-FFF2-40B4-BE49-F238E27FC236}">
                <a16:creationId xmlns="" xmlns:a16="http://schemas.microsoft.com/office/drawing/2014/main" id="{B84A7A11-7C9E-4F49-842D-5C653A21BC24}"/>
              </a:ext>
            </a:extLst>
          </p:cNvPr>
          <p:cNvPicPr>
            <a:picLocks noChangeAspect="1"/>
          </p:cNvPicPr>
          <p:nvPr/>
        </p:nvPicPr>
        <p:blipFill>
          <a:blip r:embed="rId4"/>
          <a:srcRect/>
          <a:stretch/>
        </p:blipFill>
        <p:spPr>
          <a:xfrm>
            <a:off x="3885220" y="3048210"/>
            <a:ext cx="1385894" cy="3159325"/>
          </a:xfrm>
          <a:prstGeom prst="rect">
            <a:avLst/>
          </a:prstGeom>
          <a:ln>
            <a:solidFill>
              <a:schemeClr val="tx1"/>
            </a:solidFill>
          </a:ln>
        </p:spPr>
      </p:pic>
      <p:sp>
        <p:nvSpPr>
          <p:cNvPr id="27" name="角丸四角形 26">
            <a:extLst>
              <a:ext uri="{FF2B5EF4-FFF2-40B4-BE49-F238E27FC236}">
                <a16:creationId xmlns="" xmlns:a16="http://schemas.microsoft.com/office/drawing/2014/main" id="{0512F6B1-DCF8-BE4F-590E-F02EA423A385}"/>
              </a:ext>
            </a:extLst>
          </p:cNvPr>
          <p:cNvSpPr/>
          <p:nvPr/>
        </p:nvSpPr>
        <p:spPr>
          <a:xfrm>
            <a:off x="3919243" y="3038740"/>
            <a:ext cx="1351871" cy="22712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グループ化 27">
            <a:extLst>
              <a:ext uri="{FF2B5EF4-FFF2-40B4-BE49-F238E27FC236}">
                <a16:creationId xmlns="" xmlns:a16="http://schemas.microsoft.com/office/drawing/2014/main" id="{54994668-BBC6-0DB7-3FCE-D0D318D74362}"/>
              </a:ext>
            </a:extLst>
          </p:cNvPr>
          <p:cNvGrpSpPr/>
          <p:nvPr/>
        </p:nvGrpSpPr>
        <p:grpSpPr>
          <a:xfrm>
            <a:off x="4235702" y="3402716"/>
            <a:ext cx="1035412" cy="377121"/>
            <a:chOff x="1254969" y="3290187"/>
            <a:chExt cx="1449276" cy="433384"/>
          </a:xfrm>
        </p:grpSpPr>
        <p:sp>
          <p:nvSpPr>
            <p:cNvPr id="29" name="円形吹き出し 28">
              <a:extLst>
                <a:ext uri="{FF2B5EF4-FFF2-40B4-BE49-F238E27FC236}">
                  <a16:creationId xmlns="" xmlns:a16="http://schemas.microsoft.com/office/drawing/2014/main" id="{1C210786-313F-584E-DAA1-F44C2EF34454}"/>
                </a:ext>
              </a:extLst>
            </p:cNvPr>
            <p:cNvSpPr/>
            <p:nvPr/>
          </p:nvSpPr>
          <p:spPr>
            <a:xfrm>
              <a:off x="1276866" y="3290187"/>
              <a:ext cx="1348314" cy="433384"/>
            </a:xfrm>
            <a:prstGeom prst="wedgeEllipseCallout">
              <a:avLst>
                <a:gd name="adj1" fmla="val -15027"/>
                <a:gd name="adj2" fmla="val -70404"/>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 xmlns:a16="http://schemas.microsoft.com/office/drawing/2014/main" id="{E4D510B0-19B3-F7EB-B462-319236864BE3}"/>
                </a:ext>
              </a:extLst>
            </p:cNvPr>
            <p:cNvSpPr txBox="1"/>
            <p:nvPr/>
          </p:nvSpPr>
          <p:spPr>
            <a:xfrm>
              <a:off x="1254969" y="3375041"/>
              <a:ext cx="1449276" cy="30064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軽くタップ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58" name="テキスト ボックス 57">
            <a:extLst>
              <a:ext uri="{FF2B5EF4-FFF2-40B4-BE49-F238E27FC236}">
                <a16:creationId xmlns="" xmlns:a16="http://schemas.microsoft.com/office/drawing/2014/main" id="{A1D5D679-F525-1446-95DD-43065A31465E}"/>
              </a:ext>
            </a:extLst>
          </p:cNvPr>
          <p:cNvSpPr txBox="1"/>
          <p:nvPr/>
        </p:nvSpPr>
        <p:spPr>
          <a:xfrm>
            <a:off x="3798644" y="6285224"/>
            <a:ext cx="1613647"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上部にあるキーワード検索窓を軽くタップします。</a:t>
            </a:r>
          </a:p>
        </p:txBody>
      </p:sp>
      <p:pic>
        <p:nvPicPr>
          <p:cNvPr id="21" name="図 20">
            <a:extLst>
              <a:ext uri="{FF2B5EF4-FFF2-40B4-BE49-F238E27FC236}">
                <a16:creationId xmlns="" xmlns:a16="http://schemas.microsoft.com/office/drawing/2014/main" id="{0BD9F044-064C-3C44-B368-CA7E04403657}"/>
              </a:ext>
            </a:extLst>
          </p:cNvPr>
          <p:cNvPicPr>
            <a:picLocks noChangeAspect="1"/>
          </p:cNvPicPr>
          <p:nvPr/>
        </p:nvPicPr>
        <p:blipFill>
          <a:blip r:embed="rId5"/>
          <a:srcRect/>
          <a:stretch/>
        </p:blipFill>
        <p:spPr>
          <a:xfrm>
            <a:off x="8810160" y="3039462"/>
            <a:ext cx="1396973" cy="3176820"/>
          </a:xfrm>
          <a:prstGeom prst="rect">
            <a:avLst/>
          </a:prstGeom>
          <a:ln>
            <a:solidFill>
              <a:schemeClr val="tx1"/>
            </a:solidFill>
          </a:ln>
        </p:spPr>
      </p:pic>
      <p:sp>
        <p:nvSpPr>
          <p:cNvPr id="35" name="角丸四角形 34">
            <a:extLst>
              <a:ext uri="{FF2B5EF4-FFF2-40B4-BE49-F238E27FC236}">
                <a16:creationId xmlns="" xmlns:a16="http://schemas.microsoft.com/office/drawing/2014/main" id="{65BB73F6-63A1-D38C-26AD-D7EE9C7038C2}"/>
              </a:ext>
            </a:extLst>
          </p:cNvPr>
          <p:cNvSpPr/>
          <p:nvPr/>
        </p:nvSpPr>
        <p:spPr>
          <a:xfrm>
            <a:off x="8815668" y="3234490"/>
            <a:ext cx="1395527" cy="265012"/>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 xmlns:a16="http://schemas.microsoft.com/office/drawing/2014/main" id="{6E06CF62-E94B-1A07-EC5E-49EF0C9BA4AE}"/>
              </a:ext>
            </a:extLst>
          </p:cNvPr>
          <p:cNvGrpSpPr/>
          <p:nvPr/>
        </p:nvGrpSpPr>
        <p:grpSpPr>
          <a:xfrm>
            <a:off x="9481283" y="3641820"/>
            <a:ext cx="796351" cy="352633"/>
            <a:chOff x="1164680" y="3290187"/>
            <a:chExt cx="796351" cy="352633"/>
          </a:xfrm>
        </p:grpSpPr>
        <p:sp>
          <p:nvSpPr>
            <p:cNvPr id="37" name="円形吹き出し 36">
              <a:extLst>
                <a:ext uri="{FF2B5EF4-FFF2-40B4-BE49-F238E27FC236}">
                  <a16:creationId xmlns="" xmlns:a16="http://schemas.microsoft.com/office/drawing/2014/main" id="{70A92D9B-25CD-19D6-8616-A6A86BBFB286}"/>
                </a:ext>
              </a:extLst>
            </p:cNvPr>
            <p:cNvSpPr/>
            <p:nvPr/>
          </p:nvSpPr>
          <p:spPr>
            <a:xfrm>
              <a:off x="1276866" y="3290187"/>
              <a:ext cx="571981" cy="352633"/>
            </a:xfrm>
            <a:prstGeom prst="wedgeEllipseCallout">
              <a:avLst>
                <a:gd name="adj1" fmla="val -46286"/>
                <a:gd name="adj2" fmla="val -5923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 xmlns:a16="http://schemas.microsoft.com/office/drawing/2014/main" id="{F9DA02F0-8E63-3378-EC8B-EA563264A93F}"/>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grpSp>
        <p:nvGrpSpPr>
          <p:cNvPr id="14" name="グループ化 13">
            <a:extLst>
              <a:ext uri="{FF2B5EF4-FFF2-40B4-BE49-F238E27FC236}">
                <a16:creationId xmlns="" xmlns:a16="http://schemas.microsoft.com/office/drawing/2014/main" id="{0F643849-5A43-36C3-9DC9-9D868C99B2BC}"/>
              </a:ext>
            </a:extLst>
          </p:cNvPr>
          <p:cNvGrpSpPr/>
          <p:nvPr/>
        </p:nvGrpSpPr>
        <p:grpSpPr>
          <a:xfrm>
            <a:off x="604646" y="0"/>
            <a:ext cx="1351370" cy="1035439"/>
            <a:chOff x="604646" y="0"/>
            <a:chExt cx="1351370" cy="1035439"/>
          </a:xfrm>
          <a:solidFill>
            <a:srgbClr val="6AC8F3"/>
          </a:solidFill>
        </p:grpSpPr>
        <p:sp>
          <p:nvSpPr>
            <p:cNvPr id="17" name="片側の 2 つの角を切り取った四角形 16">
              <a:extLst>
                <a:ext uri="{FF2B5EF4-FFF2-40B4-BE49-F238E27FC236}">
                  <a16:creationId xmlns="" xmlns:a16="http://schemas.microsoft.com/office/drawing/2014/main" id="{35B01FA7-8669-498F-33CA-8605774C4E13}"/>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片側の 2 つの角を切り取った四角形 18">
              <a:extLst>
                <a:ext uri="{FF2B5EF4-FFF2-40B4-BE49-F238E27FC236}">
                  <a16:creationId xmlns="" xmlns:a16="http://schemas.microsoft.com/office/drawing/2014/main" id="{1214F0EE-F4FD-88D8-EC2A-FB1602B1EB1A}"/>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 xmlns:a16="http://schemas.microsoft.com/office/drawing/2014/main" id="{24E33F8C-BC95-047C-AEA8-8D78CAD65C60}"/>
              </a:ext>
            </a:extLst>
          </p:cNvPr>
          <p:cNvSpPr txBox="1"/>
          <p:nvPr/>
        </p:nvSpPr>
        <p:spPr>
          <a:xfrm>
            <a:off x="2085871" y="639937"/>
            <a:ext cx="7162631"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［実践編］</a:t>
            </a:r>
          </a:p>
        </p:txBody>
      </p:sp>
      <p:grpSp>
        <p:nvGrpSpPr>
          <p:cNvPr id="41" name="グループ化 40">
            <a:extLst>
              <a:ext uri="{FF2B5EF4-FFF2-40B4-BE49-F238E27FC236}">
                <a16:creationId xmlns="" xmlns:a16="http://schemas.microsoft.com/office/drawing/2014/main" id="{ACC7E830-B533-FC22-EFBF-CADEA581D264}"/>
              </a:ext>
            </a:extLst>
          </p:cNvPr>
          <p:cNvGrpSpPr/>
          <p:nvPr/>
        </p:nvGrpSpPr>
        <p:grpSpPr>
          <a:xfrm>
            <a:off x="6259363" y="3038741"/>
            <a:ext cx="1545714" cy="3079222"/>
            <a:chOff x="6259363" y="3038741"/>
            <a:chExt cx="1545714" cy="3079222"/>
          </a:xfrm>
        </p:grpSpPr>
        <p:sp>
          <p:nvSpPr>
            <p:cNvPr id="31" name="角丸四角形 30">
              <a:extLst>
                <a:ext uri="{FF2B5EF4-FFF2-40B4-BE49-F238E27FC236}">
                  <a16:creationId xmlns="" xmlns:a16="http://schemas.microsoft.com/office/drawing/2014/main" id="{07614506-D556-748F-E99C-68C3AFD3A1B8}"/>
                </a:ext>
              </a:extLst>
            </p:cNvPr>
            <p:cNvSpPr/>
            <p:nvPr/>
          </p:nvSpPr>
          <p:spPr>
            <a:xfrm>
              <a:off x="6259363" y="3038741"/>
              <a:ext cx="1385865" cy="22712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 xmlns:a16="http://schemas.microsoft.com/office/drawing/2014/main" id="{2BCB8440-3C35-34EE-B3CE-A87DACDCD2C0}"/>
                </a:ext>
              </a:extLst>
            </p:cNvPr>
            <p:cNvGrpSpPr/>
            <p:nvPr/>
          </p:nvGrpSpPr>
          <p:grpSpPr>
            <a:xfrm>
              <a:off x="6761521" y="3375412"/>
              <a:ext cx="796351" cy="352633"/>
              <a:chOff x="1164680" y="3290187"/>
              <a:chExt cx="796351" cy="352633"/>
            </a:xfrm>
          </p:grpSpPr>
          <p:sp>
            <p:nvSpPr>
              <p:cNvPr id="33" name="円形吹き出し 32">
                <a:extLst>
                  <a:ext uri="{FF2B5EF4-FFF2-40B4-BE49-F238E27FC236}">
                    <a16:creationId xmlns="" xmlns:a16="http://schemas.microsoft.com/office/drawing/2014/main" id="{2DBB0578-7F4A-FDB5-1804-61805962AC1B}"/>
                  </a:ext>
                </a:extLst>
              </p:cNvPr>
              <p:cNvSpPr/>
              <p:nvPr/>
            </p:nvSpPr>
            <p:spPr>
              <a:xfrm>
                <a:off x="1276866" y="3290187"/>
                <a:ext cx="571981" cy="352633"/>
              </a:xfrm>
              <a:prstGeom prst="wedgeEllipseCallout">
                <a:avLst>
                  <a:gd name="adj1" fmla="val -46286"/>
                  <a:gd name="adj2" fmla="val -5923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 xmlns:a16="http://schemas.microsoft.com/office/drawing/2014/main" id="{A20628CD-D5EA-8FCD-6DFF-C54F3B121BE8}"/>
                  </a:ext>
                </a:extLst>
              </p:cNvPr>
              <p:cNvSpPr txBox="1"/>
              <p:nvPr/>
            </p:nvSpPr>
            <p:spPr>
              <a:xfrm>
                <a:off x="1164680" y="3358796"/>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23" name="テキスト ボックス 22">
              <a:extLst>
                <a:ext uri="{FF2B5EF4-FFF2-40B4-BE49-F238E27FC236}">
                  <a16:creationId xmlns="" xmlns:a16="http://schemas.microsoft.com/office/drawing/2014/main" id="{CF62828D-D366-F413-2B30-E727AFE100B8}"/>
                </a:ext>
              </a:extLst>
            </p:cNvPr>
            <p:cNvSpPr txBox="1"/>
            <p:nvPr/>
          </p:nvSpPr>
          <p:spPr>
            <a:xfrm>
              <a:off x="6440925" y="3107986"/>
              <a:ext cx="897682" cy="76944"/>
            </a:xfrm>
            <a:prstGeom prst="rect">
              <a:avLst/>
            </a:prstGeom>
            <a:solidFill>
              <a:schemeClr val="bg1"/>
            </a:solidFill>
          </p:spPr>
          <p:txBody>
            <a:bodyPr wrap="none" lIns="0" tIns="0" rIns="0" bIns="0" rtlCol="0">
              <a:spAutoFit/>
            </a:bodyPr>
            <a:lstStyle/>
            <a:p>
              <a:r>
                <a:rPr kumimoji="1" lang="ja-JP" altLang="en-US" sz="500" b="1"/>
                <a:t>東京デジタル　　　　　　　　</a:t>
              </a:r>
            </a:p>
          </p:txBody>
        </p:sp>
        <p:sp>
          <p:nvSpPr>
            <p:cNvPr id="24" name="角丸四角形 23">
              <a:extLst>
                <a:ext uri="{FF2B5EF4-FFF2-40B4-BE49-F238E27FC236}">
                  <a16:creationId xmlns="" xmlns:a16="http://schemas.microsoft.com/office/drawing/2014/main" id="{B85BE848-4C3E-1641-9CAD-60A635B68B18}"/>
                </a:ext>
              </a:extLst>
            </p:cNvPr>
            <p:cNvSpPr/>
            <p:nvPr/>
          </p:nvSpPr>
          <p:spPr>
            <a:xfrm>
              <a:off x="7327075" y="5816726"/>
              <a:ext cx="387171" cy="301237"/>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a:extLst>
                <a:ext uri="{FF2B5EF4-FFF2-40B4-BE49-F238E27FC236}">
                  <a16:creationId xmlns="" xmlns:a16="http://schemas.microsoft.com/office/drawing/2014/main" id="{6602B52A-B615-BD22-9792-CD1B3F736250}"/>
                </a:ext>
              </a:extLst>
            </p:cNvPr>
            <p:cNvGrpSpPr/>
            <p:nvPr/>
          </p:nvGrpSpPr>
          <p:grpSpPr>
            <a:xfrm>
              <a:off x="7008726" y="5346908"/>
              <a:ext cx="796351" cy="360267"/>
              <a:chOff x="1125894" y="3282553"/>
              <a:chExt cx="796351" cy="360267"/>
            </a:xfrm>
          </p:grpSpPr>
          <p:sp>
            <p:nvSpPr>
              <p:cNvPr id="26" name="円形吹き出し 25">
                <a:extLst>
                  <a:ext uri="{FF2B5EF4-FFF2-40B4-BE49-F238E27FC236}">
                    <a16:creationId xmlns="" xmlns:a16="http://schemas.microsoft.com/office/drawing/2014/main" id="{04F55414-B494-2691-709F-E76656CDA800}"/>
                  </a:ext>
                </a:extLst>
              </p:cNvPr>
              <p:cNvSpPr/>
              <p:nvPr/>
            </p:nvSpPr>
            <p:spPr>
              <a:xfrm>
                <a:off x="1199294" y="3282553"/>
                <a:ext cx="649553" cy="360267"/>
              </a:xfrm>
              <a:prstGeom prst="wedgeEllipseCallout">
                <a:avLst>
                  <a:gd name="adj1" fmla="val 18887"/>
                  <a:gd name="adj2" fmla="val 6721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 xmlns:a16="http://schemas.microsoft.com/office/drawing/2014/main" id="{173ED97C-DCCA-8C2F-A17A-46D1A0436BB5}"/>
                  </a:ext>
                </a:extLst>
              </p:cNvPr>
              <p:cNvSpPr txBox="1"/>
              <p:nvPr/>
            </p:nvSpPr>
            <p:spPr>
              <a:xfrm>
                <a:off x="1125894" y="3358888"/>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grpSp>
      <p:sp>
        <p:nvSpPr>
          <p:cNvPr id="4" name="テキスト ボックス 3">
            <a:extLst>
              <a:ext uri="{FF2B5EF4-FFF2-40B4-BE49-F238E27FC236}">
                <a16:creationId xmlns="" xmlns:a16="http://schemas.microsoft.com/office/drawing/2014/main" id="{52497B23-1266-0D7C-3F4A-FF2EADDF72A2}"/>
              </a:ext>
            </a:extLst>
          </p:cNvPr>
          <p:cNvSpPr txBox="1"/>
          <p:nvPr/>
        </p:nvSpPr>
        <p:spPr>
          <a:xfrm>
            <a:off x="788667" y="403384"/>
            <a:ext cx="983325" cy="630942"/>
          </a:xfrm>
          <a:prstGeom prst="rect">
            <a:avLst/>
          </a:prstGeom>
          <a:solidFill>
            <a:srgbClr val="6AC8F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Tree>
    <p:extLst>
      <p:ext uri="{BB962C8B-B14F-4D97-AF65-F5344CB8AC3E}">
        <p14:creationId xmlns:p14="http://schemas.microsoft.com/office/powerpoint/2010/main" val="2127658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 xmlns:a16="http://schemas.microsoft.com/office/drawing/2014/main" id="{3D1BF2C3-CFDB-4DD7-7402-D4D73856ACD9}"/>
              </a:ext>
            </a:extLst>
          </p:cNvPr>
          <p:cNvGrpSpPr/>
          <p:nvPr/>
        </p:nvGrpSpPr>
        <p:grpSpPr>
          <a:xfrm>
            <a:off x="779006" y="2327142"/>
            <a:ext cx="2499186" cy="4736967"/>
            <a:chOff x="779006" y="2327142"/>
            <a:chExt cx="2499186" cy="4736967"/>
          </a:xfrm>
        </p:grpSpPr>
        <p:sp>
          <p:nvSpPr>
            <p:cNvPr id="11" name="円/楕円 10">
              <a:extLst>
                <a:ext uri="{FF2B5EF4-FFF2-40B4-BE49-F238E27FC236}">
                  <a16:creationId xmlns="" xmlns:a16="http://schemas.microsoft.com/office/drawing/2014/main"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 xmlns:a16="http://schemas.microsoft.com/office/drawing/2014/main"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5</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 xmlns:a16="http://schemas.microsoft.com/office/drawing/2014/main" id="{861EDC38-4489-CA9A-75A8-650462448AB2}"/>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「フォローする」</a:t>
              </a:r>
            </a:p>
            <a:p>
              <a:pPr algn="ctr"/>
              <a:r>
                <a:rPr lang="ja-JP" altLang="en-US" sz="1900" b="1">
                  <a:latin typeface="Meiryo" panose="020B0604030504040204" pitchFamily="34" charset="-128"/>
                  <a:ea typeface="Meiryo" panose="020B0604030504040204" pitchFamily="34" charset="-128"/>
                </a:rPr>
                <a:t>をタップ</a:t>
              </a:r>
            </a:p>
          </p:txBody>
        </p:sp>
        <p:sp>
          <p:nvSpPr>
            <p:cNvPr id="6" name="テキスト ボックス 5">
              <a:extLst>
                <a:ext uri="{FF2B5EF4-FFF2-40B4-BE49-F238E27FC236}">
                  <a16:creationId xmlns="" xmlns:a16="http://schemas.microsoft.com/office/drawing/2014/main" id="{BD9123E9-F367-B536-A50A-2C1218204E7F}"/>
                </a:ext>
              </a:extLst>
            </p:cNvPr>
            <p:cNvSpPr txBox="1"/>
            <p:nvPr/>
          </p:nvSpPr>
          <p:spPr>
            <a:xfrm>
              <a:off x="1325118" y="6294668"/>
              <a:ext cx="1613647" cy="769441"/>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相手のプロフィール画面で、右上の「フォローする」をタップします。</a:t>
              </a:r>
            </a:p>
          </p:txBody>
        </p:sp>
      </p:grpSp>
      <p:grpSp>
        <p:nvGrpSpPr>
          <p:cNvPr id="42" name="グループ化 41">
            <a:extLst>
              <a:ext uri="{FF2B5EF4-FFF2-40B4-BE49-F238E27FC236}">
                <a16:creationId xmlns="" xmlns:a16="http://schemas.microsoft.com/office/drawing/2014/main" id="{DD88F9E0-B055-E56E-C89D-5305382E7E54}"/>
              </a:ext>
            </a:extLst>
          </p:cNvPr>
          <p:cNvGrpSpPr/>
          <p:nvPr/>
        </p:nvGrpSpPr>
        <p:grpSpPr>
          <a:xfrm>
            <a:off x="3185378" y="2356386"/>
            <a:ext cx="2441097" cy="4538446"/>
            <a:chOff x="779006" y="2356386"/>
            <a:chExt cx="2441097" cy="4538446"/>
          </a:xfrm>
        </p:grpSpPr>
        <p:sp>
          <p:nvSpPr>
            <p:cNvPr id="43" name="円/楕円 42">
              <a:extLst>
                <a:ext uri="{FF2B5EF4-FFF2-40B4-BE49-F238E27FC236}">
                  <a16:creationId xmlns="" xmlns:a16="http://schemas.microsoft.com/office/drawing/2014/main"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 xmlns:a16="http://schemas.microsoft.com/office/drawing/2014/main"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6</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 xmlns:a16="http://schemas.microsoft.com/office/drawing/2014/main" id="{96583D47-258C-0888-4F4F-EB44013C57F1}"/>
                </a:ext>
              </a:extLst>
            </p:cNvPr>
            <p:cNvSpPr txBox="1"/>
            <p:nvPr/>
          </p:nvSpPr>
          <p:spPr>
            <a:xfrm>
              <a:off x="1095881" y="2406428"/>
              <a:ext cx="2124222" cy="384721"/>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フォロー完了</a:t>
              </a:r>
            </a:p>
          </p:txBody>
        </p:sp>
        <p:sp>
          <p:nvSpPr>
            <p:cNvPr id="47" name="テキスト ボックス 46">
              <a:extLst>
                <a:ext uri="{FF2B5EF4-FFF2-40B4-BE49-F238E27FC236}">
                  <a16:creationId xmlns="" xmlns:a16="http://schemas.microsoft.com/office/drawing/2014/main" id="{83280CD2-199E-FB28-4F61-CF6FF5AB2BDA}"/>
                </a:ext>
              </a:extLst>
            </p:cNvPr>
            <p:cNvSpPr txBox="1"/>
            <p:nvPr/>
          </p:nvSpPr>
          <p:spPr>
            <a:xfrm>
              <a:off x="1433857" y="6294668"/>
              <a:ext cx="1613647"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先程タップした部分が「フォロー中」になったらフォロー完了です。</a:t>
              </a:r>
            </a:p>
          </p:txBody>
        </p:sp>
      </p:grpSp>
      <p:grpSp>
        <p:nvGrpSpPr>
          <p:cNvPr id="48" name="グループ化 47">
            <a:extLst>
              <a:ext uri="{FF2B5EF4-FFF2-40B4-BE49-F238E27FC236}">
                <a16:creationId xmlns="" xmlns:a16="http://schemas.microsoft.com/office/drawing/2014/main" id="{C658D3FF-0742-29E6-F713-8E901F4370D5}"/>
              </a:ext>
            </a:extLst>
          </p:cNvPr>
          <p:cNvGrpSpPr/>
          <p:nvPr/>
        </p:nvGrpSpPr>
        <p:grpSpPr>
          <a:xfrm>
            <a:off x="5745051" y="2303991"/>
            <a:ext cx="2402883" cy="4758203"/>
            <a:chOff x="909157" y="2246028"/>
            <a:chExt cx="2402883" cy="4758203"/>
          </a:xfrm>
        </p:grpSpPr>
        <p:sp>
          <p:nvSpPr>
            <p:cNvPr id="49" name="円/楕円 48">
              <a:extLst>
                <a:ext uri="{FF2B5EF4-FFF2-40B4-BE49-F238E27FC236}">
                  <a16:creationId xmlns="" xmlns:a16="http://schemas.microsoft.com/office/drawing/2014/main" id="{3272E57D-E36B-1142-288F-D4AAEF4C3BFE}"/>
                </a:ext>
              </a:extLst>
            </p:cNvPr>
            <p:cNvSpPr/>
            <p:nvPr/>
          </p:nvSpPr>
          <p:spPr>
            <a:xfrm>
              <a:off x="909157" y="2296963"/>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 xmlns:a16="http://schemas.microsoft.com/office/drawing/2014/main" id="{0D72FC73-80CD-D464-2D4F-D2CEF2FA64BD}"/>
                </a:ext>
              </a:extLst>
            </p:cNvPr>
            <p:cNvSpPr txBox="1"/>
            <p:nvPr/>
          </p:nvSpPr>
          <p:spPr>
            <a:xfrm>
              <a:off x="1001293" y="2302622"/>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7</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 xmlns:a16="http://schemas.microsoft.com/office/drawing/2014/main" id="{DC2B4889-AAB7-FF19-584C-F588048E8E37}"/>
                </a:ext>
              </a:extLst>
            </p:cNvPr>
            <p:cNvSpPr txBox="1"/>
            <p:nvPr/>
          </p:nvSpPr>
          <p:spPr>
            <a:xfrm>
              <a:off x="1175900" y="2246028"/>
              <a:ext cx="2136140" cy="969496"/>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「フォロー中」</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をタップ</a:t>
              </a:r>
              <a:endParaRPr lang="en-US" altLang="ja-JP" sz="1900" b="1" dirty="0">
                <a:latin typeface="Meiryo" panose="020B0604030504040204" pitchFamily="34" charset="-128"/>
                <a:ea typeface="Meiryo" panose="020B0604030504040204" pitchFamily="34" charset="-128"/>
              </a:endParaRPr>
            </a:p>
            <a:p>
              <a:pPr algn="ctr"/>
              <a:endParaRPr lang="ja-JP" altLang="en-US" sz="1900" b="1">
                <a:latin typeface="Meiryo" panose="020B0604030504040204" pitchFamily="34" charset="-128"/>
                <a:ea typeface="Meiryo" panose="020B0604030504040204" pitchFamily="34" charset="-128"/>
              </a:endParaRPr>
            </a:p>
          </p:txBody>
        </p:sp>
        <p:sp>
          <p:nvSpPr>
            <p:cNvPr id="53" name="テキスト ボックス 52">
              <a:extLst>
                <a:ext uri="{FF2B5EF4-FFF2-40B4-BE49-F238E27FC236}">
                  <a16:creationId xmlns="" xmlns:a16="http://schemas.microsoft.com/office/drawing/2014/main" id="{2996C452-6EFC-0EDA-CD32-AF9460C2269C}"/>
                </a:ext>
              </a:extLst>
            </p:cNvPr>
            <p:cNvSpPr txBox="1"/>
            <p:nvPr/>
          </p:nvSpPr>
          <p:spPr>
            <a:xfrm>
              <a:off x="1428394" y="6234790"/>
              <a:ext cx="1877940" cy="769441"/>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フォローを解除する時は、</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プロフィール画面右上の「フォロー中」をタップ</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します。</a:t>
              </a:r>
            </a:p>
          </p:txBody>
        </p:sp>
      </p:grpSp>
      <p:sp>
        <p:nvSpPr>
          <p:cNvPr id="60" name="三角形 59">
            <a:extLst>
              <a:ext uri="{FF2B5EF4-FFF2-40B4-BE49-F238E27FC236}">
                <a16:creationId xmlns="" xmlns:a16="http://schemas.microsoft.com/office/drawing/2014/main" id="{FEE1D0B8-EF15-8DE9-954E-A9D02418AFB4}"/>
              </a:ext>
            </a:extLst>
          </p:cNvPr>
          <p:cNvSpPr/>
          <p:nvPr/>
        </p:nvSpPr>
        <p:spPr>
          <a:xfrm rot="5400000">
            <a:off x="3310294"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 xmlns:a16="http://schemas.microsoft.com/office/drawing/2014/main" id="{8FFE63FE-D8A5-ED65-EE72-DAC48C5C73B5}"/>
              </a:ext>
            </a:extLst>
          </p:cNvPr>
          <p:cNvSpPr txBox="1"/>
          <p:nvPr/>
        </p:nvSpPr>
        <p:spPr>
          <a:xfrm>
            <a:off x="2131942" y="341828"/>
            <a:ext cx="5347252"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［実践編］</a:t>
            </a:r>
          </a:p>
        </p:txBody>
      </p:sp>
      <p:sp>
        <p:nvSpPr>
          <p:cNvPr id="24" name="テキスト ボックス 23">
            <a:extLst>
              <a:ext uri="{FF2B5EF4-FFF2-40B4-BE49-F238E27FC236}">
                <a16:creationId xmlns="" xmlns:a16="http://schemas.microsoft.com/office/drawing/2014/main" id="{DF36238F-BD8D-98EF-A758-97A17CE86A42}"/>
              </a:ext>
            </a:extLst>
          </p:cNvPr>
          <p:cNvSpPr txBox="1"/>
          <p:nvPr/>
        </p:nvSpPr>
        <p:spPr>
          <a:xfrm>
            <a:off x="2098809" y="688626"/>
            <a:ext cx="8327898" cy="369332"/>
          </a:xfrm>
          <a:prstGeom prst="rect">
            <a:avLst/>
          </a:prstGeom>
          <a:noFill/>
        </p:spPr>
        <p:txBody>
          <a:bodyPr wrap="square">
            <a:spAutoFit/>
          </a:bodyPr>
          <a:lstStyle/>
          <a:p>
            <a:r>
              <a:rPr lang="en-US" altLang="ja-JP" sz="1800" b="1" dirty="0">
                <a:latin typeface="Meiryo" panose="020B0604030504040204" pitchFamily="34" charset="-128"/>
                <a:ea typeface="Meiryo" panose="020B0604030504040204" pitchFamily="34" charset="-128"/>
              </a:rPr>
              <a:t>10. </a:t>
            </a:r>
            <a:r>
              <a:rPr lang="ja-JP" altLang="en-US" sz="1800" b="1">
                <a:latin typeface="Meiryo" panose="020B0604030504040204" pitchFamily="34" charset="-128"/>
                <a:ea typeface="Meiryo" panose="020B0604030504040204" pitchFamily="34" charset="-128"/>
              </a:rPr>
              <a:t>検索機能を使い、フォローと解除をする</a:t>
            </a:r>
          </a:p>
        </p:txBody>
      </p:sp>
      <p:sp>
        <p:nvSpPr>
          <p:cNvPr id="17" name="角丸四角形 16">
            <a:extLst>
              <a:ext uri="{FF2B5EF4-FFF2-40B4-BE49-F238E27FC236}">
                <a16:creationId xmlns="" xmlns:a16="http://schemas.microsoft.com/office/drawing/2014/main" id="{66915FC1-AA8C-FD7C-CAFF-59A8F5371BFC}"/>
              </a:ext>
            </a:extLst>
          </p:cNvPr>
          <p:cNvSpPr/>
          <p:nvPr/>
        </p:nvSpPr>
        <p:spPr>
          <a:xfrm>
            <a:off x="4460933" y="3868327"/>
            <a:ext cx="796351" cy="306366"/>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三角形 1">
            <a:extLst>
              <a:ext uri="{FF2B5EF4-FFF2-40B4-BE49-F238E27FC236}">
                <a16:creationId xmlns="" xmlns:a16="http://schemas.microsoft.com/office/drawing/2014/main" id="{03384854-D2A6-9200-BE05-6FA6672235F8}"/>
              </a:ext>
            </a:extLst>
          </p:cNvPr>
          <p:cNvSpPr/>
          <p:nvPr/>
        </p:nvSpPr>
        <p:spPr>
          <a:xfrm rot="5400000">
            <a:off x="893400" y="4517952"/>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 xmlns:a16="http://schemas.microsoft.com/office/drawing/2014/main" id="{B64705EB-C4D5-6042-903D-5620E9BDC0B4}"/>
              </a:ext>
            </a:extLst>
          </p:cNvPr>
          <p:cNvPicPr>
            <a:picLocks noChangeAspect="1"/>
          </p:cNvPicPr>
          <p:nvPr/>
        </p:nvPicPr>
        <p:blipFill>
          <a:blip r:embed="rId2"/>
          <a:srcRect/>
          <a:stretch/>
        </p:blipFill>
        <p:spPr>
          <a:xfrm>
            <a:off x="1407296" y="3068193"/>
            <a:ext cx="1380829" cy="3137550"/>
          </a:xfrm>
          <a:prstGeom prst="rect">
            <a:avLst/>
          </a:prstGeom>
          <a:ln>
            <a:solidFill>
              <a:schemeClr val="tx1"/>
            </a:solidFill>
          </a:ln>
        </p:spPr>
      </p:pic>
      <p:sp>
        <p:nvSpPr>
          <p:cNvPr id="22" name="角丸四角形 21">
            <a:extLst>
              <a:ext uri="{FF2B5EF4-FFF2-40B4-BE49-F238E27FC236}">
                <a16:creationId xmlns="" xmlns:a16="http://schemas.microsoft.com/office/drawing/2014/main" id="{F6D87AE7-694C-2B2D-2E1F-956544B83189}"/>
              </a:ext>
            </a:extLst>
          </p:cNvPr>
          <p:cNvSpPr/>
          <p:nvPr/>
        </p:nvSpPr>
        <p:spPr>
          <a:xfrm>
            <a:off x="2260415" y="3488919"/>
            <a:ext cx="571981" cy="255143"/>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 xmlns:a16="http://schemas.microsoft.com/office/drawing/2014/main" id="{27FDB262-0F07-4300-3964-973F07F16845}"/>
              </a:ext>
            </a:extLst>
          </p:cNvPr>
          <p:cNvGrpSpPr/>
          <p:nvPr/>
        </p:nvGrpSpPr>
        <p:grpSpPr>
          <a:xfrm>
            <a:off x="2400593" y="3822060"/>
            <a:ext cx="796351" cy="352633"/>
            <a:chOff x="1164680" y="3290187"/>
            <a:chExt cx="796351" cy="352633"/>
          </a:xfrm>
        </p:grpSpPr>
        <p:sp>
          <p:nvSpPr>
            <p:cNvPr id="30" name="円形吹き出し 29">
              <a:extLst>
                <a:ext uri="{FF2B5EF4-FFF2-40B4-BE49-F238E27FC236}">
                  <a16:creationId xmlns="" xmlns:a16="http://schemas.microsoft.com/office/drawing/2014/main" id="{84A382C8-9C49-ED83-FF64-DFE95639FE9E}"/>
                </a:ext>
              </a:extLst>
            </p:cNvPr>
            <p:cNvSpPr/>
            <p:nvPr/>
          </p:nvSpPr>
          <p:spPr>
            <a:xfrm>
              <a:off x="1276866" y="3290187"/>
              <a:ext cx="571981" cy="352633"/>
            </a:xfrm>
            <a:prstGeom prst="wedgeEllipseCallout">
              <a:avLst>
                <a:gd name="adj1" fmla="val -46286"/>
                <a:gd name="adj2" fmla="val -5923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 xmlns:a16="http://schemas.microsoft.com/office/drawing/2014/main" id="{A3EE48A1-D071-D5A4-4E8D-657A1A4BC124}"/>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8" name="図 17">
            <a:extLst>
              <a:ext uri="{FF2B5EF4-FFF2-40B4-BE49-F238E27FC236}">
                <a16:creationId xmlns="" xmlns:a16="http://schemas.microsoft.com/office/drawing/2014/main" id="{0C520808-0904-2C45-AEE7-F56C78D189BA}"/>
              </a:ext>
            </a:extLst>
          </p:cNvPr>
          <p:cNvPicPr>
            <a:picLocks noChangeAspect="1"/>
          </p:cNvPicPr>
          <p:nvPr/>
        </p:nvPicPr>
        <p:blipFill>
          <a:blip r:embed="rId3"/>
          <a:srcRect/>
          <a:stretch/>
        </p:blipFill>
        <p:spPr>
          <a:xfrm>
            <a:off x="3952352" y="3057075"/>
            <a:ext cx="1389403" cy="3141594"/>
          </a:xfrm>
          <a:prstGeom prst="rect">
            <a:avLst/>
          </a:prstGeom>
          <a:ln>
            <a:solidFill>
              <a:schemeClr val="tx1"/>
            </a:solidFill>
          </a:ln>
        </p:spPr>
      </p:pic>
      <p:sp>
        <p:nvSpPr>
          <p:cNvPr id="41" name="角丸四角形 40">
            <a:extLst>
              <a:ext uri="{FF2B5EF4-FFF2-40B4-BE49-F238E27FC236}">
                <a16:creationId xmlns="" xmlns:a16="http://schemas.microsoft.com/office/drawing/2014/main" id="{C9601C55-40A3-4742-80A1-5B9740B13C49}"/>
              </a:ext>
            </a:extLst>
          </p:cNvPr>
          <p:cNvSpPr/>
          <p:nvPr/>
        </p:nvSpPr>
        <p:spPr>
          <a:xfrm>
            <a:off x="4729398" y="3464661"/>
            <a:ext cx="620662" cy="255143"/>
          </a:xfrm>
          <a:prstGeom prst="roundRect">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 xmlns:a16="http://schemas.microsoft.com/office/drawing/2014/main" id="{1C439E65-F5A6-6F4D-878A-8E203257BDDB}"/>
              </a:ext>
            </a:extLst>
          </p:cNvPr>
          <p:cNvPicPr>
            <a:picLocks noChangeAspect="1"/>
          </p:cNvPicPr>
          <p:nvPr/>
        </p:nvPicPr>
        <p:blipFill>
          <a:blip r:embed="rId4"/>
          <a:srcRect/>
          <a:stretch/>
        </p:blipFill>
        <p:spPr>
          <a:xfrm>
            <a:off x="8804830" y="3062792"/>
            <a:ext cx="1379881" cy="3143062"/>
          </a:xfrm>
          <a:prstGeom prst="rect">
            <a:avLst/>
          </a:prstGeom>
          <a:ln>
            <a:solidFill>
              <a:schemeClr val="tx1"/>
            </a:solidFill>
          </a:ln>
        </p:spPr>
      </p:pic>
      <p:pic>
        <p:nvPicPr>
          <p:cNvPr id="57" name="図 56">
            <a:extLst>
              <a:ext uri="{FF2B5EF4-FFF2-40B4-BE49-F238E27FC236}">
                <a16:creationId xmlns="" xmlns:a16="http://schemas.microsoft.com/office/drawing/2014/main" id="{A1E5FB7F-E715-934D-8151-08778887A83F}"/>
              </a:ext>
            </a:extLst>
          </p:cNvPr>
          <p:cNvPicPr>
            <a:picLocks noChangeAspect="1"/>
          </p:cNvPicPr>
          <p:nvPr/>
        </p:nvPicPr>
        <p:blipFill>
          <a:blip r:embed="rId3"/>
          <a:srcRect/>
          <a:stretch/>
        </p:blipFill>
        <p:spPr>
          <a:xfrm>
            <a:off x="6402133" y="3069976"/>
            <a:ext cx="1389403" cy="3141594"/>
          </a:xfrm>
          <a:prstGeom prst="rect">
            <a:avLst/>
          </a:prstGeom>
          <a:ln>
            <a:solidFill>
              <a:schemeClr val="tx1"/>
            </a:solidFill>
          </a:ln>
        </p:spPr>
      </p:pic>
      <p:sp>
        <p:nvSpPr>
          <p:cNvPr id="7" name="角丸四角形 6">
            <a:extLst>
              <a:ext uri="{FF2B5EF4-FFF2-40B4-BE49-F238E27FC236}">
                <a16:creationId xmlns="" xmlns:a16="http://schemas.microsoft.com/office/drawing/2014/main" id="{2D2F6C34-CD75-246B-A136-76725CBC6B4A}"/>
              </a:ext>
            </a:extLst>
          </p:cNvPr>
          <p:cNvSpPr/>
          <p:nvPr/>
        </p:nvSpPr>
        <p:spPr>
          <a:xfrm>
            <a:off x="7140547" y="3480022"/>
            <a:ext cx="650990" cy="239782"/>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 xmlns:a16="http://schemas.microsoft.com/office/drawing/2014/main" id="{F115A71E-567C-4307-194F-CE4FD3A22840}"/>
              </a:ext>
            </a:extLst>
          </p:cNvPr>
          <p:cNvGrpSpPr/>
          <p:nvPr/>
        </p:nvGrpSpPr>
        <p:grpSpPr>
          <a:xfrm>
            <a:off x="7580127" y="3788510"/>
            <a:ext cx="796351" cy="352633"/>
            <a:chOff x="1164680" y="3290187"/>
            <a:chExt cx="796351" cy="352633"/>
          </a:xfrm>
        </p:grpSpPr>
        <p:sp>
          <p:nvSpPr>
            <p:cNvPr id="15" name="円形吹き出し 14">
              <a:extLst>
                <a:ext uri="{FF2B5EF4-FFF2-40B4-BE49-F238E27FC236}">
                  <a16:creationId xmlns="" xmlns:a16="http://schemas.microsoft.com/office/drawing/2014/main" id="{E716A732-D965-258A-D738-FD15DDB0090D}"/>
                </a:ext>
              </a:extLst>
            </p:cNvPr>
            <p:cNvSpPr/>
            <p:nvPr/>
          </p:nvSpPr>
          <p:spPr>
            <a:xfrm>
              <a:off x="1276866" y="3290187"/>
              <a:ext cx="571981" cy="352633"/>
            </a:xfrm>
            <a:prstGeom prst="wedgeEllipseCallout">
              <a:avLst>
                <a:gd name="adj1" fmla="val -46286"/>
                <a:gd name="adj2" fmla="val -59239"/>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 xmlns:a16="http://schemas.microsoft.com/office/drawing/2014/main" id="{6FEC591B-837C-034B-1E45-04A33CAF59E3}"/>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59" name="三角形 58">
            <a:extLst>
              <a:ext uri="{FF2B5EF4-FFF2-40B4-BE49-F238E27FC236}">
                <a16:creationId xmlns="" xmlns:a16="http://schemas.microsoft.com/office/drawing/2014/main" id="{BEE74C76-062F-9E4A-920E-F73B887BF2E0}"/>
              </a:ext>
            </a:extLst>
          </p:cNvPr>
          <p:cNvSpPr/>
          <p:nvPr/>
        </p:nvSpPr>
        <p:spPr>
          <a:xfrm rot="5400000">
            <a:off x="8195021" y="4495826"/>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角丸四角形 61">
            <a:extLst>
              <a:ext uri="{FF2B5EF4-FFF2-40B4-BE49-F238E27FC236}">
                <a16:creationId xmlns="" xmlns:a16="http://schemas.microsoft.com/office/drawing/2014/main" id="{0B8AC42F-5DDD-0F4E-8B38-97F76EF70545}"/>
              </a:ext>
            </a:extLst>
          </p:cNvPr>
          <p:cNvSpPr/>
          <p:nvPr/>
        </p:nvSpPr>
        <p:spPr>
          <a:xfrm>
            <a:off x="9555110" y="4733085"/>
            <a:ext cx="509047" cy="169115"/>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3" name="グループ化 62">
            <a:extLst>
              <a:ext uri="{FF2B5EF4-FFF2-40B4-BE49-F238E27FC236}">
                <a16:creationId xmlns="" xmlns:a16="http://schemas.microsoft.com/office/drawing/2014/main" id="{5A2E3A08-85D4-E84D-8D20-878168937836}"/>
              </a:ext>
            </a:extLst>
          </p:cNvPr>
          <p:cNvGrpSpPr/>
          <p:nvPr/>
        </p:nvGrpSpPr>
        <p:grpSpPr>
          <a:xfrm>
            <a:off x="9156934" y="5036190"/>
            <a:ext cx="796351" cy="352633"/>
            <a:chOff x="1164680" y="3290187"/>
            <a:chExt cx="796351" cy="352633"/>
          </a:xfrm>
        </p:grpSpPr>
        <p:sp>
          <p:nvSpPr>
            <p:cNvPr id="64" name="円形吹き出し 63">
              <a:extLst>
                <a:ext uri="{FF2B5EF4-FFF2-40B4-BE49-F238E27FC236}">
                  <a16:creationId xmlns="" xmlns:a16="http://schemas.microsoft.com/office/drawing/2014/main" id="{8EC6906A-DF14-CF4A-B254-4617553D0B4D}"/>
                </a:ext>
              </a:extLst>
            </p:cNvPr>
            <p:cNvSpPr/>
            <p:nvPr/>
          </p:nvSpPr>
          <p:spPr>
            <a:xfrm>
              <a:off x="1276866" y="3290187"/>
              <a:ext cx="571981" cy="352633"/>
            </a:xfrm>
            <a:prstGeom prst="wedgeEllipseCallout">
              <a:avLst>
                <a:gd name="adj1" fmla="val 20324"/>
                <a:gd name="adj2" fmla="val -68843"/>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 xmlns:a16="http://schemas.microsoft.com/office/drawing/2014/main" id="{DEE2F184-328A-6C4A-AB1E-38ABFA2D1E67}"/>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66" name="テキスト ボックス 65">
            <a:extLst>
              <a:ext uri="{FF2B5EF4-FFF2-40B4-BE49-F238E27FC236}">
                <a16:creationId xmlns="" xmlns:a16="http://schemas.microsoft.com/office/drawing/2014/main" id="{4C03083A-9F73-9745-954F-2B2FAAEE271F}"/>
              </a:ext>
            </a:extLst>
          </p:cNvPr>
          <p:cNvSpPr txBox="1"/>
          <p:nvPr/>
        </p:nvSpPr>
        <p:spPr>
          <a:xfrm>
            <a:off x="8544168" y="6282242"/>
            <a:ext cx="2004050"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フォローを解除しますか？と聞かれますので「フォローを解除」をタップします。表示が「フォローする」に戻っていれば、解除されています。</a:t>
            </a:r>
          </a:p>
        </p:txBody>
      </p:sp>
      <p:grpSp>
        <p:nvGrpSpPr>
          <p:cNvPr id="8" name="グループ化 7">
            <a:extLst>
              <a:ext uri="{FF2B5EF4-FFF2-40B4-BE49-F238E27FC236}">
                <a16:creationId xmlns="" xmlns:a16="http://schemas.microsoft.com/office/drawing/2014/main" id="{F5FB5C19-C67C-0A3F-A91C-4D3691F9413C}"/>
              </a:ext>
            </a:extLst>
          </p:cNvPr>
          <p:cNvGrpSpPr/>
          <p:nvPr/>
        </p:nvGrpSpPr>
        <p:grpSpPr>
          <a:xfrm>
            <a:off x="604646" y="0"/>
            <a:ext cx="1351370" cy="1035439"/>
            <a:chOff x="604646" y="0"/>
            <a:chExt cx="1351370" cy="1035439"/>
          </a:xfrm>
          <a:solidFill>
            <a:srgbClr val="6AC8F3"/>
          </a:solidFill>
        </p:grpSpPr>
        <p:sp>
          <p:nvSpPr>
            <p:cNvPr id="13" name="片側の 2 つの角を切り取った四角形 12">
              <a:extLst>
                <a:ext uri="{FF2B5EF4-FFF2-40B4-BE49-F238E27FC236}">
                  <a16:creationId xmlns="" xmlns:a16="http://schemas.microsoft.com/office/drawing/2014/main" id="{03297D68-676F-8440-FAF7-FEE5FBF0ABCB}"/>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片側の 2 つの角を切り取った四角形 18">
              <a:extLst>
                <a:ext uri="{FF2B5EF4-FFF2-40B4-BE49-F238E27FC236}">
                  <a16:creationId xmlns="" xmlns:a16="http://schemas.microsoft.com/office/drawing/2014/main" id="{9FF450CA-BB49-00DB-DB29-956B0F0493F5}"/>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円/楕円 4">
            <a:extLst>
              <a:ext uri="{FF2B5EF4-FFF2-40B4-BE49-F238E27FC236}">
                <a16:creationId xmlns="" xmlns:a16="http://schemas.microsoft.com/office/drawing/2014/main" id="{F618B8A0-3E8C-3CD0-3B5B-70804C5C6C81}"/>
              </a:ext>
            </a:extLst>
          </p:cNvPr>
          <p:cNvSpPr/>
          <p:nvPr/>
        </p:nvSpPr>
        <p:spPr>
          <a:xfrm>
            <a:off x="8119598" y="2338368"/>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 xmlns:a16="http://schemas.microsoft.com/office/drawing/2014/main" id="{7E21C5FB-4542-AE30-074B-84E5E506991D}"/>
              </a:ext>
            </a:extLst>
          </p:cNvPr>
          <p:cNvSpPr txBox="1"/>
          <p:nvPr/>
        </p:nvSpPr>
        <p:spPr>
          <a:xfrm>
            <a:off x="8211734" y="2344027"/>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8</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 xmlns:a16="http://schemas.microsoft.com/office/drawing/2014/main" id="{ADF86FA0-D7F3-0EE4-09A2-56169445252D}"/>
              </a:ext>
            </a:extLst>
          </p:cNvPr>
          <p:cNvSpPr txBox="1"/>
          <p:nvPr/>
        </p:nvSpPr>
        <p:spPr>
          <a:xfrm>
            <a:off x="8364507" y="2298582"/>
            <a:ext cx="2363372" cy="969496"/>
          </a:xfrm>
          <a:prstGeom prst="rect">
            <a:avLst/>
          </a:prstGeom>
          <a:noFill/>
        </p:spPr>
        <p:txBody>
          <a:bodyPr wrap="square">
            <a:spAutoFit/>
          </a:bodyPr>
          <a:lstStyle/>
          <a:p>
            <a:pPr algn="ctr"/>
            <a:r>
              <a:rPr lang="ja-JP" altLang="en-US" sz="1900" b="1" spc="-150">
                <a:latin typeface="Meiryo" panose="020B0604030504040204" pitchFamily="34" charset="-128"/>
                <a:ea typeface="Meiryo" panose="020B0604030504040204" pitchFamily="34" charset="-128"/>
              </a:rPr>
              <a:t>「</a:t>
            </a:r>
            <a:r>
              <a:rPr lang="ja-JP" altLang="en-US" sz="1900" b="1">
                <a:latin typeface="Meiryo" panose="020B0604030504040204" pitchFamily="34" charset="-128"/>
                <a:ea typeface="Meiryo" panose="020B0604030504040204" pitchFamily="34" charset="-128"/>
              </a:rPr>
              <a:t>フォローを解除</a:t>
            </a:r>
            <a:r>
              <a:rPr lang="ja-JP" altLang="en-US" sz="1900" b="1" spc="-150">
                <a:latin typeface="Meiryo" panose="020B0604030504040204" pitchFamily="34" charset="-128"/>
                <a:ea typeface="Meiryo" panose="020B0604030504040204" pitchFamily="34" charset="-128"/>
              </a:rPr>
              <a:t>」</a:t>
            </a:r>
            <a:endParaRPr lang="en-US" altLang="ja-JP" sz="1900" b="1" spc="-150"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をタップ</a:t>
            </a:r>
            <a:endParaRPr lang="en-US" altLang="ja-JP" sz="1900" b="1" dirty="0">
              <a:latin typeface="Meiryo" panose="020B0604030504040204" pitchFamily="34" charset="-128"/>
              <a:ea typeface="Meiryo" panose="020B0604030504040204" pitchFamily="34" charset="-128"/>
            </a:endParaRPr>
          </a:p>
          <a:p>
            <a:pPr algn="ctr"/>
            <a:endParaRPr lang="ja-JP" altLang="en-US" sz="1900" b="1">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 xmlns:a16="http://schemas.microsoft.com/office/drawing/2014/main" id="{FF8F2BB7-4F23-CE3F-B562-F73A480F12EC}"/>
              </a:ext>
            </a:extLst>
          </p:cNvPr>
          <p:cNvSpPr txBox="1"/>
          <p:nvPr/>
        </p:nvSpPr>
        <p:spPr>
          <a:xfrm>
            <a:off x="788667" y="403384"/>
            <a:ext cx="983325" cy="630942"/>
          </a:xfrm>
          <a:prstGeom prst="rect">
            <a:avLst/>
          </a:prstGeom>
          <a:solidFill>
            <a:srgbClr val="6AC8F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
        <p:nvSpPr>
          <p:cNvPr id="28" name="三角形 27">
            <a:extLst>
              <a:ext uri="{FF2B5EF4-FFF2-40B4-BE49-F238E27FC236}">
                <a16:creationId xmlns="" xmlns:a16="http://schemas.microsoft.com/office/drawing/2014/main" id="{C91EACC4-3AE8-FDB4-D793-3F00A55E8828}"/>
              </a:ext>
            </a:extLst>
          </p:cNvPr>
          <p:cNvSpPr/>
          <p:nvPr/>
        </p:nvSpPr>
        <p:spPr>
          <a:xfrm rot="5400000">
            <a:off x="5716895"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28662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a:extLst>
              <a:ext uri="{FF2B5EF4-FFF2-40B4-BE49-F238E27FC236}">
                <a16:creationId xmlns="" xmlns:a16="http://schemas.microsoft.com/office/drawing/2014/main" id="{72685DA1-1065-7D82-8267-06DC46AE9BA6}"/>
              </a:ext>
            </a:extLst>
          </p:cNvPr>
          <p:cNvSpPr/>
          <p:nvPr/>
        </p:nvSpPr>
        <p:spPr>
          <a:xfrm>
            <a:off x="626757" y="337569"/>
            <a:ext cx="965317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テキスト ボックス 9">
            <a:extLst>
              <a:ext uri="{FF2B5EF4-FFF2-40B4-BE49-F238E27FC236}">
                <a16:creationId xmlns="" xmlns:a16="http://schemas.microsoft.com/office/drawing/2014/main" id="{C649F309-CB20-4BE6-AFF1-87F3F53218C7}"/>
              </a:ext>
            </a:extLst>
          </p:cNvPr>
          <p:cNvSpPr txBox="1"/>
          <p:nvPr/>
        </p:nvSpPr>
        <p:spPr>
          <a:xfrm>
            <a:off x="2279683" y="1446095"/>
            <a:ext cx="6132444" cy="523220"/>
          </a:xfrm>
          <a:prstGeom prst="rect">
            <a:avLst/>
          </a:prstGeom>
          <a:noFill/>
        </p:spPr>
        <p:txBody>
          <a:bodyPr wrap="square">
            <a:spAutoFit/>
          </a:bodyPr>
          <a:lstStyle/>
          <a:p>
            <a:pPr algn="ctr"/>
            <a:r>
              <a:rPr lang="ja-JP" altLang="en-US" sz="1400" b="1">
                <a:latin typeface="Meiryo" panose="020B0604030504040204" pitchFamily="34" charset="-128"/>
                <a:ea typeface="Meiryo" panose="020B0604030504040204" pitchFamily="34" charset="-128"/>
              </a:rPr>
              <a:t>気軽にできる</a:t>
            </a:r>
            <a:r>
              <a:rPr lang="en-US" altLang="ja-JP" sz="1400" b="1" dirty="0">
                <a:latin typeface="Meiryo" panose="020B0604030504040204" pitchFamily="34" charset="-128"/>
                <a:ea typeface="Meiryo" panose="020B0604030504040204" pitchFamily="34" charset="-128"/>
              </a:rPr>
              <a:t>Twitter</a:t>
            </a:r>
            <a:r>
              <a:rPr lang="ja-JP" altLang="en-US" sz="1400" b="1">
                <a:latin typeface="Meiryo" panose="020B0604030504040204" pitchFamily="34" charset="-128"/>
                <a:ea typeface="Meiryo" panose="020B0604030504040204" pitchFamily="34" charset="-128"/>
              </a:rPr>
              <a:t>のツイートですが、</a:t>
            </a:r>
            <a:endParaRPr lang="en-US" altLang="ja-JP" sz="1400" b="1" dirty="0">
              <a:latin typeface="Meiryo" panose="020B0604030504040204" pitchFamily="34" charset="-128"/>
              <a:ea typeface="Meiryo" panose="020B0604030504040204" pitchFamily="34" charset="-128"/>
            </a:endParaRPr>
          </a:p>
          <a:p>
            <a:pPr algn="ctr"/>
            <a:r>
              <a:rPr lang="ja-JP" altLang="en-US" sz="1400" b="1">
                <a:latin typeface="Meiryo" panose="020B0604030504040204" pitchFamily="34" charset="-128"/>
                <a:ea typeface="Meiryo" panose="020B0604030504040204" pitchFamily="34" charset="-128"/>
              </a:rPr>
              <a:t>気軽だからこその注意すべきこと、知っておくと良いことを紹介します。</a:t>
            </a:r>
          </a:p>
        </p:txBody>
      </p:sp>
      <p:grpSp>
        <p:nvGrpSpPr>
          <p:cNvPr id="24" name="グループ化 23">
            <a:extLst>
              <a:ext uri="{FF2B5EF4-FFF2-40B4-BE49-F238E27FC236}">
                <a16:creationId xmlns="" xmlns:a16="http://schemas.microsoft.com/office/drawing/2014/main" id="{98FBB0D0-9198-B06A-000D-A75DFED7FD6C}"/>
              </a:ext>
            </a:extLst>
          </p:cNvPr>
          <p:cNvGrpSpPr/>
          <p:nvPr/>
        </p:nvGrpSpPr>
        <p:grpSpPr>
          <a:xfrm>
            <a:off x="917007" y="2153959"/>
            <a:ext cx="4416993" cy="2306858"/>
            <a:chOff x="917007" y="2202727"/>
            <a:chExt cx="4416993" cy="2306858"/>
          </a:xfrm>
        </p:grpSpPr>
        <p:sp>
          <p:nvSpPr>
            <p:cNvPr id="3" name="円/楕円 2">
              <a:extLst>
                <a:ext uri="{FF2B5EF4-FFF2-40B4-BE49-F238E27FC236}">
                  <a16:creationId xmlns="" xmlns:a16="http://schemas.microsoft.com/office/drawing/2014/main"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 xmlns:a16="http://schemas.microsoft.com/office/drawing/2014/main" id="{EB6A8FC4-AEA9-5D19-3160-A1041C08F343}"/>
                </a:ext>
              </a:extLst>
            </p:cNvPr>
            <p:cNvGrpSpPr/>
            <p:nvPr/>
          </p:nvGrpSpPr>
          <p:grpSpPr>
            <a:xfrm>
              <a:off x="917007" y="2202727"/>
              <a:ext cx="4416993" cy="2306858"/>
              <a:chOff x="917007" y="2202727"/>
              <a:chExt cx="4416993" cy="2306858"/>
            </a:xfrm>
          </p:grpSpPr>
          <p:sp>
            <p:nvSpPr>
              <p:cNvPr id="53" name="テキスト ボックス 52">
                <a:extLst>
                  <a:ext uri="{FF2B5EF4-FFF2-40B4-BE49-F238E27FC236}">
                    <a16:creationId xmlns="" xmlns:a16="http://schemas.microsoft.com/office/drawing/2014/main" id="{8F672CFB-1D7D-35FA-833D-76DF74C19328}"/>
                  </a:ext>
                </a:extLst>
              </p:cNvPr>
              <p:cNvSpPr txBox="1"/>
              <p:nvPr/>
            </p:nvSpPr>
            <p:spPr>
              <a:xfrm>
                <a:off x="1484031" y="2202727"/>
                <a:ext cx="3681527"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ツイートした後は、</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編集（修正）ができません</a:t>
                </a:r>
              </a:p>
            </p:txBody>
          </p:sp>
          <p:sp>
            <p:nvSpPr>
              <p:cNvPr id="56" name="テキスト ボックス 55">
                <a:extLst>
                  <a:ext uri="{FF2B5EF4-FFF2-40B4-BE49-F238E27FC236}">
                    <a16:creationId xmlns="" xmlns:a16="http://schemas.microsoft.com/office/drawing/2014/main" id="{1B55B6B1-1761-AD54-1D1D-AA0A60B62ABB}"/>
                  </a:ext>
                </a:extLst>
              </p:cNvPr>
              <p:cNvSpPr txBox="1"/>
              <p:nvPr/>
            </p:nvSpPr>
            <p:spPr>
              <a:xfrm>
                <a:off x="917007" y="2886064"/>
                <a:ext cx="4416993" cy="1623521"/>
              </a:xfrm>
              <a:prstGeom prst="rect">
                <a:avLst/>
              </a:prstGeom>
              <a:noFill/>
            </p:spPr>
            <p:txBody>
              <a:bodyPr wrap="square">
                <a:spAutoFit/>
              </a:bodyPr>
              <a:lstStyle/>
              <a:p>
                <a:pPr>
                  <a:lnSpc>
                    <a:spcPts val="1500"/>
                  </a:lnSpc>
                </a:pPr>
                <a:r>
                  <a:rPr lang="ja-JP" altLang="en-US" sz="1050">
                    <a:latin typeface="Meiryo" panose="020B0604030504040204" pitchFamily="34" charset="-128"/>
                    <a:ea typeface="Meiryo" panose="020B0604030504040204" pitchFamily="34" charset="-128"/>
                  </a:rPr>
                  <a:t>一度投稿したツイートは、後から編集（修正）することはできません。</a:t>
                </a:r>
                <a:endParaRPr lang="en-US" altLang="ja-JP" sz="1050" dirty="0">
                  <a:latin typeface="Meiryo" panose="020B0604030504040204" pitchFamily="34" charset="-128"/>
                  <a:ea typeface="Meiryo" panose="020B0604030504040204" pitchFamily="34" charset="-128"/>
                </a:endParaRPr>
              </a:p>
              <a:p>
                <a:pPr>
                  <a:lnSpc>
                    <a:spcPts val="1500"/>
                  </a:lnSpc>
                </a:pPr>
                <a:r>
                  <a:rPr lang="ja-JP" altLang="en-US" sz="1050">
                    <a:latin typeface="Meiryo" panose="020B0604030504040204" pitchFamily="34" charset="-128"/>
                    <a:ea typeface="Meiryo" panose="020B0604030504040204" pitchFamily="34" charset="-128"/>
                  </a:rPr>
                  <a:t>もし、誤字や誤情報、違う画像を添付してツイートしてしまった場合は、一度削除をして、もう一度投稿し直す必要があります。</a:t>
                </a:r>
                <a:r>
                  <a:rPr lang="en-US" altLang="ja-JP" sz="1050" dirty="0">
                    <a:latin typeface="Meiryo" panose="020B0604030504040204" pitchFamily="34" charset="-128"/>
                    <a:ea typeface="Meiryo" panose="020B0604030504040204" pitchFamily="34" charset="-128"/>
                  </a:rPr>
                  <a:t/>
                </a:r>
                <a:br>
                  <a:rPr lang="en-US" altLang="ja-JP" sz="1050" dirty="0">
                    <a:latin typeface="Meiryo" panose="020B0604030504040204" pitchFamily="34" charset="-128"/>
                    <a:ea typeface="Meiryo" panose="020B0604030504040204" pitchFamily="34" charset="-128"/>
                  </a:rPr>
                </a:br>
                <a:r>
                  <a:rPr lang="en-US" altLang="ja-JP" sz="1050" dirty="0">
                    <a:latin typeface="Meiryo" panose="020B0604030504040204" pitchFamily="34" charset="-128"/>
                    <a:ea typeface="Meiryo" panose="020B0604030504040204" pitchFamily="34" charset="-128"/>
                  </a:rPr>
                  <a:t/>
                </a:r>
                <a:br>
                  <a:rPr lang="en-US" altLang="ja-JP" sz="1050" dirty="0">
                    <a:latin typeface="Meiryo" panose="020B0604030504040204" pitchFamily="34" charset="-128"/>
                    <a:ea typeface="Meiryo" panose="020B0604030504040204" pitchFamily="34" charset="-128"/>
                  </a:rPr>
                </a:br>
                <a:r>
                  <a:rPr lang="ja-JP" altLang="en-US" sz="1050">
                    <a:latin typeface="Meiryo" panose="020B0604030504040204" pitchFamily="34" charset="-128"/>
                    <a:ea typeface="Meiryo" panose="020B0604030504040204" pitchFamily="34" charset="-128"/>
                  </a:rPr>
                  <a:t>ツイートする前には必ず、内容を読み直してみることが大切です。誤字脱字はないか、イベント告知なら開催日時は間違っていないか、人の名前は間違っていないか、画像などが著作権や肖像権を侵害していないかを確認しましょう。</a:t>
                </a:r>
              </a:p>
            </p:txBody>
          </p:sp>
          <p:sp>
            <p:nvSpPr>
              <p:cNvPr id="9" name="テキスト ボックス 8">
                <a:extLst>
                  <a:ext uri="{FF2B5EF4-FFF2-40B4-BE49-F238E27FC236}">
                    <a16:creationId xmlns="" xmlns:a16="http://schemas.microsoft.com/office/drawing/2014/main" id="{BCF881A6-FD0F-1A68-3818-F3473489FFB4}"/>
                  </a:ext>
                </a:extLst>
              </p:cNvPr>
              <p:cNvSpPr txBox="1"/>
              <p:nvPr/>
            </p:nvSpPr>
            <p:spPr>
              <a:xfrm>
                <a:off x="1072782" y="2277651"/>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grpSp>
      </p:grpSp>
      <p:grpSp>
        <p:nvGrpSpPr>
          <p:cNvPr id="88" name="グループ化 87">
            <a:extLst>
              <a:ext uri="{FF2B5EF4-FFF2-40B4-BE49-F238E27FC236}">
                <a16:creationId xmlns="" xmlns:a16="http://schemas.microsoft.com/office/drawing/2014/main" id="{3FCBFC6F-C2A7-1E40-A062-5AA12C5DE67A}"/>
              </a:ext>
            </a:extLst>
          </p:cNvPr>
          <p:cNvGrpSpPr/>
          <p:nvPr/>
        </p:nvGrpSpPr>
        <p:grpSpPr>
          <a:xfrm>
            <a:off x="5648063" y="2119432"/>
            <a:ext cx="4726142" cy="2264441"/>
            <a:chOff x="865670" y="2168200"/>
            <a:chExt cx="4726142" cy="2264441"/>
          </a:xfrm>
        </p:grpSpPr>
        <p:sp>
          <p:nvSpPr>
            <p:cNvPr id="90" name="円/楕円 89">
              <a:extLst>
                <a:ext uri="{FF2B5EF4-FFF2-40B4-BE49-F238E27FC236}">
                  <a16:creationId xmlns="" xmlns:a16="http://schemas.microsoft.com/office/drawing/2014/main" id="{FC45945D-CA74-02FE-FD84-2D887B07FF20}"/>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1" name="グループ化 90">
              <a:extLst>
                <a:ext uri="{FF2B5EF4-FFF2-40B4-BE49-F238E27FC236}">
                  <a16:creationId xmlns="" xmlns:a16="http://schemas.microsoft.com/office/drawing/2014/main" id="{74B3CC43-4D2D-8EF6-7D48-E87829145E89}"/>
                </a:ext>
              </a:extLst>
            </p:cNvPr>
            <p:cNvGrpSpPr/>
            <p:nvPr/>
          </p:nvGrpSpPr>
          <p:grpSpPr>
            <a:xfrm>
              <a:off x="865670" y="2168200"/>
              <a:ext cx="4726142" cy="2264441"/>
              <a:chOff x="865670" y="2168200"/>
              <a:chExt cx="4726142" cy="2264441"/>
            </a:xfrm>
          </p:grpSpPr>
          <p:sp>
            <p:nvSpPr>
              <p:cNvPr id="92" name="テキスト ボックス 91">
                <a:extLst>
                  <a:ext uri="{FF2B5EF4-FFF2-40B4-BE49-F238E27FC236}">
                    <a16:creationId xmlns="" xmlns:a16="http://schemas.microsoft.com/office/drawing/2014/main" id="{CC8BEFAD-F333-160C-161F-F0E57240D86C}"/>
                  </a:ext>
                </a:extLst>
              </p:cNvPr>
              <p:cNvSpPr txBox="1"/>
              <p:nvPr/>
            </p:nvSpPr>
            <p:spPr>
              <a:xfrm>
                <a:off x="1493430" y="2168200"/>
                <a:ext cx="4098382"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リツイートにより拡散された後は</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完全削除が難しくなります</a:t>
                </a:r>
              </a:p>
            </p:txBody>
          </p:sp>
          <p:sp>
            <p:nvSpPr>
              <p:cNvPr id="93" name="テキスト ボックス 92">
                <a:extLst>
                  <a:ext uri="{FF2B5EF4-FFF2-40B4-BE49-F238E27FC236}">
                    <a16:creationId xmlns="" xmlns:a16="http://schemas.microsoft.com/office/drawing/2014/main" id="{7BAAA265-2CF4-9925-90FB-D99E39C0EEDA}"/>
                  </a:ext>
                </a:extLst>
              </p:cNvPr>
              <p:cNvSpPr txBox="1"/>
              <p:nvPr/>
            </p:nvSpPr>
            <p:spPr>
              <a:xfrm>
                <a:off x="865670" y="2886064"/>
                <a:ext cx="4564411" cy="1546577"/>
              </a:xfrm>
              <a:prstGeom prst="rect">
                <a:avLst/>
              </a:prstGeom>
              <a:noFill/>
            </p:spPr>
            <p:txBody>
              <a:bodyPr wrap="square">
                <a:spAutoFit/>
              </a:bodyPr>
              <a:lstStyle/>
              <a:p>
                <a:pPr>
                  <a:lnSpc>
                    <a:spcPts val="1500"/>
                  </a:lnSpc>
                </a:pPr>
                <a:r>
                  <a:rPr lang="ja-JP" altLang="en-US" sz="1050">
                    <a:latin typeface="Meiryo" panose="020B0604030504040204" pitchFamily="34" charset="-128"/>
                    <a:ea typeface="Meiryo" panose="020B0604030504040204" pitchFamily="34" charset="-128"/>
                  </a:rPr>
                  <a:t>ツイッターは、</a:t>
                </a:r>
                <a:r>
                  <a:rPr lang="en-US" altLang="ja-JP" sz="1050" dirty="0">
                    <a:latin typeface="Meiryo" panose="020B0604030504040204" pitchFamily="34" charset="-128"/>
                    <a:ea typeface="Meiryo" panose="020B0604030504040204" pitchFamily="34" charset="-128"/>
                  </a:rPr>
                  <a:t>SNS</a:t>
                </a:r>
                <a:r>
                  <a:rPr lang="ja-JP" altLang="en-US" sz="1050">
                    <a:latin typeface="Meiryo" panose="020B0604030504040204" pitchFamily="34" charset="-128"/>
                    <a:ea typeface="Meiryo" panose="020B0604030504040204" pitchFamily="34" charset="-128"/>
                  </a:rPr>
                  <a:t>の中でも拡散力が高いのが特徴です。</a:t>
                </a:r>
                <a:endParaRPr lang="en-US" altLang="ja-JP" sz="1050" dirty="0">
                  <a:latin typeface="Meiryo" panose="020B0604030504040204" pitchFamily="34" charset="-128"/>
                  <a:ea typeface="Meiryo" panose="020B0604030504040204" pitchFamily="34" charset="-128"/>
                </a:endParaRPr>
              </a:p>
              <a:p>
                <a:pPr>
                  <a:lnSpc>
                    <a:spcPts val="1500"/>
                  </a:lnSpc>
                </a:pPr>
                <a:r>
                  <a:rPr lang="ja-JP" altLang="en-US" sz="1050">
                    <a:latin typeface="Meiryo" panose="020B0604030504040204" pitchFamily="34" charset="-128"/>
                    <a:ea typeface="Meiryo" panose="020B0604030504040204" pitchFamily="34" charset="-128"/>
                  </a:rPr>
                  <a:t>ツイート自体は</a:t>
                </a:r>
                <a:r>
                  <a:rPr lang="ja-JP" altLang="en-US" sz="1050" spc="-300">
                    <a:latin typeface="Meiryo" panose="020B0604030504040204" pitchFamily="34" charset="-128"/>
                    <a:ea typeface="Meiryo" panose="020B0604030504040204" pitchFamily="34" charset="-128"/>
                  </a:rPr>
                  <a:t>、</a:t>
                </a:r>
                <a:r>
                  <a:rPr lang="ja-JP" altLang="en-US" sz="1050">
                    <a:latin typeface="Meiryo" panose="020B0604030504040204" pitchFamily="34" charset="-128"/>
                    <a:ea typeface="Meiryo" panose="020B0604030504040204" pitchFamily="34" charset="-128"/>
                  </a:rPr>
                  <a:t>削除をすれば、基本的にはすぐに見られなくなります。しかし、タイムライン画面（自分とフォローしている人のツイートが一覧で表示される画面）では、すぐに消えずに残ってしまうことがありますので、注意が必要です。</a:t>
                </a:r>
                <a:endParaRPr lang="en-US" altLang="ja-JP" sz="1050" dirty="0">
                  <a:latin typeface="Meiryo" panose="020B0604030504040204" pitchFamily="34" charset="-128"/>
                  <a:ea typeface="Meiryo" panose="020B0604030504040204" pitchFamily="34" charset="-128"/>
                </a:endParaRPr>
              </a:p>
              <a:p>
                <a:pPr>
                  <a:lnSpc>
                    <a:spcPts val="900"/>
                  </a:lnSpc>
                </a:pPr>
                <a:endParaRPr lang="en-US" altLang="ja-JP" sz="1050" dirty="0">
                  <a:latin typeface="Meiryo" panose="020B0604030504040204" pitchFamily="34" charset="-128"/>
                  <a:ea typeface="Meiryo" panose="020B0604030504040204" pitchFamily="34" charset="-128"/>
                </a:endParaRPr>
              </a:p>
              <a:p>
                <a:pPr>
                  <a:lnSpc>
                    <a:spcPts val="1500"/>
                  </a:lnSpc>
                </a:pPr>
                <a:r>
                  <a:rPr lang="ja-JP" altLang="en-US" sz="1050">
                    <a:latin typeface="Meiryo" panose="020B0604030504040204" pitchFamily="34" charset="-128"/>
                    <a:ea typeface="Meiryo" panose="020B0604030504040204" pitchFamily="34" charset="-128"/>
                  </a:rPr>
                  <a:t>もし削除予定のツイートが、リツイートによって拡散された後の場合、完全に削除するのは難しくなりますので</a:t>
                </a:r>
                <a:r>
                  <a:rPr lang="ja-JP" altLang="en-US" sz="1050" spc="-300">
                    <a:latin typeface="Meiryo" panose="020B0604030504040204" pitchFamily="34" charset="-128"/>
                    <a:ea typeface="Meiryo" panose="020B0604030504040204" pitchFamily="34" charset="-128"/>
                  </a:rPr>
                  <a:t>、</a:t>
                </a:r>
                <a:r>
                  <a:rPr lang="ja-JP" altLang="en-US" sz="1050">
                    <a:latin typeface="Meiryo" panose="020B0604030504040204" pitchFamily="34" charset="-128"/>
                    <a:ea typeface="Meiryo" panose="020B0604030504040204" pitchFamily="34" charset="-128"/>
                  </a:rPr>
                  <a:t>ツイートは慎重に行いましょう。</a:t>
                </a:r>
              </a:p>
            </p:txBody>
          </p:sp>
          <p:sp>
            <p:nvSpPr>
              <p:cNvPr id="94" name="テキスト ボックス 93">
                <a:extLst>
                  <a:ext uri="{FF2B5EF4-FFF2-40B4-BE49-F238E27FC236}">
                    <a16:creationId xmlns="" xmlns:a16="http://schemas.microsoft.com/office/drawing/2014/main" id="{28EE4891-236D-905A-6968-97C268593887}"/>
                  </a:ext>
                </a:extLst>
              </p:cNvPr>
              <p:cNvSpPr txBox="1"/>
              <p:nvPr/>
            </p:nvSpPr>
            <p:spPr>
              <a:xfrm>
                <a:off x="1072782" y="2277651"/>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grpSp>
        <p:nvGrpSpPr>
          <p:cNvPr id="97" name="グループ化 96">
            <a:extLst>
              <a:ext uri="{FF2B5EF4-FFF2-40B4-BE49-F238E27FC236}">
                <a16:creationId xmlns="" xmlns:a16="http://schemas.microsoft.com/office/drawing/2014/main" id="{F62F3253-556F-AAA1-50AA-46A6FCD1023B}"/>
              </a:ext>
            </a:extLst>
          </p:cNvPr>
          <p:cNvGrpSpPr/>
          <p:nvPr/>
        </p:nvGrpSpPr>
        <p:grpSpPr>
          <a:xfrm>
            <a:off x="917006" y="4612083"/>
            <a:ext cx="4654721" cy="2356476"/>
            <a:chOff x="917006" y="2205586"/>
            <a:chExt cx="4654721" cy="2356476"/>
          </a:xfrm>
        </p:grpSpPr>
        <p:sp>
          <p:nvSpPr>
            <p:cNvPr id="99" name="円/楕円 98">
              <a:extLst>
                <a:ext uri="{FF2B5EF4-FFF2-40B4-BE49-F238E27FC236}">
                  <a16:creationId xmlns="" xmlns:a16="http://schemas.microsoft.com/office/drawing/2014/main" id="{25D0577A-A718-29F4-B518-747486F4ED0B}"/>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0" name="グループ化 99">
              <a:extLst>
                <a:ext uri="{FF2B5EF4-FFF2-40B4-BE49-F238E27FC236}">
                  <a16:creationId xmlns="" xmlns:a16="http://schemas.microsoft.com/office/drawing/2014/main" id="{F6C43A0F-29B7-A275-018A-B42C695E6F25}"/>
                </a:ext>
              </a:extLst>
            </p:cNvPr>
            <p:cNvGrpSpPr/>
            <p:nvPr/>
          </p:nvGrpSpPr>
          <p:grpSpPr>
            <a:xfrm>
              <a:off x="917006" y="2205586"/>
              <a:ext cx="4654721" cy="2356476"/>
              <a:chOff x="917006" y="2205586"/>
              <a:chExt cx="4654721" cy="2356476"/>
            </a:xfrm>
          </p:grpSpPr>
          <p:sp>
            <p:nvSpPr>
              <p:cNvPr id="101" name="テキスト ボックス 100">
                <a:extLst>
                  <a:ext uri="{FF2B5EF4-FFF2-40B4-BE49-F238E27FC236}">
                    <a16:creationId xmlns="" xmlns:a16="http://schemas.microsoft.com/office/drawing/2014/main" id="{ECDC2A66-94F7-1132-A112-338B73A4EF6E}"/>
                  </a:ext>
                </a:extLst>
              </p:cNvPr>
              <p:cNvSpPr txBox="1"/>
              <p:nvPr/>
            </p:nvSpPr>
            <p:spPr>
              <a:xfrm>
                <a:off x="1473345" y="2205586"/>
                <a:ext cx="4098382"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返信ツイートをする時は</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丁寧な言葉選びを</a:t>
                </a:r>
              </a:p>
            </p:txBody>
          </p:sp>
          <p:sp>
            <p:nvSpPr>
              <p:cNvPr id="102" name="テキスト ボックス 101">
                <a:extLst>
                  <a:ext uri="{FF2B5EF4-FFF2-40B4-BE49-F238E27FC236}">
                    <a16:creationId xmlns="" xmlns:a16="http://schemas.microsoft.com/office/drawing/2014/main" id="{443A86EF-1ECC-8F40-1C82-FAA4ABB0AF34}"/>
                  </a:ext>
                </a:extLst>
              </p:cNvPr>
              <p:cNvSpPr txBox="1"/>
              <p:nvPr/>
            </p:nvSpPr>
            <p:spPr>
              <a:xfrm>
                <a:off x="917006" y="2938541"/>
                <a:ext cx="4416993" cy="1623521"/>
              </a:xfrm>
              <a:prstGeom prst="rect">
                <a:avLst/>
              </a:prstGeom>
              <a:noFill/>
            </p:spPr>
            <p:txBody>
              <a:bodyPr wrap="square">
                <a:spAutoFit/>
              </a:bodyPr>
              <a:lstStyle/>
              <a:p>
                <a:pPr>
                  <a:lnSpc>
                    <a:spcPts val="1500"/>
                  </a:lnSpc>
                </a:pPr>
                <a:r>
                  <a:rPr lang="ja-JP" altLang="en-US" sz="1050">
                    <a:latin typeface="Meiryo" panose="020B0604030504040204" pitchFamily="34" charset="-128"/>
                    <a:ea typeface="Meiryo" panose="020B0604030504040204" pitchFamily="34" charset="-128"/>
                  </a:rPr>
                  <a:t>ツイートの内容に対してコメントをする「返信ツイート」は、「リプライ」とも呼ばれています。リプライをすることで、相手への反応を残すことができるので、アカウントを認識してもらうことができます。リプライ内容が拡散されれば認知度が上がる可能性もあります。</a:t>
                </a:r>
                <a:endParaRPr lang="en-US" altLang="ja-JP" sz="1050" dirty="0">
                  <a:latin typeface="Meiryo" panose="020B0604030504040204" pitchFamily="34" charset="-128"/>
                  <a:ea typeface="Meiryo" panose="020B0604030504040204" pitchFamily="34" charset="-128"/>
                </a:endParaRPr>
              </a:p>
              <a:p>
                <a:pPr>
                  <a:lnSpc>
                    <a:spcPts val="1500"/>
                  </a:lnSpc>
                </a:pPr>
                <a:endParaRPr lang="en-US" altLang="ja-JP" sz="1050" dirty="0">
                  <a:latin typeface="Meiryo" panose="020B0604030504040204" pitchFamily="34" charset="-128"/>
                  <a:ea typeface="Meiryo" panose="020B0604030504040204" pitchFamily="34" charset="-128"/>
                </a:endParaRPr>
              </a:p>
              <a:p>
                <a:pPr>
                  <a:lnSpc>
                    <a:spcPts val="1500"/>
                  </a:lnSpc>
                </a:pPr>
                <a:r>
                  <a:rPr lang="ja-JP" altLang="en-US" sz="1050">
                    <a:latin typeface="Meiryo" panose="020B0604030504040204" pitchFamily="34" charset="-128"/>
                    <a:ea typeface="Meiryo" panose="020B0604030504040204" pitchFamily="34" charset="-128"/>
                  </a:rPr>
                  <a:t>ただし、リプライの内容は他のユーザーにも見えているので、丁寧な返信を心がけましょう。このリプライ対応が丁寧であれば、アカウントとしての信頼度や好感度が高まります。</a:t>
                </a:r>
                <a:endParaRPr lang="en-US" altLang="ja-JP" sz="1050" dirty="0">
                  <a:latin typeface="Meiryo" panose="020B0604030504040204" pitchFamily="34" charset="-128"/>
                  <a:ea typeface="Meiryo" panose="020B0604030504040204" pitchFamily="34" charset="-128"/>
                </a:endParaRPr>
              </a:p>
            </p:txBody>
          </p:sp>
          <p:sp>
            <p:nvSpPr>
              <p:cNvPr id="103" name="テキスト ボックス 102">
                <a:extLst>
                  <a:ext uri="{FF2B5EF4-FFF2-40B4-BE49-F238E27FC236}">
                    <a16:creationId xmlns="" xmlns:a16="http://schemas.microsoft.com/office/drawing/2014/main" id="{71C5E072-B44C-9E0B-5075-EB210A036C59}"/>
                  </a:ext>
                </a:extLst>
              </p:cNvPr>
              <p:cNvSpPr txBox="1"/>
              <p:nvPr/>
            </p:nvSpPr>
            <p:spPr>
              <a:xfrm>
                <a:off x="1083292" y="2277651"/>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grpSp>
        <p:nvGrpSpPr>
          <p:cNvPr id="8" name="グループ化 7">
            <a:extLst>
              <a:ext uri="{FF2B5EF4-FFF2-40B4-BE49-F238E27FC236}">
                <a16:creationId xmlns="" xmlns:a16="http://schemas.microsoft.com/office/drawing/2014/main" id="{7F8D9F3D-560C-B195-E043-9957EDF0AB1F}"/>
              </a:ext>
            </a:extLst>
          </p:cNvPr>
          <p:cNvGrpSpPr/>
          <p:nvPr/>
        </p:nvGrpSpPr>
        <p:grpSpPr>
          <a:xfrm>
            <a:off x="965600" y="2083532"/>
            <a:ext cx="503917" cy="200055"/>
            <a:chOff x="1317119" y="1662047"/>
            <a:chExt cx="503917" cy="200055"/>
          </a:xfrm>
        </p:grpSpPr>
        <p:cxnSp>
          <p:nvCxnSpPr>
            <p:cNvPr id="4" name="直線コネクタ 3">
              <a:extLst>
                <a:ext uri="{FF2B5EF4-FFF2-40B4-BE49-F238E27FC236}">
                  <a16:creationId xmlns=""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 xmlns:a16="http://schemas.microsoft.com/office/drawing/2014/main"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13" name="グループ化 12">
            <a:extLst>
              <a:ext uri="{FF2B5EF4-FFF2-40B4-BE49-F238E27FC236}">
                <a16:creationId xmlns="" xmlns:a16="http://schemas.microsoft.com/office/drawing/2014/main" id="{82C83BEE-C645-7A1C-29AD-C365BA49A68B}"/>
              </a:ext>
            </a:extLst>
          </p:cNvPr>
          <p:cNvGrpSpPr/>
          <p:nvPr/>
        </p:nvGrpSpPr>
        <p:grpSpPr>
          <a:xfrm>
            <a:off x="5754530" y="2083531"/>
            <a:ext cx="503917" cy="200055"/>
            <a:chOff x="1317119" y="1662047"/>
            <a:chExt cx="503917" cy="200055"/>
          </a:xfrm>
        </p:grpSpPr>
        <p:cxnSp>
          <p:nvCxnSpPr>
            <p:cNvPr id="15" name="直線コネクタ 14">
              <a:extLst>
                <a:ext uri="{FF2B5EF4-FFF2-40B4-BE49-F238E27FC236}">
                  <a16:creationId xmlns="" xmlns:a16="http://schemas.microsoft.com/office/drawing/2014/main" id="{54388E1A-EA24-E4BF-25EB-EAECB172EBBC}"/>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 xmlns:a16="http://schemas.microsoft.com/office/drawing/2014/main" id="{958921A0-DDAF-D439-243B-957629500DB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 xmlns:a16="http://schemas.microsoft.com/office/drawing/2014/main" id="{F8DCA6F8-8807-8A22-84E4-D7848BA80799}"/>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18" name="グループ化 17">
            <a:extLst>
              <a:ext uri="{FF2B5EF4-FFF2-40B4-BE49-F238E27FC236}">
                <a16:creationId xmlns="" xmlns:a16="http://schemas.microsoft.com/office/drawing/2014/main" id="{62EFCDCF-0816-1B0E-241E-93D8A5E3B59B}"/>
              </a:ext>
            </a:extLst>
          </p:cNvPr>
          <p:cNvGrpSpPr/>
          <p:nvPr/>
        </p:nvGrpSpPr>
        <p:grpSpPr>
          <a:xfrm>
            <a:off x="965600" y="4544334"/>
            <a:ext cx="503917" cy="200055"/>
            <a:chOff x="1317119" y="1662047"/>
            <a:chExt cx="503917" cy="200055"/>
          </a:xfrm>
        </p:grpSpPr>
        <p:cxnSp>
          <p:nvCxnSpPr>
            <p:cNvPr id="20" name="直線コネクタ 19">
              <a:extLst>
                <a:ext uri="{FF2B5EF4-FFF2-40B4-BE49-F238E27FC236}">
                  <a16:creationId xmlns="" xmlns:a16="http://schemas.microsoft.com/office/drawing/2014/main" id="{BA35A143-303D-6304-CE01-03C8C80FDDF4}"/>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 xmlns:a16="http://schemas.microsoft.com/office/drawing/2014/main" id="{2C074E69-E964-089E-D68C-F51A66B47973}"/>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 xmlns:a16="http://schemas.microsoft.com/office/drawing/2014/main" id="{63B986E1-CDD1-85A6-6ED1-1D9C6DC4BB27}"/>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sp>
        <p:nvSpPr>
          <p:cNvPr id="25" name="テキスト ボックス 24">
            <a:extLst>
              <a:ext uri="{FF2B5EF4-FFF2-40B4-BE49-F238E27FC236}">
                <a16:creationId xmlns="" xmlns:a16="http://schemas.microsoft.com/office/drawing/2014/main" id="{FB2162DD-9C96-ED6E-3D9B-7BFF00DB5DB5}"/>
              </a:ext>
            </a:extLst>
          </p:cNvPr>
          <p:cNvSpPr txBox="1"/>
          <p:nvPr/>
        </p:nvSpPr>
        <p:spPr>
          <a:xfrm>
            <a:off x="2349707" y="525552"/>
            <a:ext cx="5992397" cy="461665"/>
          </a:xfrm>
          <a:prstGeom prst="rect">
            <a:avLst/>
          </a:prstGeom>
          <a:noFill/>
        </p:spPr>
        <p:txBody>
          <a:bodyPr wrap="square">
            <a:spAutoFit/>
          </a:bodyPr>
          <a:lstStyle/>
          <a:p>
            <a:pPr algn="ctr"/>
            <a:r>
              <a:rPr lang="ja-JP" altLang="en-US" sz="2400" b="1">
                <a:solidFill>
                  <a:srgbClr val="006DAB"/>
                </a:solidFill>
                <a:latin typeface="Meiryo" panose="020B0604030504040204" pitchFamily="34" charset="-128"/>
                <a:ea typeface="Meiryo" panose="020B0604030504040204" pitchFamily="34" charset="-128"/>
              </a:rPr>
              <a:t>プログラム開催のための指南書</a:t>
            </a:r>
          </a:p>
        </p:txBody>
      </p:sp>
      <p:grpSp>
        <p:nvGrpSpPr>
          <p:cNvPr id="27" name="グループ化 26">
            <a:extLst>
              <a:ext uri="{FF2B5EF4-FFF2-40B4-BE49-F238E27FC236}">
                <a16:creationId xmlns="" xmlns:a16="http://schemas.microsoft.com/office/drawing/2014/main" id="{A6617E12-D159-31F7-433F-B73662A59690}"/>
              </a:ext>
            </a:extLst>
          </p:cNvPr>
          <p:cNvGrpSpPr/>
          <p:nvPr/>
        </p:nvGrpSpPr>
        <p:grpSpPr>
          <a:xfrm>
            <a:off x="2724240" y="1006424"/>
            <a:ext cx="5243332" cy="364120"/>
            <a:chOff x="2831633" y="927743"/>
            <a:chExt cx="5243332" cy="364120"/>
          </a:xfrm>
        </p:grpSpPr>
        <p:sp>
          <p:nvSpPr>
            <p:cNvPr id="28" name="角丸四角形 27">
              <a:extLst>
                <a:ext uri="{FF2B5EF4-FFF2-40B4-BE49-F238E27FC236}">
                  <a16:creationId xmlns="" xmlns:a16="http://schemas.microsoft.com/office/drawing/2014/main" id="{808A5286-EC08-6246-9B4C-8AF72E5A2D9D}"/>
                </a:ext>
              </a:extLst>
            </p:cNvPr>
            <p:cNvSpPr/>
            <p:nvPr/>
          </p:nvSpPr>
          <p:spPr>
            <a:xfrm>
              <a:off x="2831633" y="927743"/>
              <a:ext cx="5243332"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 xmlns:a16="http://schemas.microsoft.com/office/drawing/2014/main" id="{2FF222EC-C365-CC88-95CE-FA21A19772C4}"/>
                </a:ext>
              </a:extLst>
            </p:cNvPr>
            <p:cNvSpPr txBox="1"/>
            <p:nvPr/>
          </p:nvSpPr>
          <p:spPr>
            <a:xfrm>
              <a:off x="2982788" y="984086"/>
              <a:ext cx="4941020" cy="307777"/>
            </a:xfrm>
            <a:prstGeom prst="rect">
              <a:avLst/>
            </a:prstGeom>
            <a:noFill/>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ツイート、返信、リツイート、フォローについて</a:t>
              </a:r>
              <a:endParaRPr lang="ja-JP" altLang="en-US" sz="1400">
                <a:solidFill>
                  <a:schemeClr val="bg1"/>
                </a:solidFill>
              </a:endParaRPr>
            </a:p>
          </p:txBody>
        </p:sp>
      </p:grpSp>
      <p:grpSp>
        <p:nvGrpSpPr>
          <p:cNvPr id="31" name="グループ化 30">
            <a:extLst>
              <a:ext uri="{FF2B5EF4-FFF2-40B4-BE49-F238E27FC236}">
                <a16:creationId xmlns="" xmlns:a16="http://schemas.microsoft.com/office/drawing/2014/main" id="{2D6536F4-3BE5-9704-33BA-F868C9EBBCF9}"/>
              </a:ext>
            </a:extLst>
          </p:cNvPr>
          <p:cNvGrpSpPr/>
          <p:nvPr/>
        </p:nvGrpSpPr>
        <p:grpSpPr>
          <a:xfrm>
            <a:off x="5648063" y="4545223"/>
            <a:ext cx="4416993" cy="2220960"/>
            <a:chOff x="889620" y="2189665"/>
            <a:chExt cx="4416993" cy="2220960"/>
          </a:xfrm>
        </p:grpSpPr>
        <p:sp>
          <p:nvSpPr>
            <p:cNvPr id="33" name="円/楕円 32">
              <a:extLst>
                <a:ext uri="{FF2B5EF4-FFF2-40B4-BE49-F238E27FC236}">
                  <a16:creationId xmlns="" xmlns:a16="http://schemas.microsoft.com/office/drawing/2014/main" id="{497BD24F-217C-23B2-B3E4-77AB107377A9}"/>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 xmlns:a16="http://schemas.microsoft.com/office/drawing/2014/main" id="{A57CBBDC-092D-615B-1DCB-E9FC7848B0AB}"/>
                </a:ext>
              </a:extLst>
            </p:cNvPr>
            <p:cNvGrpSpPr/>
            <p:nvPr/>
          </p:nvGrpSpPr>
          <p:grpSpPr>
            <a:xfrm>
              <a:off x="889620" y="2189665"/>
              <a:ext cx="4416993" cy="2220960"/>
              <a:chOff x="889620" y="2189665"/>
              <a:chExt cx="4416993" cy="2220960"/>
            </a:xfrm>
          </p:grpSpPr>
          <p:sp>
            <p:nvSpPr>
              <p:cNvPr id="35" name="テキスト ボックス 34">
                <a:extLst>
                  <a:ext uri="{FF2B5EF4-FFF2-40B4-BE49-F238E27FC236}">
                    <a16:creationId xmlns="" xmlns:a16="http://schemas.microsoft.com/office/drawing/2014/main" id="{023FAB0C-CB39-81E7-BE6B-5F6901447811}"/>
                  </a:ext>
                </a:extLst>
              </p:cNvPr>
              <p:cNvSpPr txBox="1"/>
              <p:nvPr/>
            </p:nvSpPr>
            <p:spPr>
              <a:xfrm>
                <a:off x="1484031" y="2189665"/>
                <a:ext cx="3289137"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リツイートすることで、</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アカウントの存在が伝わる</a:t>
                </a:r>
                <a:endParaRPr lang="en-US" altLang="ja-JP" sz="1900" b="1" dirty="0">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 xmlns:a16="http://schemas.microsoft.com/office/drawing/2014/main" id="{8B495EF7-48DD-9EC9-4D02-F13966AA4CA1}"/>
                  </a:ext>
                </a:extLst>
              </p:cNvPr>
              <p:cNvSpPr txBox="1"/>
              <p:nvPr/>
            </p:nvSpPr>
            <p:spPr>
              <a:xfrm>
                <a:off x="889620" y="2979464"/>
                <a:ext cx="4416993" cy="1431161"/>
              </a:xfrm>
              <a:prstGeom prst="rect">
                <a:avLst/>
              </a:prstGeom>
              <a:noFill/>
            </p:spPr>
            <p:txBody>
              <a:bodyPr wrap="square">
                <a:spAutoFit/>
              </a:bodyPr>
              <a:lstStyle/>
              <a:p>
                <a:pPr>
                  <a:lnSpc>
                    <a:spcPts val="1500"/>
                  </a:lnSpc>
                </a:pPr>
                <a:r>
                  <a:rPr lang="ja-JP" altLang="en-US" sz="1050">
                    <a:latin typeface="Meiryo" panose="020B0604030504040204" pitchFamily="34" charset="-128"/>
                    <a:ea typeface="Meiryo" panose="020B0604030504040204" pitchFamily="34" charset="-128"/>
                  </a:rPr>
                  <a:t>お付き合いのある町会や</a:t>
                </a:r>
                <a:r>
                  <a:rPr lang="en-US" altLang="ja-JP" sz="1050" dirty="0">
                    <a:latin typeface="Meiryo" panose="020B0604030504040204" pitchFamily="34" charset="-128"/>
                    <a:ea typeface="Meiryo" panose="020B0604030504040204" pitchFamily="34" charset="-128"/>
                  </a:rPr>
                  <a:t>Twitter</a:t>
                </a:r>
                <a:r>
                  <a:rPr lang="ja-JP" altLang="en-US" sz="1050">
                    <a:latin typeface="Meiryo" panose="020B0604030504040204" pitchFamily="34" charset="-128"/>
                    <a:ea typeface="Meiryo" panose="020B0604030504040204" pitchFamily="34" charset="-128"/>
                  </a:rPr>
                  <a:t>を活用している町会のツイート、またお店や企業のツイートなどをリツイートしておくと、互いに紹介し合うことができ、相乗効果も期待できます。</a:t>
                </a:r>
                <a:br>
                  <a:rPr lang="ja-JP" altLang="en-US" sz="1050">
                    <a:latin typeface="Meiryo" panose="020B0604030504040204" pitchFamily="34" charset="-128"/>
                    <a:ea typeface="Meiryo" panose="020B0604030504040204" pitchFamily="34" charset="-128"/>
                  </a:rPr>
                </a:br>
                <a:r>
                  <a:rPr lang="en-US" altLang="ja-JP" sz="1050" dirty="0">
                    <a:latin typeface="Meiryo" panose="020B0604030504040204" pitchFamily="34" charset="-128"/>
                    <a:ea typeface="Meiryo" panose="020B0604030504040204" pitchFamily="34" charset="-128"/>
                  </a:rPr>
                  <a:t/>
                </a:r>
                <a:br>
                  <a:rPr lang="en-US" altLang="ja-JP" sz="1050" dirty="0">
                    <a:latin typeface="Meiryo" panose="020B0604030504040204" pitchFamily="34" charset="-128"/>
                    <a:ea typeface="Meiryo" panose="020B0604030504040204" pitchFamily="34" charset="-128"/>
                  </a:rPr>
                </a:br>
                <a:r>
                  <a:rPr lang="ja-JP" altLang="en-US" sz="1050">
                    <a:latin typeface="Meiryo" panose="020B0604030504040204" pitchFamily="34" charset="-128"/>
                    <a:ea typeface="Meiryo" panose="020B0604030504040204" pitchFamily="34" charset="-128"/>
                  </a:rPr>
                  <a:t>また、過去に自分自身が投稿したものをリツイートすることもできます。再度紹介しておきたい投稿があれば、それをリツイートするなど、状況に応じて活用してみましょう。</a:t>
                </a:r>
              </a:p>
            </p:txBody>
          </p:sp>
          <p:sp>
            <p:nvSpPr>
              <p:cNvPr id="37" name="テキスト ボックス 36">
                <a:extLst>
                  <a:ext uri="{FF2B5EF4-FFF2-40B4-BE49-F238E27FC236}">
                    <a16:creationId xmlns="" xmlns:a16="http://schemas.microsoft.com/office/drawing/2014/main" id="{AF7ADC25-F826-EA4B-4136-00B61A9AFFF6}"/>
                  </a:ext>
                </a:extLst>
              </p:cNvPr>
              <p:cNvSpPr txBox="1"/>
              <p:nvPr/>
            </p:nvSpPr>
            <p:spPr>
              <a:xfrm>
                <a:off x="1060142" y="2290291"/>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grpSp>
      </p:grpSp>
      <p:grpSp>
        <p:nvGrpSpPr>
          <p:cNvPr id="38" name="グループ化 37">
            <a:extLst>
              <a:ext uri="{FF2B5EF4-FFF2-40B4-BE49-F238E27FC236}">
                <a16:creationId xmlns="" xmlns:a16="http://schemas.microsoft.com/office/drawing/2014/main" id="{D4B12109-DD10-1728-9BA0-3E3AD8761636}"/>
              </a:ext>
            </a:extLst>
          </p:cNvPr>
          <p:cNvGrpSpPr/>
          <p:nvPr/>
        </p:nvGrpSpPr>
        <p:grpSpPr>
          <a:xfrm>
            <a:off x="5710833" y="4480824"/>
            <a:ext cx="503917" cy="200055"/>
            <a:chOff x="1317119" y="1662047"/>
            <a:chExt cx="503917" cy="200055"/>
          </a:xfrm>
        </p:grpSpPr>
        <p:cxnSp>
          <p:nvCxnSpPr>
            <p:cNvPr id="39" name="直線コネクタ 38">
              <a:extLst>
                <a:ext uri="{FF2B5EF4-FFF2-40B4-BE49-F238E27FC236}">
                  <a16:creationId xmlns="" xmlns:a16="http://schemas.microsoft.com/office/drawing/2014/main" id="{01C6A28E-A1E9-9C9E-1F82-50277837422C}"/>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 xmlns:a16="http://schemas.microsoft.com/office/drawing/2014/main" id="{AA888F95-32B3-D851-45B3-4E7D7B2A1844}"/>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 xmlns:a16="http://schemas.microsoft.com/office/drawing/2014/main" id="{8D0B5CEC-1608-06E5-7934-F2B659963BD9}"/>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spTree>
    <p:extLst>
      <p:ext uri="{BB962C8B-B14F-4D97-AF65-F5344CB8AC3E}">
        <p14:creationId xmlns:p14="http://schemas.microsoft.com/office/powerpoint/2010/main" val="411744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a:extLst>
              <a:ext uri="{FF2B5EF4-FFF2-40B4-BE49-F238E27FC236}">
                <a16:creationId xmlns="" xmlns:a16="http://schemas.microsoft.com/office/drawing/2014/main" id="{72685DA1-1065-7D82-8267-06DC46AE9BA6}"/>
              </a:ext>
            </a:extLst>
          </p:cNvPr>
          <p:cNvSpPr/>
          <p:nvPr/>
        </p:nvSpPr>
        <p:spPr>
          <a:xfrm>
            <a:off x="626757" y="337569"/>
            <a:ext cx="965317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endParaRPr lang="ja-JP" altLang="en-US">
              <a:latin typeface="Meiryo" panose="020B0604030504040204" pitchFamily="34" charset="-128"/>
              <a:ea typeface="Meiryo" panose="020B0604030504040204" pitchFamily="34" charset="-128"/>
            </a:endParaRPr>
          </a:p>
        </p:txBody>
      </p:sp>
      <p:grpSp>
        <p:nvGrpSpPr>
          <p:cNvPr id="88" name="グループ化 87">
            <a:extLst>
              <a:ext uri="{FF2B5EF4-FFF2-40B4-BE49-F238E27FC236}">
                <a16:creationId xmlns="" xmlns:a16="http://schemas.microsoft.com/office/drawing/2014/main" id="{3FCBFC6F-C2A7-1E40-A062-5AA12C5DE67A}"/>
              </a:ext>
            </a:extLst>
          </p:cNvPr>
          <p:cNvGrpSpPr/>
          <p:nvPr/>
        </p:nvGrpSpPr>
        <p:grpSpPr>
          <a:xfrm>
            <a:off x="1121825" y="2182653"/>
            <a:ext cx="9029171" cy="1657124"/>
            <a:chOff x="911432" y="2289226"/>
            <a:chExt cx="9029171" cy="1657124"/>
          </a:xfrm>
        </p:grpSpPr>
        <p:sp>
          <p:nvSpPr>
            <p:cNvPr id="90" name="円/楕円 89">
              <a:extLst>
                <a:ext uri="{FF2B5EF4-FFF2-40B4-BE49-F238E27FC236}">
                  <a16:creationId xmlns="" xmlns:a16="http://schemas.microsoft.com/office/drawing/2014/main" id="{FC45945D-CA74-02FE-FD84-2D887B07FF20}"/>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1" name="グループ化 90">
              <a:extLst>
                <a:ext uri="{FF2B5EF4-FFF2-40B4-BE49-F238E27FC236}">
                  <a16:creationId xmlns="" xmlns:a16="http://schemas.microsoft.com/office/drawing/2014/main" id="{74B3CC43-4D2D-8EF6-7D48-E87829145E89}"/>
                </a:ext>
              </a:extLst>
            </p:cNvPr>
            <p:cNvGrpSpPr/>
            <p:nvPr/>
          </p:nvGrpSpPr>
          <p:grpSpPr>
            <a:xfrm>
              <a:off x="911432" y="2289226"/>
              <a:ext cx="9029171" cy="1657124"/>
              <a:chOff x="911432" y="2289226"/>
              <a:chExt cx="9029171" cy="1657124"/>
            </a:xfrm>
          </p:grpSpPr>
          <p:sp>
            <p:nvSpPr>
              <p:cNvPr id="92" name="テキスト ボックス 91">
                <a:extLst>
                  <a:ext uri="{FF2B5EF4-FFF2-40B4-BE49-F238E27FC236}">
                    <a16:creationId xmlns="" xmlns:a16="http://schemas.microsoft.com/office/drawing/2014/main" id="{CC8BEFAD-F333-160C-161F-F0E57240D86C}"/>
                  </a:ext>
                </a:extLst>
              </p:cNvPr>
              <p:cNvSpPr txBox="1"/>
              <p:nvPr/>
            </p:nvSpPr>
            <p:spPr>
              <a:xfrm>
                <a:off x="1446871" y="2319008"/>
                <a:ext cx="6638281" cy="384721"/>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フォロワー（フォローしてくれている人）を増やすには？</a:t>
                </a:r>
              </a:p>
            </p:txBody>
          </p:sp>
          <p:sp>
            <p:nvSpPr>
              <p:cNvPr id="93" name="テキスト ボックス 92">
                <a:extLst>
                  <a:ext uri="{FF2B5EF4-FFF2-40B4-BE49-F238E27FC236}">
                    <a16:creationId xmlns="" xmlns:a16="http://schemas.microsoft.com/office/drawing/2014/main" id="{7BAAA265-2CF4-9925-90FB-D99E39C0EEDA}"/>
                  </a:ext>
                </a:extLst>
              </p:cNvPr>
              <p:cNvSpPr txBox="1"/>
              <p:nvPr/>
            </p:nvSpPr>
            <p:spPr>
              <a:xfrm>
                <a:off x="911432" y="2899910"/>
                <a:ext cx="9029171" cy="1046440"/>
              </a:xfrm>
              <a:prstGeom prst="rect">
                <a:avLst/>
              </a:prstGeom>
              <a:noFill/>
            </p:spPr>
            <p:txBody>
              <a:bodyPr wrap="square">
                <a:spAutoFit/>
              </a:bodyPr>
              <a:lstStyle/>
              <a:p>
                <a:pPr>
                  <a:lnSpc>
                    <a:spcPts val="1500"/>
                  </a:lnSpc>
                </a:pPr>
                <a:r>
                  <a:rPr lang="ja-JP" altLang="en-US" sz="1050" dirty="0">
                    <a:latin typeface="Meiryo" panose="020B0604030504040204" pitchFamily="34" charset="-128"/>
                    <a:ea typeface="Meiryo" panose="020B0604030504040204" pitchFamily="34" charset="-128"/>
                  </a:rPr>
                  <a:t>地域のお店や企業のアカウントをフォローしたり、投稿に「いいね」や返信をしたり、</a:t>
                </a:r>
                <a:r>
                  <a:rPr lang="ja-JP" altLang="en-US" sz="1050" dirty="0" smtClean="0">
                    <a:latin typeface="Meiryo" panose="020B0604030504040204" pitchFamily="34" charset="-128"/>
                    <a:ea typeface="Meiryo" panose="020B0604030504040204" pitchFamily="34" charset="-128"/>
                  </a:rPr>
                  <a:t>リツイート</a:t>
                </a:r>
                <a:r>
                  <a:rPr lang="ja-JP" altLang="en-US" sz="1050" dirty="0">
                    <a:latin typeface="Meiryo" panose="020B0604030504040204" pitchFamily="34" charset="-128"/>
                    <a:ea typeface="Meiryo" panose="020B0604030504040204" pitchFamily="34" charset="-128"/>
                  </a:rPr>
                  <a:t>を</a:t>
                </a:r>
                <a:r>
                  <a:rPr lang="ja-JP" altLang="en-US" sz="1050" dirty="0" smtClean="0">
                    <a:latin typeface="Meiryo" panose="020B0604030504040204" pitchFamily="34" charset="-128"/>
                    <a:ea typeface="Meiryo" panose="020B0604030504040204" pitchFamily="34" charset="-128"/>
                  </a:rPr>
                  <a:t>する</a:t>
                </a:r>
                <a:r>
                  <a:rPr lang="ja-JP" altLang="en-US" sz="1050" dirty="0">
                    <a:latin typeface="Meiryo" panose="020B0604030504040204" pitchFamily="34" charset="-128"/>
                    <a:ea typeface="Meiryo" panose="020B0604030504040204" pitchFamily="34" charset="-128"/>
                  </a:rPr>
                  <a:t>と、</a:t>
                </a:r>
                <a:endParaRPr lang="en-US" altLang="ja-JP" sz="1050" dirty="0">
                  <a:latin typeface="Meiryo" panose="020B0604030504040204" pitchFamily="34" charset="-128"/>
                  <a:ea typeface="Meiryo" panose="020B0604030504040204" pitchFamily="34" charset="-128"/>
                </a:endParaRPr>
              </a:p>
              <a:p>
                <a:pPr>
                  <a:lnSpc>
                    <a:spcPts val="1500"/>
                  </a:lnSpc>
                </a:pPr>
                <a:r>
                  <a:rPr lang="ja-JP" altLang="en-US" sz="1050" dirty="0">
                    <a:latin typeface="Meiryo" panose="020B0604030504040204" pitchFamily="34" charset="-128"/>
                    <a:ea typeface="Meiryo" panose="020B0604030504040204" pitchFamily="34" charset="-128"/>
                  </a:rPr>
                  <a:t>相手に通知が届くので、こちらのアカウントに気づいてもらうきっかけがつくれます。</a:t>
                </a:r>
                <a:endParaRPr lang="en-US" altLang="ja-JP" sz="1050" dirty="0">
                  <a:latin typeface="Meiryo" panose="020B0604030504040204" pitchFamily="34" charset="-128"/>
                  <a:ea typeface="Meiryo" panose="020B0604030504040204" pitchFamily="34" charset="-128"/>
                </a:endParaRPr>
              </a:p>
              <a:p>
                <a:pPr>
                  <a:lnSpc>
                    <a:spcPts val="1500"/>
                  </a:lnSpc>
                </a:pPr>
                <a:r>
                  <a:rPr lang="ja-JP" altLang="en-US" sz="1050" dirty="0">
                    <a:latin typeface="Meiryo" panose="020B0604030504040204" pitchFamily="34" charset="-128"/>
                    <a:ea typeface="Meiryo" panose="020B0604030504040204" pitchFamily="34" charset="-128"/>
                  </a:rPr>
                  <a:t>町会・自治会の関係者に</a:t>
                </a:r>
                <a:r>
                  <a:rPr lang="en" altLang="ja-JP" sz="1050" dirty="0">
                    <a:latin typeface="Meiryo" panose="020B0604030504040204" pitchFamily="34" charset="-128"/>
                    <a:ea typeface="Meiryo" panose="020B0604030504040204" pitchFamily="34" charset="-128"/>
                  </a:rPr>
                  <a:t>Twitter</a:t>
                </a:r>
                <a:r>
                  <a:rPr lang="ja-JP" altLang="en-US" sz="1050" dirty="0">
                    <a:latin typeface="Meiryo" panose="020B0604030504040204" pitchFamily="34" charset="-128"/>
                    <a:ea typeface="Meiryo" panose="020B0604030504040204" pitchFamily="34" charset="-128"/>
                  </a:rPr>
                  <a:t>アカウントを開設したことを直接お知らせすることも有効ですが、</a:t>
                </a:r>
                <a:endParaRPr lang="en-US" altLang="ja-JP" sz="1050" dirty="0">
                  <a:latin typeface="Meiryo" panose="020B0604030504040204" pitchFamily="34" charset="-128"/>
                  <a:ea typeface="Meiryo" panose="020B0604030504040204" pitchFamily="34" charset="-128"/>
                </a:endParaRPr>
              </a:p>
              <a:p>
                <a:pPr>
                  <a:lnSpc>
                    <a:spcPts val="1500"/>
                  </a:lnSpc>
                </a:pPr>
                <a:r>
                  <a:rPr lang="ja-JP" altLang="en-US" sz="1050" dirty="0">
                    <a:latin typeface="Meiryo" panose="020B0604030504040204" pitchFamily="34" charset="-128"/>
                    <a:ea typeface="Meiryo" panose="020B0604030504040204" pitchFamily="34" charset="-128"/>
                  </a:rPr>
                  <a:t>街中にある掲示板や広報誌に、アカウント開設の告知とともにアカウント</a:t>
                </a:r>
                <a:r>
                  <a:rPr lang="ja-JP" altLang="en-US" sz="1050" dirty="0" smtClean="0">
                    <a:latin typeface="Meiryo" panose="020B0604030504040204" pitchFamily="34" charset="-128"/>
                    <a:ea typeface="Meiryo" panose="020B0604030504040204" pitchFamily="34" charset="-128"/>
                  </a:rPr>
                  <a:t>の</a:t>
                </a:r>
                <a:r>
                  <a:rPr lang="en-US" altLang="ja-JP" sz="1050" dirty="0" smtClean="0">
                    <a:latin typeface="Meiryo" panose="020B0604030504040204" pitchFamily="34" charset="-128"/>
                    <a:ea typeface="Meiryo" panose="020B0604030504040204" pitchFamily="34" charset="-128"/>
                  </a:rPr>
                  <a:t>QR</a:t>
                </a:r>
                <a:r>
                  <a:rPr lang="ja-JP" altLang="en-US" sz="1050" dirty="0" smtClean="0">
                    <a:latin typeface="Meiryo" panose="020B0604030504040204" pitchFamily="34" charset="-128"/>
                    <a:ea typeface="Meiryo" panose="020B0604030504040204" pitchFamily="34" charset="-128"/>
                  </a:rPr>
                  <a:t>コード</a:t>
                </a:r>
                <a:r>
                  <a:rPr lang="ja-JP" altLang="en-US" sz="1050" dirty="0">
                    <a:latin typeface="Meiryo" panose="020B0604030504040204" pitchFamily="34" charset="-128"/>
                    <a:ea typeface="Meiryo" panose="020B0604030504040204" pitchFamily="34" charset="-128"/>
                  </a:rPr>
                  <a:t>を載せておくと、</a:t>
                </a:r>
                <a:endParaRPr lang="en-US" altLang="ja-JP" sz="1050" dirty="0">
                  <a:latin typeface="Meiryo" panose="020B0604030504040204" pitchFamily="34" charset="-128"/>
                  <a:ea typeface="Meiryo" panose="020B0604030504040204" pitchFamily="34" charset="-128"/>
                </a:endParaRPr>
              </a:p>
              <a:p>
                <a:pPr>
                  <a:lnSpc>
                    <a:spcPts val="1500"/>
                  </a:lnSpc>
                </a:pPr>
                <a:r>
                  <a:rPr lang="ja-JP" altLang="en-US" sz="1050" dirty="0">
                    <a:latin typeface="Meiryo" panose="020B0604030504040204" pitchFamily="34" charset="-128"/>
                    <a:ea typeface="Meiryo" panose="020B0604030504040204" pitchFamily="34" charset="-128"/>
                  </a:rPr>
                  <a:t>興味ある地域住民がフォローをしてくれる可能性が広がります。</a:t>
                </a:r>
                <a:endParaRPr lang="en-US" altLang="ja-JP" sz="1050" dirty="0">
                  <a:latin typeface="Meiryo" panose="020B0604030504040204" pitchFamily="34" charset="-128"/>
                  <a:ea typeface="Meiryo" panose="020B0604030504040204" pitchFamily="34" charset="-128"/>
                </a:endParaRPr>
              </a:p>
            </p:txBody>
          </p:sp>
          <p:sp>
            <p:nvSpPr>
              <p:cNvPr id="94" name="テキスト ボックス 93">
                <a:extLst>
                  <a:ext uri="{FF2B5EF4-FFF2-40B4-BE49-F238E27FC236}">
                    <a16:creationId xmlns="" xmlns:a16="http://schemas.microsoft.com/office/drawing/2014/main" id="{28EE4891-236D-905A-6968-97C268593887}"/>
                  </a:ext>
                </a:extLst>
              </p:cNvPr>
              <p:cNvSpPr txBox="1"/>
              <p:nvPr/>
            </p:nvSpPr>
            <p:spPr>
              <a:xfrm>
                <a:off x="1072782" y="228922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5</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sp>
        <p:nvSpPr>
          <p:cNvPr id="111" name="テキスト ボックス 110">
            <a:extLst>
              <a:ext uri="{FF2B5EF4-FFF2-40B4-BE49-F238E27FC236}">
                <a16:creationId xmlns="" xmlns:a16="http://schemas.microsoft.com/office/drawing/2014/main" id="{37A69268-1EF5-E697-0ED7-5E4444999281}"/>
              </a:ext>
            </a:extLst>
          </p:cNvPr>
          <p:cNvSpPr txBox="1"/>
          <p:nvPr/>
        </p:nvSpPr>
        <p:spPr>
          <a:xfrm>
            <a:off x="1145469" y="4630943"/>
            <a:ext cx="4304331" cy="769441"/>
          </a:xfrm>
          <a:prstGeom prst="rect">
            <a:avLst/>
          </a:prstGeom>
          <a:noFill/>
        </p:spPr>
        <p:txBody>
          <a:bodyPr wrap="square">
            <a:spAutoFit/>
          </a:bodyPr>
          <a:lstStyle/>
          <a:p>
            <a:r>
              <a:rPr lang="en-US" altLang="ja-JP" sz="1200" dirty="0">
                <a:latin typeface="Meiryo" panose="020B0604030504040204" pitchFamily="34" charset="-128"/>
                <a:ea typeface="Meiryo" panose="020B0604030504040204" pitchFamily="34" charset="-128"/>
              </a:rPr>
              <a:t>❶</a:t>
            </a:r>
            <a:r>
              <a:rPr lang="en" altLang="ja-JP" sz="1200" dirty="0">
                <a:latin typeface="Meiryo" panose="020B0604030504040204" pitchFamily="34" charset="-128"/>
                <a:ea typeface="Meiryo" panose="020B0604030504040204" pitchFamily="34" charset="-128"/>
              </a:rPr>
              <a:t>Twitter</a:t>
            </a:r>
            <a:r>
              <a:rPr lang="ja-JP" altLang="en-US" sz="1200">
                <a:latin typeface="Meiryo" panose="020B0604030504040204" pitchFamily="34" charset="-128"/>
                <a:ea typeface="Meiryo" panose="020B0604030504040204" pitchFamily="34" charset="-128"/>
              </a:rPr>
              <a:t>でフォロワーを増やすコツ！</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　初級編～上級編　までを解説！</a:t>
            </a:r>
            <a:endParaRPr lang="en-US" altLang="ja-JP" sz="1200" dirty="0">
              <a:latin typeface="Meiryo" panose="020B0604030504040204" pitchFamily="34" charset="-128"/>
              <a:ea typeface="Meiryo" panose="020B0604030504040204" pitchFamily="34" charset="-128"/>
            </a:endParaRPr>
          </a:p>
          <a:p>
            <a:endParaRPr lang="ja-JP" altLang="en-US" sz="1000">
              <a:latin typeface="Meiryo" panose="020B0604030504040204" pitchFamily="34" charset="-128"/>
              <a:ea typeface="Meiryo" panose="020B0604030504040204" pitchFamily="34" charset="-128"/>
            </a:endParaRPr>
          </a:p>
          <a:p>
            <a:r>
              <a:rPr lang="en" altLang="ja-JP" sz="1000" dirty="0">
                <a:latin typeface="Meiryo" panose="020B0604030504040204" pitchFamily="34" charset="-128"/>
                <a:ea typeface="Meiryo" panose="020B0604030504040204" pitchFamily="34" charset="-128"/>
                <a:hlinkClick r:id="rId2"/>
              </a:rPr>
              <a:t>https://www.logix-service.com/column/twitter-follower/</a:t>
            </a:r>
            <a:endParaRPr lang="ja-JP" altLang="en-US" sz="1000">
              <a:latin typeface="Meiryo" panose="020B0604030504040204" pitchFamily="34" charset="-128"/>
              <a:ea typeface="Meiryo" panose="020B0604030504040204" pitchFamily="34" charset="-128"/>
            </a:endParaRPr>
          </a:p>
        </p:txBody>
      </p:sp>
      <p:grpSp>
        <p:nvGrpSpPr>
          <p:cNvPr id="13" name="グループ化 12">
            <a:extLst>
              <a:ext uri="{FF2B5EF4-FFF2-40B4-BE49-F238E27FC236}">
                <a16:creationId xmlns="" xmlns:a16="http://schemas.microsoft.com/office/drawing/2014/main" id="{82C83BEE-C645-7A1C-29AD-C365BA49A68B}"/>
              </a:ext>
            </a:extLst>
          </p:cNvPr>
          <p:cNvGrpSpPr/>
          <p:nvPr/>
        </p:nvGrpSpPr>
        <p:grpSpPr>
          <a:xfrm>
            <a:off x="1182530" y="2025726"/>
            <a:ext cx="503917" cy="200055"/>
            <a:chOff x="1317119" y="1662047"/>
            <a:chExt cx="503917" cy="200055"/>
          </a:xfrm>
        </p:grpSpPr>
        <p:cxnSp>
          <p:nvCxnSpPr>
            <p:cNvPr id="15" name="直線コネクタ 14">
              <a:extLst>
                <a:ext uri="{FF2B5EF4-FFF2-40B4-BE49-F238E27FC236}">
                  <a16:creationId xmlns="" xmlns:a16="http://schemas.microsoft.com/office/drawing/2014/main" id="{54388E1A-EA24-E4BF-25EB-EAECB172EBBC}"/>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 xmlns:a16="http://schemas.microsoft.com/office/drawing/2014/main" id="{958921A0-DDAF-D439-243B-957629500DB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 xmlns:a16="http://schemas.microsoft.com/office/drawing/2014/main" id="{F8DCA6F8-8807-8A22-84E4-D7848BA80799}"/>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sp>
        <p:nvSpPr>
          <p:cNvPr id="2" name="テキスト ボックス 1">
            <a:extLst>
              <a:ext uri="{FF2B5EF4-FFF2-40B4-BE49-F238E27FC236}">
                <a16:creationId xmlns="" xmlns:a16="http://schemas.microsoft.com/office/drawing/2014/main" id="{E132006D-7BC6-A649-8193-6514AEC9A017}"/>
              </a:ext>
            </a:extLst>
          </p:cNvPr>
          <p:cNvSpPr txBox="1"/>
          <p:nvPr/>
        </p:nvSpPr>
        <p:spPr>
          <a:xfrm>
            <a:off x="5077726" y="5885177"/>
            <a:ext cx="3932160" cy="769441"/>
          </a:xfrm>
          <a:prstGeom prst="rect">
            <a:avLst/>
          </a:prstGeom>
          <a:noFill/>
        </p:spPr>
        <p:txBody>
          <a:bodyPr wrap="square" rtlCol="0">
            <a:spAutoFit/>
          </a:bodyPr>
          <a:lstStyle/>
          <a:p>
            <a:r>
              <a:rPr lang="en-US" altLang="ja-JP" sz="1200" dirty="0">
                <a:latin typeface="Meiryo" panose="020B0604030504040204" pitchFamily="34" charset="-128"/>
                <a:ea typeface="Meiryo" panose="020B0604030504040204" pitchFamily="34" charset="-128"/>
              </a:rPr>
              <a:t>❸</a:t>
            </a:r>
            <a:r>
              <a:rPr lang="en" altLang="ja-JP" sz="1200" dirty="0">
                <a:latin typeface="Meiryo" panose="020B0604030504040204" pitchFamily="34" charset="-128"/>
                <a:ea typeface="Meiryo" panose="020B0604030504040204" pitchFamily="34" charset="-128"/>
              </a:rPr>
              <a:t>Twitter</a:t>
            </a:r>
            <a:r>
              <a:rPr lang="ja-JP" altLang="en-US" sz="1200">
                <a:latin typeface="Meiryo" panose="020B0604030504040204" pitchFamily="34" charset="-128"/>
                <a:ea typeface="Meiryo" panose="020B0604030504040204" pitchFamily="34" charset="-128"/>
              </a:rPr>
              <a:t>フォロワーの増やし方を教えてください！ </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　最初に意識する</a:t>
            </a:r>
            <a:r>
              <a:rPr lang="en-US" altLang="ja-JP" sz="1200" dirty="0">
                <a:latin typeface="Meiryo" panose="020B0604030504040204" pitchFamily="34" charset="-128"/>
                <a:ea typeface="Meiryo" panose="020B0604030504040204" pitchFamily="34" charset="-128"/>
              </a:rPr>
              <a:t>14</a:t>
            </a:r>
            <a:r>
              <a:rPr lang="ja-JP" altLang="en-US" sz="1200">
                <a:latin typeface="Meiryo" panose="020B0604030504040204" pitchFamily="34" charset="-128"/>
                <a:ea typeface="Meiryo" panose="020B0604030504040204" pitchFamily="34" charset="-128"/>
              </a:rPr>
              <a:t>のポイントを徹底解説！</a:t>
            </a:r>
          </a:p>
          <a:p>
            <a:endParaRPr kumimoji="1" lang="en-US" altLang="ja-JP" sz="1000" dirty="0">
              <a:latin typeface="Meiryo" panose="020B0604030504040204" pitchFamily="34" charset="-128"/>
              <a:ea typeface="Meiryo" panose="020B0604030504040204" pitchFamily="34" charset="-128"/>
              <a:hlinkClick r:id="rId3"/>
            </a:endParaRPr>
          </a:p>
          <a:p>
            <a:r>
              <a:rPr kumimoji="1" lang="en" altLang="ja-JP" sz="1000" dirty="0">
                <a:latin typeface="Meiryo" panose="020B0604030504040204" pitchFamily="34" charset="-128"/>
                <a:ea typeface="Meiryo" panose="020B0604030504040204" pitchFamily="34" charset="-128"/>
                <a:hlinkClick r:id="rId3"/>
              </a:rPr>
              <a:t>https://webtan.impress.co.jp/e/2022/08/16/43149</a:t>
            </a:r>
            <a:endParaRPr kumimoji="1" lang="en" altLang="ja-JP" sz="1000" dirty="0">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 xmlns:a16="http://schemas.microsoft.com/office/drawing/2014/main" id="{2F4C2C8B-9806-9849-888F-5897C256AFBF}"/>
              </a:ext>
            </a:extLst>
          </p:cNvPr>
          <p:cNvSpPr txBox="1"/>
          <p:nvPr/>
        </p:nvSpPr>
        <p:spPr>
          <a:xfrm>
            <a:off x="5077726" y="4628974"/>
            <a:ext cx="3932161" cy="769441"/>
          </a:xfrm>
          <a:prstGeom prst="rect">
            <a:avLst/>
          </a:prstGeom>
          <a:noFill/>
        </p:spPr>
        <p:txBody>
          <a:bodyPr wrap="square" rtlCol="0">
            <a:spAutoFit/>
          </a:bodyPr>
          <a:lstStyle/>
          <a:p>
            <a:r>
              <a:rPr lang="en-US" altLang="ja-JP" sz="1200" dirty="0">
                <a:latin typeface="Meiryo" panose="020B0604030504040204" pitchFamily="34" charset="-128"/>
                <a:ea typeface="Meiryo" panose="020B0604030504040204" pitchFamily="34" charset="-128"/>
              </a:rPr>
              <a:t>❷</a:t>
            </a:r>
            <a:r>
              <a:rPr lang="en" altLang="ja-JP" sz="1200" dirty="0">
                <a:latin typeface="Meiryo" panose="020B0604030504040204" pitchFamily="34" charset="-128"/>
                <a:ea typeface="Meiryo" panose="020B0604030504040204" pitchFamily="34" charset="-128"/>
              </a:rPr>
              <a:t>Twitter</a:t>
            </a:r>
            <a:r>
              <a:rPr lang="ja-JP" altLang="en" sz="1200">
                <a:latin typeface="Meiryo" panose="020B0604030504040204" pitchFamily="34" charset="-128"/>
                <a:ea typeface="Meiryo" panose="020B0604030504040204" pitchFamily="34" charset="-128"/>
              </a:rPr>
              <a:t>（</a:t>
            </a:r>
            <a:r>
              <a:rPr lang="ja-JP" altLang="en-US" sz="1200">
                <a:latin typeface="Meiryo" panose="020B0604030504040204" pitchFamily="34" charset="-128"/>
                <a:ea typeface="Meiryo" panose="020B0604030504040204" pitchFamily="34" charset="-128"/>
              </a:rPr>
              <a:t>ツイッター）でフォロワーを増やすために</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　最初にすべきこと</a:t>
            </a:r>
            <a:r>
              <a:rPr lang="en-US" altLang="ja-JP" sz="1200" dirty="0">
                <a:latin typeface="Meiryo" panose="020B0604030504040204" pitchFamily="34" charset="-128"/>
                <a:ea typeface="Meiryo" panose="020B0604030504040204" pitchFamily="34" charset="-128"/>
              </a:rPr>
              <a:t>8</a:t>
            </a:r>
            <a:r>
              <a:rPr lang="ja-JP" altLang="en-US" sz="1200">
                <a:latin typeface="Meiryo" panose="020B0604030504040204" pitchFamily="34" charset="-128"/>
                <a:ea typeface="Meiryo" panose="020B0604030504040204" pitchFamily="34" charset="-128"/>
              </a:rPr>
              <a:t>選。注意点についても解説！</a:t>
            </a:r>
            <a:r>
              <a:rPr lang="en-US" altLang="ja-JP" sz="1000" dirty="0">
                <a:latin typeface="Meiryo" panose="020B0604030504040204" pitchFamily="34" charset="-128"/>
                <a:ea typeface="Meiryo" panose="020B0604030504040204" pitchFamily="34" charset="-128"/>
              </a:rPr>
              <a:t/>
            </a:r>
            <a:br>
              <a:rPr lang="en-US" altLang="ja-JP" sz="1000" dirty="0">
                <a:latin typeface="Meiryo" panose="020B0604030504040204" pitchFamily="34" charset="-128"/>
                <a:ea typeface="Meiryo" panose="020B0604030504040204" pitchFamily="34" charset="-128"/>
              </a:rPr>
            </a:br>
            <a:endParaRPr lang="en-US" altLang="ja-JP" sz="1000" dirty="0">
              <a:latin typeface="Meiryo" panose="020B0604030504040204" pitchFamily="34" charset="-128"/>
              <a:ea typeface="Meiryo" panose="020B0604030504040204" pitchFamily="34" charset="-128"/>
            </a:endParaRPr>
          </a:p>
          <a:p>
            <a:r>
              <a:rPr lang="en-US" altLang="ja-JP" sz="1000" dirty="0">
                <a:latin typeface="Meiryo" panose="020B0604030504040204" pitchFamily="34" charset="-128"/>
                <a:ea typeface="Meiryo" panose="020B0604030504040204" pitchFamily="34" charset="-128"/>
                <a:hlinkClick r:id="rId4"/>
              </a:rPr>
              <a:t>https://social-dog.net/trend/p166</a:t>
            </a:r>
            <a:endParaRPr lang="en-US" altLang="ja-JP" sz="1000" dirty="0">
              <a:latin typeface="Meiryo" panose="020B0604030504040204" pitchFamily="34" charset="-128"/>
              <a:ea typeface="Meiryo" panose="020B0604030504040204" pitchFamily="34" charset="-128"/>
            </a:endParaRPr>
          </a:p>
        </p:txBody>
      </p:sp>
      <p:pic>
        <p:nvPicPr>
          <p:cNvPr id="14" name="図 13">
            <a:extLst>
              <a:ext uri="{FF2B5EF4-FFF2-40B4-BE49-F238E27FC236}">
                <a16:creationId xmlns="" xmlns:a16="http://schemas.microsoft.com/office/drawing/2014/main" id="{E4A13D84-1EF6-5740-BDF4-7FC5900B73E8}"/>
              </a:ext>
            </a:extLst>
          </p:cNvPr>
          <p:cNvPicPr>
            <a:picLocks noChangeAspect="1"/>
          </p:cNvPicPr>
          <p:nvPr/>
        </p:nvPicPr>
        <p:blipFill>
          <a:blip r:embed="rId5"/>
          <a:stretch>
            <a:fillRect/>
          </a:stretch>
        </p:blipFill>
        <p:spPr>
          <a:xfrm>
            <a:off x="1194335" y="5424169"/>
            <a:ext cx="740451" cy="740451"/>
          </a:xfrm>
          <a:prstGeom prst="rect">
            <a:avLst/>
          </a:prstGeom>
        </p:spPr>
      </p:pic>
      <p:pic>
        <p:nvPicPr>
          <p:cNvPr id="30" name="図 29">
            <a:extLst>
              <a:ext uri="{FF2B5EF4-FFF2-40B4-BE49-F238E27FC236}">
                <a16:creationId xmlns="" xmlns:a16="http://schemas.microsoft.com/office/drawing/2014/main" id="{B0B14925-7DB9-B344-8FAF-D0D33982FEC1}"/>
              </a:ext>
            </a:extLst>
          </p:cNvPr>
          <p:cNvPicPr>
            <a:picLocks noChangeAspect="1"/>
          </p:cNvPicPr>
          <p:nvPr/>
        </p:nvPicPr>
        <p:blipFill>
          <a:blip r:embed="rId6"/>
          <a:stretch>
            <a:fillRect/>
          </a:stretch>
        </p:blipFill>
        <p:spPr>
          <a:xfrm>
            <a:off x="9009937" y="4627005"/>
            <a:ext cx="768489" cy="768489"/>
          </a:xfrm>
          <a:prstGeom prst="rect">
            <a:avLst/>
          </a:prstGeom>
        </p:spPr>
      </p:pic>
      <p:pic>
        <p:nvPicPr>
          <p:cNvPr id="32" name="図 31">
            <a:extLst>
              <a:ext uri="{FF2B5EF4-FFF2-40B4-BE49-F238E27FC236}">
                <a16:creationId xmlns="" xmlns:a16="http://schemas.microsoft.com/office/drawing/2014/main" id="{565AB9D0-BC80-4948-ADE3-B9A1FD2D98C1}"/>
              </a:ext>
            </a:extLst>
          </p:cNvPr>
          <p:cNvPicPr>
            <a:picLocks noChangeAspect="1"/>
          </p:cNvPicPr>
          <p:nvPr/>
        </p:nvPicPr>
        <p:blipFill>
          <a:blip r:embed="rId7"/>
          <a:stretch>
            <a:fillRect/>
          </a:stretch>
        </p:blipFill>
        <p:spPr>
          <a:xfrm>
            <a:off x="9027241" y="5896090"/>
            <a:ext cx="733879" cy="733879"/>
          </a:xfrm>
          <a:prstGeom prst="rect">
            <a:avLst/>
          </a:prstGeom>
        </p:spPr>
      </p:pic>
      <p:sp>
        <p:nvSpPr>
          <p:cNvPr id="33" name="テキスト ボックス 32">
            <a:extLst>
              <a:ext uri="{FF2B5EF4-FFF2-40B4-BE49-F238E27FC236}">
                <a16:creationId xmlns="" xmlns:a16="http://schemas.microsoft.com/office/drawing/2014/main" id="{2A81559C-3A59-594D-B044-D20A45DA189B}"/>
              </a:ext>
            </a:extLst>
          </p:cNvPr>
          <p:cNvSpPr txBox="1"/>
          <p:nvPr/>
        </p:nvSpPr>
        <p:spPr>
          <a:xfrm>
            <a:off x="1029225" y="4210417"/>
            <a:ext cx="3534942" cy="307777"/>
          </a:xfrm>
          <a:prstGeom prst="rect">
            <a:avLst/>
          </a:prstGeom>
          <a:noFill/>
        </p:spPr>
        <p:txBody>
          <a:bodyPr wrap="none" rtlCol="0">
            <a:spAutoFit/>
          </a:bodyPr>
          <a:lstStyle/>
          <a:p>
            <a:r>
              <a:rPr kumimoji="1" lang="en-US" altLang="ja-JP" sz="1400" b="1" dirty="0">
                <a:solidFill>
                  <a:srgbClr val="006DA4"/>
                </a:solidFill>
                <a:latin typeface="Meiryo" panose="020B0604030504040204" pitchFamily="34" charset="-128"/>
                <a:ea typeface="Meiryo" panose="020B0604030504040204" pitchFamily="34" charset="-128"/>
              </a:rPr>
              <a:t>【 </a:t>
            </a:r>
            <a:r>
              <a:rPr kumimoji="1" lang="ja-JP" altLang="en-US" sz="1400" b="1">
                <a:solidFill>
                  <a:srgbClr val="006DA4"/>
                </a:solidFill>
                <a:latin typeface="Meiryo" panose="020B0604030504040204" pitchFamily="34" charset="-128"/>
                <a:ea typeface="Meiryo" panose="020B0604030504040204" pitchFamily="34" charset="-128"/>
              </a:rPr>
              <a:t>フォロワーを増やすための参考記事</a:t>
            </a:r>
            <a:r>
              <a:rPr kumimoji="1" lang="en-US" altLang="ja-JP" sz="1400" b="1" dirty="0">
                <a:solidFill>
                  <a:srgbClr val="006DA4"/>
                </a:solidFill>
                <a:latin typeface="Meiryo" panose="020B0604030504040204" pitchFamily="34" charset="-128"/>
                <a:ea typeface="Meiryo" panose="020B0604030504040204" pitchFamily="34" charset="-128"/>
              </a:rPr>
              <a:t> 】</a:t>
            </a:r>
            <a:endParaRPr kumimoji="1" lang="ja-JP" altLang="en-US" sz="1400" b="1">
              <a:solidFill>
                <a:srgbClr val="006DA4"/>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 xmlns:a16="http://schemas.microsoft.com/office/drawing/2014/main" id="{23B5026D-DC24-B492-AE90-932AD2D15470}"/>
              </a:ext>
            </a:extLst>
          </p:cNvPr>
          <p:cNvSpPr txBox="1"/>
          <p:nvPr/>
        </p:nvSpPr>
        <p:spPr>
          <a:xfrm>
            <a:off x="2279683" y="1446095"/>
            <a:ext cx="6132444" cy="523220"/>
          </a:xfrm>
          <a:prstGeom prst="rect">
            <a:avLst/>
          </a:prstGeom>
          <a:noFill/>
        </p:spPr>
        <p:txBody>
          <a:bodyPr wrap="square">
            <a:spAutoFit/>
          </a:bodyPr>
          <a:lstStyle/>
          <a:p>
            <a:pPr algn="ctr"/>
            <a:r>
              <a:rPr lang="ja-JP" altLang="en-US" sz="1400" b="1">
                <a:latin typeface="Meiryo" panose="020B0604030504040204" pitchFamily="34" charset="-128"/>
                <a:ea typeface="Meiryo" panose="020B0604030504040204" pitchFamily="34" charset="-128"/>
              </a:rPr>
              <a:t>気軽にできる</a:t>
            </a:r>
            <a:r>
              <a:rPr lang="en-US" altLang="ja-JP" sz="1400" b="1" dirty="0">
                <a:latin typeface="Meiryo" panose="020B0604030504040204" pitchFamily="34" charset="-128"/>
                <a:ea typeface="Meiryo" panose="020B0604030504040204" pitchFamily="34" charset="-128"/>
              </a:rPr>
              <a:t>Twitter</a:t>
            </a:r>
            <a:r>
              <a:rPr lang="ja-JP" altLang="en-US" sz="1400" b="1">
                <a:latin typeface="Meiryo" panose="020B0604030504040204" pitchFamily="34" charset="-128"/>
                <a:ea typeface="Meiryo" panose="020B0604030504040204" pitchFamily="34" charset="-128"/>
              </a:rPr>
              <a:t>のツイートですが、</a:t>
            </a:r>
            <a:endParaRPr lang="en-US" altLang="ja-JP" sz="1400" b="1" dirty="0">
              <a:latin typeface="Meiryo" panose="020B0604030504040204" pitchFamily="34" charset="-128"/>
              <a:ea typeface="Meiryo" panose="020B0604030504040204" pitchFamily="34" charset="-128"/>
            </a:endParaRPr>
          </a:p>
          <a:p>
            <a:pPr algn="ctr"/>
            <a:r>
              <a:rPr lang="ja-JP" altLang="en-US" sz="1400" b="1">
                <a:latin typeface="Meiryo" panose="020B0604030504040204" pitchFamily="34" charset="-128"/>
                <a:ea typeface="Meiryo" panose="020B0604030504040204" pitchFamily="34" charset="-128"/>
              </a:rPr>
              <a:t>気軽だからこその注意すべきこと、知っておくと良いことを紹介します。</a:t>
            </a:r>
          </a:p>
        </p:txBody>
      </p:sp>
      <p:sp>
        <p:nvSpPr>
          <p:cNvPr id="23" name="テキスト ボックス 22">
            <a:extLst>
              <a:ext uri="{FF2B5EF4-FFF2-40B4-BE49-F238E27FC236}">
                <a16:creationId xmlns="" xmlns:a16="http://schemas.microsoft.com/office/drawing/2014/main" id="{FC9D7371-246F-EDEE-CF44-C765DFF6D640}"/>
              </a:ext>
            </a:extLst>
          </p:cNvPr>
          <p:cNvSpPr txBox="1"/>
          <p:nvPr/>
        </p:nvSpPr>
        <p:spPr>
          <a:xfrm>
            <a:off x="2349707" y="525552"/>
            <a:ext cx="5992397" cy="461665"/>
          </a:xfrm>
          <a:prstGeom prst="rect">
            <a:avLst/>
          </a:prstGeom>
          <a:noFill/>
        </p:spPr>
        <p:txBody>
          <a:bodyPr wrap="square">
            <a:spAutoFit/>
          </a:bodyPr>
          <a:lstStyle/>
          <a:p>
            <a:pPr algn="ctr"/>
            <a:r>
              <a:rPr lang="ja-JP" altLang="en-US" sz="2400" b="1">
                <a:solidFill>
                  <a:srgbClr val="006DAB"/>
                </a:solidFill>
                <a:latin typeface="Meiryo" panose="020B0604030504040204" pitchFamily="34" charset="-128"/>
                <a:ea typeface="Meiryo" panose="020B0604030504040204" pitchFamily="34" charset="-128"/>
              </a:rPr>
              <a:t>プログラム開催のための指南書</a:t>
            </a:r>
          </a:p>
        </p:txBody>
      </p:sp>
      <p:grpSp>
        <p:nvGrpSpPr>
          <p:cNvPr id="25" name="グループ化 24">
            <a:extLst>
              <a:ext uri="{FF2B5EF4-FFF2-40B4-BE49-F238E27FC236}">
                <a16:creationId xmlns="" xmlns:a16="http://schemas.microsoft.com/office/drawing/2014/main" id="{32356DBB-DAEB-FFCC-DB80-07C41708B709}"/>
              </a:ext>
            </a:extLst>
          </p:cNvPr>
          <p:cNvGrpSpPr/>
          <p:nvPr/>
        </p:nvGrpSpPr>
        <p:grpSpPr>
          <a:xfrm>
            <a:off x="2724240" y="1006424"/>
            <a:ext cx="5243332" cy="362574"/>
            <a:chOff x="2831633" y="927743"/>
            <a:chExt cx="5243332" cy="362574"/>
          </a:xfrm>
        </p:grpSpPr>
        <p:sp>
          <p:nvSpPr>
            <p:cNvPr id="27" name="角丸四角形 26">
              <a:extLst>
                <a:ext uri="{FF2B5EF4-FFF2-40B4-BE49-F238E27FC236}">
                  <a16:creationId xmlns="" xmlns:a16="http://schemas.microsoft.com/office/drawing/2014/main" id="{C17491D2-652D-CC16-45D3-161DAE05DE35}"/>
                </a:ext>
              </a:extLst>
            </p:cNvPr>
            <p:cNvSpPr/>
            <p:nvPr/>
          </p:nvSpPr>
          <p:spPr>
            <a:xfrm>
              <a:off x="2831633" y="927743"/>
              <a:ext cx="5243332"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 xmlns:a16="http://schemas.microsoft.com/office/drawing/2014/main" id="{505DF8F7-4439-FDC0-4189-4A7C6C587431}"/>
                </a:ext>
              </a:extLst>
            </p:cNvPr>
            <p:cNvSpPr txBox="1"/>
            <p:nvPr/>
          </p:nvSpPr>
          <p:spPr>
            <a:xfrm>
              <a:off x="3133945" y="982540"/>
              <a:ext cx="4849791" cy="307777"/>
            </a:xfrm>
            <a:prstGeom prst="rect">
              <a:avLst/>
            </a:prstGeom>
            <a:noFill/>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ツイート、返信、リツイート、フォローについて</a:t>
              </a:r>
              <a:endParaRPr lang="ja-JP" altLang="en-US" sz="1400">
                <a:solidFill>
                  <a:schemeClr val="bg1"/>
                </a:solidFill>
              </a:endParaRPr>
            </a:p>
          </p:txBody>
        </p:sp>
      </p:grpSp>
    </p:spTree>
    <p:extLst>
      <p:ext uri="{BB962C8B-B14F-4D97-AF65-F5344CB8AC3E}">
        <p14:creationId xmlns:p14="http://schemas.microsoft.com/office/powerpoint/2010/main" val="250259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 xmlns:a16="http://schemas.microsoft.com/office/drawing/2014/main" id="{5A8BB4E8-33E9-A08F-F569-8615880A92F8}"/>
              </a:ext>
            </a:extLst>
          </p:cNvPr>
          <p:cNvSpPr/>
          <p:nvPr/>
        </p:nvSpPr>
        <p:spPr>
          <a:xfrm>
            <a:off x="752684" y="597408"/>
            <a:ext cx="9398480" cy="6476054"/>
          </a:xfrm>
          <a:prstGeom prst="roundRect">
            <a:avLst>
              <a:gd name="adj" fmla="val 1570"/>
            </a:avLst>
          </a:prstGeom>
          <a:solidFill>
            <a:schemeClr val="bg1"/>
          </a:solidFill>
          <a:ln>
            <a:solidFill>
              <a:srgbClr val="006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 xmlns:a16="http://schemas.microsoft.com/office/drawing/2014/main" id="{549AA1CA-76E4-373F-3146-F034A46C274A}"/>
              </a:ext>
            </a:extLst>
          </p:cNvPr>
          <p:cNvGrpSpPr/>
          <p:nvPr/>
        </p:nvGrpSpPr>
        <p:grpSpPr>
          <a:xfrm>
            <a:off x="1314504" y="1215498"/>
            <a:ext cx="8836659" cy="5449326"/>
            <a:chOff x="1314504" y="1510103"/>
            <a:chExt cx="8836659" cy="5449326"/>
          </a:xfrm>
        </p:grpSpPr>
        <p:sp>
          <p:nvSpPr>
            <p:cNvPr id="5" name="テキスト ボックス 4">
              <a:extLst>
                <a:ext uri="{FF2B5EF4-FFF2-40B4-BE49-F238E27FC236}">
                  <a16:creationId xmlns="" xmlns:a16="http://schemas.microsoft.com/office/drawing/2014/main" id="{A703DF89-57B9-1302-59D0-DED762DF7F6F}"/>
                </a:ext>
              </a:extLst>
            </p:cNvPr>
            <p:cNvSpPr txBox="1"/>
            <p:nvPr/>
          </p:nvSpPr>
          <p:spPr>
            <a:xfrm>
              <a:off x="1314504" y="2095370"/>
              <a:ext cx="8836659" cy="3001463"/>
            </a:xfrm>
            <a:prstGeom prst="rect">
              <a:avLst/>
            </a:prstGeom>
            <a:noFill/>
          </p:spPr>
          <p:txBody>
            <a:bodyPr wrap="square">
              <a:spAutoFit/>
            </a:bodyPr>
            <a:lstStyle/>
            <a:p>
              <a:pPr>
                <a:lnSpc>
                  <a:spcPts val="1880"/>
                </a:lnSpc>
              </a:pPr>
              <a:r>
                <a:rPr lang="en-US" altLang="ja-JP" sz="1400" dirty="0">
                  <a:latin typeface="Meiryo" panose="020B0604030504040204" pitchFamily="34" charset="-128"/>
                  <a:ea typeface="Meiryo" panose="020B0604030504040204" pitchFamily="34" charset="-128"/>
                </a:rPr>
                <a:t>【</a:t>
              </a:r>
              <a:r>
                <a:rPr lang="ja-JP" altLang="en-US" sz="1400">
                  <a:latin typeface="Meiryo" panose="020B0604030504040204" pitchFamily="34" charset="-128"/>
                  <a:ea typeface="Meiryo" panose="020B0604030504040204" pitchFamily="34" charset="-128"/>
                </a:rPr>
                <a:t>免責</a:t>
              </a:r>
              <a:r>
                <a:rPr lang="en-US" altLang="ja-JP" sz="1400" dirty="0">
                  <a:latin typeface="Meiryo" panose="020B0604030504040204" pitchFamily="34" charset="-128"/>
                  <a:ea typeface="Meiryo" panose="020B0604030504040204" pitchFamily="34" charset="-128"/>
                </a:rPr>
                <a:t>】</a:t>
              </a:r>
            </a:p>
            <a:p>
              <a:pPr>
                <a:lnSpc>
                  <a:spcPts val="1880"/>
                </a:lnSpc>
              </a:pPr>
              <a:r>
                <a:rPr lang="ja-JP" altLang="en-US" sz="1200">
                  <a:latin typeface="Meiryo" panose="020B0604030504040204" pitchFamily="34" charset="-128"/>
                  <a:ea typeface="Meiryo" panose="020B0604030504040204" pitchFamily="34" charset="-128"/>
                </a:rPr>
                <a:t>※本ガイドブックで紹介しているアプリ</a:t>
              </a:r>
              <a:r>
                <a:rPr lang="ja-JP" altLang="en-US" sz="1200">
                  <a:solidFill>
                    <a:srgbClr val="211D1E"/>
                  </a:solidFill>
                  <a:latin typeface="Meiryo" panose="020B0604030504040204" pitchFamily="34" charset="-128"/>
                  <a:ea typeface="Meiryo" panose="020B0604030504040204" pitchFamily="34" charset="-128"/>
                </a:rPr>
                <a:t>、</a:t>
              </a:r>
              <a:r>
                <a:rPr lang="ja-JP" altLang="en-US" sz="1200">
                  <a:solidFill>
                    <a:srgbClr val="211D1E"/>
                  </a:solidFill>
                  <a:effectLst/>
                  <a:latin typeface="Meiryo" panose="020B0604030504040204" pitchFamily="34" charset="-128"/>
                  <a:ea typeface="Meiryo" panose="020B0604030504040204" pitchFamily="34" charset="-128"/>
                </a:rPr>
                <a:t>サービス内容や情報は</a:t>
              </a:r>
              <a:r>
                <a:rPr lang="en-US" altLang="ja-JP" sz="1200" dirty="0">
                  <a:solidFill>
                    <a:srgbClr val="211D1E"/>
                  </a:solidFill>
                  <a:effectLst/>
                  <a:latin typeface="Meiryo" panose="020B0604030504040204" pitchFamily="34" charset="-128"/>
                  <a:ea typeface="Meiryo" panose="020B0604030504040204" pitchFamily="34" charset="-128"/>
                </a:rPr>
                <a:t>2022</a:t>
              </a:r>
              <a:r>
                <a:rPr lang="ja-JP" altLang="en-US" sz="1200">
                  <a:solidFill>
                    <a:srgbClr val="211D1E"/>
                  </a:solidFill>
                  <a:effectLst/>
                  <a:latin typeface="Meiryo" panose="020B0604030504040204" pitchFamily="34" charset="-128"/>
                  <a:ea typeface="Meiryo" panose="020B0604030504040204" pitchFamily="34" charset="-128"/>
                </a:rPr>
                <a:t>年</a:t>
              </a:r>
              <a:r>
                <a:rPr lang="en-US" altLang="ja-JP" sz="1200" dirty="0">
                  <a:solidFill>
                    <a:srgbClr val="211D1E"/>
                  </a:solidFill>
                  <a:effectLst/>
                  <a:latin typeface="Meiryo" panose="020B0604030504040204" pitchFamily="34" charset="-128"/>
                  <a:ea typeface="Meiryo" panose="020B0604030504040204" pitchFamily="34" charset="-128"/>
                </a:rPr>
                <a:t>12</a:t>
              </a:r>
              <a:r>
                <a:rPr lang="ja-JP" altLang="en-US" sz="1200">
                  <a:solidFill>
                    <a:srgbClr val="211D1E"/>
                  </a:solidFill>
                  <a:effectLst/>
                  <a:latin typeface="Meiryo" panose="020B0604030504040204" pitchFamily="34" charset="-128"/>
                  <a:ea typeface="Meiryo" panose="020B0604030504040204" pitchFamily="34" charset="-128"/>
                </a:rPr>
                <a:t>月時点のものです。内容については変更</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80"/>
                </a:lnSpc>
              </a:pPr>
              <a:r>
                <a:rPr lang="ja-JP" altLang="en-US" sz="1200">
                  <a:solidFill>
                    <a:srgbClr val="211D1E"/>
                  </a:solidFill>
                  <a:latin typeface="Meiryo" panose="020B0604030504040204" pitchFamily="34" charset="-128"/>
                  <a:ea typeface="Meiryo" panose="020B0604030504040204" pitchFamily="34" charset="-128"/>
                </a:rPr>
                <a:t>　</a:t>
              </a:r>
              <a:r>
                <a:rPr lang="ja-JP" altLang="en-US" sz="1200">
                  <a:solidFill>
                    <a:srgbClr val="211D1E"/>
                  </a:solidFill>
                  <a:effectLst/>
                  <a:latin typeface="Meiryo" panose="020B0604030504040204" pitchFamily="34" charset="-128"/>
                  <a:ea typeface="Meiryo" panose="020B0604030504040204" pitchFamily="34" charset="-128"/>
                </a:rPr>
                <a:t>される場合もあります。あらかじめご了承ください。</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80"/>
                </a:lnSpc>
              </a:pPr>
              <a:r>
                <a:rPr lang="en-US" altLang="ja-JP" sz="1200" dirty="0">
                  <a:solidFill>
                    <a:srgbClr val="211D1E"/>
                  </a:solidFill>
                  <a:latin typeface="Meiryo" panose="020B0604030504040204" pitchFamily="34" charset="-128"/>
                  <a:ea typeface="Meiryo" panose="020B0604030504040204" pitchFamily="34" charset="-128"/>
                </a:rPr>
                <a:t>※2022</a:t>
              </a:r>
              <a:r>
                <a:rPr lang="ja-JP" altLang="en-US" sz="1200">
                  <a:solidFill>
                    <a:srgbClr val="211D1E"/>
                  </a:solidFill>
                  <a:latin typeface="Meiryo" panose="020B0604030504040204" pitchFamily="34" charset="-128"/>
                  <a:ea typeface="Meiryo" panose="020B0604030504040204" pitchFamily="34" charset="-128"/>
                </a:rPr>
                <a:t>年</a:t>
              </a:r>
              <a:r>
                <a:rPr lang="en-US" altLang="ja-JP" sz="1200" dirty="0">
                  <a:solidFill>
                    <a:srgbClr val="211D1E"/>
                  </a:solidFill>
                  <a:latin typeface="Meiryo" panose="020B0604030504040204" pitchFamily="34" charset="-128"/>
                  <a:ea typeface="Meiryo" panose="020B0604030504040204" pitchFamily="34" charset="-128"/>
                </a:rPr>
                <a:t>12</a:t>
              </a:r>
              <a:r>
                <a:rPr lang="ja-JP" altLang="en-US" sz="1200">
                  <a:solidFill>
                    <a:srgbClr val="211D1E"/>
                  </a:solidFill>
                  <a:latin typeface="Meiryo" panose="020B0604030504040204" pitchFamily="34" charset="-128"/>
                  <a:ea typeface="Meiryo" panose="020B0604030504040204" pitchFamily="34" charset="-128"/>
                </a:rPr>
                <a:t>月現在、</a:t>
              </a:r>
              <a:r>
                <a:rPr lang="en-US" altLang="ja-JP" sz="1200" dirty="0">
                  <a:solidFill>
                    <a:srgbClr val="211D1E"/>
                  </a:solidFill>
                  <a:latin typeface="Meiryo" panose="020B0604030504040204" pitchFamily="34" charset="-128"/>
                  <a:ea typeface="Meiryo" panose="020B0604030504040204" pitchFamily="34" charset="-128"/>
                </a:rPr>
                <a:t>Twitter, Inc.</a:t>
              </a:r>
              <a:r>
                <a:rPr lang="ja-JP" altLang="en-US" sz="1200">
                  <a:solidFill>
                    <a:srgbClr val="211D1E"/>
                  </a:solidFill>
                  <a:latin typeface="Meiryo" panose="020B0604030504040204" pitchFamily="34" charset="-128"/>
                  <a:ea typeface="Meiryo" panose="020B0604030504040204" pitchFamily="34" charset="-128"/>
                </a:rPr>
                <a:t>では会社の運営方法、</a:t>
              </a:r>
              <a:r>
                <a:rPr lang="en-US" altLang="ja-JP" sz="1200" dirty="0">
                  <a:solidFill>
                    <a:srgbClr val="211D1E"/>
                  </a:solidFill>
                  <a:latin typeface="Meiryo" panose="020B0604030504040204" pitchFamily="34" charset="-128"/>
                  <a:ea typeface="Meiryo" panose="020B0604030504040204" pitchFamily="34" charset="-128"/>
                </a:rPr>
                <a:t>Twitter</a:t>
              </a:r>
              <a:r>
                <a:rPr lang="ja-JP" altLang="en-US" sz="1200">
                  <a:solidFill>
                    <a:srgbClr val="211D1E"/>
                  </a:solidFill>
                  <a:latin typeface="Meiryo" panose="020B0604030504040204" pitchFamily="34" charset="-128"/>
                  <a:ea typeface="Meiryo" panose="020B0604030504040204" pitchFamily="34" charset="-128"/>
                </a:rPr>
                <a:t>の各種サービスや機能を変更している状況です。受講</a:t>
              </a:r>
              <a:endParaRPr lang="en-US" altLang="ja-JP" sz="1200" dirty="0">
                <a:solidFill>
                  <a:srgbClr val="211D1E"/>
                </a:solidFill>
                <a:latin typeface="Meiryo" panose="020B0604030504040204" pitchFamily="34" charset="-128"/>
                <a:ea typeface="Meiryo" panose="020B0604030504040204" pitchFamily="34" charset="-128"/>
              </a:endParaRPr>
            </a:p>
            <a:p>
              <a:pPr>
                <a:lnSpc>
                  <a:spcPts val="1880"/>
                </a:lnSpc>
              </a:pPr>
              <a:r>
                <a:rPr lang="ja-JP" altLang="en-US" sz="1200">
                  <a:solidFill>
                    <a:srgbClr val="211D1E"/>
                  </a:solidFill>
                  <a:latin typeface="Meiryo" panose="020B0604030504040204" pitchFamily="34" charset="-128"/>
                  <a:ea typeface="Meiryo" panose="020B0604030504040204" pitchFamily="34" charset="-128"/>
                </a:rPr>
                <a:t>　した内容が場合により利用できない、有料化される場合がありますのであらかじめご了承ください</a:t>
              </a:r>
              <a:endParaRPr lang="ja-JP" altLang="en-US" sz="1200">
                <a:solidFill>
                  <a:srgbClr val="211D1E"/>
                </a:solidFill>
                <a:effectLst/>
                <a:latin typeface="Meiryo" panose="020B0604030504040204" pitchFamily="34" charset="-128"/>
                <a:ea typeface="Meiryo" panose="020B0604030504040204" pitchFamily="34" charset="-128"/>
              </a:endParaRPr>
            </a:p>
            <a:p>
              <a:pPr>
                <a:lnSpc>
                  <a:spcPts val="1880"/>
                </a:lnSpc>
              </a:pPr>
              <a:r>
                <a:rPr lang="ja-JP" altLang="en-US" sz="1200">
                  <a:latin typeface="Meiryo" panose="020B0604030504040204" pitchFamily="34" charset="-128"/>
                  <a:ea typeface="Meiryo" panose="020B0604030504040204" pitchFamily="34" charset="-128"/>
                </a:rPr>
                <a:t>※掲</a:t>
              </a:r>
              <a:r>
                <a:rPr lang="ja-JP" altLang="en-US" sz="1200">
                  <a:solidFill>
                    <a:srgbClr val="211D1E"/>
                  </a:solidFill>
                  <a:effectLst/>
                  <a:latin typeface="Meiryo" panose="020B0604030504040204" pitchFamily="34" charset="-128"/>
                  <a:ea typeface="Meiryo" panose="020B0604030504040204" pitchFamily="34" charset="-128"/>
                </a:rPr>
                <a:t>載している情報や製品、アプリの利用により生じた損害については一切の責任を負いませんので、ご了承ください。</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80"/>
                </a:lnSpc>
              </a:pPr>
              <a:r>
                <a:rPr lang="en-US" altLang="ja-JP" sz="1200" dirty="0">
                  <a:solidFill>
                    <a:srgbClr val="211D1E"/>
                  </a:solidFill>
                  <a:effectLst/>
                  <a:latin typeface="Meiryo" panose="020B0604030504040204" pitchFamily="34" charset="-128"/>
                  <a:ea typeface="Meiryo" panose="020B0604030504040204" pitchFamily="34" charset="-128"/>
                </a:rPr>
                <a:t>※</a:t>
              </a:r>
              <a:r>
                <a:rPr lang="ja-JP" altLang="en-US" sz="1200">
                  <a:solidFill>
                    <a:srgbClr val="211D1E"/>
                  </a:solidFill>
                  <a:effectLst/>
                  <a:latin typeface="Meiryo" panose="020B0604030504040204" pitchFamily="34" charset="-128"/>
                  <a:ea typeface="Meiryo" panose="020B0604030504040204" pitchFamily="34" charset="-128"/>
                </a:rPr>
                <a:t>本ガイドブックで紹介している操作手順は</a:t>
              </a:r>
              <a:r>
                <a:rPr lang="ja-JP" altLang="en-US" sz="1200">
                  <a:solidFill>
                    <a:srgbClr val="211D1E"/>
                  </a:solidFill>
                  <a:latin typeface="Meiryo" panose="020B0604030504040204" pitchFamily="34" charset="-128"/>
                  <a:ea typeface="Meiryo" panose="020B0604030504040204" pitchFamily="34" charset="-128"/>
                </a:rPr>
                <a:t>、</a:t>
              </a:r>
              <a:r>
                <a:rPr lang="en" altLang="ja-JP" sz="1200" dirty="0">
                  <a:solidFill>
                    <a:srgbClr val="211D1E"/>
                  </a:solidFill>
                  <a:effectLst/>
                  <a:latin typeface="Meiryo" panose="020B0604030504040204" pitchFamily="34" charset="-128"/>
                  <a:ea typeface="Meiryo" panose="020B0604030504040204" pitchFamily="34" charset="-128"/>
                </a:rPr>
                <a:t>Xperia 10 </a:t>
              </a:r>
              <a:r>
                <a:rPr lang="en-US" altLang="ja-JP" sz="1200" dirty="0">
                  <a:solidFill>
                    <a:srgbClr val="211D1E"/>
                  </a:solidFill>
                  <a:effectLst/>
                  <a:latin typeface="Meiryo" panose="020B0604030504040204" pitchFamily="34" charset="-128"/>
                  <a:ea typeface="Meiryo" panose="020B0604030504040204" pitchFamily="34" charset="-128"/>
                </a:rPr>
                <a:t>Ⅲ</a:t>
              </a:r>
              <a:r>
                <a:rPr lang="ja-JP" altLang="en-US" sz="1200">
                  <a:solidFill>
                    <a:srgbClr val="211D1E"/>
                  </a:solidFill>
                  <a:effectLst/>
                  <a:latin typeface="Meiryo" panose="020B0604030504040204" pitchFamily="34" charset="-128"/>
                  <a:ea typeface="Meiryo" panose="020B0604030504040204" pitchFamily="34" charset="-128"/>
                </a:rPr>
                <a:t>を使って説明しています。機種や</a:t>
              </a:r>
              <a:r>
                <a:rPr lang="en" altLang="ja-JP" sz="1200" dirty="0">
                  <a:solidFill>
                    <a:srgbClr val="211D1E"/>
                  </a:solidFill>
                  <a:effectLst/>
                  <a:latin typeface="Meiryo" panose="020B0604030504040204" pitchFamily="34" charset="-128"/>
                  <a:ea typeface="Meiryo" panose="020B0604030504040204" pitchFamily="34" charset="-128"/>
                </a:rPr>
                <a:t>OS</a:t>
              </a:r>
              <a:r>
                <a:rPr lang="ja-JP" altLang="en-US" sz="1200">
                  <a:solidFill>
                    <a:srgbClr val="211D1E"/>
                  </a:solidFill>
                  <a:effectLst/>
                  <a:latin typeface="Meiryo" panose="020B0604030504040204" pitchFamily="34" charset="-128"/>
                  <a:ea typeface="Meiryo" panose="020B0604030504040204" pitchFamily="34" charset="-128"/>
                </a:rPr>
                <a:t>のバージョンにより</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80"/>
                </a:lnSpc>
              </a:pPr>
              <a:r>
                <a:rPr lang="ja-JP" altLang="en-US" sz="1200">
                  <a:solidFill>
                    <a:srgbClr val="211D1E"/>
                  </a:solidFill>
                  <a:latin typeface="Meiryo" panose="020B0604030504040204" pitchFamily="34" charset="-128"/>
                  <a:ea typeface="Meiryo" panose="020B0604030504040204" pitchFamily="34" charset="-128"/>
                </a:rPr>
                <a:t>　</a:t>
              </a:r>
              <a:r>
                <a:rPr lang="ja-JP" altLang="en-US" sz="1200">
                  <a:solidFill>
                    <a:srgbClr val="211D1E"/>
                  </a:solidFill>
                  <a:effectLst/>
                  <a:latin typeface="Meiryo" panose="020B0604030504040204" pitchFamily="34" charset="-128"/>
                  <a:ea typeface="Meiryo" panose="020B0604030504040204" pitchFamily="34" charset="-128"/>
                </a:rPr>
                <a:t>操作手順が異なる場合もありますので、あらかじめご了承ください。</a:t>
              </a:r>
              <a:endParaRPr lang="en-US" altLang="ja-JP" sz="1200" dirty="0">
                <a:solidFill>
                  <a:srgbClr val="211D1E"/>
                </a:solidFill>
                <a:effectLst/>
                <a:latin typeface="Meiryo" panose="020B0604030504040204" pitchFamily="34" charset="-128"/>
                <a:ea typeface="Meiryo" panose="020B0604030504040204" pitchFamily="34" charset="-128"/>
              </a:endParaRPr>
            </a:p>
            <a:p>
              <a:pPr>
                <a:lnSpc>
                  <a:spcPts val="1880"/>
                </a:lnSpc>
              </a:pPr>
              <a:r>
                <a:rPr lang="en-US" altLang="ja-JP" sz="1200" dirty="0">
                  <a:solidFill>
                    <a:srgbClr val="211D1E"/>
                  </a:solidFill>
                  <a:latin typeface="Meiryo" panose="020B0604030504040204" pitchFamily="34" charset="-128"/>
                  <a:ea typeface="Meiryo" panose="020B0604030504040204" pitchFamily="34" charset="-128"/>
                </a:rPr>
                <a:t>※</a:t>
              </a:r>
              <a:r>
                <a:rPr lang="ja-JP" altLang="en-US" sz="1200">
                  <a:solidFill>
                    <a:srgbClr val="211D1E"/>
                  </a:solidFill>
                  <a:latin typeface="Meiryo" panose="020B0604030504040204" pitchFamily="34" charset="-128"/>
                  <a:ea typeface="Meiryo" panose="020B0604030504040204" pitchFamily="34" charset="-128"/>
                </a:rPr>
                <a:t>掲載している内容は、情報の提供のみを目的としています。このガイドブックによる運用については、必ずご自身の</a:t>
              </a:r>
              <a:endParaRPr lang="en-US" altLang="ja-JP" sz="1200" dirty="0">
                <a:solidFill>
                  <a:srgbClr val="211D1E"/>
                </a:solidFill>
                <a:latin typeface="Meiryo" panose="020B0604030504040204" pitchFamily="34" charset="-128"/>
                <a:ea typeface="Meiryo" panose="020B0604030504040204" pitchFamily="34" charset="-128"/>
              </a:endParaRPr>
            </a:p>
            <a:p>
              <a:pPr>
                <a:lnSpc>
                  <a:spcPts val="1880"/>
                </a:lnSpc>
              </a:pPr>
              <a:r>
                <a:rPr lang="ja-JP" altLang="en-US" sz="1200">
                  <a:solidFill>
                    <a:srgbClr val="211D1E"/>
                  </a:solidFill>
                  <a:latin typeface="Meiryo" panose="020B0604030504040204" pitchFamily="34" charset="-128"/>
                  <a:ea typeface="Meiryo" panose="020B0604030504040204" pitchFamily="34" charset="-128"/>
                </a:rPr>
                <a:t>　責任と判断によって行ってください。</a:t>
              </a:r>
            </a:p>
            <a:p>
              <a:pPr>
                <a:lnSpc>
                  <a:spcPts val="1880"/>
                </a:lnSpc>
              </a:pPr>
              <a:r>
                <a:rPr lang="ja-JP" altLang="en-US" sz="1200">
                  <a:solidFill>
                    <a:srgbClr val="211D1E"/>
                  </a:solidFill>
                  <a:latin typeface="Meiryo" panose="020B0604030504040204" pitchFamily="34" charset="-128"/>
                  <a:ea typeface="Meiryo" panose="020B0604030504040204" pitchFamily="34" charset="-128"/>
                </a:rPr>
                <a:t>　また、事例として紹介するサービスや製品は一例です。各都道府県・自治体の方針に従い、使用するものを決定して</a:t>
              </a:r>
              <a:endParaRPr lang="en-US" altLang="ja-JP" sz="1200" dirty="0">
                <a:solidFill>
                  <a:srgbClr val="211D1E"/>
                </a:solidFill>
                <a:latin typeface="Meiryo" panose="020B0604030504040204" pitchFamily="34" charset="-128"/>
                <a:ea typeface="Meiryo" panose="020B0604030504040204" pitchFamily="34" charset="-128"/>
              </a:endParaRPr>
            </a:p>
            <a:p>
              <a:pPr>
                <a:lnSpc>
                  <a:spcPts val="1880"/>
                </a:lnSpc>
              </a:pPr>
              <a:r>
                <a:rPr lang="ja-JP" altLang="en-US" sz="1200">
                  <a:solidFill>
                    <a:srgbClr val="211D1E"/>
                  </a:solidFill>
                  <a:latin typeface="Meiryo" panose="020B0604030504040204" pitchFamily="34" charset="-128"/>
                  <a:ea typeface="Meiryo" panose="020B0604030504040204" pitchFamily="34" charset="-128"/>
                </a:rPr>
                <a:t>　ください。</a:t>
              </a:r>
              <a:endParaRPr lang="en-US" altLang="ja-JP" sz="1200" dirty="0">
                <a:solidFill>
                  <a:srgbClr val="211D1E"/>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 xmlns:a16="http://schemas.microsoft.com/office/drawing/2014/main" id="{EB285B63-C32D-E454-6B31-628DFFCA9BC0}"/>
                </a:ext>
              </a:extLst>
            </p:cNvPr>
            <p:cNvSpPr txBox="1"/>
            <p:nvPr/>
          </p:nvSpPr>
          <p:spPr>
            <a:xfrm>
              <a:off x="2019562" y="1510103"/>
              <a:ext cx="6864724" cy="461665"/>
            </a:xfrm>
            <a:prstGeom prst="rect">
              <a:avLst/>
            </a:prstGeom>
            <a:noFill/>
          </p:spPr>
          <p:txBody>
            <a:bodyPr wrap="square">
              <a:spAutoFit/>
            </a:bodyPr>
            <a:lstStyle/>
            <a:p>
              <a:pPr algn="ctr"/>
              <a:r>
                <a:rPr lang="ja-JP" altLang="en-US" sz="2400" b="1">
                  <a:solidFill>
                    <a:srgbClr val="006DAB"/>
                  </a:solidFill>
                  <a:latin typeface="Meiryo" panose="020B0604030504040204" pitchFamily="34" charset="-128"/>
                  <a:ea typeface="Meiryo" panose="020B0604030504040204" pitchFamily="34" charset="-128"/>
                </a:rPr>
                <a:t>免責・他社所有商標に関する表示</a:t>
              </a:r>
            </a:p>
          </p:txBody>
        </p:sp>
        <p:sp>
          <p:nvSpPr>
            <p:cNvPr id="7" name="テキスト ボックス 6">
              <a:extLst>
                <a:ext uri="{FF2B5EF4-FFF2-40B4-BE49-F238E27FC236}">
                  <a16:creationId xmlns="" xmlns:a16="http://schemas.microsoft.com/office/drawing/2014/main" id="{5A606415-307A-BDB7-72B4-B6918FE3A9B6}"/>
                </a:ext>
              </a:extLst>
            </p:cNvPr>
            <p:cNvSpPr txBox="1"/>
            <p:nvPr/>
          </p:nvSpPr>
          <p:spPr>
            <a:xfrm>
              <a:off x="1314505" y="5161501"/>
              <a:ext cx="8624624" cy="1797928"/>
            </a:xfrm>
            <a:prstGeom prst="rect">
              <a:avLst/>
            </a:prstGeom>
            <a:noFill/>
          </p:spPr>
          <p:txBody>
            <a:bodyPr wrap="square">
              <a:spAutoFit/>
            </a:bodyPr>
            <a:lstStyle/>
            <a:p>
              <a:pPr>
                <a:lnSpc>
                  <a:spcPts val="1880"/>
                </a:lnSpc>
              </a:pPr>
              <a:r>
                <a:rPr lang="en-US" altLang="ja-JP" sz="1400" dirty="0">
                  <a:latin typeface="Meiryo" panose="020B0604030504040204" pitchFamily="34" charset="-128"/>
                  <a:ea typeface="Meiryo" panose="020B0604030504040204" pitchFamily="34" charset="-128"/>
                </a:rPr>
                <a:t>【</a:t>
              </a:r>
              <a:r>
                <a:rPr lang="ja-JP" altLang="en-US" sz="1400" dirty="0">
                  <a:latin typeface="Meiryo" panose="020B0604030504040204" pitchFamily="34" charset="-128"/>
                  <a:ea typeface="Meiryo" panose="020B0604030504040204" pitchFamily="34" charset="-128"/>
                </a:rPr>
                <a:t>商標</a:t>
              </a:r>
              <a:r>
                <a:rPr lang="en-US" altLang="ja-JP" sz="1400" dirty="0">
                  <a:latin typeface="Meiryo" panose="020B0604030504040204" pitchFamily="34" charset="-128"/>
                  <a:ea typeface="Meiryo" panose="020B0604030504040204" pitchFamily="34" charset="-128"/>
                </a:rPr>
                <a:t>】</a:t>
              </a:r>
            </a:p>
            <a:p>
              <a:pPr algn="l">
                <a:lnSpc>
                  <a:spcPts val="1880"/>
                </a:lnSpc>
              </a:pPr>
              <a:r>
                <a:rPr lang="ja-JP" altLang="en-US" sz="1200" dirty="0">
                  <a:latin typeface="Meiryo" panose="020B0604030504040204" pitchFamily="34" charset="-128"/>
                  <a:ea typeface="Meiryo" panose="020B0604030504040204" pitchFamily="34" charset="-128"/>
                </a:rPr>
                <a:t>※</a:t>
              </a:r>
              <a:r>
                <a:rPr lang="en" altLang="ja-JP" sz="1200" dirty="0">
                  <a:solidFill>
                    <a:srgbClr val="202124"/>
                  </a:solidFill>
                  <a:effectLst/>
                  <a:latin typeface="Meiryo" panose="020B0604030504040204" pitchFamily="34" charset="-128"/>
                  <a:ea typeface="Meiryo" panose="020B0604030504040204" pitchFamily="34" charset="-128"/>
                </a:rPr>
                <a:t>Xperia</a:t>
              </a:r>
              <a:r>
                <a:rPr lang="ja-JP" altLang="en-US" sz="1200" dirty="0">
                  <a:solidFill>
                    <a:srgbClr val="202124"/>
                  </a:solidFill>
                  <a:effectLst/>
                  <a:latin typeface="Meiryo" panose="020B0604030504040204" pitchFamily="34" charset="-128"/>
                  <a:ea typeface="Meiryo" panose="020B0604030504040204" pitchFamily="34" charset="-128"/>
                </a:rPr>
                <a:t>は、ソニーモバイルコミュニケーションズ株式会社の商標または登録商標です。</a:t>
              </a:r>
              <a:endParaRPr lang="en-US" altLang="ja-JP" sz="1200" dirty="0">
                <a:solidFill>
                  <a:srgbClr val="202124"/>
                </a:solidFill>
                <a:effectLst/>
                <a:latin typeface="Meiryo" panose="020B0604030504040204" pitchFamily="34" charset="-128"/>
                <a:ea typeface="Meiryo" panose="020B0604030504040204" pitchFamily="34" charset="-128"/>
              </a:endParaRPr>
            </a:p>
            <a:p>
              <a:pPr>
                <a:lnSpc>
                  <a:spcPts val="1880"/>
                </a:lnSpc>
              </a:pPr>
              <a:r>
                <a:rPr lang="en-US" altLang="ja-JP" sz="1200" dirty="0">
                  <a:solidFill>
                    <a:srgbClr val="211D1E"/>
                  </a:solidFill>
                  <a:latin typeface="Meiryo" panose="020B0604030504040204" pitchFamily="34" charset="-128"/>
                  <a:ea typeface="Meiryo" panose="020B0604030504040204" pitchFamily="34" charset="-128"/>
                </a:rPr>
                <a:t>※</a:t>
              </a:r>
              <a:r>
                <a:rPr lang="en-US" altLang="ja-JP" sz="1200" dirty="0" smtClean="0">
                  <a:solidFill>
                    <a:srgbClr val="211D1E"/>
                  </a:solidFill>
                  <a:latin typeface="Meiryo" panose="020B0604030504040204" pitchFamily="34" charset="-128"/>
                  <a:ea typeface="Meiryo" panose="020B0604030504040204" pitchFamily="34" charset="-128"/>
                </a:rPr>
                <a:t>Twitter</a:t>
              </a:r>
              <a:r>
                <a:rPr lang="ja-JP" altLang="en-US" sz="1200" dirty="0" smtClean="0">
                  <a:solidFill>
                    <a:srgbClr val="211D1E"/>
                  </a:solidFill>
                  <a:latin typeface="Meiryo" panose="020B0604030504040204" pitchFamily="34" charset="-128"/>
                  <a:ea typeface="Meiryo" panose="020B0604030504040204" pitchFamily="34" charset="-128"/>
                </a:rPr>
                <a:t>および</a:t>
              </a:r>
              <a:r>
                <a:rPr lang="en-US" altLang="ja-JP" sz="1200" dirty="0">
                  <a:solidFill>
                    <a:srgbClr val="211D1E"/>
                  </a:solidFill>
                  <a:latin typeface="Meiryo" panose="020B0604030504040204" pitchFamily="34" charset="-128"/>
                  <a:ea typeface="Meiryo" panose="020B0604030504040204" pitchFamily="34" charset="-128"/>
                </a:rPr>
                <a:t>Twitter </a:t>
              </a:r>
              <a:r>
                <a:rPr lang="ja-JP" altLang="en-US" sz="1200" dirty="0">
                  <a:solidFill>
                    <a:srgbClr val="211D1E"/>
                  </a:solidFill>
                  <a:latin typeface="Meiryo" panose="020B0604030504040204" pitchFamily="34" charset="-128"/>
                  <a:ea typeface="Meiryo" panose="020B0604030504040204" pitchFamily="34" charset="-128"/>
                </a:rPr>
                <a:t>ロゴ、</a:t>
              </a:r>
              <a:r>
                <a:rPr lang="en-US" altLang="ja-JP" sz="1200" dirty="0">
                  <a:solidFill>
                    <a:srgbClr val="211D1E"/>
                  </a:solidFill>
                  <a:latin typeface="Meiryo" panose="020B0604030504040204" pitchFamily="34" charset="-128"/>
                  <a:ea typeface="Meiryo" panose="020B0604030504040204" pitchFamily="34" charset="-128"/>
                </a:rPr>
                <a:t>Twitter </a:t>
              </a:r>
              <a:r>
                <a:rPr lang="ja-JP" altLang="en-US" sz="1200" dirty="0">
                  <a:solidFill>
                    <a:srgbClr val="211D1E"/>
                  </a:solidFill>
                  <a:latin typeface="Meiryo" panose="020B0604030504040204" pitchFamily="34" charset="-128"/>
                  <a:ea typeface="Meiryo" panose="020B0604030504040204" pitchFamily="34" charset="-128"/>
                </a:rPr>
                <a:t>の青い鳥は、アメリカ合衆国また他国々における</a:t>
              </a:r>
              <a:r>
                <a:rPr lang="en-US" altLang="ja-JP" sz="1200" dirty="0">
                  <a:solidFill>
                    <a:srgbClr val="211D1E"/>
                  </a:solidFill>
                  <a:latin typeface="Meiryo" panose="020B0604030504040204" pitchFamily="34" charset="-128"/>
                  <a:ea typeface="Meiryo" panose="020B0604030504040204" pitchFamily="34" charset="-128"/>
                </a:rPr>
                <a:t>Twitter, Inc.</a:t>
              </a:r>
              <a:r>
                <a:rPr lang="ja-JP" altLang="en-US" sz="1200" dirty="0">
                  <a:solidFill>
                    <a:srgbClr val="211D1E"/>
                  </a:solidFill>
                  <a:latin typeface="Meiryo" panose="020B0604030504040204" pitchFamily="34" charset="-128"/>
                  <a:ea typeface="Meiryo" panose="020B0604030504040204" pitchFamily="34" charset="-128"/>
                </a:rPr>
                <a:t>の登録商標です。</a:t>
              </a:r>
              <a:endParaRPr lang="en-US" altLang="ja-JP" sz="1200" dirty="0">
                <a:solidFill>
                  <a:srgbClr val="211D1E"/>
                </a:solidFill>
                <a:latin typeface="Meiryo" panose="020B0604030504040204" pitchFamily="34" charset="-128"/>
                <a:ea typeface="Meiryo" panose="020B0604030504040204" pitchFamily="34" charset="-128"/>
              </a:endParaRPr>
            </a:p>
            <a:p>
              <a:pPr>
                <a:lnSpc>
                  <a:spcPts val="1880"/>
                </a:lnSpc>
              </a:pPr>
              <a:r>
                <a:rPr lang="en-US" altLang="ja-JP" sz="1200" dirty="0">
                  <a:solidFill>
                    <a:srgbClr val="211D1E"/>
                  </a:solidFill>
                  <a:latin typeface="Meiryo" panose="020B0604030504040204" pitchFamily="34" charset="-128"/>
                  <a:ea typeface="Meiryo" panose="020B0604030504040204" pitchFamily="34" charset="-128"/>
                </a:rPr>
                <a:t>※Google Play</a:t>
              </a:r>
              <a:r>
                <a:rPr lang="ja-JP" altLang="en-US" sz="1200" dirty="0" err="1">
                  <a:solidFill>
                    <a:srgbClr val="211D1E"/>
                  </a:solidFill>
                  <a:latin typeface="Meiryo" panose="020B0604030504040204" pitchFamily="34" charset="-128"/>
                  <a:ea typeface="Meiryo" panose="020B0604030504040204" pitchFamily="34" charset="-128"/>
                </a:rPr>
                <a:t>、</a:t>
              </a:r>
              <a:r>
                <a:rPr lang="en-US" altLang="ja-JP" sz="1200" dirty="0">
                  <a:solidFill>
                    <a:srgbClr val="211D1E"/>
                  </a:solidFill>
                  <a:latin typeface="Meiryo" panose="020B0604030504040204" pitchFamily="34" charset="-128"/>
                  <a:ea typeface="Meiryo" panose="020B0604030504040204" pitchFamily="34" charset="-128"/>
                </a:rPr>
                <a:t>Android</a:t>
              </a:r>
              <a:r>
                <a:rPr lang="ja-JP" altLang="en-US" sz="1200" dirty="0">
                  <a:solidFill>
                    <a:srgbClr val="211D1E"/>
                  </a:solidFill>
                  <a:latin typeface="Meiryo" panose="020B0604030504040204" pitchFamily="34" charset="-128"/>
                  <a:ea typeface="Meiryo" panose="020B0604030504040204" pitchFamily="34" charset="-128"/>
                </a:rPr>
                <a:t>は、</a:t>
              </a:r>
              <a:r>
                <a:rPr lang="en-US" altLang="ja-JP" sz="1200" dirty="0">
                  <a:solidFill>
                    <a:srgbClr val="211D1E"/>
                  </a:solidFill>
                  <a:latin typeface="Meiryo" panose="020B0604030504040204" pitchFamily="34" charset="-128"/>
                  <a:ea typeface="Meiryo" panose="020B0604030504040204" pitchFamily="34" charset="-128"/>
                </a:rPr>
                <a:t>Google LLC </a:t>
              </a:r>
              <a:r>
                <a:rPr lang="ja-JP" altLang="en-US" sz="1200" dirty="0">
                  <a:solidFill>
                    <a:srgbClr val="211D1E"/>
                  </a:solidFill>
                  <a:latin typeface="Meiryo" panose="020B0604030504040204" pitchFamily="34" charset="-128"/>
                  <a:ea typeface="Meiryo" panose="020B0604030504040204" pitchFamily="34" charset="-128"/>
                </a:rPr>
                <a:t>の商標または登録商標です</a:t>
              </a:r>
              <a:r>
                <a:rPr lang="ja-JP" altLang="en-US" sz="1200" dirty="0" smtClean="0">
                  <a:solidFill>
                    <a:srgbClr val="211D1E"/>
                  </a:solidFill>
                  <a:latin typeface="Meiryo" panose="020B0604030504040204" pitchFamily="34" charset="-128"/>
                  <a:ea typeface="Meiryo" panose="020B0604030504040204" pitchFamily="34" charset="-128"/>
                </a:rPr>
                <a:t>。</a:t>
              </a:r>
              <a:endParaRPr lang="en-US" altLang="ja-JP" sz="1200" dirty="0" smtClean="0">
                <a:solidFill>
                  <a:srgbClr val="211D1E"/>
                </a:solidFill>
                <a:latin typeface="Meiryo" panose="020B0604030504040204" pitchFamily="34" charset="-128"/>
                <a:ea typeface="Meiryo" panose="020B0604030504040204" pitchFamily="34" charset="-128"/>
              </a:endParaRPr>
            </a:p>
            <a:p>
              <a:pPr>
                <a:lnSpc>
                  <a:spcPts val="1880"/>
                </a:lnSpc>
              </a:pPr>
              <a:r>
                <a:rPr lang="en-US" altLang="ja-JP" sz="1200" dirty="0">
                  <a:latin typeface="Meiryo" panose="020B0604030504040204" pitchFamily="34" charset="-128"/>
                  <a:ea typeface="Meiryo" panose="020B0604030504040204" pitchFamily="34" charset="-128"/>
                </a:rPr>
                <a:t>※</a:t>
              </a:r>
              <a:r>
                <a:rPr lang="en" altLang="ja-JP" sz="1200" dirty="0">
                  <a:latin typeface="メイリオ" panose="020B0604030504040204" pitchFamily="34" charset="-128"/>
                  <a:ea typeface="メイリオ" panose="020B0604030504040204" pitchFamily="34" charset="-128"/>
                </a:rPr>
                <a:t>QR</a:t>
              </a:r>
              <a:r>
                <a:rPr lang="ja-JP" altLang="en-US" sz="1200" dirty="0">
                  <a:latin typeface="メイリオ" panose="020B0604030504040204" pitchFamily="34" charset="-128"/>
                  <a:ea typeface="メイリオ" panose="020B0604030504040204" pitchFamily="34" charset="-128"/>
                </a:rPr>
                <a:t>コードは株式会社デンソーウェーブの登録商標です</a:t>
              </a:r>
              <a:r>
                <a:rPr lang="ja-JP" altLang="en-US" sz="1200" dirty="0" smtClean="0">
                  <a:latin typeface="メイリオ" panose="020B0604030504040204" pitchFamily="34" charset="-128"/>
                  <a:ea typeface="メイリオ" panose="020B0604030504040204" pitchFamily="34" charset="-128"/>
                </a:rPr>
                <a:t>。</a:t>
              </a:r>
              <a:endParaRPr lang="en-US" altLang="ja-JP" sz="1200" dirty="0">
                <a:solidFill>
                  <a:srgbClr val="211D1E"/>
                </a:solidFill>
                <a:latin typeface="Meiryo" panose="020B0604030504040204" pitchFamily="34" charset="-128"/>
                <a:ea typeface="Meiryo" panose="020B0604030504040204" pitchFamily="34" charset="-128"/>
              </a:endParaRPr>
            </a:p>
            <a:p>
              <a:pPr>
                <a:lnSpc>
                  <a:spcPts val="1880"/>
                </a:lnSpc>
              </a:pPr>
              <a:r>
                <a:rPr lang="en-US" altLang="ja-JP" sz="1200" dirty="0">
                  <a:solidFill>
                    <a:srgbClr val="211D1E"/>
                  </a:solidFill>
                  <a:latin typeface="Meiryo" panose="020B0604030504040204" pitchFamily="34" charset="-128"/>
                  <a:ea typeface="Meiryo" panose="020B0604030504040204" pitchFamily="34" charset="-128"/>
                </a:rPr>
                <a:t>※</a:t>
              </a:r>
              <a:r>
                <a:rPr lang="ja-JP" altLang="en-US" sz="1200" dirty="0">
                  <a:solidFill>
                    <a:srgbClr val="211D1E"/>
                  </a:solidFill>
                  <a:latin typeface="Meiryo" panose="020B0604030504040204" pitchFamily="34" charset="-128"/>
                  <a:ea typeface="Meiryo" panose="020B0604030504040204" pitchFamily="34" charset="-128"/>
                </a:rPr>
                <a:t>その他、本文中のサービス名、商品名などは、それぞれの会社の商標、登録商標、商品名です。</a:t>
              </a:r>
              <a:endParaRPr lang="en-US" altLang="ja-JP" sz="1200" dirty="0">
                <a:solidFill>
                  <a:srgbClr val="211D1E"/>
                </a:solidFill>
                <a:latin typeface="Meiryo" panose="020B0604030504040204" pitchFamily="34" charset="-128"/>
                <a:ea typeface="Meiryo" panose="020B0604030504040204" pitchFamily="34" charset="-128"/>
              </a:endParaRPr>
            </a:p>
            <a:p>
              <a:pPr>
                <a:lnSpc>
                  <a:spcPts val="1880"/>
                </a:lnSpc>
              </a:pPr>
              <a:r>
                <a:rPr lang="ja-JP" altLang="en-US" sz="1200" dirty="0">
                  <a:solidFill>
                    <a:srgbClr val="211D1E"/>
                  </a:solidFill>
                  <a:latin typeface="Meiryo" panose="020B0604030504040204" pitchFamily="34" charset="-128"/>
                  <a:ea typeface="Meiryo" panose="020B0604030504040204" pitchFamily="34" charset="-128"/>
                </a:rPr>
                <a:t>　なお、本文中では™マーク、</a:t>
              </a:r>
              <a:r>
                <a:rPr lang="en-US" altLang="ja-JP" sz="1200" dirty="0">
                  <a:solidFill>
                    <a:srgbClr val="211D1E"/>
                  </a:solidFill>
                  <a:latin typeface="Meiryo" panose="020B0604030504040204" pitchFamily="34" charset="-128"/>
                  <a:ea typeface="Meiryo" panose="020B0604030504040204" pitchFamily="34" charset="-128"/>
                </a:rPr>
                <a:t>®</a:t>
              </a:r>
              <a:r>
                <a:rPr lang="ja-JP" altLang="en-US" sz="1200" dirty="0">
                  <a:solidFill>
                    <a:srgbClr val="211D1E"/>
                  </a:solidFill>
                  <a:latin typeface="Meiryo" panose="020B0604030504040204" pitchFamily="34" charset="-128"/>
                  <a:ea typeface="Meiryo" panose="020B0604030504040204" pitchFamily="34" charset="-128"/>
                </a:rPr>
                <a:t>マークは明記していません。</a:t>
              </a:r>
              <a:endParaRPr lang="ja-JP" altLang="en-US" sz="1200" dirty="0">
                <a:solidFill>
                  <a:srgbClr val="211D1E"/>
                </a:solidFill>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05377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角丸四角形 114">
            <a:extLst>
              <a:ext uri="{FF2B5EF4-FFF2-40B4-BE49-F238E27FC236}">
                <a16:creationId xmlns="" xmlns:a16="http://schemas.microsoft.com/office/drawing/2014/main" id="{5278DD2F-2C0A-1AFD-1AF6-97F378598F28}"/>
              </a:ext>
            </a:extLst>
          </p:cNvPr>
          <p:cNvSpPr/>
          <p:nvPr/>
        </p:nvSpPr>
        <p:spPr>
          <a:xfrm>
            <a:off x="593794" y="4181051"/>
            <a:ext cx="9696821" cy="3087850"/>
          </a:xfrm>
          <a:prstGeom prst="roundRect">
            <a:avLst>
              <a:gd name="adj" fmla="val 187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a:extLst>
              <a:ext uri="{FF2B5EF4-FFF2-40B4-BE49-F238E27FC236}">
                <a16:creationId xmlns="" xmlns:a16="http://schemas.microsoft.com/office/drawing/2014/main" id="{20B7F8EB-D229-AE78-D30A-A7B16431A733}"/>
              </a:ext>
            </a:extLst>
          </p:cNvPr>
          <p:cNvSpPr/>
          <p:nvPr/>
        </p:nvSpPr>
        <p:spPr>
          <a:xfrm>
            <a:off x="604646" y="2106591"/>
            <a:ext cx="9696821" cy="1907607"/>
          </a:xfrm>
          <a:prstGeom prst="roundRect">
            <a:avLst>
              <a:gd name="adj" fmla="val 3555"/>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［運用準備編］</a:t>
            </a:r>
          </a:p>
        </p:txBody>
      </p:sp>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19999" y="1441711"/>
            <a:ext cx="9367168" cy="523220"/>
          </a:xfrm>
          <a:prstGeom prst="rect">
            <a:avLst/>
          </a:prstGeom>
          <a:noFill/>
        </p:spPr>
        <p:txBody>
          <a:bodyPr wrap="square">
            <a:spAutoFit/>
          </a:bodyPr>
          <a:lstStyle/>
          <a:p>
            <a:r>
              <a:rPr lang="ja-JP" altLang="en-US" sz="2800" b="1">
                <a:latin typeface="Meiryo" panose="020B0604030504040204" pitchFamily="34" charset="-128"/>
                <a:ea typeface="Meiryo" panose="020B0604030504040204" pitchFamily="34" charset="-128"/>
              </a:rPr>
              <a:t>講座開催までの事前準備と流れ、教える時のポイント</a:t>
            </a:r>
          </a:p>
        </p:txBody>
      </p:sp>
      <p:sp>
        <p:nvSpPr>
          <p:cNvPr id="26" name="テキスト ボックス 25">
            <a:extLst>
              <a:ext uri="{FF2B5EF4-FFF2-40B4-BE49-F238E27FC236}">
                <a16:creationId xmlns="" xmlns:a16="http://schemas.microsoft.com/office/drawing/2014/main" id="{E221D255-BE1D-47EB-BB76-5C9727B22184}"/>
              </a:ext>
            </a:extLst>
          </p:cNvPr>
          <p:cNvSpPr txBox="1"/>
          <p:nvPr/>
        </p:nvSpPr>
        <p:spPr>
          <a:xfrm>
            <a:off x="779507" y="2289350"/>
            <a:ext cx="1247021" cy="369332"/>
          </a:xfrm>
          <a:prstGeom prst="rect">
            <a:avLst/>
          </a:prstGeom>
          <a:noFill/>
        </p:spPr>
        <p:txBody>
          <a:bodyPr wrap="square">
            <a:spAutoFit/>
          </a:bodyPr>
          <a:lstStyle/>
          <a:p>
            <a:r>
              <a:rPr lang="ja-JP" altLang="en-US" b="1">
                <a:solidFill>
                  <a:srgbClr val="C62153"/>
                </a:solidFill>
                <a:latin typeface="Meiryo" panose="020B0604030504040204" pitchFamily="34" charset="-128"/>
                <a:ea typeface="Meiryo" panose="020B0604030504040204" pitchFamily="34" charset="-128"/>
              </a:rPr>
              <a:t>事前準備</a:t>
            </a:r>
            <a:endParaRPr lang="en-US" altLang="ja-JP" b="1" dirty="0">
              <a:solidFill>
                <a:srgbClr val="C62153"/>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 xmlns:a16="http://schemas.microsoft.com/office/drawing/2014/main" id="{BCD5E02F-4FBB-F4AD-D9AB-CAF298E4301B}"/>
              </a:ext>
            </a:extLst>
          </p:cNvPr>
          <p:cNvSpPr txBox="1"/>
          <p:nvPr/>
        </p:nvSpPr>
        <p:spPr>
          <a:xfrm>
            <a:off x="829040" y="2656662"/>
            <a:ext cx="9581028" cy="553998"/>
          </a:xfrm>
          <a:prstGeom prst="rect">
            <a:avLst/>
          </a:prstGeom>
          <a:noFill/>
        </p:spPr>
        <p:txBody>
          <a:bodyPr wrap="square">
            <a:spAutoFit/>
          </a:bodyPr>
          <a:lstStyle/>
          <a:p>
            <a:pPr>
              <a:lnSpc>
                <a:spcPts val="1840"/>
              </a:lnSpc>
            </a:pPr>
            <a:r>
              <a:rPr lang="ja-JP" altLang="en-US" sz="1300" b="1">
                <a:latin typeface="Meiryo" panose="020B0604030504040204" pitchFamily="34" charset="-128"/>
                <a:ea typeface="Meiryo" panose="020B0604030504040204" pitchFamily="34" charset="-128"/>
              </a:rPr>
              <a:t>■</a:t>
            </a:r>
            <a:r>
              <a:rPr lang="en-US" altLang="ja-JP" sz="1300" b="1" dirty="0">
                <a:latin typeface="Meiryo" panose="020B0604030504040204" pitchFamily="34" charset="-128"/>
                <a:ea typeface="Meiryo" panose="020B0604030504040204" pitchFamily="34" charset="-128"/>
              </a:rPr>
              <a:t> </a:t>
            </a:r>
            <a:r>
              <a:rPr lang="ja-JP" altLang="en-US" sz="1300" b="1">
                <a:latin typeface="Meiryo" panose="020B0604030504040204" pitchFamily="34" charset="-128"/>
                <a:ea typeface="Meiryo" panose="020B0604030504040204" pitchFamily="34" charset="-128"/>
              </a:rPr>
              <a:t>参加者にアンケートを行う</a:t>
            </a:r>
            <a:endParaRPr lang="en-US" altLang="ja-JP" sz="1300" b="1" dirty="0">
              <a:latin typeface="Meiryo" panose="020B0604030504040204" pitchFamily="34" charset="-128"/>
              <a:ea typeface="Meiryo" panose="020B0604030504040204" pitchFamily="34" charset="-128"/>
            </a:endParaRPr>
          </a:p>
          <a:p>
            <a:pPr>
              <a:lnSpc>
                <a:spcPts val="1840"/>
              </a:lnSpc>
            </a:pPr>
            <a:r>
              <a:rPr lang="ja-JP" altLang="en-US" sz="1300">
                <a:latin typeface="Meiryo" panose="020B0604030504040204" pitchFamily="34" charset="-128"/>
                <a:ea typeface="Meiryo" panose="020B0604030504040204" pitchFamily="34" charset="-128"/>
              </a:rPr>
              <a:t>　</a:t>
            </a:r>
            <a:r>
              <a:rPr lang="en-US" altLang="ja-JP" sz="1300" dirty="0">
                <a:latin typeface="Meiryo" panose="020B0604030504040204" pitchFamily="34" charset="-128"/>
                <a:ea typeface="Meiryo" panose="020B0604030504040204" pitchFamily="34" charset="-128"/>
              </a:rPr>
              <a:t> </a:t>
            </a:r>
            <a:r>
              <a:rPr lang="ja-JP" altLang="en-US" sz="1300">
                <a:latin typeface="Meiryo" panose="020B0604030504040204" pitchFamily="34" charset="-128"/>
                <a:ea typeface="Meiryo" panose="020B0604030504040204" pitchFamily="34" charset="-128"/>
              </a:rPr>
              <a:t>参加者のデジタルリテラシー（知識・利用頻度のレベル）を確認し、初心者がどれくらいいるのか把握しておきましょう。</a:t>
            </a:r>
          </a:p>
        </p:txBody>
      </p:sp>
      <p:sp>
        <p:nvSpPr>
          <p:cNvPr id="28" name="テキスト ボックス 27">
            <a:extLst>
              <a:ext uri="{FF2B5EF4-FFF2-40B4-BE49-F238E27FC236}">
                <a16:creationId xmlns="" xmlns:a16="http://schemas.microsoft.com/office/drawing/2014/main" id="{65D219FE-242C-BDF6-2545-270569B87857}"/>
              </a:ext>
            </a:extLst>
          </p:cNvPr>
          <p:cNvSpPr txBox="1"/>
          <p:nvPr/>
        </p:nvSpPr>
        <p:spPr>
          <a:xfrm>
            <a:off x="829041" y="3245863"/>
            <a:ext cx="8530503" cy="553998"/>
          </a:xfrm>
          <a:prstGeom prst="rect">
            <a:avLst/>
          </a:prstGeom>
          <a:noFill/>
        </p:spPr>
        <p:txBody>
          <a:bodyPr wrap="square">
            <a:spAutoFit/>
          </a:bodyPr>
          <a:lstStyle/>
          <a:p>
            <a:pPr>
              <a:lnSpc>
                <a:spcPts val="1840"/>
              </a:lnSpc>
            </a:pPr>
            <a:r>
              <a:rPr lang="ja-JP" altLang="en-US" sz="1300" b="1">
                <a:latin typeface="Meiryo" panose="020B0604030504040204" pitchFamily="34" charset="-128"/>
                <a:ea typeface="Meiryo" panose="020B0604030504040204" pitchFamily="34" charset="-128"/>
              </a:rPr>
              <a:t>■</a:t>
            </a:r>
            <a:r>
              <a:rPr lang="en-US" altLang="ja-JP" sz="1300" b="1" dirty="0">
                <a:latin typeface="Meiryo" panose="020B0604030504040204" pitchFamily="34" charset="-128"/>
                <a:ea typeface="Meiryo" panose="020B0604030504040204" pitchFamily="34" charset="-128"/>
              </a:rPr>
              <a:t> </a:t>
            </a:r>
            <a:r>
              <a:rPr lang="ja-JP" altLang="en-US" sz="1300" b="1">
                <a:latin typeface="Meiryo" panose="020B0604030504040204" pitchFamily="34" charset="-128"/>
                <a:ea typeface="Meiryo" panose="020B0604030504040204" pitchFamily="34" charset="-128"/>
              </a:rPr>
              <a:t>会場、実施日時を決める</a:t>
            </a:r>
            <a:endParaRPr lang="en-US" altLang="ja-JP" sz="1300" b="1" dirty="0">
              <a:latin typeface="Meiryo" panose="020B0604030504040204" pitchFamily="34" charset="-128"/>
              <a:ea typeface="Meiryo" panose="020B0604030504040204" pitchFamily="34" charset="-128"/>
            </a:endParaRPr>
          </a:p>
          <a:p>
            <a:pPr>
              <a:lnSpc>
                <a:spcPts val="1840"/>
              </a:lnSpc>
            </a:pPr>
            <a:r>
              <a:rPr lang="ja-JP" altLang="en-US" sz="1300">
                <a:latin typeface="Meiryo" panose="020B0604030504040204" pitchFamily="34" charset="-128"/>
                <a:ea typeface="Meiryo" panose="020B0604030504040204" pitchFamily="34" charset="-128"/>
              </a:rPr>
              <a:t>　</a:t>
            </a:r>
            <a:r>
              <a:rPr lang="en-US" altLang="ja-JP" sz="1300" dirty="0">
                <a:latin typeface="Meiryo" panose="020B0604030504040204" pitchFamily="34" charset="-128"/>
                <a:ea typeface="Meiryo" panose="020B0604030504040204" pitchFamily="34" charset="-128"/>
              </a:rPr>
              <a:t> </a:t>
            </a:r>
            <a:r>
              <a:rPr lang="ja-JP" altLang="en-US" sz="1300">
                <a:latin typeface="Meiryo" panose="020B0604030504040204" pitchFamily="34" charset="-128"/>
                <a:ea typeface="Meiryo" panose="020B0604030504040204" pitchFamily="34" charset="-128"/>
              </a:rPr>
              <a:t>会場と実施する日時を決めます。実施時間は</a:t>
            </a:r>
            <a:r>
              <a:rPr lang="en-US" altLang="ja-JP" sz="1300" dirty="0">
                <a:latin typeface="Meiryo" panose="020B0604030504040204" pitchFamily="34" charset="-128"/>
                <a:ea typeface="Meiryo" panose="020B0604030504040204" pitchFamily="34" charset="-128"/>
              </a:rPr>
              <a:t>60</a:t>
            </a:r>
            <a:r>
              <a:rPr lang="ja-JP" altLang="en-US" sz="1300">
                <a:latin typeface="Meiryo" panose="020B0604030504040204" pitchFamily="34" charset="-128"/>
                <a:ea typeface="Meiryo" panose="020B0604030504040204" pitchFamily="34" charset="-128"/>
              </a:rPr>
              <a:t>分を目安にしましょう。</a:t>
            </a:r>
          </a:p>
        </p:txBody>
      </p:sp>
      <p:sp>
        <p:nvSpPr>
          <p:cNvPr id="74" name="テキスト ボックス 73">
            <a:extLst>
              <a:ext uri="{FF2B5EF4-FFF2-40B4-BE49-F238E27FC236}">
                <a16:creationId xmlns="" xmlns:a16="http://schemas.microsoft.com/office/drawing/2014/main" id="{A59BEFFA-0FCA-CB39-22A8-666029CE9A6E}"/>
              </a:ext>
            </a:extLst>
          </p:cNvPr>
          <p:cNvSpPr txBox="1"/>
          <p:nvPr/>
        </p:nvSpPr>
        <p:spPr>
          <a:xfrm>
            <a:off x="788667" y="4393671"/>
            <a:ext cx="2556417" cy="369332"/>
          </a:xfrm>
          <a:prstGeom prst="rect">
            <a:avLst/>
          </a:prstGeom>
          <a:noFill/>
        </p:spPr>
        <p:txBody>
          <a:bodyPr wrap="square">
            <a:spAutoFit/>
          </a:bodyPr>
          <a:lstStyle/>
          <a:p>
            <a:r>
              <a:rPr lang="ja-JP" altLang="en-US" b="1">
                <a:solidFill>
                  <a:srgbClr val="C62153"/>
                </a:solidFill>
                <a:latin typeface="Meiryo" panose="020B0604030504040204" pitchFamily="34" charset="-128"/>
                <a:ea typeface="Meiryo" panose="020B0604030504040204" pitchFamily="34" charset="-128"/>
              </a:rPr>
              <a:t>必要なもの</a:t>
            </a:r>
            <a:endParaRPr lang="en-US" altLang="ja-JP" b="1" dirty="0">
              <a:solidFill>
                <a:srgbClr val="C62153"/>
              </a:solidFill>
              <a:latin typeface="Meiryo" panose="020B0604030504040204" pitchFamily="34" charset="-128"/>
              <a:ea typeface="Meiryo" panose="020B0604030504040204" pitchFamily="34" charset="-128"/>
            </a:endParaRPr>
          </a:p>
        </p:txBody>
      </p:sp>
      <p:sp>
        <p:nvSpPr>
          <p:cNvPr id="91" name="テキスト ボックス 90">
            <a:extLst>
              <a:ext uri="{FF2B5EF4-FFF2-40B4-BE49-F238E27FC236}">
                <a16:creationId xmlns="" xmlns:a16="http://schemas.microsoft.com/office/drawing/2014/main" id="{21B074D2-10E0-67DD-4C9B-4CCDFC6409C5}"/>
              </a:ext>
            </a:extLst>
          </p:cNvPr>
          <p:cNvSpPr txBox="1"/>
          <p:nvPr/>
        </p:nvSpPr>
        <p:spPr>
          <a:xfrm>
            <a:off x="3289832" y="5455288"/>
            <a:ext cx="2559033" cy="307777"/>
          </a:xfrm>
          <a:prstGeom prst="rect">
            <a:avLst/>
          </a:prstGeom>
          <a:noFill/>
        </p:spPr>
        <p:txBody>
          <a:bodyPr wrap="square">
            <a:spAutoFit/>
          </a:bodyPr>
          <a:lstStyle/>
          <a:p>
            <a:pPr algn="ctr"/>
            <a:r>
              <a:rPr lang="ja-JP" altLang="en-US" sz="1400" b="1" dirty="0">
                <a:latin typeface="Meiryo" panose="020B0604030504040204" pitchFamily="34" charset="-128"/>
                <a:ea typeface="Meiryo" panose="020B0604030504040204" pitchFamily="34" charset="-128"/>
              </a:rPr>
              <a:t>スマホ／タブレット</a:t>
            </a:r>
          </a:p>
        </p:txBody>
      </p:sp>
      <p:sp>
        <p:nvSpPr>
          <p:cNvPr id="94" name="テキスト ボックス 93">
            <a:extLst>
              <a:ext uri="{FF2B5EF4-FFF2-40B4-BE49-F238E27FC236}">
                <a16:creationId xmlns="" xmlns:a16="http://schemas.microsoft.com/office/drawing/2014/main" id="{9D42DCEF-CBBD-3521-ED5A-1F58BEE2F9BB}"/>
              </a:ext>
            </a:extLst>
          </p:cNvPr>
          <p:cNvSpPr txBox="1"/>
          <p:nvPr/>
        </p:nvSpPr>
        <p:spPr>
          <a:xfrm>
            <a:off x="2128478" y="4413730"/>
            <a:ext cx="4534540" cy="276999"/>
          </a:xfrm>
          <a:prstGeom prst="rect">
            <a:avLst/>
          </a:prstGeom>
          <a:noFill/>
        </p:spPr>
        <p:txBody>
          <a:bodyPr wrap="square">
            <a:spAutoFit/>
          </a:bodyPr>
          <a:lstStyle/>
          <a:p>
            <a:r>
              <a:rPr lang="ja-JP" altLang="en-US" sz="1200" b="1">
                <a:latin typeface="Meiryo" panose="020B0604030504040204" pitchFamily="34" charset="-128"/>
                <a:ea typeface="Meiryo" panose="020B0604030504040204" pitchFamily="34" charset="-128"/>
              </a:rPr>
              <a:t>★はあると良いもの</a:t>
            </a:r>
          </a:p>
        </p:txBody>
      </p:sp>
      <p:grpSp>
        <p:nvGrpSpPr>
          <p:cNvPr id="104" name="グループ化 103">
            <a:extLst>
              <a:ext uri="{FF2B5EF4-FFF2-40B4-BE49-F238E27FC236}">
                <a16:creationId xmlns="" xmlns:a16="http://schemas.microsoft.com/office/drawing/2014/main" id="{24E4C864-8D3E-AB80-4121-0F225C81775F}"/>
              </a:ext>
            </a:extLst>
          </p:cNvPr>
          <p:cNvGrpSpPr/>
          <p:nvPr/>
        </p:nvGrpSpPr>
        <p:grpSpPr>
          <a:xfrm>
            <a:off x="3800442" y="5824135"/>
            <a:ext cx="1713051" cy="1294401"/>
            <a:chOff x="2754138" y="5949118"/>
            <a:chExt cx="1713051" cy="1294401"/>
          </a:xfrm>
        </p:grpSpPr>
        <p:pic>
          <p:nvPicPr>
            <p:cNvPr id="102" name="図 101">
              <a:extLst>
                <a:ext uri="{FF2B5EF4-FFF2-40B4-BE49-F238E27FC236}">
                  <a16:creationId xmlns="" xmlns:a16="http://schemas.microsoft.com/office/drawing/2014/main" id="{C014471A-4B2C-E9E7-A17F-0F173C84AAC0}"/>
                </a:ext>
              </a:extLst>
            </p:cNvPr>
            <p:cNvPicPr>
              <a:picLocks noChangeAspect="1"/>
            </p:cNvPicPr>
            <p:nvPr/>
          </p:nvPicPr>
          <p:blipFill>
            <a:blip r:embed="rId2"/>
            <a:srcRect/>
            <a:stretch/>
          </p:blipFill>
          <p:spPr>
            <a:xfrm>
              <a:off x="3289947" y="5949118"/>
              <a:ext cx="552668" cy="782077"/>
            </a:xfrm>
            <a:prstGeom prst="rect">
              <a:avLst/>
            </a:prstGeom>
          </p:spPr>
        </p:pic>
        <p:sp>
          <p:nvSpPr>
            <p:cNvPr id="103" name="テキスト ボックス 102">
              <a:extLst>
                <a:ext uri="{FF2B5EF4-FFF2-40B4-BE49-F238E27FC236}">
                  <a16:creationId xmlns="" xmlns:a16="http://schemas.microsoft.com/office/drawing/2014/main" id="{5A958A85-0CD4-D7D2-7D48-D9B62BAB39CA}"/>
                </a:ext>
              </a:extLst>
            </p:cNvPr>
            <p:cNvSpPr txBox="1"/>
            <p:nvPr/>
          </p:nvSpPr>
          <p:spPr>
            <a:xfrm>
              <a:off x="2754138" y="6720299"/>
              <a:ext cx="1713051" cy="523220"/>
            </a:xfrm>
            <a:prstGeom prst="rect">
              <a:avLst/>
            </a:prstGeom>
            <a:noFill/>
          </p:spPr>
          <p:txBody>
            <a:bodyPr wrap="square">
              <a:spAutoFit/>
            </a:bodyPr>
            <a:lstStyle/>
            <a:p>
              <a:pPr algn="ctr"/>
              <a:r>
                <a:rPr lang="ja-JP" altLang="en-US" sz="1400" b="1" dirty="0">
                  <a:latin typeface="Meiryo" panose="020B0604030504040204" pitchFamily="34" charset="-128"/>
                  <a:ea typeface="Meiryo" panose="020B0604030504040204" pitchFamily="34" charset="-128"/>
                </a:rPr>
                <a:t>スマホ用バッテリー★</a:t>
              </a:r>
            </a:p>
          </p:txBody>
        </p:sp>
      </p:grpSp>
      <p:grpSp>
        <p:nvGrpSpPr>
          <p:cNvPr id="109" name="グループ化 108">
            <a:extLst>
              <a:ext uri="{FF2B5EF4-FFF2-40B4-BE49-F238E27FC236}">
                <a16:creationId xmlns="" xmlns:a16="http://schemas.microsoft.com/office/drawing/2014/main" id="{68A7EE08-E445-A4D0-231A-17414ED14DBE}"/>
              </a:ext>
            </a:extLst>
          </p:cNvPr>
          <p:cNvGrpSpPr/>
          <p:nvPr/>
        </p:nvGrpSpPr>
        <p:grpSpPr>
          <a:xfrm>
            <a:off x="917480" y="6148690"/>
            <a:ext cx="2498425" cy="890976"/>
            <a:chOff x="817514" y="5904125"/>
            <a:chExt cx="2498425" cy="890976"/>
          </a:xfrm>
        </p:grpSpPr>
        <p:sp>
          <p:nvSpPr>
            <p:cNvPr id="107" name="テキスト ボックス 106">
              <a:extLst>
                <a:ext uri="{FF2B5EF4-FFF2-40B4-BE49-F238E27FC236}">
                  <a16:creationId xmlns="" xmlns:a16="http://schemas.microsoft.com/office/drawing/2014/main" id="{3F3EAF6B-4CAA-8481-C158-5E36AF0F9EFC}"/>
                </a:ext>
              </a:extLst>
            </p:cNvPr>
            <p:cNvSpPr txBox="1"/>
            <p:nvPr/>
          </p:nvSpPr>
          <p:spPr>
            <a:xfrm>
              <a:off x="1093013" y="5904125"/>
              <a:ext cx="1900968" cy="307777"/>
            </a:xfrm>
            <a:prstGeom prst="rect">
              <a:avLst/>
            </a:prstGeom>
            <a:noFill/>
          </p:spPr>
          <p:txBody>
            <a:bodyPr wrap="square">
              <a:spAutoFit/>
            </a:bodyPr>
            <a:lstStyle/>
            <a:p>
              <a:pPr algn="ctr"/>
              <a:r>
                <a:rPr lang="ja-JP" altLang="en-US" sz="1400" b="1">
                  <a:latin typeface="Meiryo" panose="020B0604030504040204" pitchFamily="34" charset="-128"/>
                  <a:ea typeface="Meiryo" panose="020B0604030504040204" pitchFamily="34" charset="-128"/>
                </a:rPr>
                <a:t>インターネット環境</a:t>
              </a:r>
            </a:p>
          </p:txBody>
        </p:sp>
        <p:sp>
          <p:nvSpPr>
            <p:cNvPr id="108" name="テキスト ボックス 107">
              <a:extLst>
                <a:ext uri="{FF2B5EF4-FFF2-40B4-BE49-F238E27FC236}">
                  <a16:creationId xmlns="" xmlns:a16="http://schemas.microsoft.com/office/drawing/2014/main" id="{475491BE-6998-F9CD-6702-0CF57D9D99E1}"/>
                </a:ext>
              </a:extLst>
            </p:cNvPr>
            <p:cNvSpPr txBox="1"/>
            <p:nvPr/>
          </p:nvSpPr>
          <p:spPr>
            <a:xfrm>
              <a:off x="817514" y="6148770"/>
              <a:ext cx="2498425" cy="646331"/>
            </a:xfrm>
            <a:prstGeom prst="rect">
              <a:avLst/>
            </a:prstGeom>
            <a:noFill/>
          </p:spPr>
          <p:txBody>
            <a:bodyPr wrap="square">
              <a:spAutoFit/>
            </a:bodyPr>
            <a:lstStyle/>
            <a:p>
              <a:pPr algn="ctr"/>
              <a:r>
                <a:rPr lang="ja-JP" altLang="en-US" sz="1200">
                  <a:latin typeface="Meiryo" panose="020B0604030504040204" pitchFamily="34" charset="-128"/>
                  <a:ea typeface="Meiryo" panose="020B0604030504040204" pitchFamily="34" charset="-128"/>
                </a:rPr>
                <a:t>会場の設備として</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インターネット環境がない場合は</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ポケット</a:t>
              </a:r>
              <a:r>
                <a:rPr lang="en-US" altLang="ja-JP" sz="1200" dirty="0">
                  <a:latin typeface="Meiryo" panose="020B0604030504040204" pitchFamily="34" charset="-128"/>
                  <a:ea typeface="Meiryo" panose="020B0604030504040204" pitchFamily="34" charset="-128"/>
                </a:rPr>
                <a:t>Wi-Fi</a:t>
              </a:r>
              <a:r>
                <a:rPr lang="ja-JP" altLang="en-US" sz="1200">
                  <a:latin typeface="Meiryo" panose="020B0604030504040204" pitchFamily="34" charset="-128"/>
                  <a:ea typeface="Meiryo" panose="020B0604030504040204" pitchFamily="34" charset="-128"/>
                </a:rPr>
                <a:t>などを利用</a:t>
              </a:r>
            </a:p>
          </p:txBody>
        </p:sp>
      </p:grpSp>
      <p:sp>
        <p:nvSpPr>
          <p:cNvPr id="4" name="テキスト ボックス 3">
            <a:extLst>
              <a:ext uri="{FF2B5EF4-FFF2-40B4-BE49-F238E27FC236}">
                <a16:creationId xmlns="" xmlns:a16="http://schemas.microsoft.com/office/drawing/2014/main" id="{7A537570-460D-5F3D-B63A-949C76C2EA3F}"/>
              </a:ext>
            </a:extLst>
          </p:cNvPr>
          <p:cNvSpPr txBox="1"/>
          <p:nvPr/>
        </p:nvSpPr>
        <p:spPr>
          <a:xfrm>
            <a:off x="6288411" y="5441504"/>
            <a:ext cx="1062990" cy="307777"/>
          </a:xfrm>
          <a:prstGeom prst="rect">
            <a:avLst/>
          </a:prstGeom>
          <a:noFill/>
        </p:spPr>
        <p:txBody>
          <a:bodyPr wrap="square">
            <a:spAutoFit/>
          </a:bodyPr>
          <a:lstStyle/>
          <a:p>
            <a:pPr algn="ctr"/>
            <a:r>
              <a:rPr lang="ja-JP" altLang="en-US" sz="1400" b="1">
                <a:latin typeface="Meiryo" panose="020B0604030504040204" pitchFamily="34" charset="-128"/>
                <a:ea typeface="Meiryo" panose="020B0604030504040204" pitchFamily="34" charset="-128"/>
              </a:rPr>
              <a:t>パソコン</a:t>
            </a:r>
          </a:p>
        </p:txBody>
      </p:sp>
      <p:grpSp>
        <p:nvGrpSpPr>
          <p:cNvPr id="21" name="グループ化 20">
            <a:extLst>
              <a:ext uri="{FF2B5EF4-FFF2-40B4-BE49-F238E27FC236}">
                <a16:creationId xmlns="" xmlns:a16="http://schemas.microsoft.com/office/drawing/2014/main" id="{63F170D9-D75B-F36E-8059-A48F6987904D}"/>
              </a:ext>
            </a:extLst>
          </p:cNvPr>
          <p:cNvGrpSpPr/>
          <p:nvPr/>
        </p:nvGrpSpPr>
        <p:grpSpPr>
          <a:xfrm>
            <a:off x="6053953" y="5956854"/>
            <a:ext cx="1545649" cy="990191"/>
            <a:chOff x="5890192" y="6117964"/>
            <a:chExt cx="1545649" cy="990191"/>
          </a:xfrm>
        </p:grpSpPr>
        <p:pic>
          <p:nvPicPr>
            <p:cNvPr id="18" name="図 17">
              <a:extLst>
                <a:ext uri="{FF2B5EF4-FFF2-40B4-BE49-F238E27FC236}">
                  <a16:creationId xmlns="" xmlns:a16="http://schemas.microsoft.com/office/drawing/2014/main" id="{60636C4B-BE09-26D4-E527-A18CA4AA7EEF}"/>
                </a:ext>
              </a:extLst>
            </p:cNvPr>
            <p:cNvPicPr>
              <a:picLocks noChangeAspect="1"/>
            </p:cNvPicPr>
            <p:nvPr/>
          </p:nvPicPr>
          <p:blipFill>
            <a:blip r:embed="rId3"/>
            <a:srcRect t="11260" b="11260"/>
            <a:stretch/>
          </p:blipFill>
          <p:spPr>
            <a:xfrm>
              <a:off x="6085799" y="6117964"/>
              <a:ext cx="1154437" cy="628730"/>
            </a:xfrm>
            <a:prstGeom prst="rect">
              <a:avLst/>
            </a:prstGeom>
          </p:spPr>
        </p:pic>
        <p:sp>
          <p:nvSpPr>
            <p:cNvPr id="20" name="テキスト ボックス 19">
              <a:extLst>
                <a:ext uri="{FF2B5EF4-FFF2-40B4-BE49-F238E27FC236}">
                  <a16:creationId xmlns="" xmlns:a16="http://schemas.microsoft.com/office/drawing/2014/main" id="{739DC0B0-1410-6C2B-5E97-C393D51ABE09}"/>
                </a:ext>
              </a:extLst>
            </p:cNvPr>
            <p:cNvSpPr txBox="1"/>
            <p:nvPr/>
          </p:nvSpPr>
          <p:spPr>
            <a:xfrm>
              <a:off x="5890192" y="6800378"/>
              <a:ext cx="1545649" cy="307777"/>
            </a:xfrm>
            <a:prstGeom prst="rect">
              <a:avLst/>
            </a:prstGeom>
            <a:noFill/>
          </p:spPr>
          <p:txBody>
            <a:bodyPr wrap="square">
              <a:spAutoFit/>
            </a:bodyPr>
            <a:lstStyle/>
            <a:p>
              <a:pPr algn="ctr"/>
              <a:r>
                <a:rPr lang="ja-JP" altLang="en-US" sz="1400" b="1">
                  <a:latin typeface="Meiryo" panose="020B0604030504040204" pitchFamily="34" charset="-128"/>
                  <a:ea typeface="Meiryo" panose="020B0604030504040204" pitchFamily="34" charset="-128"/>
                </a:rPr>
                <a:t>プロジェクター</a:t>
              </a:r>
            </a:p>
          </p:txBody>
        </p:sp>
      </p:grpSp>
      <p:grpSp>
        <p:nvGrpSpPr>
          <p:cNvPr id="25" name="グループ化 24">
            <a:extLst>
              <a:ext uri="{FF2B5EF4-FFF2-40B4-BE49-F238E27FC236}">
                <a16:creationId xmlns="" xmlns:a16="http://schemas.microsoft.com/office/drawing/2014/main" id="{94AFBAF7-1C20-2D35-297C-00C774890912}"/>
              </a:ext>
            </a:extLst>
          </p:cNvPr>
          <p:cNvGrpSpPr/>
          <p:nvPr/>
        </p:nvGrpSpPr>
        <p:grpSpPr>
          <a:xfrm>
            <a:off x="8097258" y="4992633"/>
            <a:ext cx="1417274" cy="1511892"/>
            <a:chOff x="8305539" y="5008485"/>
            <a:chExt cx="1417274" cy="1511892"/>
          </a:xfrm>
        </p:grpSpPr>
        <p:pic>
          <p:nvPicPr>
            <p:cNvPr id="23" name="図 22">
              <a:extLst>
                <a:ext uri="{FF2B5EF4-FFF2-40B4-BE49-F238E27FC236}">
                  <a16:creationId xmlns="" xmlns:a16="http://schemas.microsoft.com/office/drawing/2014/main" id="{F82202DB-4088-8172-35F1-5224CB575898}"/>
                </a:ext>
              </a:extLst>
            </p:cNvPr>
            <p:cNvPicPr>
              <a:picLocks noChangeAspect="1"/>
            </p:cNvPicPr>
            <p:nvPr/>
          </p:nvPicPr>
          <p:blipFill>
            <a:blip r:embed="rId4"/>
            <a:srcRect l="8561" r="8561"/>
            <a:stretch/>
          </p:blipFill>
          <p:spPr>
            <a:xfrm>
              <a:off x="8305539" y="5008485"/>
              <a:ext cx="1358508" cy="1091320"/>
            </a:xfrm>
            <a:prstGeom prst="rect">
              <a:avLst/>
            </a:prstGeom>
          </p:spPr>
        </p:pic>
        <p:sp>
          <p:nvSpPr>
            <p:cNvPr id="24" name="テキスト ボックス 23">
              <a:extLst>
                <a:ext uri="{FF2B5EF4-FFF2-40B4-BE49-F238E27FC236}">
                  <a16:creationId xmlns="" xmlns:a16="http://schemas.microsoft.com/office/drawing/2014/main" id="{92E74B50-656E-A1D4-6F6A-11AF0E48F1F7}"/>
                </a:ext>
              </a:extLst>
            </p:cNvPr>
            <p:cNvSpPr txBox="1"/>
            <p:nvPr/>
          </p:nvSpPr>
          <p:spPr>
            <a:xfrm>
              <a:off x="8331730" y="6212600"/>
              <a:ext cx="1391083" cy="307777"/>
            </a:xfrm>
            <a:prstGeom prst="rect">
              <a:avLst/>
            </a:prstGeom>
            <a:noFill/>
          </p:spPr>
          <p:txBody>
            <a:bodyPr wrap="square">
              <a:spAutoFit/>
            </a:bodyPr>
            <a:lstStyle/>
            <a:p>
              <a:pPr algn="ctr"/>
              <a:r>
                <a:rPr lang="ja-JP" altLang="en-US" sz="1400" b="1">
                  <a:latin typeface="Meiryo" panose="020B0604030504040204" pitchFamily="34" charset="-128"/>
                  <a:ea typeface="Meiryo" panose="020B0604030504040204" pitchFamily="34" charset="-128"/>
                </a:rPr>
                <a:t>ガイドブック</a:t>
              </a:r>
            </a:p>
          </p:txBody>
        </p:sp>
      </p:grpSp>
      <p:pic>
        <p:nvPicPr>
          <p:cNvPr id="6" name="図 5">
            <a:extLst>
              <a:ext uri="{FF2B5EF4-FFF2-40B4-BE49-F238E27FC236}">
                <a16:creationId xmlns="" xmlns:a16="http://schemas.microsoft.com/office/drawing/2014/main" id="{86D503C8-900D-3416-BF79-71FEB395ECE7}"/>
              </a:ext>
            </a:extLst>
          </p:cNvPr>
          <p:cNvPicPr>
            <a:picLocks noChangeAspect="1"/>
          </p:cNvPicPr>
          <p:nvPr/>
        </p:nvPicPr>
        <p:blipFill>
          <a:blip r:embed="rId5"/>
          <a:srcRect/>
          <a:stretch/>
        </p:blipFill>
        <p:spPr>
          <a:xfrm>
            <a:off x="6260823" y="4609157"/>
            <a:ext cx="1209757" cy="778830"/>
          </a:xfrm>
          <a:prstGeom prst="rect">
            <a:avLst/>
          </a:prstGeom>
        </p:spPr>
      </p:pic>
      <p:pic>
        <p:nvPicPr>
          <p:cNvPr id="8" name="図 7">
            <a:extLst>
              <a:ext uri="{FF2B5EF4-FFF2-40B4-BE49-F238E27FC236}">
                <a16:creationId xmlns="" xmlns:a16="http://schemas.microsoft.com/office/drawing/2014/main" id="{29EB1B0C-D9FF-7A9B-25B5-64537A8FFE7C}"/>
              </a:ext>
            </a:extLst>
          </p:cNvPr>
          <p:cNvPicPr>
            <a:picLocks noChangeAspect="1"/>
          </p:cNvPicPr>
          <p:nvPr/>
        </p:nvPicPr>
        <p:blipFill>
          <a:blip r:embed="rId6"/>
          <a:srcRect/>
          <a:stretch/>
        </p:blipFill>
        <p:spPr>
          <a:xfrm>
            <a:off x="4094773" y="4681522"/>
            <a:ext cx="382171" cy="687907"/>
          </a:xfrm>
          <a:prstGeom prst="rect">
            <a:avLst/>
          </a:prstGeom>
        </p:spPr>
      </p:pic>
      <p:pic>
        <p:nvPicPr>
          <p:cNvPr id="9" name="図 8">
            <a:extLst>
              <a:ext uri="{FF2B5EF4-FFF2-40B4-BE49-F238E27FC236}">
                <a16:creationId xmlns="" xmlns:a16="http://schemas.microsoft.com/office/drawing/2014/main" id="{397EB6D0-9B23-4086-0069-3389F910A8CD}"/>
              </a:ext>
            </a:extLst>
          </p:cNvPr>
          <p:cNvPicPr>
            <a:picLocks noChangeAspect="1"/>
          </p:cNvPicPr>
          <p:nvPr/>
        </p:nvPicPr>
        <p:blipFill>
          <a:blip r:embed="rId7"/>
          <a:srcRect/>
          <a:stretch/>
        </p:blipFill>
        <p:spPr>
          <a:xfrm>
            <a:off x="4490336" y="4533353"/>
            <a:ext cx="667791" cy="878402"/>
          </a:xfrm>
          <a:prstGeom prst="rect">
            <a:avLst/>
          </a:prstGeom>
        </p:spPr>
      </p:pic>
      <p:pic>
        <p:nvPicPr>
          <p:cNvPr id="10" name="図 9">
            <a:extLst>
              <a:ext uri="{FF2B5EF4-FFF2-40B4-BE49-F238E27FC236}">
                <a16:creationId xmlns="" xmlns:a16="http://schemas.microsoft.com/office/drawing/2014/main" id="{3CF84E4A-80F4-DE89-D9D4-D51C24518075}"/>
              </a:ext>
            </a:extLst>
          </p:cNvPr>
          <p:cNvPicPr>
            <a:picLocks noChangeAspect="1"/>
          </p:cNvPicPr>
          <p:nvPr/>
        </p:nvPicPr>
        <p:blipFill>
          <a:blip r:embed="rId8"/>
          <a:srcRect l="26051" r="26051"/>
          <a:stretch/>
        </p:blipFill>
        <p:spPr>
          <a:xfrm>
            <a:off x="1738708" y="4787801"/>
            <a:ext cx="837639" cy="1312744"/>
          </a:xfrm>
          <a:prstGeom prst="rect">
            <a:avLst/>
          </a:prstGeom>
        </p:spPr>
      </p:pic>
      <p:grpSp>
        <p:nvGrpSpPr>
          <p:cNvPr id="2" name="グループ化 1">
            <a:extLst>
              <a:ext uri="{FF2B5EF4-FFF2-40B4-BE49-F238E27FC236}">
                <a16:creationId xmlns="" xmlns:a16="http://schemas.microsoft.com/office/drawing/2014/main" id="{A082DF71-47C9-0A45-C7EA-ACEC17A24183}"/>
              </a:ext>
            </a:extLst>
          </p:cNvPr>
          <p:cNvGrpSpPr/>
          <p:nvPr/>
        </p:nvGrpSpPr>
        <p:grpSpPr>
          <a:xfrm>
            <a:off x="604646" y="0"/>
            <a:ext cx="1351370" cy="1035439"/>
            <a:chOff x="604646" y="0"/>
            <a:chExt cx="1351370" cy="1035439"/>
          </a:xfrm>
          <a:solidFill>
            <a:srgbClr val="00A478"/>
          </a:solidFill>
        </p:grpSpPr>
        <p:sp>
          <p:nvSpPr>
            <p:cNvPr id="3" name="片側の 2 つの角を切り取った四角形 2">
              <a:extLst>
                <a:ext uri="{FF2B5EF4-FFF2-40B4-BE49-F238E27FC236}">
                  <a16:creationId xmlns="" xmlns:a16="http://schemas.microsoft.com/office/drawing/2014/main" id="{45762B14-1556-046B-0E23-236CD3784623}"/>
                </a:ext>
              </a:extLst>
            </p:cNvPr>
            <p:cNvSpPr/>
            <p:nvPr/>
          </p:nvSpPr>
          <p:spPr>
            <a:xfrm>
              <a:off x="604647" y="512218"/>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片側の 2 つの角を切り取った四角形 4">
              <a:extLst>
                <a:ext uri="{FF2B5EF4-FFF2-40B4-BE49-F238E27FC236}">
                  <a16:creationId xmlns="" xmlns:a16="http://schemas.microsoft.com/office/drawing/2014/main" id="{9847A597-B673-53E6-173E-691787457C08}"/>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 xmlns:a16="http://schemas.microsoft.com/office/drawing/2014/main" id="{538BAAB3-DFC1-60B2-51DC-61CD974C6646}"/>
              </a:ext>
            </a:extLst>
          </p:cNvPr>
          <p:cNvSpPr txBox="1"/>
          <p:nvPr/>
        </p:nvSpPr>
        <p:spPr>
          <a:xfrm>
            <a:off x="788667" y="403384"/>
            <a:ext cx="983325" cy="630942"/>
          </a:xfrm>
          <a:prstGeom prst="rect">
            <a:avLst/>
          </a:prstGeom>
          <a:solidFill>
            <a:srgbClr val="C6215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Tree>
    <p:extLst>
      <p:ext uri="{BB962C8B-B14F-4D97-AF65-F5344CB8AC3E}">
        <p14:creationId xmlns:p14="http://schemas.microsoft.com/office/powerpoint/2010/main" val="2534217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47">
            <a:extLst>
              <a:ext uri="{FF2B5EF4-FFF2-40B4-BE49-F238E27FC236}">
                <a16:creationId xmlns="" xmlns:a16="http://schemas.microsoft.com/office/drawing/2014/main" id="{B4278626-C8BC-9934-1EDC-2D469C5D4B5E}"/>
              </a:ext>
            </a:extLst>
          </p:cNvPr>
          <p:cNvSpPr/>
          <p:nvPr/>
        </p:nvSpPr>
        <p:spPr>
          <a:xfrm>
            <a:off x="603588" y="4261841"/>
            <a:ext cx="9696821" cy="2956005"/>
          </a:xfrm>
          <a:prstGeom prst="roundRect">
            <a:avLst>
              <a:gd name="adj" fmla="val 112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a:extLst>
              <a:ext uri="{FF2B5EF4-FFF2-40B4-BE49-F238E27FC236}">
                <a16:creationId xmlns="" xmlns:a16="http://schemas.microsoft.com/office/drawing/2014/main" id="{20B7F8EB-D229-AE78-D30A-A7B16431A733}"/>
              </a:ext>
            </a:extLst>
          </p:cNvPr>
          <p:cNvSpPr/>
          <p:nvPr/>
        </p:nvSpPr>
        <p:spPr>
          <a:xfrm>
            <a:off x="604646" y="1453947"/>
            <a:ext cx="9696821" cy="2585616"/>
          </a:xfrm>
          <a:prstGeom prst="roundRect">
            <a:avLst>
              <a:gd name="adj" fmla="val 1128"/>
            </a:avLst>
          </a:prstGeom>
          <a:solidFill>
            <a:schemeClr val="bg1"/>
          </a:solidFill>
          <a:ln>
            <a:solidFill>
              <a:srgbClr val="C62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 xmlns:a16="http://schemas.microsoft.com/office/drawing/2014/main" id="{0A3E4B95-34DF-DF5B-1639-2C38D2E4C7FA}"/>
              </a:ext>
            </a:extLst>
          </p:cNvPr>
          <p:cNvSpPr txBox="1"/>
          <p:nvPr/>
        </p:nvSpPr>
        <p:spPr>
          <a:xfrm>
            <a:off x="2131942" y="341828"/>
            <a:ext cx="5347252" cy="338554"/>
          </a:xfrm>
          <a:prstGeom prst="rect">
            <a:avLst/>
          </a:prstGeom>
          <a:noFill/>
        </p:spPr>
        <p:txBody>
          <a:bodyPr wrap="square">
            <a:spAutoFit/>
          </a:bodyPr>
          <a:lstStyle/>
          <a:p>
            <a:r>
              <a:rPr lang="ja-JP" altLang="en-US" sz="1600" b="1">
                <a:latin typeface="Meiryo" panose="020B0604030504040204" pitchFamily="34" charset="-128"/>
                <a:ea typeface="Meiryo" panose="020B0604030504040204" pitchFamily="34" charset="-128"/>
              </a:rPr>
              <a:t>［運用準備編］</a:t>
            </a:r>
          </a:p>
        </p:txBody>
      </p:sp>
      <p:sp>
        <p:nvSpPr>
          <p:cNvPr id="3" name="テキスト ボックス 2">
            <a:extLst>
              <a:ext uri="{FF2B5EF4-FFF2-40B4-BE49-F238E27FC236}">
                <a16:creationId xmlns="" xmlns:a16="http://schemas.microsoft.com/office/drawing/2014/main" id="{CE4BC9EC-9E70-8ED9-671B-AD413E0C9464}"/>
              </a:ext>
            </a:extLst>
          </p:cNvPr>
          <p:cNvSpPr txBox="1"/>
          <p:nvPr/>
        </p:nvSpPr>
        <p:spPr>
          <a:xfrm>
            <a:off x="2098809" y="688626"/>
            <a:ext cx="8327898" cy="369332"/>
          </a:xfrm>
          <a:prstGeom prst="rect">
            <a:avLst/>
          </a:prstGeom>
          <a:noFill/>
        </p:spPr>
        <p:txBody>
          <a:bodyPr wrap="square">
            <a:spAutoFit/>
          </a:bodyPr>
          <a:lstStyle/>
          <a:p>
            <a:r>
              <a:rPr lang="ja-JP" altLang="en-US" b="1">
                <a:latin typeface="Meiryo" panose="020B0604030504040204" pitchFamily="34" charset="-128"/>
                <a:ea typeface="Meiryo" panose="020B0604030504040204" pitchFamily="34" charset="-128"/>
              </a:rPr>
              <a:t>講座開催までの事前準備と流れ、教える時のポイント</a:t>
            </a:r>
          </a:p>
        </p:txBody>
      </p:sp>
      <p:sp>
        <p:nvSpPr>
          <p:cNvPr id="8" name="テキスト ボックス 7">
            <a:extLst>
              <a:ext uri="{FF2B5EF4-FFF2-40B4-BE49-F238E27FC236}">
                <a16:creationId xmlns="" xmlns:a16="http://schemas.microsoft.com/office/drawing/2014/main" id="{49857E76-2B3B-DF51-5572-0C8AE12F5A55}"/>
              </a:ext>
            </a:extLst>
          </p:cNvPr>
          <p:cNvSpPr txBox="1"/>
          <p:nvPr/>
        </p:nvSpPr>
        <p:spPr>
          <a:xfrm>
            <a:off x="923554" y="2454137"/>
            <a:ext cx="1782575" cy="276999"/>
          </a:xfrm>
          <a:prstGeom prst="rect">
            <a:avLst/>
          </a:prstGeom>
          <a:noFill/>
        </p:spPr>
        <p:txBody>
          <a:bodyPr wrap="square">
            <a:spAutoFit/>
          </a:bodyPr>
          <a:lstStyle/>
          <a:p>
            <a:r>
              <a:rPr lang="ja-JP" altLang="en-US" sz="1200" b="1">
                <a:latin typeface="Meiryo" panose="020B0604030504040204" pitchFamily="34" charset="-128"/>
                <a:ea typeface="Meiryo" panose="020B0604030504040204" pitchFamily="34" charset="-128"/>
              </a:rPr>
              <a:t>事前準備をしましょう</a:t>
            </a:r>
          </a:p>
        </p:txBody>
      </p:sp>
      <p:sp>
        <p:nvSpPr>
          <p:cNvPr id="12" name="テキスト ボックス 11">
            <a:extLst>
              <a:ext uri="{FF2B5EF4-FFF2-40B4-BE49-F238E27FC236}">
                <a16:creationId xmlns="" xmlns:a16="http://schemas.microsoft.com/office/drawing/2014/main" id="{FB2785AD-AC81-D53C-129E-7DE8F72C6896}"/>
              </a:ext>
            </a:extLst>
          </p:cNvPr>
          <p:cNvSpPr txBox="1"/>
          <p:nvPr/>
        </p:nvSpPr>
        <p:spPr>
          <a:xfrm>
            <a:off x="3266286" y="2454137"/>
            <a:ext cx="2305408" cy="461665"/>
          </a:xfrm>
          <a:prstGeom prst="rect">
            <a:avLst/>
          </a:prstGeom>
          <a:noFill/>
        </p:spPr>
        <p:txBody>
          <a:bodyPr wrap="square">
            <a:spAutoFit/>
          </a:bodyPr>
          <a:lstStyle/>
          <a:p>
            <a:r>
              <a:rPr lang="ja-JP" altLang="en-US" sz="1200" b="1">
                <a:latin typeface="Meiryo" panose="020B0604030504040204" pitchFamily="34" charset="-128"/>
                <a:ea typeface="Meiryo" panose="020B0604030504040204" pitchFamily="34" charset="-128"/>
              </a:rPr>
              <a:t>講座周知、参加者を</a:t>
            </a:r>
            <a:endParaRPr lang="en-US" altLang="ja-JP" sz="1200" b="1" dirty="0">
              <a:latin typeface="Meiryo" panose="020B0604030504040204" pitchFamily="34" charset="-128"/>
              <a:ea typeface="Meiryo" panose="020B0604030504040204" pitchFamily="34" charset="-128"/>
            </a:endParaRPr>
          </a:p>
          <a:p>
            <a:r>
              <a:rPr lang="ja-JP" altLang="en-US" sz="1200" b="1">
                <a:latin typeface="Meiryo" panose="020B0604030504040204" pitchFamily="34" charset="-128"/>
                <a:ea typeface="Meiryo" panose="020B0604030504040204" pitchFamily="34" charset="-128"/>
              </a:rPr>
              <a:t>フォローしましょう</a:t>
            </a:r>
          </a:p>
        </p:txBody>
      </p:sp>
      <p:sp>
        <p:nvSpPr>
          <p:cNvPr id="14" name="テキスト ボックス 13">
            <a:extLst>
              <a:ext uri="{FF2B5EF4-FFF2-40B4-BE49-F238E27FC236}">
                <a16:creationId xmlns="" xmlns:a16="http://schemas.microsoft.com/office/drawing/2014/main" id="{9157D929-3F14-FCB8-E803-452B07C5A4F4}"/>
              </a:ext>
            </a:extLst>
          </p:cNvPr>
          <p:cNvSpPr txBox="1"/>
          <p:nvPr/>
        </p:nvSpPr>
        <p:spPr>
          <a:xfrm>
            <a:off x="5603356" y="2454137"/>
            <a:ext cx="2065911" cy="461665"/>
          </a:xfrm>
          <a:prstGeom prst="rect">
            <a:avLst/>
          </a:prstGeom>
          <a:noFill/>
        </p:spPr>
        <p:txBody>
          <a:bodyPr wrap="square">
            <a:spAutoFit/>
          </a:bodyPr>
          <a:lstStyle/>
          <a:p>
            <a:r>
              <a:rPr lang="ja-JP" altLang="en-US" sz="1200" b="1">
                <a:latin typeface="Meiryo" panose="020B0604030504040204" pitchFamily="34" charset="-128"/>
                <a:ea typeface="Meiryo" panose="020B0604030504040204" pitchFamily="34" charset="-128"/>
              </a:rPr>
              <a:t>当日の時間割を</a:t>
            </a:r>
            <a:endParaRPr lang="en-US" altLang="ja-JP" sz="1200" b="1" dirty="0">
              <a:latin typeface="Meiryo" panose="020B0604030504040204" pitchFamily="34" charset="-128"/>
              <a:ea typeface="Meiryo" panose="020B0604030504040204" pitchFamily="34" charset="-128"/>
            </a:endParaRPr>
          </a:p>
          <a:p>
            <a:r>
              <a:rPr lang="ja-JP" altLang="en-US" sz="1200" b="1">
                <a:latin typeface="Meiryo" panose="020B0604030504040204" pitchFamily="34" charset="-128"/>
                <a:ea typeface="Meiryo" panose="020B0604030504040204" pitchFamily="34" charset="-128"/>
              </a:rPr>
              <a:t>作成しましょう</a:t>
            </a:r>
          </a:p>
        </p:txBody>
      </p:sp>
      <p:sp>
        <p:nvSpPr>
          <p:cNvPr id="17" name="テキスト ボックス 16">
            <a:extLst>
              <a:ext uri="{FF2B5EF4-FFF2-40B4-BE49-F238E27FC236}">
                <a16:creationId xmlns="" xmlns:a16="http://schemas.microsoft.com/office/drawing/2014/main" id="{5A490BFD-F879-8FA0-164C-D9F638AD5AAB}"/>
              </a:ext>
            </a:extLst>
          </p:cNvPr>
          <p:cNvSpPr txBox="1"/>
          <p:nvPr/>
        </p:nvSpPr>
        <p:spPr>
          <a:xfrm>
            <a:off x="7917043" y="2454137"/>
            <a:ext cx="1782575" cy="276999"/>
          </a:xfrm>
          <a:prstGeom prst="rect">
            <a:avLst/>
          </a:prstGeom>
          <a:noFill/>
        </p:spPr>
        <p:txBody>
          <a:bodyPr wrap="square">
            <a:spAutoFit/>
          </a:bodyPr>
          <a:lstStyle/>
          <a:p>
            <a:r>
              <a:rPr lang="ja-JP" altLang="en-US" sz="1200" b="1">
                <a:latin typeface="Meiryo" panose="020B0604030504040204" pitchFamily="34" charset="-128"/>
                <a:ea typeface="Meiryo" panose="020B0604030504040204" pitchFamily="34" charset="-128"/>
              </a:rPr>
              <a:t>講座を開催しましょう</a:t>
            </a:r>
          </a:p>
        </p:txBody>
      </p:sp>
      <p:sp>
        <p:nvSpPr>
          <p:cNvPr id="18" name="三角形 17">
            <a:extLst>
              <a:ext uri="{FF2B5EF4-FFF2-40B4-BE49-F238E27FC236}">
                <a16:creationId xmlns="" xmlns:a16="http://schemas.microsoft.com/office/drawing/2014/main" id="{02AFCCC6-D639-E7B0-68D4-62A957773C40}"/>
              </a:ext>
            </a:extLst>
          </p:cNvPr>
          <p:cNvSpPr/>
          <p:nvPr/>
        </p:nvSpPr>
        <p:spPr>
          <a:xfrm rot="5400000">
            <a:off x="3028075" y="2981568"/>
            <a:ext cx="167455" cy="144358"/>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三角形 19">
            <a:extLst>
              <a:ext uri="{FF2B5EF4-FFF2-40B4-BE49-F238E27FC236}">
                <a16:creationId xmlns="" xmlns:a16="http://schemas.microsoft.com/office/drawing/2014/main" id="{42C2B20D-3433-B09C-58C2-EDC604AF9402}"/>
              </a:ext>
            </a:extLst>
          </p:cNvPr>
          <p:cNvSpPr/>
          <p:nvPr/>
        </p:nvSpPr>
        <p:spPr>
          <a:xfrm rot="5400000">
            <a:off x="5368272" y="2981568"/>
            <a:ext cx="167455" cy="144358"/>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三角形 20">
            <a:extLst>
              <a:ext uri="{FF2B5EF4-FFF2-40B4-BE49-F238E27FC236}">
                <a16:creationId xmlns="" xmlns:a16="http://schemas.microsoft.com/office/drawing/2014/main" id="{3398390A-E55D-2BFC-C453-0994792F0153}"/>
              </a:ext>
            </a:extLst>
          </p:cNvPr>
          <p:cNvSpPr/>
          <p:nvPr/>
        </p:nvSpPr>
        <p:spPr>
          <a:xfrm rot="5400000">
            <a:off x="7696233" y="2981569"/>
            <a:ext cx="167455" cy="144358"/>
          </a:xfrm>
          <a:prstGeom prst="triangle">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 xmlns:a16="http://schemas.microsoft.com/office/drawing/2014/main" id="{5F865894-AF71-D55E-9EED-FBDD5B90CC03}"/>
              </a:ext>
            </a:extLst>
          </p:cNvPr>
          <p:cNvSpPr txBox="1"/>
          <p:nvPr/>
        </p:nvSpPr>
        <p:spPr>
          <a:xfrm>
            <a:off x="779507" y="1651148"/>
            <a:ext cx="2556417" cy="369332"/>
          </a:xfrm>
          <a:prstGeom prst="rect">
            <a:avLst/>
          </a:prstGeom>
          <a:noFill/>
        </p:spPr>
        <p:txBody>
          <a:bodyPr wrap="square">
            <a:spAutoFit/>
          </a:bodyPr>
          <a:lstStyle/>
          <a:p>
            <a:r>
              <a:rPr lang="ja-JP" altLang="en-US" b="1">
                <a:solidFill>
                  <a:srgbClr val="C62153"/>
                </a:solidFill>
                <a:latin typeface="Meiryo" panose="020B0604030504040204" pitchFamily="34" charset="-128"/>
                <a:ea typeface="Meiryo" panose="020B0604030504040204" pitchFamily="34" charset="-128"/>
              </a:rPr>
              <a:t>開催までの流れ</a:t>
            </a:r>
            <a:endParaRPr lang="en-US" altLang="ja-JP" b="1" dirty="0">
              <a:solidFill>
                <a:srgbClr val="C62153"/>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 xmlns:a16="http://schemas.microsoft.com/office/drawing/2014/main" id="{08A3EFDC-809B-3510-5D14-B3FD9B1234A2}"/>
              </a:ext>
            </a:extLst>
          </p:cNvPr>
          <p:cNvSpPr txBox="1"/>
          <p:nvPr/>
        </p:nvSpPr>
        <p:spPr>
          <a:xfrm>
            <a:off x="788667" y="4437293"/>
            <a:ext cx="8228458" cy="369332"/>
          </a:xfrm>
          <a:prstGeom prst="rect">
            <a:avLst/>
          </a:prstGeom>
          <a:noFill/>
        </p:spPr>
        <p:txBody>
          <a:bodyPr wrap="square">
            <a:spAutoFit/>
          </a:bodyPr>
          <a:lstStyle/>
          <a:p>
            <a:r>
              <a:rPr lang="ja-JP" altLang="en-US" b="1" dirty="0">
                <a:solidFill>
                  <a:srgbClr val="C62153"/>
                </a:solidFill>
                <a:latin typeface="Meiryo" panose="020B0604030504040204" pitchFamily="34" charset="-128"/>
                <a:ea typeface="Meiryo" panose="020B0604030504040204" pitchFamily="34" charset="-128"/>
              </a:rPr>
              <a:t>デジタル初心者の町会・自治会員などに教える時のポイント</a:t>
            </a:r>
            <a:endParaRPr lang="en-US" altLang="ja-JP" b="1" dirty="0">
              <a:solidFill>
                <a:srgbClr val="C62153"/>
              </a:solidFill>
              <a:latin typeface="Meiryo" panose="020B0604030504040204" pitchFamily="34" charset="-128"/>
              <a:ea typeface="Meiryo" panose="020B0604030504040204" pitchFamily="34" charset="-128"/>
            </a:endParaRPr>
          </a:p>
        </p:txBody>
      </p:sp>
      <p:grpSp>
        <p:nvGrpSpPr>
          <p:cNvPr id="38" name="グループ化 37">
            <a:extLst>
              <a:ext uri="{FF2B5EF4-FFF2-40B4-BE49-F238E27FC236}">
                <a16:creationId xmlns="" xmlns:a16="http://schemas.microsoft.com/office/drawing/2014/main" id="{C1CB9246-0194-8F72-B24B-271B6EABC1C0}"/>
              </a:ext>
            </a:extLst>
          </p:cNvPr>
          <p:cNvGrpSpPr/>
          <p:nvPr/>
        </p:nvGrpSpPr>
        <p:grpSpPr>
          <a:xfrm>
            <a:off x="849433" y="2084370"/>
            <a:ext cx="1320505" cy="328977"/>
            <a:chOff x="1025255" y="2207761"/>
            <a:chExt cx="1320505" cy="328977"/>
          </a:xfrm>
          <a:solidFill>
            <a:srgbClr val="C62153"/>
          </a:solidFill>
        </p:grpSpPr>
        <p:sp>
          <p:nvSpPr>
            <p:cNvPr id="37" name="角丸四角形 36">
              <a:extLst>
                <a:ext uri="{FF2B5EF4-FFF2-40B4-BE49-F238E27FC236}">
                  <a16:creationId xmlns="" xmlns:a16="http://schemas.microsoft.com/office/drawing/2014/main" id="{1B0E702A-AFFE-E1F3-B9D3-5D34BFAE1DD6}"/>
                </a:ext>
              </a:extLst>
            </p:cNvPr>
            <p:cNvSpPr/>
            <p:nvPr/>
          </p:nvSpPr>
          <p:spPr>
            <a:xfrm>
              <a:off x="1169277" y="2207761"/>
              <a:ext cx="1032460" cy="303876"/>
            </a:xfrm>
            <a:prstGeom prst="roundRect">
              <a:avLst>
                <a:gd name="adj" fmla="val 90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 xmlns:a16="http://schemas.microsoft.com/office/drawing/2014/main" id="{880B1299-53BC-94E8-AB27-76C1903935E8}"/>
                </a:ext>
              </a:extLst>
            </p:cNvPr>
            <p:cNvSpPr txBox="1"/>
            <p:nvPr/>
          </p:nvSpPr>
          <p:spPr>
            <a:xfrm>
              <a:off x="1025255" y="2228961"/>
              <a:ext cx="1320505" cy="307777"/>
            </a:xfrm>
            <a:prstGeom prst="rect">
              <a:avLst/>
            </a:prstGeom>
            <a:noFill/>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ステップ</a:t>
              </a:r>
              <a:r>
                <a:rPr lang="en-US" altLang="ja-JP" sz="1400" b="1" dirty="0">
                  <a:solidFill>
                    <a:schemeClr val="bg1"/>
                  </a:solidFill>
                  <a:latin typeface="Meiryo" panose="020B0604030504040204" pitchFamily="34" charset="-128"/>
                  <a:ea typeface="Meiryo" panose="020B0604030504040204" pitchFamily="34" charset="-128"/>
                </a:rPr>
                <a:t>①</a:t>
              </a:r>
              <a:endParaRPr lang="ja-JP" altLang="en-US" sz="1400" b="1">
                <a:solidFill>
                  <a:schemeClr val="bg1"/>
                </a:solidFill>
                <a:latin typeface="Meiryo" panose="020B0604030504040204" pitchFamily="34" charset="-128"/>
                <a:ea typeface="Meiryo" panose="020B0604030504040204" pitchFamily="34" charset="-128"/>
              </a:endParaRPr>
            </a:p>
          </p:txBody>
        </p:sp>
      </p:grpSp>
      <p:grpSp>
        <p:nvGrpSpPr>
          <p:cNvPr id="39" name="グループ化 38">
            <a:extLst>
              <a:ext uri="{FF2B5EF4-FFF2-40B4-BE49-F238E27FC236}">
                <a16:creationId xmlns="" xmlns:a16="http://schemas.microsoft.com/office/drawing/2014/main" id="{560C1D2D-0178-3FD5-C162-DB3D849436CC}"/>
              </a:ext>
            </a:extLst>
          </p:cNvPr>
          <p:cNvGrpSpPr/>
          <p:nvPr/>
        </p:nvGrpSpPr>
        <p:grpSpPr>
          <a:xfrm>
            <a:off x="3196817" y="2084370"/>
            <a:ext cx="1320505" cy="328977"/>
            <a:chOff x="1025255" y="2207761"/>
            <a:chExt cx="1320505" cy="328977"/>
          </a:xfrm>
          <a:solidFill>
            <a:srgbClr val="C62153"/>
          </a:solidFill>
        </p:grpSpPr>
        <p:sp>
          <p:nvSpPr>
            <p:cNvPr id="40" name="角丸四角形 39">
              <a:extLst>
                <a:ext uri="{FF2B5EF4-FFF2-40B4-BE49-F238E27FC236}">
                  <a16:creationId xmlns="" xmlns:a16="http://schemas.microsoft.com/office/drawing/2014/main" id="{BE91A947-7423-DB85-91FF-EAA6EB0F7F4B}"/>
                </a:ext>
              </a:extLst>
            </p:cNvPr>
            <p:cNvSpPr/>
            <p:nvPr/>
          </p:nvSpPr>
          <p:spPr>
            <a:xfrm>
              <a:off x="1169277" y="2207761"/>
              <a:ext cx="1032460" cy="303876"/>
            </a:xfrm>
            <a:prstGeom prst="roundRect">
              <a:avLst>
                <a:gd name="adj" fmla="val 90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 xmlns:a16="http://schemas.microsoft.com/office/drawing/2014/main" id="{921868AD-8B63-C0A1-EC3B-9447E87B08C3}"/>
                </a:ext>
              </a:extLst>
            </p:cNvPr>
            <p:cNvSpPr txBox="1"/>
            <p:nvPr/>
          </p:nvSpPr>
          <p:spPr>
            <a:xfrm>
              <a:off x="1025255" y="2228961"/>
              <a:ext cx="1320505" cy="307777"/>
            </a:xfrm>
            <a:prstGeom prst="rect">
              <a:avLst/>
            </a:prstGeom>
            <a:noFill/>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ステップ②</a:t>
              </a:r>
            </a:p>
          </p:txBody>
        </p:sp>
      </p:grpSp>
      <p:grpSp>
        <p:nvGrpSpPr>
          <p:cNvPr id="42" name="グループ化 41">
            <a:extLst>
              <a:ext uri="{FF2B5EF4-FFF2-40B4-BE49-F238E27FC236}">
                <a16:creationId xmlns="" xmlns:a16="http://schemas.microsoft.com/office/drawing/2014/main" id="{94BFB4E8-45B3-3358-B31A-33DB67A08EAD}"/>
              </a:ext>
            </a:extLst>
          </p:cNvPr>
          <p:cNvGrpSpPr/>
          <p:nvPr/>
        </p:nvGrpSpPr>
        <p:grpSpPr>
          <a:xfrm>
            <a:off x="5523843" y="2084370"/>
            <a:ext cx="1320505" cy="328977"/>
            <a:chOff x="1025255" y="2207761"/>
            <a:chExt cx="1320505" cy="328977"/>
          </a:xfrm>
          <a:solidFill>
            <a:srgbClr val="C62153"/>
          </a:solidFill>
        </p:grpSpPr>
        <p:sp>
          <p:nvSpPr>
            <p:cNvPr id="43" name="角丸四角形 42">
              <a:extLst>
                <a:ext uri="{FF2B5EF4-FFF2-40B4-BE49-F238E27FC236}">
                  <a16:creationId xmlns="" xmlns:a16="http://schemas.microsoft.com/office/drawing/2014/main" id="{1C36B44B-BFFE-8F00-BF55-2993A6C182E6}"/>
                </a:ext>
              </a:extLst>
            </p:cNvPr>
            <p:cNvSpPr/>
            <p:nvPr/>
          </p:nvSpPr>
          <p:spPr>
            <a:xfrm>
              <a:off x="1169277" y="2207761"/>
              <a:ext cx="1032460" cy="303876"/>
            </a:xfrm>
            <a:prstGeom prst="roundRect">
              <a:avLst>
                <a:gd name="adj" fmla="val 90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 xmlns:a16="http://schemas.microsoft.com/office/drawing/2014/main" id="{05EC3E18-098F-90ED-98FC-40ECC37A2787}"/>
                </a:ext>
              </a:extLst>
            </p:cNvPr>
            <p:cNvSpPr txBox="1"/>
            <p:nvPr/>
          </p:nvSpPr>
          <p:spPr>
            <a:xfrm>
              <a:off x="1025255" y="2228961"/>
              <a:ext cx="1320505" cy="307777"/>
            </a:xfrm>
            <a:prstGeom prst="rect">
              <a:avLst/>
            </a:prstGeom>
            <a:noFill/>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ステップ</a:t>
              </a:r>
              <a:r>
                <a:rPr lang="en-US" altLang="ja-JP" sz="1400" b="1" dirty="0">
                  <a:solidFill>
                    <a:schemeClr val="bg1"/>
                  </a:solidFill>
                  <a:latin typeface="Meiryo" panose="020B0604030504040204" pitchFamily="34" charset="-128"/>
                  <a:ea typeface="Meiryo" panose="020B0604030504040204" pitchFamily="34" charset="-128"/>
                </a:rPr>
                <a:t>③</a:t>
              </a:r>
              <a:endParaRPr lang="ja-JP" altLang="en-US" sz="1400" b="1">
                <a:solidFill>
                  <a:schemeClr val="bg1"/>
                </a:solidFill>
                <a:latin typeface="Meiryo" panose="020B0604030504040204" pitchFamily="34" charset="-128"/>
                <a:ea typeface="Meiryo" panose="020B0604030504040204" pitchFamily="34" charset="-128"/>
              </a:endParaRPr>
            </a:p>
          </p:txBody>
        </p:sp>
      </p:grpSp>
      <p:grpSp>
        <p:nvGrpSpPr>
          <p:cNvPr id="45" name="グループ化 44">
            <a:extLst>
              <a:ext uri="{FF2B5EF4-FFF2-40B4-BE49-F238E27FC236}">
                <a16:creationId xmlns="" xmlns:a16="http://schemas.microsoft.com/office/drawing/2014/main" id="{A0A6C10D-3EF3-066D-2252-D2553B09361C}"/>
              </a:ext>
            </a:extLst>
          </p:cNvPr>
          <p:cNvGrpSpPr/>
          <p:nvPr/>
        </p:nvGrpSpPr>
        <p:grpSpPr>
          <a:xfrm>
            <a:off x="7840643" y="2084370"/>
            <a:ext cx="1320505" cy="328977"/>
            <a:chOff x="1025255" y="2207761"/>
            <a:chExt cx="1320505" cy="328977"/>
          </a:xfrm>
          <a:solidFill>
            <a:srgbClr val="C62153"/>
          </a:solidFill>
        </p:grpSpPr>
        <p:sp>
          <p:nvSpPr>
            <p:cNvPr id="46" name="角丸四角形 45">
              <a:extLst>
                <a:ext uri="{FF2B5EF4-FFF2-40B4-BE49-F238E27FC236}">
                  <a16:creationId xmlns="" xmlns:a16="http://schemas.microsoft.com/office/drawing/2014/main" id="{420DEF19-6653-E31F-571B-5972AA430717}"/>
                </a:ext>
              </a:extLst>
            </p:cNvPr>
            <p:cNvSpPr/>
            <p:nvPr/>
          </p:nvSpPr>
          <p:spPr>
            <a:xfrm>
              <a:off x="1169277" y="2207761"/>
              <a:ext cx="1032460" cy="303876"/>
            </a:xfrm>
            <a:prstGeom prst="roundRect">
              <a:avLst>
                <a:gd name="adj" fmla="val 90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 xmlns:a16="http://schemas.microsoft.com/office/drawing/2014/main" id="{4A49E336-06F6-FC5D-0909-C30E3CC4235C}"/>
                </a:ext>
              </a:extLst>
            </p:cNvPr>
            <p:cNvSpPr txBox="1"/>
            <p:nvPr/>
          </p:nvSpPr>
          <p:spPr>
            <a:xfrm>
              <a:off x="1025255" y="2228961"/>
              <a:ext cx="1320505" cy="307777"/>
            </a:xfrm>
            <a:prstGeom prst="rect">
              <a:avLst/>
            </a:prstGeom>
            <a:noFill/>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rPr>
                <a:t>ステップ</a:t>
              </a:r>
              <a:r>
                <a:rPr lang="en-US" altLang="ja-JP" sz="1400" b="1" dirty="0">
                  <a:solidFill>
                    <a:schemeClr val="bg1"/>
                  </a:solidFill>
                  <a:latin typeface="Meiryo" panose="020B0604030504040204" pitchFamily="34" charset="-128"/>
                  <a:ea typeface="Meiryo" panose="020B0604030504040204" pitchFamily="34" charset="-128"/>
                </a:rPr>
                <a:t>④</a:t>
              </a:r>
              <a:endParaRPr lang="ja-JP" altLang="en-US" sz="1400" b="1">
                <a:solidFill>
                  <a:schemeClr val="bg1"/>
                </a:solidFill>
                <a:latin typeface="Meiryo" panose="020B0604030504040204" pitchFamily="34" charset="-128"/>
                <a:ea typeface="Meiryo" panose="020B0604030504040204" pitchFamily="34" charset="-128"/>
              </a:endParaRPr>
            </a:p>
          </p:txBody>
        </p:sp>
      </p:grpSp>
      <p:grpSp>
        <p:nvGrpSpPr>
          <p:cNvPr id="9" name="グループ化 8">
            <a:extLst>
              <a:ext uri="{FF2B5EF4-FFF2-40B4-BE49-F238E27FC236}">
                <a16:creationId xmlns="" xmlns:a16="http://schemas.microsoft.com/office/drawing/2014/main" id="{989350C9-DFF7-EFB0-B693-E49356ABC383}"/>
              </a:ext>
            </a:extLst>
          </p:cNvPr>
          <p:cNvGrpSpPr/>
          <p:nvPr/>
        </p:nvGrpSpPr>
        <p:grpSpPr>
          <a:xfrm>
            <a:off x="604646" y="0"/>
            <a:ext cx="1351370" cy="1035439"/>
            <a:chOff x="604646" y="0"/>
            <a:chExt cx="1351370" cy="1035439"/>
          </a:xfrm>
          <a:solidFill>
            <a:srgbClr val="00A478"/>
          </a:solidFill>
        </p:grpSpPr>
        <p:sp>
          <p:nvSpPr>
            <p:cNvPr id="16" name="片側の 2 つの角を切り取った四角形 15">
              <a:extLst>
                <a:ext uri="{FF2B5EF4-FFF2-40B4-BE49-F238E27FC236}">
                  <a16:creationId xmlns="" xmlns:a16="http://schemas.microsoft.com/office/drawing/2014/main" id="{8ED5BE02-B0A5-6669-CB3A-E6B57CADD49E}"/>
                </a:ext>
              </a:extLst>
            </p:cNvPr>
            <p:cNvSpPr/>
            <p:nvPr/>
          </p:nvSpPr>
          <p:spPr>
            <a:xfrm>
              <a:off x="604647" y="512218"/>
              <a:ext cx="1351369" cy="523221"/>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片側の 2 つの角を切り取った四角形 21">
              <a:extLst>
                <a:ext uri="{FF2B5EF4-FFF2-40B4-BE49-F238E27FC236}">
                  <a16:creationId xmlns="" xmlns:a16="http://schemas.microsoft.com/office/drawing/2014/main" id="{3DA0161E-DB7C-6E1D-41B6-B934280C306F}"/>
                </a:ext>
              </a:extLst>
            </p:cNvPr>
            <p:cNvSpPr/>
            <p:nvPr/>
          </p:nvSpPr>
          <p:spPr>
            <a:xfrm rot="10800000">
              <a:off x="604646" y="0"/>
              <a:ext cx="1351369" cy="523222"/>
            </a:xfrm>
            <a:prstGeom prst="snip2SameRect">
              <a:avLst/>
            </a:prstGeom>
            <a:solidFill>
              <a:srgbClr val="C62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 xmlns:a16="http://schemas.microsoft.com/office/drawing/2014/main" id="{BDC4CCDF-F704-9CD5-C01D-7879B1DC829B}"/>
              </a:ext>
            </a:extLst>
          </p:cNvPr>
          <p:cNvSpPr txBox="1"/>
          <p:nvPr/>
        </p:nvSpPr>
        <p:spPr>
          <a:xfrm>
            <a:off x="788667" y="403384"/>
            <a:ext cx="983325" cy="630942"/>
          </a:xfrm>
          <a:prstGeom prst="rect">
            <a:avLst/>
          </a:prstGeom>
          <a:solidFill>
            <a:srgbClr val="C6215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ja-JP" altLang="en-US" sz="3500" b="1">
                <a:solidFill>
                  <a:schemeClr val="bg1"/>
                </a:solidFill>
                <a:latin typeface="Yu Gothic Pr6N B" panose="020B0400000000000000" pitchFamily="34" charset="-128"/>
                <a:ea typeface="Yu Gothic Pr6N B" panose="020B0400000000000000" pitchFamily="34" charset="-128"/>
              </a:rPr>
              <a:t>1</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
        <p:nvSpPr>
          <p:cNvPr id="5" name="テキスト ボックス 4">
            <a:extLst>
              <a:ext uri="{FF2B5EF4-FFF2-40B4-BE49-F238E27FC236}">
                <a16:creationId xmlns="" xmlns:a16="http://schemas.microsoft.com/office/drawing/2014/main" id="{0479456D-0667-A2F1-A6AA-A7F170088D2B}"/>
              </a:ext>
            </a:extLst>
          </p:cNvPr>
          <p:cNvSpPr txBox="1"/>
          <p:nvPr/>
        </p:nvSpPr>
        <p:spPr>
          <a:xfrm>
            <a:off x="924370" y="2875487"/>
            <a:ext cx="2133554" cy="1015663"/>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開催形式、会場や開催日を決定します。会場が確定したら、インターネット環境の確認や道具などを準備します。</a:t>
            </a:r>
            <a:endParaRPr lang="en-US" altLang="ja-JP" sz="1200" dirty="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 xmlns:a16="http://schemas.microsoft.com/office/drawing/2014/main" id="{633833E4-9838-5235-7513-6AF9AAD2C3CA}"/>
              </a:ext>
            </a:extLst>
          </p:cNvPr>
          <p:cNvSpPr txBox="1"/>
          <p:nvPr/>
        </p:nvSpPr>
        <p:spPr>
          <a:xfrm>
            <a:off x="3257844" y="2875487"/>
            <a:ext cx="2133554" cy="1015663"/>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チラシや区報などを活用して参加者募集の告知をしましょう。募集を終えたら、参加者へ事前アンケートを行います。</a:t>
            </a:r>
          </a:p>
        </p:txBody>
      </p:sp>
      <p:sp>
        <p:nvSpPr>
          <p:cNvPr id="7" name="テキスト ボックス 6">
            <a:extLst>
              <a:ext uri="{FF2B5EF4-FFF2-40B4-BE49-F238E27FC236}">
                <a16:creationId xmlns="" xmlns:a16="http://schemas.microsoft.com/office/drawing/2014/main" id="{2072DA35-CDA0-738A-5B3D-D25CC3D1CD9F}"/>
              </a:ext>
            </a:extLst>
          </p:cNvPr>
          <p:cNvSpPr txBox="1"/>
          <p:nvPr/>
        </p:nvSpPr>
        <p:spPr>
          <a:xfrm>
            <a:off x="5594914" y="2866563"/>
            <a:ext cx="2133554" cy="1015663"/>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講座当日に行うことを時間割にして作成します。事前アンケートを参考に、参加者のレベルに合わせて組み立てます。</a:t>
            </a:r>
          </a:p>
        </p:txBody>
      </p:sp>
      <p:sp>
        <p:nvSpPr>
          <p:cNvPr id="27" name="テキスト ボックス 26">
            <a:extLst>
              <a:ext uri="{FF2B5EF4-FFF2-40B4-BE49-F238E27FC236}">
                <a16:creationId xmlns="" xmlns:a16="http://schemas.microsoft.com/office/drawing/2014/main" id="{69DD41A7-9009-DB86-B3F7-3B835D970447}"/>
              </a:ext>
            </a:extLst>
          </p:cNvPr>
          <p:cNvSpPr txBox="1"/>
          <p:nvPr/>
        </p:nvSpPr>
        <p:spPr>
          <a:xfrm>
            <a:off x="7908601" y="2878192"/>
            <a:ext cx="2288695" cy="1015663"/>
          </a:xfrm>
          <a:prstGeom prst="rect">
            <a:avLst/>
          </a:prstGeom>
          <a:noFill/>
        </p:spPr>
        <p:txBody>
          <a:bodyPr wrap="square">
            <a:spAutoFit/>
          </a:bodyPr>
          <a:lstStyle/>
          <a:p>
            <a:r>
              <a:rPr lang="ja-JP" altLang="en-US" sz="1200">
                <a:latin typeface="Meiryo" panose="020B0604030504040204" pitchFamily="34" charset="-128"/>
                <a:ea typeface="Meiryo" panose="020B0604030504040204" pitchFamily="34" charset="-128"/>
              </a:rPr>
              <a:t>開始前に出欠確認、各種機材の確認を行います。</a:t>
            </a:r>
            <a:endParaRPr lang="en-US" altLang="ja-JP" sz="1200"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SNS</a:t>
            </a:r>
            <a:r>
              <a:rPr lang="ja-JP" altLang="en-US" sz="1200">
                <a:latin typeface="Meiryo" panose="020B0604030504040204" pitchFamily="34" charset="-128"/>
                <a:ea typeface="Meiryo" panose="020B0604030504040204" pitchFamily="34" charset="-128"/>
              </a:rPr>
              <a:t>に不慣れな方が多いので、</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急がず、サポートしながら講座運営していきましょう。</a:t>
            </a:r>
          </a:p>
        </p:txBody>
      </p:sp>
      <p:sp>
        <p:nvSpPr>
          <p:cNvPr id="28" name="テキスト ボックス 27">
            <a:extLst>
              <a:ext uri="{FF2B5EF4-FFF2-40B4-BE49-F238E27FC236}">
                <a16:creationId xmlns="" xmlns:a16="http://schemas.microsoft.com/office/drawing/2014/main" id="{76CA51B1-F427-96C7-678A-AEE354CCC10D}"/>
              </a:ext>
            </a:extLst>
          </p:cNvPr>
          <p:cNvSpPr txBox="1"/>
          <p:nvPr/>
        </p:nvSpPr>
        <p:spPr>
          <a:xfrm>
            <a:off x="923555" y="4758382"/>
            <a:ext cx="9273741" cy="1015663"/>
          </a:xfrm>
          <a:prstGeom prst="rect">
            <a:avLst/>
          </a:prstGeom>
          <a:noFill/>
        </p:spPr>
        <p:txBody>
          <a:bodyPr wrap="square">
            <a:spAutoFit/>
          </a:bodyPr>
          <a:lstStyle/>
          <a:p>
            <a:pPr>
              <a:lnSpc>
                <a:spcPts val="1840"/>
              </a:lnSpc>
            </a:pPr>
            <a:r>
              <a:rPr lang="ja-JP" altLang="en-US" sz="1300" b="1" dirty="0">
                <a:latin typeface="Meiryo" panose="020B0604030504040204" pitchFamily="34" charset="-128"/>
                <a:ea typeface="Meiryo" panose="020B0604030504040204" pitchFamily="34" charset="-128"/>
              </a:rPr>
              <a:t>■</a:t>
            </a:r>
            <a:r>
              <a:rPr lang="en-US" altLang="ja-JP" sz="1300" b="1" dirty="0">
                <a:latin typeface="Meiryo" panose="020B0604030504040204" pitchFamily="34" charset="-128"/>
                <a:ea typeface="Meiryo" panose="020B0604030504040204" pitchFamily="34" charset="-128"/>
              </a:rPr>
              <a:t> </a:t>
            </a:r>
            <a:r>
              <a:rPr lang="ja-JP" altLang="en-US" sz="1300" b="1" dirty="0">
                <a:latin typeface="Meiryo" panose="020B0604030504040204" pitchFamily="34" charset="-128"/>
                <a:ea typeface="Meiryo" panose="020B0604030504040204" pitchFamily="34" charset="-128"/>
              </a:rPr>
              <a:t>シニア世代の</a:t>
            </a:r>
            <a:r>
              <a:rPr lang="en-US" altLang="ja-JP" sz="1300" b="1" dirty="0">
                <a:latin typeface="Meiryo" panose="020B0604030504040204" pitchFamily="34" charset="-128"/>
                <a:ea typeface="Meiryo" panose="020B0604030504040204" pitchFamily="34" charset="-128"/>
              </a:rPr>
              <a:t>IT</a:t>
            </a:r>
            <a:r>
              <a:rPr lang="ja-JP" altLang="en-US" sz="1300" b="1" dirty="0">
                <a:latin typeface="Meiryo" panose="020B0604030504040204" pitchFamily="34" charset="-128"/>
                <a:ea typeface="Meiryo" panose="020B0604030504040204" pitchFamily="34" charset="-128"/>
              </a:rPr>
              <a:t>リテラシー</a:t>
            </a:r>
            <a:endParaRPr lang="en-US" altLang="ja-JP" sz="1300" b="1" dirty="0">
              <a:latin typeface="Meiryo" panose="020B0604030504040204" pitchFamily="34" charset="-128"/>
              <a:ea typeface="Meiryo" panose="020B0604030504040204" pitchFamily="34" charset="-128"/>
            </a:endParaRPr>
          </a:p>
          <a:p>
            <a:pPr>
              <a:lnSpc>
                <a:spcPts val="1840"/>
              </a:lnSpc>
            </a:pPr>
            <a:r>
              <a:rPr lang="ja-JP" altLang="en-US" sz="1300" dirty="0">
                <a:latin typeface="Meiryo" panose="020B0604030504040204" pitchFamily="34" charset="-128"/>
                <a:ea typeface="Meiryo" panose="020B0604030504040204" pitchFamily="34" charset="-128"/>
              </a:rPr>
              <a:t>　「デジタルシニア」と呼ばれるインターネットを活用できる人もいれば、スマホに限らず機械全般に苦手意識</a:t>
            </a:r>
            <a:endParaRPr lang="en-US" altLang="ja-JP" sz="1300" dirty="0">
              <a:latin typeface="Meiryo" panose="020B0604030504040204" pitchFamily="34" charset="-128"/>
              <a:ea typeface="Meiryo" panose="020B0604030504040204" pitchFamily="34" charset="-128"/>
            </a:endParaRPr>
          </a:p>
          <a:p>
            <a:pPr>
              <a:lnSpc>
                <a:spcPts val="1840"/>
              </a:lnSpc>
            </a:pPr>
            <a:r>
              <a:rPr lang="ja-JP" altLang="en-US" sz="1300" dirty="0">
                <a:latin typeface="Meiryo" panose="020B0604030504040204" pitchFamily="34" charset="-128"/>
                <a:ea typeface="Meiryo" panose="020B0604030504040204" pitchFamily="34" charset="-128"/>
              </a:rPr>
              <a:t>　</a:t>
            </a:r>
            <a:r>
              <a:rPr lang="en-US" altLang="ja-JP" sz="1300" dirty="0">
                <a:latin typeface="Meiryo" panose="020B0604030504040204" pitchFamily="34" charset="-128"/>
                <a:ea typeface="Meiryo" panose="020B0604030504040204" pitchFamily="34" charset="-128"/>
              </a:rPr>
              <a:t> </a:t>
            </a:r>
            <a:r>
              <a:rPr lang="ja-JP" altLang="en-US" sz="1300" dirty="0">
                <a:latin typeface="Meiryo" panose="020B0604030504040204" pitchFamily="34" charset="-128"/>
                <a:ea typeface="Meiryo" panose="020B0604030504040204" pitchFamily="34" charset="-128"/>
              </a:rPr>
              <a:t>のある人もいます。デジタル初心者は、分からないことへの「不安」や、初めてのことに対する「戸惑い」を感じて</a:t>
            </a:r>
            <a:r>
              <a:rPr lang="ja-JP" altLang="en-US" sz="1300" dirty="0" err="1">
                <a:latin typeface="Meiryo" panose="020B0604030504040204" pitchFamily="34" charset="-128"/>
                <a:ea typeface="Meiryo" panose="020B0604030504040204" pitchFamily="34" charset="-128"/>
              </a:rPr>
              <a:t>い</a:t>
            </a:r>
            <a:endParaRPr lang="en-US" altLang="ja-JP" sz="1300" dirty="0">
              <a:latin typeface="Meiryo" panose="020B0604030504040204" pitchFamily="34" charset="-128"/>
              <a:ea typeface="Meiryo" panose="020B0604030504040204" pitchFamily="34" charset="-128"/>
            </a:endParaRPr>
          </a:p>
          <a:p>
            <a:pPr>
              <a:lnSpc>
                <a:spcPts val="1840"/>
              </a:lnSpc>
            </a:pPr>
            <a:r>
              <a:rPr lang="ja-JP" altLang="en-US" sz="1300" dirty="0">
                <a:latin typeface="Meiryo" panose="020B0604030504040204" pitchFamily="34" charset="-128"/>
                <a:ea typeface="Meiryo" panose="020B0604030504040204" pitchFamily="34" charset="-128"/>
              </a:rPr>
              <a:t>　</a:t>
            </a:r>
            <a:r>
              <a:rPr lang="en-US" altLang="ja-JP" sz="1300" dirty="0">
                <a:latin typeface="Meiryo" panose="020B0604030504040204" pitchFamily="34" charset="-128"/>
                <a:ea typeface="Meiryo" panose="020B0604030504040204" pitchFamily="34" charset="-128"/>
              </a:rPr>
              <a:t> </a:t>
            </a:r>
            <a:r>
              <a:rPr lang="ja-JP" altLang="en-US" sz="1300" dirty="0">
                <a:latin typeface="Meiryo" panose="020B0604030504040204" pitchFamily="34" charset="-128"/>
                <a:ea typeface="Meiryo" panose="020B0604030504040204" pitchFamily="34" charset="-128"/>
              </a:rPr>
              <a:t>ることを理解し、最初の一歩を踏み出せるようにサポートしましょう。</a:t>
            </a:r>
            <a:endParaRPr lang="en-US" altLang="ja-JP" sz="1300" dirty="0">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 xmlns:a16="http://schemas.microsoft.com/office/drawing/2014/main" id="{79F29426-34F9-7391-33BD-0B334E846974}"/>
              </a:ext>
            </a:extLst>
          </p:cNvPr>
          <p:cNvSpPr txBox="1"/>
          <p:nvPr/>
        </p:nvSpPr>
        <p:spPr>
          <a:xfrm>
            <a:off x="923555" y="5722563"/>
            <a:ext cx="9273741" cy="784830"/>
          </a:xfrm>
          <a:prstGeom prst="rect">
            <a:avLst/>
          </a:prstGeom>
          <a:noFill/>
        </p:spPr>
        <p:txBody>
          <a:bodyPr wrap="square">
            <a:spAutoFit/>
          </a:bodyPr>
          <a:lstStyle/>
          <a:p>
            <a:pPr>
              <a:lnSpc>
                <a:spcPts val="1840"/>
              </a:lnSpc>
            </a:pPr>
            <a:r>
              <a:rPr lang="ja-JP" altLang="en-US" sz="1300" b="1">
                <a:latin typeface="Meiryo" panose="020B0604030504040204" pitchFamily="34" charset="-128"/>
                <a:ea typeface="Meiryo" panose="020B0604030504040204" pitchFamily="34" charset="-128"/>
              </a:rPr>
              <a:t>■</a:t>
            </a:r>
            <a:r>
              <a:rPr lang="en-US" altLang="ja-JP" sz="1300" b="1" dirty="0">
                <a:latin typeface="Meiryo" panose="020B0604030504040204" pitchFamily="34" charset="-128"/>
                <a:ea typeface="Meiryo" panose="020B0604030504040204" pitchFamily="34" charset="-128"/>
              </a:rPr>
              <a:t> </a:t>
            </a:r>
            <a:r>
              <a:rPr lang="ja-JP" altLang="en-US" sz="1300" b="1">
                <a:latin typeface="Meiryo" panose="020B0604030504040204" pitchFamily="34" charset="-128"/>
                <a:ea typeface="Meiryo" panose="020B0604030504040204" pitchFamily="34" charset="-128"/>
              </a:rPr>
              <a:t>何度同じ質問をされても</a:t>
            </a:r>
            <a:r>
              <a:rPr lang="en-US" altLang="ja-JP" sz="1300" b="1" dirty="0">
                <a:latin typeface="Meiryo" panose="020B0604030504040204" pitchFamily="34" charset="-128"/>
                <a:ea typeface="Meiryo" panose="020B0604030504040204" pitchFamily="34" charset="-128"/>
              </a:rPr>
              <a:t>OK</a:t>
            </a:r>
          </a:p>
          <a:p>
            <a:pPr>
              <a:lnSpc>
                <a:spcPts val="1840"/>
              </a:lnSpc>
            </a:pPr>
            <a:r>
              <a:rPr lang="ja-JP" altLang="en-US" sz="1300">
                <a:latin typeface="Meiryo" panose="020B0604030504040204" pitchFamily="34" charset="-128"/>
                <a:ea typeface="Meiryo" panose="020B0604030504040204" pitchFamily="34" charset="-128"/>
              </a:rPr>
              <a:t>　「先程教えましたとおり</a:t>
            </a:r>
            <a:r>
              <a:rPr lang="en-US" altLang="ja-JP" sz="1300" dirty="0">
                <a:latin typeface="Meiryo" panose="020B0604030504040204" pitchFamily="34" charset="-128"/>
                <a:ea typeface="Meiryo" panose="020B0604030504040204" pitchFamily="34" charset="-128"/>
              </a:rPr>
              <a:t>……</a:t>
            </a:r>
            <a:r>
              <a:rPr lang="ja-JP" altLang="en-US" sz="1300">
                <a:latin typeface="Meiryo" panose="020B0604030504040204" pitchFamily="34" charset="-128"/>
                <a:ea typeface="Meiryo" panose="020B0604030504040204" pitchFamily="34" charset="-128"/>
              </a:rPr>
              <a:t>」など、聞くことを躊躇させてしまうような言い回しは使わないようにしましょう。</a:t>
            </a:r>
            <a:endParaRPr lang="en-US" altLang="ja-JP" sz="1300" dirty="0">
              <a:latin typeface="Meiryo" panose="020B0604030504040204" pitchFamily="34" charset="-128"/>
              <a:ea typeface="Meiryo" panose="020B0604030504040204" pitchFamily="34" charset="-128"/>
            </a:endParaRPr>
          </a:p>
          <a:p>
            <a:pPr>
              <a:lnSpc>
                <a:spcPts val="1840"/>
              </a:lnSpc>
            </a:pPr>
            <a:r>
              <a:rPr lang="ja-JP" altLang="en-US" sz="1300">
                <a:latin typeface="Meiryo" panose="020B0604030504040204" pitchFamily="34" charset="-128"/>
                <a:ea typeface="Meiryo" panose="020B0604030504040204" pitchFamily="34" charset="-128"/>
              </a:rPr>
              <a:t>　</a:t>
            </a:r>
            <a:r>
              <a:rPr lang="en-US" altLang="ja-JP" sz="1300" dirty="0">
                <a:latin typeface="Meiryo" panose="020B0604030504040204" pitchFamily="34" charset="-128"/>
                <a:ea typeface="Meiryo" panose="020B0604030504040204" pitchFamily="34" charset="-128"/>
              </a:rPr>
              <a:t> </a:t>
            </a:r>
            <a:r>
              <a:rPr lang="ja-JP" altLang="en-US" sz="1300">
                <a:latin typeface="Meiryo" panose="020B0604030504040204" pitchFamily="34" charset="-128"/>
                <a:ea typeface="Meiryo" panose="020B0604030504040204" pitchFamily="34" charset="-128"/>
              </a:rPr>
              <a:t>教えるスタッフは、何度同じ質問をされたとしても根気よく、丁寧に説明しましょう。</a:t>
            </a:r>
            <a:endParaRPr lang="en-US" altLang="ja-JP" sz="1300" dirty="0">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 xmlns:a16="http://schemas.microsoft.com/office/drawing/2014/main" id="{791D1AF6-93B7-18F7-69A1-906E8121D91A}"/>
              </a:ext>
            </a:extLst>
          </p:cNvPr>
          <p:cNvSpPr txBox="1"/>
          <p:nvPr/>
        </p:nvSpPr>
        <p:spPr>
          <a:xfrm>
            <a:off x="923555" y="6521317"/>
            <a:ext cx="9273741" cy="553998"/>
          </a:xfrm>
          <a:prstGeom prst="rect">
            <a:avLst/>
          </a:prstGeom>
          <a:noFill/>
        </p:spPr>
        <p:txBody>
          <a:bodyPr wrap="square">
            <a:spAutoFit/>
          </a:bodyPr>
          <a:lstStyle/>
          <a:p>
            <a:pPr>
              <a:lnSpc>
                <a:spcPts val="1840"/>
              </a:lnSpc>
            </a:pPr>
            <a:r>
              <a:rPr lang="ja-JP" altLang="en-US" sz="1300" b="1">
                <a:latin typeface="Meiryo" panose="020B0604030504040204" pitchFamily="34" charset="-128"/>
                <a:ea typeface="Meiryo" panose="020B0604030504040204" pitchFamily="34" charset="-128"/>
              </a:rPr>
              <a:t>■</a:t>
            </a:r>
            <a:r>
              <a:rPr lang="en-US" altLang="ja-JP" sz="1300" b="1" dirty="0">
                <a:latin typeface="Meiryo" panose="020B0604030504040204" pitchFamily="34" charset="-128"/>
                <a:ea typeface="Meiryo" panose="020B0604030504040204" pitchFamily="34" charset="-128"/>
              </a:rPr>
              <a:t> </a:t>
            </a:r>
            <a:r>
              <a:rPr lang="ja-JP" altLang="en-US" sz="1300" b="1">
                <a:latin typeface="Meiryo" panose="020B0604030504040204" pitchFamily="34" charset="-128"/>
                <a:ea typeface="Meiryo" panose="020B0604030504040204" pitchFamily="34" charset="-128"/>
              </a:rPr>
              <a:t>参加者のデジタルツールは勝手に触れない</a:t>
            </a:r>
            <a:endParaRPr lang="en-US" altLang="ja-JP" sz="1300" b="1" dirty="0">
              <a:latin typeface="Meiryo" panose="020B0604030504040204" pitchFamily="34" charset="-128"/>
              <a:ea typeface="Meiryo" panose="020B0604030504040204" pitchFamily="34" charset="-128"/>
            </a:endParaRPr>
          </a:p>
          <a:p>
            <a:pPr>
              <a:lnSpc>
                <a:spcPts val="1840"/>
              </a:lnSpc>
            </a:pPr>
            <a:r>
              <a:rPr lang="ja-JP" altLang="en-US" sz="1300">
                <a:latin typeface="Meiryo" panose="020B0604030504040204" pitchFamily="34" charset="-128"/>
                <a:ea typeface="Meiryo" panose="020B0604030504040204" pitchFamily="34" charset="-128"/>
              </a:rPr>
              <a:t>　</a:t>
            </a:r>
            <a:r>
              <a:rPr lang="en-US" altLang="ja-JP" sz="1300" dirty="0">
                <a:latin typeface="Meiryo" panose="020B0604030504040204" pitchFamily="34" charset="-128"/>
                <a:ea typeface="Meiryo" panose="020B0604030504040204" pitchFamily="34" charset="-128"/>
              </a:rPr>
              <a:t> </a:t>
            </a:r>
            <a:r>
              <a:rPr lang="ja-JP" altLang="en-US" sz="1300">
                <a:latin typeface="Meiryo" panose="020B0604030504040204" pitchFamily="34" charset="-128"/>
                <a:ea typeface="Meiryo" panose="020B0604030504040204" pitchFamily="34" charset="-128"/>
              </a:rPr>
              <a:t>参加者に操作をしながら説明するときは、必ず「触っても良いですか？」と確認しましょう。</a:t>
            </a:r>
            <a:endParaRPr lang="en-US" altLang="ja-JP" sz="13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33482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a:extLst>
              <a:ext uri="{FF2B5EF4-FFF2-40B4-BE49-F238E27FC236}">
                <a16:creationId xmlns="" xmlns:a16="http://schemas.microsoft.com/office/drawing/2014/main" id="{20B7F8EB-D229-AE78-D30A-A7B16431A733}"/>
              </a:ext>
            </a:extLst>
          </p:cNvPr>
          <p:cNvSpPr/>
          <p:nvPr/>
        </p:nvSpPr>
        <p:spPr>
          <a:xfrm>
            <a:off x="604646" y="2131591"/>
            <a:ext cx="3151351" cy="4940866"/>
          </a:xfrm>
          <a:prstGeom prst="roundRect">
            <a:avLst>
              <a:gd name="adj" fmla="val 1242"/>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［座学編］</a:t>
            </a:r>
          </a:p>
        </p:txBody>
      </p:sp>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19999" y="1441711"/>
            <a:ext cx="9083757"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Twitter</a:t>
            </a:r>
            <a:r>
              <a:rPr lang="ja-JP" altLang="en-US" sz="2800" b="1">
                <a:latin typeface="Meiryo" panose="020B0604030504040204" pitchFamily="34" charset="-128"/>
                <a:ea typeface="Meiryo" panose="020B0604030504040204" pitchFamily="34" charset="-128"/>
              </a:rPr>
              <a:t>でできること</a:t>
            </a:r>
          </a:p>
        </p:txBody>
      </p:sp>
      <p:sp>
        <p:nvSpPr>
          <p:cNvPr id="27" name="テキスト ボックス 26">
            <a:extLst>
              <a:ext uri="{FF2B5EF4-FFF2-40B4-BE49-F238E27FC236}">
                <a16:creationId xmlns="" xmlns:a16="http://schemas.microsoft.com/office/drawing/2014/main" id="{BCD5E02F-4FBB-F4AD-D9AB-CAF298E4301B}"/>
              </a:ext>
            </a:extLst>
          </p:cNvPr>
          <p:cNvSpPr txBox="1"/>
          <p:nvPr/>
        </p:nvSpPr>
        <p:spPr>
          <a:xfrm>
            <a:off x="623088" y="3065100"/>
            <a:ext cx="3262415"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ツイートとは</a:t>
            </a:r>
            <a:r>
              <a:rPr lang="en-US" altLang="ja-JP" sz="1100" dirty="0">
                <a:latin typeface="Meiryo" panose="020B0604030504040204" pitchFamily="34" charset="-128"/>
                <a:ea typeface="Meiryo" panose="020B0604030504040204" pitchFamily="34" charset="-128"/>
              </a:rPr>
              <a:t>Twitter</a:t>
            </a:r>
            <a:r>
              <a:rPr lang="ja-JP" altLang="en-US" sz="1100">
                <a:latin typeface="Meiryo" panose="020B0604030504040204" pitchFamily="34" charset="-128"/>
                <a:ea typeface="Meiryo" panose="020B0604030504040204" pitchFamily="34" charset="-128"/>
              </a:rPr>
              <a:t>で公開されるメッセージ</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や情報のことで、文字と一緒に写真や動画も</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投稿できます。</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文字数に制限があり</a:t>
            </a:r>
            <a:r>
              <a:rPr lang="ja-JP" altLang="en-US" sz="1100" spc="-300">
                <a:latin typeface="Meiryo" panose="020B0604030504040204" pitchFamily="34" charset="-128"/>
                <a:ea typeface="Meiryo" panose="020B0604030504040204" pitchFamily="34" charset="-128"/>
              </a:rPr>
              <a:t>、</a:t>
            </a:r>
            <a:r>
              <a:rPr lang="ja-JP" altLang="en-US" sz="1100">
                <a:latin typeface="Meiryo" panose="020B0604030504040204" pitchFamily="34" charset="-128"/>
                <a:ea typeface="Meiryo" panose="020B0604030504040204" pitchFamily="34" charset="-128"/>
              </a:rPr>
              <a:t>日本語は全角</a:t>
            </a:r>
            <a:r>
              <a:rPr lang="en-US" altLang="ja-JP" sz="1100" spc="-30" dirty="0">
                <a:latin typeface="Meiryo" panose="020B0604030504040204" pitchFamily="34" charset="-128"/>
                <a:ea typeface="Meiryo" panose="020B0604030504040204" pitchFamily="34" charset="-128"/>
              </a:rPr>
              <a:t>140</a:t>
            </a:r>
            <a:r>
              <a:rPr lang="ja-JP" altLang="en-US" sz="1100">
                <a:latin typeface="Meiryo" panose="020B0604030504040204" pitchFamily="34" charset="-128"/>
                <a:ea typeface="Meiryo" panose="020B0604030504040204" pitchFamily="34" charset="-128"/>
              </a:rPr>
              <a:t>字まで</a:t>
            </a:r>
            <a:endParaRPr lang="en-US" altLang="ja-JP" sz="1100" dirty="0">
              <a:latin typeface="Meiryo" panose="020B0604030504040204" pitchFamily="34" charset="-128"/>
              <a:ea typeface="Meiryo" panose="020B0604030504040204" pitchFamily="34" charset="-128"/>
            </a:endParaRPr>
          </a:p>
          <a:p>
            <a:r>
              <a:rPr lang="ja-JP" altLang="en-US" sz="1100" spc="-20">
                <a:latin typeface="Meiryo" panose="020B0604030504040204" pitchFamily="34" charset="-128"/>
                <a:ea typeface="Meiryo" panose="020B0604030504040204" pitchFamily="34" charset="-128"/>
              </a:rPr>
              <a:t>で</a:t>
            </a:r>
            <a:r>
              <a:rPr lang="ja-JP" altLang="en-US" sz="1100" spc="-300">
                <a:latin typeface="Meiryo" panose="020B0604030504040204" pitchFamily="34" charset="-128"/>
                <a:ea typeface="Meiryo" panose="020B0604030504040204" pitchFamily="34" charset="-128"/>
              </a:rPr>
              <a:t>す</a:t>
            </a:r>
            <a:r>
              <a:rPr lang="ja-JP" altLang="en-US" sz="1100" spc="-20">
                <a:latin typeface="Meiryo" panose="020B0604030504040204" pitchFamily="34" charset="-128"/>
                <a:ea typeface="Meiryo" panose="020B0604030504040204" pitchFamily="34" charset="-128"/>
              </a:rPr>
              <a:t>（半角の場合は英数字合わせて最大</a:t>
            </a:r>
            <a:r>
              <a:rPr lang="en-US" altLang="ja-JP" sz="1100" spc="-20" dirty="0">
                <a:latin typeface="Meiryo" panose="020B0604030504040204" pitchFamily="34" charset="-128"/>
                <a:ea typeface="Meiryo" panose="020B0604030504040204" pitchFamily="34" charset="-128"/>
              </a:rPr>
              <a:t>280</a:t>
            </a:r>
            <a:r>
              <a:rPr lang="ja-JP" altLang="en-US" sz="1100" spc="-20">
                <a:latin typeface="Meiryo" panose="020B0604030504040204" pitchFamily="34" charset="-128"/>
                <a:ea typeface="Meiryo" panose="020B0604030504040204" pitchFamily="34" charset="-128"/>
              </a:rPr>
              <a:t>字</a:t>
            </a:r>
            <a:r>
              <a:rPr lang="ja-JP" altLang="en-US" sz="1100" spc="-330">
                <a:latin typeface="Meiryo" panose="020B0604030504040204" pitchFamily="34" charset="-128"/>
                <a:ea typeface="Meiryo" panose="020B0604030504040204" pitchFamily="34" charset="-128"/>
              </a:rPr>
              <a:t>）。</a:t>
            </a:r>
            <a:endParaRPr lang="en-US" altLang="ja-JP" sz="1100" spc="-330" dirty="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 xmlns:a16="http://schemas.microsoft.com/office/drawing/2014/main" id="{5691FDEA-19BF-222B-7BA7-57247FFCB962}"/>
              </a:ext>
            </a:extLst>
          </p:cNvPr>
          <p:cNvSpPr txBox="1"/>
          <p:nvPr/>
        </p:nvSpPr>
        <p:spPr>
          <a:xfrm>
            <a:off x="1141646" y="2404713"/>
            <a:ext cx="2077345" cy="646331"/>
          </a:xfrm>
          <a:prstGeom prst="rect">
            <a:avLst/>
          </a:prstGeom>
          <a:noFill/>
        </p:spPr>
        <p:txBody>
          <a:bodyPr wrap="square">
            <a:spAutoFit/>
          </a:bodyPr>
          <a:lstStyle/>
          <a:p>
            <a:pPr algn="ctr"/>
            <a:r>
              <a:rPr lang="ja-JP" altLang="en-US" b="1">
                <a:solidFill>
                  <a:srgbClr val="6AC8F3"/>
                </a:solidFill>
                <a:latin typeface="Meiryo" panose="020B0604030504040204" pitchFamily="34" charset="-128"/>
                <a:ea typeface="Meiryo" panose="020B0604030504040204" pitchFamily="34" charset="-128"/>
              </a:rPr>
              <a:t>短い文章で</a:t>
            </a:r>
            <a:endParaRPr lang="en-US" altLang="ja-JP" b="1" dirty="0">
              <a:solidFill>
                <a:srgbClr val="6AC8F3"/>
              </a:solidFill>
              <a:latin typeface="Meiryo" panose="020B0604030504040204" pitchFamily="34" charset="-128"/>
              <a:ea typeface="Meiryo" panose="020B0604030504040204" pitchFamily="34" charset="-128"/>
            </a:endParaRPr>
          </a:p>
          <a:p>
            <a:pPr algn="ctr"/>
            <a:r>
              <a:rPr lang="ja-JP" altLang="en-US" b="1">
                <a:solidFill>
                  <a:srgbClr val="6AC8F3"/>
                </a:solidFill>
                <a:latin typeface="Meiryo" panose="020B0604030504040204" pitchFamily="34" charset="-128"/>
                <a:ea typeface="Meiryo" panose="020B0604030504040204" pitchFamily="34" charset="-128"/>
              </a:rPr>
              <a:t>「ツイート」する</a:t>
            </a:r>
          </a:p>
        </p:txBody>
      </p:sp>
      <p:sp>
        <p:nvSpPr>
          <p:cNvPr id="40" name="角丸四角形 39">
            <a:extLst>
              <a:ext uri="{FF2B5EF4-FFF2-40B4-BE49-F238E27FC236}">
                <a16:creationId xmlns="" xmlns:a16="http://schemas.microsoft.com/office/drawing/2014/main" id="{F40AF563-6FFC-813B-0528-21614AE03E17}"/>
              </a:ext>
            </a:extLst>
          </p:cNvPr>
          <p:cNvSpPr/>
          <p:nvPr/>
        </p:nvSpPr>
        <p:spPr>
          <a:xfrm>
            <a:off x="3922395" y="2131591"/>
            <a:ext cx="3151351" cy="4940866"/>
          </a:xfrm>
          <a:prstGeom prst="roundRect">
            <a:avLst>
              <a:gd name="adj" fmla="val 1242"/>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角丸四角形 40">
            <a:extLst>
              <a:ext uri="{FF2B5EF4-FFF2-40B4-BE49-F238E27FC236}">
                <a16:creationId xmlns="" xmlns:a16="http://schemas.microsoft.com/office/drawing/2014/main" id="{8E3E0DB3-C839-13D4-4CE7-FC9E45DBA2DA}"/>
              </a:ext>
            </a:extLst>
          </p:cNvPr>
          <p:cNvSpPr/>
          <p:nvPr/>
        </p:nvSpPr>
        <p:spPr>
          <a:xfrm>
            <a:off x="7242883" y="2131591"/>
            <a:ext cx="3151351" cy="4940866"/>
          </a:xfrm>
          <a:prstGeom prst="roundRect">
            <a:avLst>
              <a:gd name="adj" fmla="val 1242"/>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 xmlns:a16="http://schemas.microsoft.com/office/drawing/2014/main" id="{32E46CF5-162D-55B3-09FD-79D26340B73C}"/>
              </a:ext>
            </a:extLst>
          </p:cNvPr>
          <p:cNvSpPr txBox="1"/>
          <p:nvPr/>
        </p:nvSpPr>
        <p:spPr>
          <a:xfrm>
            <a:off x="7451135" y="3065100"/>
            <a:ext cx="3019502"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リツイートとは他の人のツイートを自分の</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フォロワーと共有することです。</a:t>
            </a:r>
            <a:endParaRPr lang="en-US" altLang="ja-JP" sz="1100" dirty="0">
              <a:latin typeface="Meiryo" panose="020B0604030504040204" pitchFamily="34" charset="-128"/>
              <a:ea typeface="Meiryo" panose="020B0604030504040204" pitchFamily="34" charset="-128"/>
            </a:endParaRPr>
          </a:p>
          <a:p>
            <a:r>
              <a:rPr lang="ja-JP" altLang="en-US" sz="1100" spc="30">
                <a:latin typeface="Meiryo" panose="020B0604030504040204" pitchFamily="34" charset="-128"/>
                <a:ea typeface="Meiryo" panose="020B0604030504040204" pitchFamily="34" charset="-128"/>
              </a:rPr>
              <a:t>自分がツイートしたものをフォロワーに</a:t>
            </a:r>
            <a:endParaRPr lang="en-US" altLang="ja-JP" sz="1100" spc="3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リツイート希望をすることで、情報を拡散</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させるという活用法もあります。</a:t>
            </a:r>
          </a:p>
        </p:txBody>
      </p:sp>
      <p:sp>
        <p:nvSpPr>
          <p:cNvPr id="45" name="テキスト ボックス 44">
            <a:extLst>
              <a:ext uri="{FF2B5EF4-FFF2-40B4-BE49-F238E27FC236}">
                <a16:creationId xmlns="" xmlns:a16="http://schemas.microsoft.com/office/drawing/2014/main" id="{BA59EDB9-CEC7-F7B9-3799-BFA43F610FF2}"/>
              </a:ext>
            </a:extLst>
          </p:cNvPr>
          <p:cNvSpPr txBox="1"/>
          <p:nvPr/>
        </p:nvSpPr>
        <p:spPr>
          <a:xfrm>
            <a:off x="7799446" y="2404713"/>
            <a:ext cx="2038223" cy="646331"/>
          </a:xfrm>
          <a:prstGeom prst="rect">
            <a:avLst/>
          </a:prstGeom>
          <a:noFill/>
        </p:spPr>
        <p:txBody>
          <a:bodyPr wrap="square">
            <a:spAutoFit/>
          </a:bodyPr>
          <a:lstStyle/>
          <a:p>
            <a:pPr algn="ctr"/>
            <a:r>
              <a:rPr lang="ja-JP" altLang="en-US" b="1">
                <a:solidFill>
                  <a:srgbClr val="6AC8F3"/>
                </a:solidFill>
                <a:latin typeface="Meiryo" panose="020B0604030504040204" pitchFamily="34" charset="-128"/>
                <a:ea typeface="Meiryo" panose="020B0604030504040204" pitchFamily="34" charset="-128"/>
              </a:rPr>
              <a:t>情報を共有する「リツイート」</a:t>
            </a:r>
          </a:p>
        </p:txBody>
      </p:sp>
      <p:sp>
        <p:nvSpPr>
          <p:cNvPr id="47" name="テキスト ボックス 46">
            <a:extLst>
              <a:ext uri="{FF2B5EF4-FFF2-40B4-BE49-F238E27FC236}">
                <a16:creationId xmlns="" xmlns:a16="http://schemas.microsoft.com/office/drawing/2014/main" id="{A2A5CE59-3007-348E-984C-EFE5AFB9CDF5}"/>
              </a:ext>
            </a:extLst>
          </p:cNvPr>
          <p:cNvSpPr txBox="1"/>
          <p:nvPr/>
        </p:nvSpPr>
        <p:spPr>
          <a:xfrm>
            <a:off x="4089732" y="3065099"/>
            <a:ext cx="3192266" cy="1277273"/>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返信ツイートとは他の人のツイートにコメ</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ントをすることです。</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自分のツイートにも返信ツイートはできま</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すので、最初のツイートで伝えきれなかっ</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たことを追加するという活用法もあります。</a:t>
            </a:r>
            <a:endParaRPr lang="en-US" altLang="ja-JP" sz="1100" dirty="0">
              <a:latin typeface="Meiryo" panose="020B0604030504040204" pitchFamily="34" charset="-128"/>
              <a:ea typeface="Meiryo" panose="020B0604030504040204" pitchFamily="34" charset="-128"/>
            </a:endParaRPr>
          </a:p>
          <a:p>
            <a:endParaRPr lang="en-US" altLang="ja-JP" sz="1100" dirty="0">
              <a:latin typeface="Meiryo" panose="020B0604030504040204" pitchFamily="34" charset="-128"/>
              <a:ea typeface="Meiryo" panose="020B0604030504040204" pitchFamily="34" charset="-128"/>
            </a:endParaRPr>
          </a:p>
          <a:p>
            <a:endParaRPr lang="en-US" altLang="ja-JP" sz="1100" dirty="0">
              <a:latin typeface="Meiryo" panose="020B0604030504040204" pitchFamily="34" charset="-128"/>
              <a:ea typeface="Meiryo" panose="020B0604030504040204" pitchFamily="34" charset="-128"/>
            </a:endParaRPr>
          </a:p>
        </p:txBody>
      </p:sp>
      <p:sp>
        <p:nvSpPr>
          <p:cNvPr id="50" name="テキスト ボックス 49">
            <a:extLst>
              <a:ext uri="{FF2B5EF4-FFF2-40B4-BE49-F238E27FC236}">
                <a16:creationId xmlns="" xmlns:a16="http://schemas.microsoft.com/office/drawing/2014/main" id="{69FF9B1B-2193-4F2F-6338-DA23D01536E4}"/>
              </a:ext>
            </a:extLst>
          </p:cNvPr>
          <p:cNvSpPr txBox="1"/>
          <p:nvPr/>
        </p:nvSpPr>
        <p:spPr>
          <a:xfrm>
            <a:off x="4089732" y="2404713"/>
            <a:ext cx="2779786" cy="646331"/>
          </a:xfrm>
          <a:prstGeom prst="rect">
            <a:avLst/>
          </a:prstGeom>
          <a:noFill/>
        </p:spPr>
        <p:txBody>
          <a:bodyPr wrap="square">
            <a:spAutoFit/>
          </a:bodyPr>
          <a:lstStyle/>
          <a:p>
            <a:pPr algn="ctr"/>
            <a:r>
              <a:rPr lang="ja-JP" altLang="en-US" b="1">
                <a:solidFill>
                  <a:srgbClr val="6AC8F3"/>
                </a:solidFill>
                <a:latin typeface="Meiryo" panose="020B0604030504040204" pitchFamily="34" charset="-128"/>
                <a:ea typeface="Meiryo" panose="020B0604030504040204" pitchFamily="34" charset="-128"/>
              </a:rPr>
              <a:t>他の人とツイートで会話</a:t>
            </a:r>
            <a:endParaRPr lang="en-US" altLang="ja-JP" b="1" dirty="0">
              <a:solidFill>
                <a:srgbClr val="6AC8F3"/>
              </a:solidFill>
              <a:latin typeface="Meiryo" panose="020B0604030504040204" pitchFamily="34" charset="-128"/>
              <a:ea typeface="Meiryo" panose="020B0604030504040204" pitchFamily="34" charset="-128"/>
            </a:endParaRPr>
          </a:p>
          <a:p>
            <a:pPr algn="ctr"/>
            <a:r>
              <a:rPr lang="ja-JP" altLang="en-US" b="1">
                <a:solidFill>
                  <a:srgbClr val="6AC8F3"/>
                </a:solidFill>
                <a:latin typeface="Meiryo" panose="020B0604030504040204" pitchFamily="34" charset="-128"/>
                <a:ea typeface="Meiryo" panose="020B0604030504040204" pitchFamily="34" charset="-128"/>
              </a:rPr>
              <a:t>「返信ツイート」</a:t>
            </a:r>
          </a:p>
        </p:txBody>
      </p:sp>
      <p:pic>
        <p:nvPicPr>
          <p:cNvPr id="2" name="図 1">
            <a:extLst>
              <a:ext uri="{FF2B5EF4-FFF2-40B4-BE49-F238E27FC236}">
                <a16:creationId xmlns="" xmlns:a16="http://schemas.microsoft.com/office/drawing/2014/main" id="{2844B847-4CAC-7F40-E6B5-FC3A506B3EE3}"/>
              </a:ext>
            </a:extLst>
          </p:cNvPr>
          <p:cNvPicPr>
            <a:picLocks noChangeAspect="1"/>
          </p:cNvPicPr>
          <p:nvPr/>
        </p:nvPicPr>
        <p:blipFill>
          <a:blip r:embed="rId2"/>
          <a:srcRect/>
          <a:stretch/>
        </p:blipFill>
        <p:spPr>
          <a:xfrm>
            <a:off x="1578606" y="4073716"/>
            <a:ext cx="1244989" cy="2846021"/>
          </a:xfrm>
          <a:prstGeom prst="rect">
            <a:avLst/>
          </a:prstGeom>
          <a:ln>
            <a:solidFill>
              <a:schemeClr val="tx1"/>
            </a:solidFill>
          </a:ln>
        </p:spPr>
      </p:pic>
      <p:pic>
        <p:nvPicPr>
          <p:cNvPr id="3" name="図 2">
            <a:extLst>
              <a:ext uri="{FF2B5EF4-FFF2-40B4-BE49-F238E27FC236}">
                <a16:creationId xmlns="" xmlns:a16="http://schemas.microsoft.com/office/drawing/2014/main" id="{228AF2B1-CF93-059E-50C5-5ADD08B6C137}"/>
              </a:ext>
            </a:extLst>
          </p:cNvPr>
          <p:cNvPicPr>
            <a:picLocks noChangeAspect="1"/>
          </p:cNvPicPr>
          <p:nvPr/>
        </p:nvPicPr>
        <p:blipFill>
          <a:blip r:embed="rId3"/>
          <a:srcRect/>
          <a:stretch/>
        </p:blipFill>
        <p:spPr>
          <a:xfrm>
            <a:off x="4857926" y="4081787"/>
            <a:ext cx="1243397" cy="2829879"/>
          </a:xfrm>
          <a:prstGeom prst="rect">
            <a:avLst/>
          </a:prstGeom>
          <a:ln>
            <a:solidFill>
              <a:schemeClr val="tx1"/>
            </a:solidFill>
          </a:ln>
        </p:spPr>
      </p:pic>
      <p:pic>
        <p:nvPicPr>
          <p:cNvPr id="4" name="図 3">
            <a:extLst>
              <a:ext uri="{FF2B5EF4-FFF2-40B4-BE49-F238E27FC236}">
                <a16:creationId xmlns="" xmlns:a16="http://schemas.microsoft.com/office/drawing/2014/main" id="{60A6AD26-21DF-D870-0966-7567C3F0CE13}"/>
              </a:ext>
            </a:extLst>
          </p:cNvPr>
          <p:cNvPicPr>
            <a:picLocks noChangeAspect="1"/>
          </p:cNvPicPr>
          <p:nvPr/>
        </p:nvPicPr>
        <p:blipFill>
          <a:blip r:embed="rId4"/>
          <a:srcRect/>
          <a:stretch/>
        </p:blipFill>
        <p:spPr>
          <a:xfrm>
            <a:off x="8337164" y="4073716"/>
            <a:ext cx="1247444" cy="2846022"/>
          </a:xfrm>
          <a:prstGeom prst="rect">
            <a:avLst/>
          </a:prstGeom>
          <a:ln>
            <a:solidFill>
              <a:schemeClr val="tx1"/>
            </a:solidFill>
          </a:ln>
        </p:spPr>
      </p:pic>
      <p:grpSp>
        <p:nvGrpSpPr>
          <p:cNvPr id="10" name="グループ化 9">
            <a:extLst>
              <a:ext uri="{FF2B5EF4-FFF2-40B4-BE49-F238E27FC236}">
                <a16:creationId xmlns="" xmlns:a16="http://schemas.microsoft.com/office/drawing/2014/main" id="{11C948CF-0810-B530-DAFB-38D3C65B8D11}"/>
              </a:ext>
            </a:extLst>
          </p:cNvPr>
          <p:cNvGrpSpPr/>
          <p:nvPr/>
        </p:nvGrpSpPr>
        <p:grpSpPr>
          <a:xfrm>
            <a:off x="604646" y="0"/>
            <a:ext cx="1351370" cy="1035439"/>
            <a:chOff x="604646" y="0"/>
            <a:chExt cx="1351370" cy="1035439"/>
          </a:xfrm>
          <a:solidFill>
            <a:srgbClr val="00A478"/>
          </a:solidFill>
        </p:grpSpPr>
        <p:sp>
          <p:nvSpPr>
            <p:cNvPr id="11" name="片側の 2 つの角を切り取った四角形 10">
              <a:extLst>
                <a:ext uri="{FF2B5EF4-FFF2-40B4-BE49-F238E27FC236}">
                  <a16:creationId xmlns="" xmlns:a16="http://schemas.microsoft.com/office/drawing/2014/main" id="{8B6AC199-AB2F-4D98-32A8-ED118B8EF995}"/>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片側の 2 つの角を切り取った四角形 11">
              <a:extLst>
                <a:ext uri="{FF2B5EF4-FFF2-40B4-BE49-F238E27FC236}">
                  <a16:creationId xmlns="" xmlns:a16="http://schemas.microsoft.com/office/drawing/2014/main" id="{095C4830-E04E-2BAF-FB94-39EB41EF6DE3}"/>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a:extLst>
              <a:ext uri="{FF2B5EF4-FFF2-40B4-BE49-F238E27FC236}">
                <a16:creationId xmlns="" xmlns:a16="http://schemas.microsoft.com/office/drawing/2014/main" id="{94143A68-DF7E-1585-D3E5-7203A214CD3F}"/>
              </a:ext>
            </a:extLst>
          </p:cNvPr>
          <p:cNvSpPr txBox="1"/>
          <p:nvPr/>
        </p:nvSpPr>
        <p:spPr>
          <a:xfrm>
            <a:off x="788667" y="403384"/>
            <a:ext cx="983325" cy="630942"/>
          </a:xfrm>
          <a:prstGeom prst="rect">
            <a:avLst/>
          </a:prstGeom>
          <a:solidFill>
            <a:srgbClr val="00A478"/>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Tree>
    <p:extLst>
      <p:ext uri="{BB962C8B-B14F-4D97-AF65-F5344CB8AC3E}">
        <p14:creationId xmlns:p14="http://schemas.microsoft.com/office/powerpoint/2010/main" val="748773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a:extLst>
              <a:ext uri="{FF2B5EF4-FFF2-40B4-BE49-F238E27FC236}">
                <a16:creationId xmlns="" xmlns:a16="http://schemas.microsoft.com/office/drawing/2014/main" id="{20B7F8EB-D229-AE78-D30A-A7B16431A733}"/>
              </a:ext>
            </a:extLst>
          </p:cNvPr>
          <p:cNvSpPr/>
          <p:nvPr/>
        </p:nvSpPr>
        <p:spPr>
          <a:xfrm>
            <a:off x="604646" y="2131591"/>
            <a:ext cx="3151351" cy="4940866"/>
          </a:xfrm>
          <a:prstGeom prst="roundRect">
            <a:avLst>
              <a:gd name="adj" fmla="val 1242"/>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 xmlns:a16="http://schemas.microsoft.com/office/drawing/2014/main" id="{703A1D4B-B1AA-E4F9-7B2B-AC39FC43CA89}"/>
              </a:ext>
            </a:extLst>
          </p:cNvPr>
          <p:cNvSpPr txBox="1"/>
          <p:nvPr/>
        </p:nvSpPr>
        <p:spPr>
          <a:xfrm>
            <a:off x="2085872" y="639937"/>
            <a:ext cx="534725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［座学編］</a:t>
            </a:r>
          </a:p>
        </p:txBody>
      </p:sp>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19999" y="1441711"/>
            <a:ext cx="9083757"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Twitter</a:t>
            </a:r>
            <a:r>
              <a:rPr lang="ja-JP" altLang="en-US" sz="2800" b="1">
                <a:latin typeface="Meiryo" panose="020B0604030504040204" pitchFamily="34" charset="-128"/>
                <a:ea typeface="Meiryo" panose="020B0604030504040204" pitchFamily="34" charset="-128"/>
              </a:rPr>
              <a:t>活用事例を紹介</a:t>
            </a:r>
          </a:p>
        </p:txBody>
      </p:sp>
      <p:sp>
        <p:nvSpPr>
          <p:cNvPr id="27" name="テキスト ボックス 26">
            <a:extLst>
              <a:ext uri="{FF2B5EF4-FFF2-40B4-BE49-F238E27FC236}">
                <a16:creationId xmlns="" xmlns:a16="http://schemas.microsoft.com/office/drawing/2014/main" id="{BCD5E02F-4FBB-F4AD-D9AB-CAF298E4301B}"/>
              </a:ext>
            </a:extLst>
          </p:cNvPr>
          <p:cNvSpPr txBox="1"/>
          <p:nvPr/>
        </p:nvSpPr>
        <p:spPr>
          <a:xfrm>
            <a:off x="715295" y="3181063"/>
            <a:ext cx="3123584" cy="938719"/>
          </a:xfrm>
          <a:prstGeom prst="rect">
            <a:avLst/>
          </a:prstGeom>
          <a:noFill/>
        </p:spPr>
        <p:txBody>
          <a:bodyPr wrap="square">
            <a:spAutoFit/>
          </a:bodyPr>
          <a:lstStyle/>
          <a:p>
            <a:r>
              <a:rPr lang="ja-JP" altLang="en-US" sz="1100" dirty="0">
                <a:solidFill>
                  <a:srgbClr val="262626"/>
                </a:solidFill>
                <a:latin typeface="Meiryo" panose="020B0604030504040204" pitchFamily="34" charset="-128"/>
                <a:ea typeface="Meiryo" panose="020B0604030504040204" pitchFamily="34" charset="-128"/>
              </a:rPr>
              <a:t>擬人化キャラ「みつま」が広報活動を</a:t>
            </a:r>
            <a:r>
              <a:rPr lang="ja-JP" altLang="en-US" sz="1100" dirty="0" err="1">
                <a:solidFill>
                  <a:srgbClr val="262626"/>
                </a:solidFill>
                <a:latin typeface="Meiryo" panose="020B0604030504040204" pitchFamily="34" charset="-128"/>
                <a:ea typeface="Meiryo" panose="020B0604030504040204" pitchFamily="34" charset="-128"/>
              </a:rPr>
              <a:t>案内す</a:t>
            </a:r>
            <a:endParaRPr lang="en-US" altLang="ja-JP" sz="1100" dirty="0">
              <a:solidFill>
                <a:srgbClr val="262626"/>
              </a:solidFill>
              <a:latin typeface="Meiryo" panose="020B0604030504040204" pitchFamily="34" charset="-128"/>
              <a:ea typeface="Meiryo" panose="020B0604030504040204" pitchFamily="34" charset="-128"/>
            </a:endParaRPr>
          </a:p>
          <a:p>
            <a:r>
              <a:rPr lang="ja-JP" altLang="en-US" sz="1100" dirty="0">
                <a:solidFill>
                  <a:srgbClr val="262626"/>
                </a:solidFill>
                <a:latin typeface="Meiryo" panose="020B0604030504040204" pitchFamily="34" charset="-128"/>
                <a:ea typeface="Meiryo" panose="020B0604030504040204" pitchFamily="34" charset="-128"/>
              </a:rPr>
              <a:t>るユニークなスタイルで</a:t>
            </a:r>
            <a:r>
              <a:rPr lang="ja-JP" altLang="en-US" sz="1100" spc="-150" dirty="0">
                <a:solidFill>
                  <a:srgbClr val="262626"/>
                </a:solidFill>
                <a:latin typeface="Meiryo" panose="020B0604030504040204" pitchFamily="34" charset="-128"/>
                <a:ea typeface="Meiryo" panose="020B0604030504040204" pitchFamily="34" charset="-128"/>
              </a:rPr>
              <a:t>、</a:t>
            </a:r>
            <a:r>
              <a:rPr lang="ja-JP" altLang="en-US" sz="1100" dirty="0">
                <a:solidFill>
                  <a:srgbClr val="262626"/>
                </a:solidFill>
                <a:latin typeface="Meiryo" panose="020B0604030504040204" pitchFamily="34" charset="-128"/>
                <a:ea typeface="Meiryo" panose="020B0604030504040204" pitchFamily="34" charset="-128"/>
              </a:rPr>
              <a:t>町会</a:t>
            </a:r>
            <a:r>
              <a:rPr lang="ja-JP" altLang="en-US" sz="1100" spc="-300" dirty="0">
                <a:solidFill>
                  <a:srgbClr val="262626"/>
                </a:solidFill>
                <a:latin typeface="Meiryo" panose="020B0604030504040204" pitchFamily="34" charset="-128"/>
                <a:ea typeface="Meiryo" panose="020B0604030504040204" pitchFamily="34" charset="-128"/>
              </a:rPr>
              <a:t>・</a:t>
            </a:r>
            <a:r>
              <a:rPr lang="ja-JP" altLang="en-US" sz="1100" dirty="0">
                <a:solidFill>
                  <a:srgbClr val="262626"/>
                </a:solidFill>
                <a:latin typeface="Meiryo" panose="020B0604030504040204" pitchFamily="34" charset="-128"/>
                <a:ea typeface="Meiryo" panose="020B0604030504040204" pitchFamily="34" charset="-128"/>
              </a:rPr>
              <a:t>自治会</a:t>
            </a:r>
            <a:r>
              <a:rPr lang="ja-JP" altLang="en-US" sz="1100" dirty="0">
                <a:solidFill>
                  <a:srgbClr val="262626"/>
                </a:solidFill>
                <a:effectLst/>
                <a:latin typeface="Meiryo" panose="020B0604030504040204" pitchFamily="34" charset="-128"/>
                <a:ea typeface="Meiryo" panose="020B0604030504040204" pitchFamily="34" charset="-128"/>
              </a:rPr>
              <a:t>アカ</a:t>
            </a:r>
            <a:endParaRPr lang="en-US" altLang="ja-JP" sz="1100" dirty="0">
              <a:solidFill>
                <a:srgbClr val="262626"/>
              </a:solidFill>
              <a:effectLst/>
              <a:latin typeface="Meiryo" panose="020B0604030504040204" pitchFamily="34" charset="-128"/>
              <a:ea typeface="Meiryo" panose="020B0604030504040204" pitchFamily="34" charset="-128"/>
            </a:endParaRPr>
          </a:p>
          <a:p>
            <a:r>
              <a:rPr lang="ja-JP" altLang="en-US" sz="1100" dirty="0">
                <a:solidFill>
                  <a:srgbClr val="262626"/>
                </a:solidFill>
                <a:effectLst/>
                <a:latin typeface="Meiryo" panose="020B0604030504040204" pitchFamily="34" charset="-128"/>
                <a:ea typeface="Meiryo" panose="020B0604030504040204" pitchFamily="34" charset="-128"/>
              </a:rPr>
              <a:t>ウントの中ではフォロワーが多め。</a:t>
            </a:r>
            <a:endParaRPr lang="en-US" altLang="ja-JP" sz="1100" dirty="0">
              <a:solidFill>
                <a:srgbClr val="262626"/>
              </a:solidFill>
              <a:effectLst/>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広報活動に関係のないツイートも多く、紹介</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文にあるとおり“ゆるーい”運営です。</a:t>
            </a:r>
            <a:endParaRPr lang="en-US" altLang="ja-JP" sz="1100" dirty="0">
              <a:latin typeface="Meiryo" panose="020B0604030504040204" pitchFamily="34" charset="-128"/>
              <a:ea typeface="Meiryo" panose="020B0604030504040204" pitchFamily="34" charset="-128"/>
            </a:endParaRPr>
          </a:p>
        </p:txBody>
      </p:sp>
      <p:sp>
        <p:nvSpPr>
          <p:cNvPr id="40" name="角丸四角形 39">
            <a:extLst>
              <a:ext uri="{FF2B5EF4-FFF2-40B4-BE49-F238E27FC236}">
                <a16:creationId xmlns="" xmlns:a16="http://schemas.microsoft.com/office/drawing/2014/main" id="{F40AF563-6FFC-813B-0528-21614AE03E17}"/>
              </a:ext>
            </a:extLst>
          </p:cNvPr>
          <p:cNvSpPr/>
          <p:nvPr/>
        </p:nvSpPr>
        <p:spPr>
          <a:xfrm>
            <a:off x="3922395" y="2131591"/>
            <a:ext cx="3151351" cy="4940866"/>
          </a:xfrm>
          <a:prstGeom prst="roundRect">
            <a:avLst>
              <a:gd name="adj" fmla="val 1242"/>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角丸四角形 40">
            <a:extLst>
              <a:ext uri="{FF2B5EF4-FFF2-40B4-BE49-F238E27FC236}">
                <a16:creationId xmlns="" xmlns:a16="http://schemas.microsoft.com/office/drawing/2014/main" id="{8E3E0DB3-C839-13D4-4CE7-FC9E45DBA2DA}"/>
              </a:ext>
            </a:extLst>
          </p:cNvPr>
          <p:cNvSpPr/>
          <p:nvPr/>
        </p:nvSpPr>
        <p:spPr>
          <a:xfrm>
            <a:off x="7242883" y="2131591"/>
            <a:ext cx="3151351" cy="4940866"/>
          </a:xfrm>
          <a:prstGeom prst="roundRect">
            <a:avLst>
              <a:gd name="adj" fmla="val 1242"/>
            </a:avLst>
          </a:prstGeom>
          <a:solidFill>
            <a:schemeClr val="bg1"/>
          </a:solidFill>
          <a:ln>
            <a:solidFill>
              <a:srgbClr val="6AC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 xmlns:a16="http://schemas.microsoft.com/office/drawing/2014/main" id="{D7B27D72-7F19-8162-1BBB-34AF18283A94}"/>
              </a:ext>
            </a:extLst>
          </p:cNvPr>
          <p:cNvSpPr txBox="1"/>
          <p:nvPr/>
        </p:nvSpPr>
        <p:spPr>
          <a:xfrm>
            <a:off x="719999" y="2411540"/>
            <a:ext cx="2886912" cy="315471"/>
          </a:xfrm>
          <a:prstGeom prst="rect">
            <a:avLst/>
          </a:prstGeom>
          <a:noFill/>
        </p:spPr>
        <p:txBody>
          <a:bodyPr wrap="square">
            <a:spAutoFit/>
          </a:bodyPr>
          <a:lstStyle/>
          <a:p>
            <a:pPr>
              <a:lnSpc>
                <a:spcPts val="1640"/>
              </a:lnSpc>
            </a:pPr>
            <a:r>
              <a:rPr lang="ja-JP" altLang="en-US" b="1">
                <a:solidFill>
                  <a:srgbClr val="6AC8F3"/>
                </a:solidFill>
                <a:latin typeface="Meiryo" panose="020B0604030504040204" pitchFamily="34" charset="-128"/>
                <a:ea typeface="Meiryo" panose="020B0604030504040204" pitchFamily="34" charset="-128"/>
              </a:rPr>
              <a:t>みつまた町内会</a:t>
            </a:r>
            <a:endParaRPr lang="en-US" altLang="ja-JP" b="1" dirty="0">
              <a:solidFill>
                <a:srgbClr val="6AC8F3"/>
              </a:solidFill>
              <a:latin typeface="Meiryo" panose="020B0604030504040204" pitchFamily="34" charset="-128"/>
              <a:ea typeface="Meiryo" panose="020B0604030504040204" pitchFamily="34" charset="-128"/>
            </a:endParaRPr>
          </a:p>
        </p:txBody>
      </p:sp>
      <p:pic>
        <p:nvPicPr>
          <p:cNvPr id="4" name="図 3">
            <a:extLst>
              <a:ext uri="{FF2B5EF4-FFF2-40B4-BE49-F238E27FC236}">
                <a16:creationId xmlns="" xmlns:a16="http://schemas.microsoft.com/office/drawing/2014/main" id="{455E3D66-1120-E899-FE37-A70F3C5602E4}"/>
              </a:ext>
            </a:extLst>
          </p:cNvPr>
          <p:cNvPicPr>
            <a:picLocks noChangeAspect="1"/>
          </p:cNvPicPr>
          <p:nvPr/>
        </p:nvPicPr>
        <p:blipFill rotWithShape="1">
          <a:blip r:embed="rId2"/>
          <a:srcRect t="3036" b="1402"/>
          <a:stretch/>
        </p:blipFill>
        <p:spPr>
          <a:xfrm>
            <a:off x="838095" y="4203368"/>
            <a:ext cx="1207338" cy="2692066"/>
          </a:xfrm>
          <a:prstGeom prst="rect">
            <a:avLst/>
          </a:prstGeom>
          <a:ln w="6350">
            <a:solidFill>
              <a:schemeClr val="tx1"/>
            </a:solidFill>
          </a:ln>
        </p:spPr>
      </p:pic>
      <p:pic>
        <p:nvPicPr>
          <p:cNvPr id="9" name="図 8">
            <a:extLst>
              <a:ext uri="{FF2B5EF4-FFF2-40B4-BE49-F238E27FC236}">
                <a16:creationId xmlns="" xmlns:a16="http://schemas.microsoft.com/office/drawing/2014/main" id="{50BD44E6-1546-9E2D-C92C-40DD7545DCD8}"/>
              </a:ext>
            </a:extLst>
          </p:cNvPr>
          <p:cNvPicPr>
            <a:picLocks noChangeAspect="1"/>
          </p:cNvPicPr>
          <p:nvPr/>
        </p:nvPicPr>
        <p:blipFill rotWithShape="1">
          <a:blip r:embed="rId3"/>
          <a:srcRect t="3036" b="1402"/>
          <a:stretch/>
        </p:blipFill>
        <p:spPr>
          <a:xfrm>
            <a:off x="2284219" y="4203368"/>
            <a:ext cx="1207338" cy="2692066"/>
          </a:xfrm>
          <a:prstGeom prst="rect">
            <a:avLst/>
          </a:prstGeom>
          <a:ln w="6350">
            <a:solidFill>
              <a:schemeClr val="tx1"/>
            </a:solidFill>
          </a:ln>
        </p:spPr>
      </p:pic>
      <p:sp>
        <p:nvSpPr>
          <p:cNvPr id="11" name="テキスト ボックス 10">
            <a:extLst>
              <a:ext uri="{FF2B5EF4-FFF2-40B4-BE49-F238E27FC236}">
                <a16:creationId xmlns="" xmlns:a16="http://schemas.microsoft.com/office/drawing/2014/main" id="{4584F1DE-196D-5080-7D33-3D4CD813E480}"/>
              </a:ext>
            </a:extLst>
          </p:cNvPr>
          <p:cNvSpPr txBox="1"/>
          <p:nvPr/>
        </p:nvSpPr>
        <p:spPr>
          <a:xfrm>
            <a:off x="719999" y="2709487"/>
            <a:ext cx="1443456" cy="300082"/>
          </a:xfrm>
          <a:prstGeom prst="rect">
            <a:avLst/>
          </a:prstGeom>
          <a:noFill/>
        </p:spPr>
        <p:txBody>
          <a:bodyPr wrap="square">
            <a:spAutoFit/>
          </a:bodyPr>
          <a:lstStyle/>
          <a:p>
            <a:pPr>
              <a:lnSpc>
                <a:spcPts val="1640"/>
              </a:lnSpc>
            </a:pPr>
            <a:r>
              <a:rPr lang="ja-JP" altLang="en-US" sz="1400" b="1">
                <a:solidFill>
                  <a:srgbClr val="6AC8F3"/>
                </a:solidFill>
                <a:latin typeface="Meiryo" panose="020B0604030504040204" pitchFamily="34" charset="-128"/>
                <a:ea typeface="Meiryo" panose="020B0604030504040204" pitchFamily="34" charset="-128"/>
              </a:rPr>
              <a:t>千葉・柏</a:t>
            </a:r>
            <a:endParaRPr lang="en-US" altLang="ja-JP" sz="1400" b="1" dirty="0">
              <a:solidFill>
                <a:srgbClr val="6AC8F3"/>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 xmlns:a16="http://schemas.microsoft.com/office/drawing/2014/main" id="{8631E960-5FF1-4BC0-B343-09F3FE91F888}"/>
              </a:ext>
            </a:extLst>
          </p:cNvPr>
          <p:cNvSpPr txBox="1"/>
          <p:nvPr/>
        </p:nvSpPr>
        <p:spPr>
          <a:xfrm>
            <a:off x="4010279" y="3171838"/>
            <a:ext cx="2985772" cy="769441"/>
          </a:xfrm>
          <a:prstGeom prst="rect">
            <a:avLst/>
          </a:prstGeom>
          <a:noFill/>
        </p:spPr>
        <p:txBody>
          <a:bodyPr wrap="square">
            <a:spAutoFit/>
          </a:bodyPr>
          <a:lstStyle/>
          <a:p>
            <a:r>
              <a:rPr lang="ja-JP" altLang="en-US" sz="1100">
                <a:solidFill>
                  <a:srgbClr val="262626"/>
                </a:solidFill>
                <a:effectLst/>
                <a:latin typeface="Meiryo" panose="020B0604030504040204" pitchFamily="34" charset="-128"/>
                <a:ea typeface="Meiryo" panose="020B0604030504040204" pitchFamily="34" charset="-128"/>
              </a:rPr>
              <a:t>地域情報や自治会活動報告のほか、イベント告知や防犯・防災情報などをツイート。</a:t>
            </a:r>
            <a:endParaRPr lang="en-US" altLang="ja-JP" sz="1100" dirty="0">
              <a:solidFill>
                <a:srgbClr val="262626"/>
              </a:solidFill>
              <a:effectLst/>
              <a:latin typeface="Meiryo" panose="020B0604030504040204" pitchFamily="34" charset="-128"/>
              <a:ea typeface="Meiryo" panose="020B0604030504040204" pitchFamily="34" charset="-128"/>
            </a:endParaRPr>
          </a:p>
          <a:p>
            <a:r>
              <a:rPr lang="ja-JP" altLang="en-US" sz="1100">
                <a:solidFill>
                  <a:srgbClr val="262626"/>
                </a:solidFill>
                <a:latin typeface="Meiryo" panose="020B0604030504040204" pitchFamily="34" charset="-128"/>
                <a:ea typeface="Meiryo" panose="020B0604030504040204" pitchFamily="34" charset="-128"/>
              </a:rPr>
              <a:t>ほぼ毎日ツイートをしており、日記のように</a:t>
            </a:r>
            <a:endParaRPr lang="en-US" altLang="ja-JP" sz="1100" dirty="0">
              <a:solidFill>
                <a:srgbClr val="262626"/>
              </a:solidFill>
              <a:latin typeface="Meiryo" panose="020B0604030504040204" pitchFamily="34" charset="-128"/>
              <a:ea typeface="Meiryo" panose="020B0604030504040204" pitchFamily="34" charset="-128"/>
            </a:endParaRPr>
          </a:p>
          <a:p>
            <a:r>
              <a:rPr lang="ja-JP" altLang="en-US" sz="1100">
                <a:solidFill>
                  <a:srgbClr val="262626"/>
                </a:solidFill>
                <a:latin typeface="Meiryo" panose="020B0604030504040204" pitchFamily="34" charset="-128"/>
                <a:ea typeface="Meiryo" panose="020B0604030504040204" pitchFamily="34" charset="-128"/>
              </a:rPr>
              <a:t>活用されています。</a:t>
            </a:r>
            <a:endParaRPr lang="en-US" altLang="ja-JP" sz="1100" dirty="0">
              <a:solidFill>
                <a:srgbClr val="262626"/>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 xmlns:a16="http://schemas.microsoft.com/office/drawing/2014/main" id="{10BF1D05-F043-8A2C-2C7A-444B926C34D4}"/>
              </a:ext>
            </a:extLst>
          </p:cNvPr>
          <p:cNvSpPr txBox="1"/>
          <p:nvPr/>
        </p:nvSpPr>
        <p:spPr>
          <a:xfrm>
            <a:off x="4034095" y="2411540"/>
            <a:ext cx="2886912" cy="315471"/>
          </a:xfrm>
          <a:prstGeom prst="rect">
            <a:avLst/>
          </a:prstGeom>
          <a:noFill/>
        </p:spPr>
        <p:txBody>
          <a:bodyPr wrap="square">
            <a:spAutoFit/>
          </a:bodyPr>
          <a:lstStyle/>
          <a:p>
            <a:pPr>
              <a:lnSpc>
                <a:spcPts val="1640"/>
              </a:lnSpc>
            </a:pPr>
            <a:r>
              <a:rPr lang="ja-JP" altLang="en-US" b="1">
                <a:solidFill>
                  <a:srgbClr val="6AC8F3"/>
                </a:solidFill>
                <a:latin typeface="Meiryo" panose="020B0604030504040204" pitchFamily="34" charset="-128"/>
                <a:ea typeface="Meiryo" panose="020B0604030504040204" pitchFamily="34" charset="-128"/>
              </a:rPr>
              <a:t>大谷本郷自治会</a:t>
            </a:r>
            <a:endParaRPr lang="en-US" altLang="ja-JP" b="1" dirty="0">
              <a:solidFill>
                <a:srgbClr val="6AC8F3"/>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 xmlns:a16="http://schemas.microsoft.com/office/drawing/2014/main" id="{E0EC83F9-0828-E5ED-1677-CF48B242FC4B}"/>
              </a:ext>
            </a:extLst>
          </p:cNvPr>
          <p:cNvSpPr txBox="1"/>
          <p:nvPr/>
        </p:nvSpPr>
        <p:spPr>
          <a:xfrm>
            <a:off x="4034095" y="2709487"/>
            <a:ext cx="1443456" cy="300082"/>
          </a:xfrm>
          <a:prstGeom prst="rect">
            <a:avLst/>
          </a:prstGeom>
          <a:noFill/>
        </p:spPr>
        <p:txBody>
          <a:bodyPr wrap="square">
            <a:spAutoFit/>
          </a:bodyPr>
          <a:lstStyle/>
          <a:p>
            <a:pPr>
              <a:lnSpc>
                <a:spcPts val="1640"/>
              </a:lnSpc>
            </a:pPr>
            <a:r>
              <a:rPr lang="ja-JP" altLang="en-US" sz="1400" b="1">
                <a:solidFill>
                  <a:srgbClr val="6AC8F3"/>
                </a:solidFill>
                <a:latin typeface="Meiryo" panose="020B0604030504040204" pitchFamily="34" charset="-128"/>
                <a:ea typeface="Meiryo" panose="020B0604030504040204" pitchFamily="34" charset="-128"/>
              </a:rPr>
              <a:t>埼玉・上尾</a:t>
            </a:r>
            <a:endParaRPr lang="en-US" altLang="ja-JP" sz="1400" b="1" dirty="0">
              <a:solidFill>
                <a:srgbClr val="6AC8F3"/>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 xmlns:a16="http://schemas.microsoft.com/office/drawing/2014/main" id="{0EB02E5D-3625-83EA-A511-4D5166AAF1A6}"/>
              </a:ext>
            </a:extLst>
          </p:cNvPr>
          <p:cNvSpPr txBox="1"/>
          <p:nvPr/>
        </p:nvSpPr>
        <p:spPr>
          <a:xfrm>
            <a:off x="7325764" y="3171838"/>
            <a:ext cx="3151351" cy="938719"/>
          </a:xfrm>
          <a:prstGeom prst="rect">
            <a:avLst/>
          </a:prstGeom>
          <a:noFill/>
        </p:spPr>
        <p:txBody>
          <a:bodyPr wrap="square">
            <a:spAutoFit/>
          </a:bodyPr>
          <a:lstStyle/>
          <a:p>
            <a:r>
              <a:rPr lang="ja-JP" altLang="en-US" sz="1100" dirty="0">
                <a:latin typeface="Meiryo" panose="020B0604030504040204" pitchFamily="34" charset="-128"/>
                <a:ea typeface="Meiryo" panose="020B0604030504040204" pitchFamily="34" charset="-128"/>
              </a:rPr>
              <a:t>地域イベントに関する告知を中心に、防災や</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福祉情報などをツイート。</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街の掲示板のように活用しており</a:t>
            </a:r>
            <a:r>
              <a:rPr lang="ja-JP" altLang="en-US" sz="1100" spc="-300" dirty="0">
                <a:latin typeface="Meiryo" panose="020B0604030504040204" pitchFamily="34" charset="-128"/>
                <a:ea typeface="Meiryo" panose="020B0604030504040204" pitchFamily="34" charset="-128"/>
              </a:rPr>
              <a:t>、</a:t>
            </a:r>
            <a:r>
              <a:rPr lang="ja-JP" altLang="en-US" sz="1100" dirty="0">
                <a:latin typeface="Meiryo" panose="020B0604030504040204" pitchFamily="34" charset="-128"/>
                <a:ea typeface="Meiryo" panose="020B0604030504040204" pitchFamily="34" charset="-128"/>
              </a:rPr>
              <a:t>他の町会</a:t>
            </a:r>
            <a:r>
              <a:rPr lang="ja-JP" altLang="en-US" sz="1100" spc="-300" dirty="0">
                <a:latin typeface="Meiryo" panose="020B0604030504040204" pitchFamily="34" charset="-128"/>
                <a:ea typeface="Meiryo" panose="020B0604030504040204" pitchFamily="34" charset="-128"/>
              </a:rPr>
              <a:t>・</a:t>
            </a:r>
            <a:r>
              <a:rPr lang="ja-JP" altLang="en-US" sz="1100" dirty="0">
                <a:latin typeface="Meiryo" panose="020B0604030504040204" pitchFamily="34" charset="-128"/>
                <a:ea typeface="Meiryo" panose="020B0604030504040204" pitchFamily="34" charset="-128"/>
              </a:rPr>
              <a:t>自治会の有用なツイートもリツイートして</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います。</a:t>
            </a:r>
            <a:endParaRPr lang="en-US" altLang="ja-JP" sz="1100" dirty="0">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 xmlns:a16="http://schemas.microsoft.com/office/drawing/2014/main" id="{12FE00B3-0D31-5674-1E0D-647753133D4D}"/>
              </a:ext>
            </a:extLst>
          </p:cNvPr>
          <p:cNvSpPr txBox="1"/>
          <p:nvPr/>
        </p:nvSpPr>
        <p:spPr>
          <a:xfrm>
            <a:off x="7349528" y="2410614"/>
            <a:ext cx="2886912" cy="315471"/>
          </a:xfrm>
          <a:prstGeom prst="rect">
            <a:avLst/>
          </a:prstGeom>
          <a:noFill/>
        </p:spPr>
        <p:txBody>
          <a:bodyPr wrap="square">
            <a:spAutoFit/>
          </a:bodyPr>
          <a:lstStyle/>
          <a:p>
            <a:pPr>
              <a:lnSpc>
                <a:spcPts val="1640"/>
              </a:lnSpc>
            </a:pPr>
            <a:r>
              <a:rPr lang="ja-JP" altLang="en-US" b="1">
                <a:solidFill>
                  <a:srgbClr val="6AC8F3"/>
                </a:solidFill>
                <a:latin typeface="Meiryo" panose="020B0604030504040204" pitchFamily="34" charset="-128"/>
                <a:ea typeface="Meiryo" panose="020B0604030504040204" pitchFamily="34" charset="-128"/>
              </a:rPr>
              <a:t>宮桃町会</a:t>
            </a:r>
            <a:endParaRPr lang="en-US" altLang="ja-JP" b="1" dirty="0">
              <a:solidFill>
                <a:srgbClr val="6AC8F3"/>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 xmlns:a16="http://schemas.microsoft.com/office/drawing/2014/main" id="{30C299D8-9440-879C-4F96-6CFFA5AA69A5}"/>
              </a:ext>
            </a:extLst>
          </p:cNvPr>
          <p:cNvSpPr txBox="1"/>
          <p:nvPr/>
        </p:nvSpPr>
        <p:spPr>
          <a:xfrm>
            <a:off x="7349528" y="2708561"/>
            <a:ext cx="1443456" cy="300082"/>
          </a:xfrm>
          <a:prstGeom prst="rect">
            <a:avLst/>
          </a:prstGeom>
          <a:noFill/>
        </p:spPr>
        <p:txBody>
          <a:bodyPr wrap="square">
            <a:spAutoFit/>
          </a:bodyPr>
          <a:lstStyle/>
          <a:p>
            <a:pPr>
              <a:lnSpc>
                <a:spcPts val="1640"/>
              </a:lnSpc>
            </a:pPr>
            <a:r>
              <a:rPr lang="ja-JP" altLang="en-US" sz="1400" b="1">
                <a:solidFill>
                  <a:srgbClr val="6AC8F3"/>
                </a:solidFill>
                <a:latin typeface="Meiryo" panose="020B0604030504040204" pitchFamily="34" charset="-128"/>
                <a:ea typeface="Meiryo" panose="020B0604030504040204" pitchFamily="34" charset="-128"/>
              </a:rPr>
              <a:t>東京・中野</a:t>
            </a:r>
            <a:endParaRPr lang="en-US" altLang="ja-JP" sz="1400" b="1" dirty="0">
              <a:solidFill>
                <a:srgbClr val="6AC8F3"/>
              </a:solidFill>
              <a:latin typeface="Meiryo" panose="020B0604030504040204" pitchFamily="34" charset="-128"/>
              <a:ea typeface="Meiryo" panose="020B0604030504040204" pitchFamily="34" charset="-128"/>
            </a:endParaRPr>
          </a:p>
        </p:txBody>
      </p:sp>
      <p:pic>
        <p:nvPicPr>
          <p:cNvPr id="28" name="図 27">
            <a:extLst>
              <a:ext uri="{FF2B5EF4-FFF2-40B4-BE49-F238E27FC236}">
                <a16:creationId xmlns="" xmlns:a16="http://schemas.microsoft.com/office/drawing/2014/main" id="{BA27D8A3-2EE7-5A59-8507-1BE323B2BBCD}"/>
              </a:ext>
            </a:extLst>
          </p:cNvPr>
          <p:cNvPicPr>
            <a:picLocks noChangeAspect="1"/>
          </p:cNvPicPr>
          <p:nvPr/>
        </p:nvPicPr>
        <p:blipFill rotWithShape="1">
          <a:blip r:embed="rId4"/>
          <a:srcRect t="3125" b="1315"/>
          <a:stretch/>
        </p:blipFill>
        <p:spPr>
          <a:xfrm>
            <a:off x="4147591" y="4203368"/>
            <a:ext cx="1207339" cy="2692065"/>
          </a:xfrm>
          <a:prstGeom prst="rect">
            <a:avLst/>
          </a:prstGeom>
          <a:ln w="6350">
            <a:solidFill>
              <a:schemeClr val="tx1"/>
            </a:solidFill>
          </a:ln>
        </p:spPr>
      </p:pic>
      <p:pic>
        <p:nvPicPr>
          <p:cNvPr id="31" name="図 30">
            <a:extLst>
              <a:ext uri="{FF2B5EF4-FFF2-40B4-BE49-F238E27FC236}">
                <a16:creationId xmlns="" xmlns:a16="http://schemas.microsoft.com/office/drawing/2014/main" id="{F87C27E7-2AAC-A31A-6C84-54911C44693C}"/>
              </a:ext>
            </a:extLst>
          </p:cNvPr>
          <p:cNvPicPr>
            <a:picLocks noChangeAspect="1"/>
          </p:cNvPicPr>
          <p:nvPr/>
        </p:nvPicPr>
        <p:blipFill rotWithShape="1">
          <a:blip r:embed="rId5"/>
          <a:srcRect t="3370" b="1278"/>
          <a:stretch/>
        </p:blipFill>
        <p:spPr>
          <a:xfrm>
            <a:off x="8882919" y="4201916"/>
            <a:ext cx="1204248" cy="2679297"/>
          </a:xfrm>
          <a:prstGeom prst="rect">
            <a:avLst/>
          </a:prstGeom>
          <a:ln w="6350">
            <a:solidFill>
              <a:schemeClr val="tx1"/>
            </a:solidFill>
          </a:ln>
        </p:spPr>
      </p:pic>
      <p:pic>
        <p:nvPicPr>
          <p:cNvPr id="37" name="図 36">
            <a:extLst>
              <a:ext uri="{FF2B5EF4-FFF2-40B4-BE49-F238E27FC236}">
                <a16:creationId xmlns="" xmlns:a16="http://schemas.microsoft.com/office/drawing/2014/main" id="{6293C3F1-042A-BEEB-FFC3-7BD6F016899D}"/>
              </a:ext>
            </a:extLst>
          </p:cNvPr>
          <p:cNvPicPr>
            <a:picLocks noChangeAspect="1"/>
          </p:cNvPicPr>
          <p:nvPr/>
        </p:nvPicPr>
        <p:blipFill rotWithShape="1">
          <a:blip r:embed="rId6"/>
          <a:srcRect t="3166" b="1532"/>
          <a:stretch/>
        </p:blipFill>
        <p:spPr>
          <a:xfrm>
            <a:off x="7482551" y="4203367"/>
            <a:ext cx="1204891" cy="2679297"/>
          </a:xfrm>
          <a:prstGeom prst="rect">
            <a:avLst/>
          </a:prstGeom>
          <a:ln w="6350">
            <a:solidFill>
              <a:schemeClr val="tx1"/>
            </a:solidFill>
          </a:ln>
        </p:spPr>
      </p:pic>
      <p:pic>
        <p:nvPicPr>
          <p:cNvPr id="39" name="図 38">
            <a:extLst>
              <a:ext uri="{FF2B5EF4-FFF2-40B4-BE49-F238E27FC236}">
                <a16:creationId xmlns="" xmlns:a16="http://schemas.microsoft.com/office/drawing/2014/main" id="{AED48A3B-0BF9-6986-1FAB-41650C15D3FE}"/>
              </a:ext>
            </a:extLst>
          </p:cNvPr>
          <p:cNvPicPr>
            <a:picLocks noChangeAspect="1"/>
          </p:cNvPicPr>
          <p:nvPr/>
        </p:nvPicPr>
        <p:blipFill rotWithShape="1">
          <a:blip r:embed="rId7"/>
          <a:srcRect t="3165" b="1363"/>
          <a:stretch/>
        </p:blipFill>
        <p:spPr>
          <a:xfrm>
            <a:off x="5586585" y="4203368"/>
            <a:ext cx="1216532" cy="2710028"/>
          </a:xfrm>
          <a:prstGeom prst="rect">
            <a:avLst/>
          </a:prstGeom>
          <a:ln w="6350">
            <a:solidFill>
              <a:schemeClr val="tx1"/>
            </a:solidFill>
          </a:ln>
        </p:spPr>
      </p:pic>
      <p:pic>
        <p:nvPicPr>
          <p:cNvPr id="12" name="図 11">
            <a:extLst>
              <a:ext uri="{FF2B5EF4-FFF2-40B4-BE49-F238E27FC236}">
                <a16:creationId xmlns="" xmlns:a16="http://schemas.microsoft.com/office/drawing/2014/main" id="{4A2402F2-3B3C-A5E9-BB32-DA3B75E46FF2}"/>
              </a:ext>
            </a:extLst>
          </p:cNvPr>
          <p:cNvPicPr>
            <a:picLocks noChangeAspect="1"/>
          </p:cNvPicPr>
          <p:nvPr/>
        </p:nvPicPr>
        <p:blipFill>
          <a:blip r:embed="rId8"/>
          <a:srcRect/>
          <a:stretch/>
        </p:blipFill>
        <p:spPr>
          <a:xfrm>
            <a:off x="3080373" y="2426378"/>
            <a:ext cx="524115" cy="524115"/>
          </a:xfrm>
          <a:prstGeom prst="rect">
            <a:avLst/>
          </a:prstGeom>
        </p:spPr>
      </p:pic>
      <p:pic>
        <p:nvPicPr>
          <p:cNvPr id="17" name="図 16">
            <a:extLst>
              <a:ext uri="{FF2B5EF4-FFF2-40B4-BE49-F238E27FC236}">
                <a16:creationId xmlns="" xmlns:a16="http://schemas.microsoft.com/office/drawing/2014/main" id="{8BAC36BD-0316-A15E-AC88-AF230BA78B28}"/>
              </a:ext>
            </a:extLst>
          </p:cNvPr>
          <p:cNvPicPr>
            <a:picLocks noChangeAspect="1"/>
          </p:cNvPicPr>
          <p:nvPr/>
        </p:nvPicPr>
        <p:blipFill>
          <a:blip r:embed="rId9"/>
          <a:srcRect/>
          <a:stretch/>
        </p:blipFill>
        <p:spPr>
          <a:xfrm>
            <a:off x="9706502" y="2416109"/>
            <a:ext cx="524115" cy="524115"/>
          </a:xfrm>
          <a:prstGeom prst="rect">
            <a:avLst/>
          </a:prstGeom>
        </p:spPr>
      </p:pic>
      <p:pic>
        <p:nvPicPr>
          <p:cNvPr id="23" name="図 22">
            <a:extLst>
              <a:ext uri="{FF2B5EF4-FFF2-40B4-BE49-F238E27FC236}">
                <a16:creationId xmlns="" xmlns:a16="http://schemas.microsoft.com/office/drawing/2014/main" id="{B4C1CFE1-164E-08A3-AD5B-10CF7AEB9D10}"/>
              </a:ext>
            </a:extLst>
          </p:cNvPr>
          <p:cNvPicPr>
            <a:picLocks noChangeAspect="1"/>
          </p:cNvPicPr>
          <p:nvPr/>
        </p:nvPicPr>
        <p:blipFill>
          <a:blip r:embed="rId10"/>
          <a:srcRect/>
          <a:stretch/>
        </p:blipFill>
        <p:spPr>
          <a:xfrm>
            <a:off x="6396143" y="2426378"/>
            <a:ext cx="521171" cy="521171"/>
          </a:xfrm>
          <a:prstGeom prst="rect">
            <a:avLst/>
          </a:prstGeom>
        </p:spPr>
      </p:pic>
      <p:grpSp>
        <p:nvGrpSpPr>
          <p:cNvPr id="10" name="グループ化 9">
            <a:extLst>
              <a:ext uri="{FF2B5EF4-FFF2-40B4-BE49-F238E27FC236}">
                <a16:creationId xmlns="" xmlns:a16="http://schemas.microsoft.com/office/drawing/2014/main" id="{CCC1ED81-B013-83F9-19D3-020F0815B711}"/>
              </a:ext>
            </a:extLst>
          </p:cNvPr>
          <p:cNvGrpSpPr/>
          <p:nvPr/>
        </p:nvGrpSpPr>
        <p:grpSpPr>
          <a:xfrm>
            <a:off x="604646" y="0"/>
            <a:ext cx="1351370" cy="1035439"/>
            <a:chOff x="604646" y="0"/>
            <a:chExt cx="1351370" cy="1035439"/>
          </a:xfrm>
          <a:solidFill>
            <a:srgbClr val="00A478"/>
          </a:solidFill>
        </p:grpSpPr>
        <p:sp>
          <p:nvSpPr>
            <p:cNvPr id="13" name="片側の 2 つの角を切り取った四角形 12">
              <a:extLst>
                <a:ext uri="{FF2B5EF4-FFF2-40B4-BE49-F238E27FC236}">
                  <a16:creationId xmlns="" xmlns:a16="http://schemas.microsoft.com/office/drawing/2014/main" id="{2F17C439-8F9C-7B79-D2EA-419C4B1626AF}"/>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片側の 2 つの角を切り取った四角形 17">
              <a:extLst>
                <a:ext uri="{FF2B5EF4-FFF2-40B4-BE49-F238E27FC236}">
                  <a16:creationId xmlns="" xmlns:a16="http://schemas.microsoft.com/office/drawing/2014/main" id="{46792044-5F18-AA99-43C7-AF06B3BA968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a:extLst>
              <a:ext uri="{FF2B5EF4-FFF2-40B4-BE49-F238E27FC236}">
                <a16:creationId xmlns="" xmlns:a16="http://schemas.microsoft.com/office/drawing/2014/main" id="{20424259-B9BD-EDD3-5B83-89E6E4FFDB52}"/>
              </a:ext>
            </a:extLst>
          </p:cNvPr>
          <p:cNvSpPr txBox="1"/>
          <p:nvPr/>
        </p:nvSpPr>
        <p:spPr>
          <a:xfrm>
            <a:off x="788667" y="403384"/>
            <a:ext cx="983325" cy="630942"/>
          </a:xfrm>
          <a:prstGeom prst="rect">
            <a:avLst/>
          </a:prstGeom>
          <a:solidFill>
            <a:srgbClr val="00A478"/>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2</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Tree>
    <p:extLst>
      <p:ext uri="{BB962C8B-B14F-4D97-AF65-F5344CB8AC3E}">
        <p14:creationId xmlns:p14="http://schemas.microsoft.com/office/powerpoint/2010/main" val="2014343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 xmlns:a16="http://schemas.microsoft.com/office/drawing/2014/main" id="{703A1D4B-B1AA-E4F9-7B2B-AC39FC43CA89}"/>
              </a:ext>
            </a:extLst>
          </p:cNvPr>
          <p:cNvSpPr txBox="1"/>
          <p:nvPr/>
        </p:nvSpPr>
        <p:spPr>
          <a:xfrm>
            <a:off x="2085871" y="639937"/>
            <a:ext cx="7885941"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［実践編］</a:t>
            </a:r>
          </a:p>
        </p:txBody>
      </p:sp>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20000" y="1441711"/>
            <a:ext cx="8327898" cy="523220"/>
          </a:xfrm>
          <a:prstGeom prst="rect">
            <a:avLst/>
          </a:prstGeom>
          <a:noFill/>
        </p:spPr>
        <p:txBody>
          <a:bodyPr wrap="square">
            <a:spAutoFit/>
          </a:bodyPr>
          <a:lstStyle/>
          <a:p>
            <a:r>
              <a:rPr lang="en" altLang="ja-JP" sz="2800" b="1" dirty="0">
                <a:latin typeface="Meiryo" panose="020B0604030504040204" pitchFamily="34" charset="-128"/>
                <a:ea typeface="Meiryo" panose="020B0604030504040204" pitchFamily="34" charset="-128"/>
              </a:rPr>
              <a:t>1. Twitter</a:t>
            </a:r>
            <a:r>
              <a:rPr lang="ja-JP" altLang="en-US" sz="2800" b="1">
                <a:latin typeface="Meiryo" panose="020B0604030504040204" pitchFamily="34" charset="-128"/>
                <a:ea typeface="Meiryo" panose="020B0604030504040204" pitchFamily="34" charset="-128"/>
              </a:rPr>
              <a:t>アプリを</a:t>
            </a:r>
            <a:r>
              <a:rPr lang="en" altLang="ja-JP" sz="2800" b="1" dirty="0">
                <a:latin typeface="Meiryo" panose="020B0604030504040204" pitchFamily="34" charset="-128"/>
                <a:ea typeface="Meiryo" panose="020B0604030504040204" pitchFamily="34" charset="-128"/>
              </a:rPr>
              <a:t>Play</a:t>
            </a:r>
            <a:r>
              <a:rPr lang="ja-JP" altLang="en-US" sz="2800" b="1">
                <a:latin typeface="Meiryo" panose="020B0604030504040204" pitchFamily="34" charset="-128"/>
                <a:ea typeface="Meiryo" panose="020B0604030504040204" pitchFamily="34" charset="-128"/>
              </a:rPr>
              <a:t>ストアで入手する</a:t>
            </a:r>
          </a:p>
        </p:txBody>
      </p:sp>
      <p:grpSp>
        <p:nvGrpSpPr>
          <p:cNvPr id="12" name="グループ化 11">
            <a:extLst>
              <a:ext uri="{FF2B5EF4-FFF2-40B4-BE49-F238E27FC236}">
                <a16:creationId xmlns="" xmlns:a16="http://schemas.microsoft.com/office/drawing/2014/main" id="{3D1BF2C3-CFDB-4DD7-7402-D4D73856ACD9}"/>
              </a:ext>
            </a:extLst>
          </p:cNvPr>
          <p:cNvGrpSpPr/>
          <p:nvPr/>
        </p:nvGrpSpPr>
        <p:grpSpPr>
          <a:xfrm>
            <a:off x="779006" y="2201022"/>
            <a:ext cx="3042655" cy="4933770"/>
            <a:chOff x="779006" y="2327142"/>
            <a:chExt cx="3042655" cy="4933770"/>
          </a:xfrm>
        </p:grpSpPr>
        <p:sp>
          <p:nvSpPr>
            <p:cNvPr id="11" name="円/楕円 10">
              <a:extLst>
                <a:ext uri="{FF2B5EF4-FFF2-40B4-BE49-F238E27FC236}">
                  <a16:creationId xmlns="" xmlns:a16="http://schemas.microsoft.com/office/drawing/2014/main"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 xmlns:a16="http://schemas.microsoft.com/office/drawing/2014/main"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20" name="テキスト ボックス 19">
              <a:extLst>
                <a:ext uri="{FF2B5EF4-FFF2-40B4-BE49-F238E27FC236}">
                  <a16:creationId xmlns="" xmlns:a16="http://schemas.microsoft.com/office/drawing/2014/main" id="{861EDC38-4489-CA9A-75A8-650462448AB2}"/>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「ツイッター」</a:t>
              </a:r>
            </a:p>
            <a:p>
              <a:pPr algn="ctr"/>
              <a:r>
                <a:rPr lang="ja-JP" altLang="en-US" sz="1900" b="1">
                  <a:latin typeface="Meiryo" panose="020B0604030504040204" pitchFamily="34" charset="-128"/>
                  <a:ea typeface="Meiryo" panose="020B0604030504040204" pitchFamily="34" charset="-128"/>
                </a:rPr>
                <a:t>と入力</a:t>
              </a:r>
            </a:p>
          </p:txBody>
        </p:sp>
        <p:sp>
          <p:nvSpPr>
            <p:cNvPr id="6" name="テキスト ボックス 5">
              <a:extLst>
                <a:ext uri="{FF2B5EF4-FFF2-40B4-BE49-F238E27FC236}">
                  <a16:creationId xmlns="" xmlns:a16="http://schemas.microsoft.com/office/drawing/2014/main" id="{BD9123E9-F367-B536-A50A-2C1218204E7F}"/>
                </a:ext>
              </a:extLst>
            </p:cNvPr>
            <p:cNvSpPr txBox="1"/>
            <p:nvPr/>
          </p:nvSpPr>
          <p:spPr>
            <a:xfrm>
              <a:off x="1380564" y="6322193"/>
              <a:ext cx="2441097" cy="938719"/>
            </a:xfrm>
            <a:prstGeom prst="rect">
              <a:avLst/>
            </a:prstGeom>
            <a:noFill/>
          </p:spPr>
          <p:txBody>
            <a:bodyPr wrap="square">
              <a:spAutoFit/>
            </a:bodyPr>
            <a:lstStyle/>
            <a:p>
              <a:r>
                <a:rPr lang="ja-JP" altLang="en-US" sz="1100" dirty="0">
                  <a:latin typeface="Meiryo" panose="020B0604030504040204" pitchFamily="34" charset="-128"/>
                  <a:ea typeface="Meiryo" panose="020B0604030504040204" pitchFamily="34" charset="-128"/>
                </a:rPr>
                <a:t>ホーム画面の「</a:t>
              </a:r>
              <a:r>
                <a:rPr lang="en-US" altLang="ja-JP" sz="1100" dirty="0">
                  <a:latin typeface="Meiryo" panose="020B0604030504040204" pitchFamily="34" charset="-128"/>
                  <a:ea typeface="Meiryo" panose="020B0604030504040204" pitchFamily="34" charset="-128"/>
                </a:rPr>
                <a:t>Play</a:t>
              </a:r>
              <a:r>
                <a:rPr lang="ja-JP" altLang="en-US" sz="1100" dirty="0">
                  <a:latin typeface="Meiryo" panose="020B0604030504040204" pitchFamily="34" charset="-128"/>
                  <a:ea typeface="Meiryo" panose="020B0604030504040204" pitchFamily="34" charset="-128"/>
                </a:rPr>
                <a:t>スト</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ア」アプリをタップ（軽</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く触れる） 。検索窓を</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タップし</a:t>
              </a:r>
              <a:r>
                <a:rPr lang="ja-JP" altLang="en-US" sz="1100" spc="-300" dirty="0">
                  <a:latin typeface="Meiryo" panose="020B0604030504040204" pitchFamily="34" charset="-128"/>
                  <a:ea typeface="Meiryo" panose="020B0604030504040204" pitchFamily="34" charset="-128"/>
                </a:rPr>
                <a:t>、</a:t>
              </a:r>
              <a:r>
                <a:rPr lang="ja-JP" altLang="en-US" sz="1100" dirty="0">
                  <a:latin typeface="Meiryo" panose="020B0604030504040204" pitchFamily="34" charset="-128"/>
                  <a:ea typeface="Meiryo" panose="020B0604030504040204" pitchFamily="34" charset="-128"/>
                </a:rPr>
                <a:t>「ツイッター」</a:t>
              </a:r>
              <a:endParaRPr lang="en-US" altLang="ja-JP" sz="1100" dirty="0">
                <a:latin typeface="Meiryo" panose="020B0604030504040204" pitchFamily="34" charset="-128"/>
                <a:ea typeface="Meiryo" panose="020B0604030504040204" pitchFamily="34" charset="-128"/>
              </a:endParaRPr>
            </a:p>
            <a:p>
              <a:r>
                <a:rPr lang="ja-JP" altLang="en-US" sz="1100" dirty="0">
                  <a:latin typeface="Meiryo" panose="020B0604030504040204" pitchFamily="34" charset="-128"/>
                  <a:ea typeface="Meiryo" panose="020B0604030504040204" pitchFamily="34" charset="-128"/>
                </a:rPr>
                <a:t>と入力します。</a:t>
              </a:r>
            </a:p>
          </p:txBody>
        </p:sp>
      </p:grpSp>
      <p:grpSp>
        <p:nvGrpSpPr>
          <p:cNvPr id="42" name="グループ化 41">
            <a:extLst>
              <a:ext uri="{FF2B5EF4-FFF2-40B4-BE49-F238E27FC236}">
                <a16:creationId xmlns="" xmlns:a16="http://schemas.microsoft.com/office/drawing/2014/main" id="{DD88F9E0-B055-E56E-C89D-5305382E7E54}"/>
              </a:ext>
            </a:extLst>
          </p:cNvPr>
          <p:cNvGrpSpPr/>
          <p:nvPr/>
        </p:nvGrpSpPr>
        <p:grpSpPr>
          <a:xfrm>
            <a:off x="3220103" y="2201021"/>
            <a:ext cx="2499186" cy="4769637"/>
            <a:chOff x="779006" y="2327142"/>
            <a:chExt cx="2499186" cy="4763464"/>
          </a:xfrm>
        </p:grpSpPr>
        <p:sp>
          <p:nvSpPr>
            <p:cNvPr id="43" name="円/楕円 42">
              <a:extLst>
                <a:ext uri="{FF2B5EF4-FFF2-40B4-BE49-F238E27FC236}">
                  <a16:creationId xmlns="" xmlns:a16="http://schemas.microsoft.com/office/drawing/2014/main"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 xmlns:a16="http://schemas.microsoft.com/office/drawing/2014/main"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 xmlns:a16="http://schemas.microsoft.com/office/drawing/2014/main" id="{96583D47-258C-0888-4F4F-EB44013C57F1}"/>
                </a:ext>
              </a:extLst>
            </p:cNvPr>
            <p:cNvSpPr txBox="1"/>
            <p:nvPr/>
          </p:nvSpPr>
          <p:spPr>
            <a:xfrm>
              <a:off x="1153970" y="2327142"/>
              <a:ext cx="2124222" cy="676231"/>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候補から</a:t>
              </a:r>
              <a:endParaRPr lang="en-US" altLang="ja-JP" sz="1900" b="1" dirty="0">
                <a:latin typeface="Meiryo" panose="020B0604030504040204" pitchFamily="34" charset="-128"/>
                <a:ea typeface="Meiryo" panose="020B0604030504040204" pitchFamily="34" charset="-128"/>
              </a:endParaRPr>
            </a:p>
            <a:p>
              <a:pPr algn="ctr"/>
              <a:r>
                <a:rPr lang="en-US" altLang="ja-JP" sz="1900" b="1" dirty="0">
                  <a:latin typeface="Meiryo" panose="020B0604030504040204" pitchFamily="34" charset="-128"/>
                  <a:ea typeface="Meiryo" panose="020B0604030504040204" pitchFamily="34" charset="-128"/>
                </a:rPr>
                <a:t>Twitter</a:t>
              </a:r>
              <a:r>
                <a:rPr lang="ja-JP" altLang="en-US" sz="1900" b="1">
                  <a:latin typeface="Meiryo" panose="020B0604030504040204" pitchFamily="34" charset="-128"/>
                  <a:ea typeface="Meiryo" panose="020B0604030504040204" pitchFamily="34" charset="-128"/>
                </a:rPr>
                <a:t>を選択</a:t>
              </a:r>
            </a:p>
          </p:txBody>
        </p:sp>
        <p:sp>
          <p:nvSpPr>
            <p:cNvPr id="47" name="テキスト ボックス 46">
              <a:extLst>
                <a:ext uri="{FF2B5EF4-FFF2-40B4-BE49-F238E27FC236}">
                  <a16:creationId xmlns="" xmlns:a16="http://schemas.microsoft.com/office/drawing/2014/main" id="{83280CD2-199E-FB28-4F61-CF6FF5AB2BDA}"/>
                </a:ext>
              </a:extLst>
            </p:cNvPr>
            <p:cNvSpPr txBox="1"/>
            <p:nvPr/>
          </p:nvSpPr>
          <p:spPr>
            <a:xfrm>
              <a:off x="1380564" y="6322161"/>
              <a:ext cx="1699908" cy="768445"/>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検索結果から</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　</a:t>
              </a:r>
              <a:r>
                <a:rPr lang="en-US" altLang="ja-JP" sz="1100" dirty="0">
                  <a:latin typeface="Meiryo" panose="020B0604030504040204" pitchFamily="34" charset="-128"/>
                  <a:ea typeface="Meiryo" panose="020B0604030504040204" pitchFamily="34" charset="-128"/>
                </a:rPr>
                <a:t> Twitter</a:t>
              </a:r>
              <a:r>
                <a:rPr lang="ja-JP" altLang="en-US" sz="1100">
                  <a:latin typeface="Meiryo" panose="020B0604030504040204" pitchFamily="34" charset="-128"/>
                  <a:ea typeface="Meiryo" panose="020B0604030504040204" pitchFamily="34" charset="-128"/>
                </a:rPr>
                <a:t>」を選び、タップして詳細を表示させます。</a:t>
              </a:r>
            </a:p>
          </p:txBody>
        </p:sp>
      </p:grpSp>
      <p:grpSp>
        <p:nvGrpSpPr>
          <p:cNvPr id="48" name="グループ化 47">
            <a:extLst>
              <a:ext uri="{FF2B5EF4-FFF2-40B4-BE49-F238E27FC236}">
                <a16:creationId xmlns="" xmlns:a16="http://schemas.microsoft.com/office/drawing/2014/main" id="{C658D3FF-0742-29E6-F713-8E901F4370D5}"/>
              </a:ext>
            </a:extLst>
          </p:cNvPr>
          <p:cNvGrpSpPr/>
          <p:nvPr/>
        </p:nvGrpSpPr>
        <p:grpSpPr>
          <a:xfrm>
            <a:off x="5661200" y="2201022"/>
            <a:ext cx="2499186" cy="4933770"/>
            <a:chOff x="779006" y="2327142"/>
            <a:chExt cx="2499186" cy="4933770"/>
          </a:xfrm>
        </p:grpSpPr>
        <p:sp>
          <p:nvSpPr>
            <p:cNvPr id="49" name="円/楕円 48">
              <a:extLst>
                <a:ext uri="{FF2B5EF4-FFF2-40B4-BE49-F238E27FC236}">
                  <a16:creationId xmlns="" xmlns:a16="http://schemas.microsoft.com/office/drawing/2014/main"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 xmlns:a16="http://schemas.microsoft.com/office/drawing/2014/main"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 xmlns:a16="http://schemas.microsoft.com/office/drawing/2014/main" id="{DC2B4889-AAB7-FF19-584C-F588048E8E37}"/>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「インストール」</a:t>
              </a:r>
            </a:p>
            <a:p>
              <a:pPr algn="ctr"/>
              <a:r>
                <a:rPr lang="ja-JP" altLang="en-US" sz="1900" b="1">
                  <a:latin typeface="Meiryo" panose="020B0604030504040204" pitchFamily="34" charset="-128"/>
                  <a:ea typeface="Meiryo" panose="020B0604030504040204" pitchFamily="34" charset="-128"/>
                </a:rPr>
                <a:t>をタップ</a:t>
              </a:r>
            </a:p>
          </p:txBody>
        </p:sp>
        <p:sp>
          <p:nvSpPr>
            <p:cNvPr id="53" name="テキスト ボックス 52">
              <a:extLst>
                <a:ext uri="{FF2B5EF4-FFF2-40B4-BE49-F238E27FC236}">
                  <a16:creationId xmlns="" xmlns:a16="http://schemas.microsoft.com/office/drawing/2014/main" id="{2996C452-6EFC-0EDA-CD32-AF9460C2269C}"/>
                </a:ext>
              </a:extLst>
            </p:cNvPr>
            <p:cNvSpPr txBox="1"/>
            <p:nvPr/>
          </p:nvSpPr>
          <p:spPr>
            <a:xfrm>
              <a:off x="1380564" y="6322193"/>
              <a:ext cx="1613647"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画面に表示された「インストール」をタップします。インストールには少し時間がかかります。</a:t>
              </a:r>
            </a:p>
          </p:txBody>
        </p:sp>
      </p:grpSp>
      <p:grpSp>
        <p:nvGrpSpPr>
          <p:cNvPr id="54" name="グループ化 53">
            <a:extLst>
              <a:ext uri="{FF2B5EF4-FFF2-40B4-BE49-F238E27FC236}">
                <a16:creationId xmlns="" xmlns:a16="http://schemas.microsoft.com/office/drawing/2014/main" id="{ACF214C9-B5F1-EABD-9D2E-5E81B0C6653F}"/>
              </a:ext>
            </a:extLst>
          </p:cNvPr>
          <p:cNvGrpSpPr/>
          <p:nvPr/>
        </p:nvGrpSpPr>
        <p:grpSpPr>
          <a:xfrm>
            <a:off x="8102297" y="2201022"/>
            <a:ext cx="2499186" cy="4764492"/>
            <a:chOff x="779006" y="2327142"/>
            <a:chExt cx="2499186" cy="4764492"/>
          </a:xfrm>
        </p:grpSpPr>
        <p:sp>
          <p:nvSpPr>
            <p:cNvPr id="55" name="円/楕円 54">
              <a:extLst>
                <a:ext uri="{FF2B5EF4-FFF2-40B4-BE49-F238E27FC236}">
                  <a16:creationId xmlns="" xmlns:a16="http://schemas.microsoft.com/office/drawing/2014/main" id="{ADFDDFE8-006B-32F9-F3E1-612CBA16A6A3}"/>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 xmlns:a16="http://schemas.microsoft.com/office/drawing/2014/main" id="{DB6FBA03-A3EA-8278-673F-652FC9B75A4C}"/>
                </a:ext>
              </a:extLst>
            </p:cNvPr>
            <p:cNvSpPr txBox="1"/>
            <p:nvPr/>
          </p:nvSpPr>
          <p:spPr>
            <a:xfrm>
              <a:off x="872361"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 xmlns:a16="http://schemas.microsoft.com/office/drawing/2014/main" id="{0054A139-54D6-CBAD-3CC7-FF0916290C6F}"/>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「開く」</a:t>
              </a:r>
            </a:p>
            <a:p>
              <a:pPr algn="ctr"/>
              <a:r>
                <a:rPr lang="ja-JP" altLang="en-US" sz="1900" b="1">
                  <a:latin typeface="Meiryo" panose="020B0604030504040204" pitchFamily="34" charset="-128"/>
                  <a:ea typeface="Meiryo" panose="020B0604030504040204" pitchFamily="34" charset="-128"/>
                </a:rPr>
                <a:t>をタップ</a:t>
              </a:r>
            </a:p>
          </p:txBody>
        </p:sp>
        <p:sp>
          <p:nvSpPr>
            <p:cNvPr id="59" name="テキスト ボックス 58">
              <a:extLst>
                <a:ext uri="{FF2B5EF4-FFF2-40B4-BE49-F238E27FC236}">
                  <a16:creationId xmlns="" xmlns:a16="http://schemas.microsoft.com/office/drawing/2014/main" id="{C9F73339-2874-C357-4658-3BDD58BE6086}"/>
                </a:ext>
              </a:extLst>
            </p:cNvPr>
            <p:cNvSpPr txBox="1"/>
            <p:nvPr/>
          </p:nvSpPr>
          <p:spPr>
            <a:xfrm>
              <a:off x="1380563" y="6322193"/>
              <a:ext cx="1656211" cy="769441"/>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インストールが完了すると「開く」が表示されます。タップすると、</a:t>
              </a:r>
              <a:r>
                <a:rPr lang="en-US" altLang="ja-JP" sz="1100" dirty="0">
                  <a:latin typeface="Meiryo" panose="020B0604030504040204" pitchFamily="34" charset="-128"/>
                  <a:ea typeface="Meiryo" panose="020B0604030504040204" pitchFamily="34" charset="-128"/>
                </a:rPr>
                <a:t>Twitter</a:t>
              </a:r>
              <a:r>
                <a:rPr lang="ja-JP" altLang="en-US" sz="1100">
                  <a:latin typeface="Meiryo" panose="020B0604030504040204" pitchFamily="34" charset="-128"/>
                  <a:ea typeface="Meiryo" panose="020B0604030504040204" pitchFamily="34" charset="-128"/>
                </a:rPr>
                <a:t>が開始できます。</a:t>
              </a:r>
            </a:p>
          </p:txBody>
        </p:sp>
      </p:grpSp>
      <p:sp>
        <p:nvSpPr>
          <p:cNvPr id="60" name="三角形 59">
            <a:extLst>
              <a:ext uri="{FF2B5EF4-FFF2-40B4-BE49-F238E27FC236}">
                <a16:creationId xmlns="" xmlns:a16="http://schemas.microsoft.com/office/drawing/2014/main" id="{FEE1D0B8-EF15-8DE9-954E-A9D02418AFB4}"/>
              </a:ext>
            </a:extLst>
          </p:cNvPr>
          <p:cNvSpPr/>
          <p:nvPr/>
        </p:nvSpPr>
        <p:spPr>
          <a:xfrm rot="5400000">
            <a:off x="3345019" y="438441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 xmlns:a16="http://schemas.microsoft.com/office/drawing/2014/main" id="{7BDE8AE1-0C4A-F54F-45FA-6FDD0F549429}"/>
              </a:ext>
            </a:extLst>
          </p:cNvPr>
          <p:cNvSpPr/>
          <p:nvPr/>
        </p:nvSpPr>
        <p:spPr>
          <a:xfrm rot="5400000">
            <a:off x="5776676" y="438441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三角形 61">
            <a:extLst>
              <a:ext uri="{FF2B5EF4-FFF2-40B4-BE49-F238E27FC236}">
                <a16:creationId xmlns="" xmlns:a16="http://schemas.microsoft.com/office/drawing/2014/main" id="{10EFAFEA-0841-CBDA-E02E-FA12B4AABB00}"/>
              </a:ext>
            </a:extLst>
          </p:cNvPr>
          <p:cNvSpPr/>
          <p:nvPr/>
        </p:nvSpPr>
        <p:spPr>
          <a:xfrm rot="5400000">
            <a:off x="8208332" y="438441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 xmlns:a16="http://schemas.microsoft.com/office/drawing/2014/main" id="{73FD09BD-7C85-1A49-97F9-6B81155D2007}"/>
              </a:ext>
            </a:extLst>
          </p:cNvPr>
          <p:cNvPicPr>
            <a:picLocks noChangeAspect="1"/>
          </p:cNvPicPr>
          <p:nvPr/>
        </p:nvPicPr>
        <p:blipFill>
          <a:blip r:embed="rId2"/>
          <a:srcRect/>
          <a:stretch/>
        </p:blipFill>
        <p:spPr>
          <a:xfrm>
            <a:off x="1518510" y="2935235"/>
            <a:ext cx="1381337" cy="3162300"/>
          </a:xfrm>
          <a:prstGeom prst="rect">
            <a:avLst/>
          </a:prstGeom>
          <a:ln>
            <a:solidFill>
              <a:schemeClr val="tx1"/>
            </a:solidFill>
          </a:ln>
        </p:spPr>
      </p:pic>
      <p:grpSp>
        <p:nvGrpSpPr>
          <p:cNvPr id="8" name="グループ化 7">
            <a:extLst>
              <a:ext uri="{FF2B5EF4-FFF2-40B4-BE49-F238E27FC236}">
                <a16:creationId xmlns="" xmlns:a16="http://schemas.microsoft.com/office/drawing/2014/main" id="{93C4E9B6-62E9-8FCD-82CD-AAF04B287B89}"/>
              </a:ext>
            </a:extLst>
          </p:cNvPr>
          <p:cNvGrpSpPr/>
          <p:nvPr/>
        </p:nvGrpSpPr>
        <p:grpSpPr>
          <a:xfrm>
            <a:off x="1958793" y="3285257"/>
            <a:ext cx="1134898" cy="469660"/>
            <a:chOff x="1276866" y="3290187"/>
            <a:chExt cx="1134898" cy="469660"/>
          </a:xfrm>
        </p:grpSpPr>
        <p:sp>
          <p:nvSpPr>
            <p:cNvPr id="9" name="円形吹き出し 8">
              <a:extLst>
                <a:ext uri="{FF2B5EF4-FFF2-40B4-BE49-F238E27FC236}">
                  <a16:creationId xmlns="" xmlns:a16="http://schemas.microsoft.com/office/drawing/2014/main" id="{E2F39B25-8581-38D4-FADD-1417FCB131F7}"/>
                </a:ext>
              </a:extLst>
            </p:cNvPr>
            <p:cNvSpPr/>
            <p:nvPr/>
          </p:nvSpPr>
          <p:spPr>
            <a:xfrm>
              <a:off x="1276866" y="3290187"/>
              <a:ext cx="1109324" cy="433384"/>
            </a:xfrm>
            <a:prstGeom prst="wedgeEllipseCallout">
              <a:avLst>
                <a:gd name="adj1" fmla="val -29702"/>
                <a:gd name="adj2" fmla="val -62056"/>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 xmlns:a16="http://schemas.microsoft.com/office/drawing/2014/main" id="{EC4B5B8B-C807-528F-A91B-BCA7350D8F13}"/>
                </a:ext>
              </a:extLst>
            </p:cNvPr>
            <p:cNvSpPr txBox="1"/>
            <p:nvPr/>
          </p:nvSpPr>
          <p:spPr>
            <a:xfrm>
              <a:off x="1280543" y="3328960"/>
              <a:ext cx="1131221" cy="430887"/>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ツイッター</a:t>
              </a:r>
              <a:endParaRPr lang="en-US" altLang="ja-JP" sz="1100" b="1" dirty="0">
                <a:solidFill>
                  <a:srgbClr val="FF6000"/>
                </a:solidFill>
                <a:latin typeface="Meiryo" panose="020B0604030504040204" pitchFamily="34" charset="-128"/>
                <a:ea typeface="Meiryo" panose="020B0604030504040204" pitchFamily="34" charset="-128"/>
              </a:endParaRPr>
            </a:p>
            <a:p>
              <a:pPr algn="ctr"/>
              <a:r>
                <a:rPr lang="ja-JP" altLang="en-US" sz="1100" b="1">
                  <a:solidFill>
                    <a:srgbClr val="FF6000"/>
                  </a:solidFill>
                  <a:latin typeface="Meiryo" panose="020B0604030504040204" pitchFamily="34" charset="-128"/>
                  <a:ea typeface="Meiryo" panose="020B0604030504040204" pitchFamily="34" charset="-128"/>
                </a:rPr>
                <a:t>と入力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28" name="角丸四角形 27">
            <a:extLst>
              <a:ext uri="{FF2B5EF4-FFF2-40B4-BE49-F238E27FC236}">
                <a16:creationId xmlns="" xmlns:a16="http://schemas.microsoft.com/office/drawing/2014/main" id="{52519E4B-19C4-9F87-F628-4B408B492D0F}"/>
              </a:ext>
            </a:extLst>
          </p:cNvPr>
          <p:cNvSpPr/>
          <p:nvPr/>
        </p:nvSpPr>
        <p:spPr>
          <a:xfrm>
            <a:off x="1533243" y="2915438"/>
            <a:ext cx="1351871"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 xmlns:a16="http://schemas.microsoft.com/office/drawing/2014/main" id="{228D3359-5CC9-8D48-8D90-A083C2986932}"/>
              </a:ext>
            </a:extLst>
          </p:cNvPr>
          <p:cNvPicPr>
            <a:picLocks noChangeAspect="1"/>
          </p:cNvPicPr>
          <p:nvPr/>
        </p:nvPicPr>
        <p:blipFill>
          <a:blip r:embed="rId3"/>
          <a:stretch>
            <a:fillRect/>
          </a:stretch>
        </p:blipFill>
        <p:spPr>
          <a:xfrm>
            <a:off x="3914809" y="2935235"/>
            <a:ext cx="1394346" cy="3168616"/>
          </a:xfrm>
          <a:prstGeom prst="rect">
            <a:avLst/>
          </a:prstGeom>
          <a:ln>
            <a:solidFill>
              <a:schemeClr val="tx1"/>
            </a:solidFill>
          </a:ln>
        </p:spPr>
      </p:pic>
      <p:sp>
        <p:nvSpPr>
          <p:cNvPr id="24" name="角丸四角形 23">
            <a:extLst>
              <a:ext uri="{FF2B5EF4-FFF2-40B4-BE49-F238E27FC236}">
                <a16:creationId xmlns="" xmlns:a16="http://schemas.microsoft.com/office/drawing/2014/main" id="{088205FF-D7F2-AF19-8C3E-02E6F2D71EF6}"/>
              </a:ext>
            </a:extLst>
          </p:cNvPr>
          <p:cNvSpPr/>
          <p:nvPr/>
        </p:nvSpPr>
        <p:spPr>
          <a:xfrm>
            <a:off x="3944298" y="3097091"/>
            <a:ext cx="1351871"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a:extLst>
              <a:ext uri="{FF2B5EF4-FFF2-40B4-BE49-F238E27FC236}">
                <a16:creationId xmlns="" xmlns:a16="http://schemas.microsoft.com/office/drawing/2014/main" id="{993EE94C-00AC-1624-4F2B-0C049D66DE08}"/>
              </a:ext>
            </a:extLst>
          </p:cNvPr>
          <p:cNvGrpSpPr/>
          <p:nvPr/>
        </p:nvGrpSpPr>
        <p:grpSpPr>
          <a:xfrm>
            <a:off x="4540358" y="3509300"/>
            <a:ext cx="796351" cy="352633"/>
            <a:chOff x="1164680" y="3290187"/>
            <a:chExt cx="796351" cy="352633"/>
          </a:xfrm>
        </p:grpSpPr>
        <p:sp>
          <p:nvSpPr>
            <p:cNvPr id="26" name="円形吹き出し 25">
              <a:extLst>
                <a:ext uri="{FF2B5EF4-FFF2-40B4-BE49-F238E27FC236}">
                  <a16:creationId xmlns="" xmlns:a16="http://schemas.microsoft.com/office/drawing/2014/main" id="{A549EFE0-1A41-9B52-3074-21C6815C60A4}"/>
                </a:ext>
              </a:extLst>
            </p:cNvPr>
            <p:cNvSpPr/>
            <p:nvPr/>
          </p:nvSpPr>
          <p:spPr>
            <a:xfrm>
              <a:off x="1276866" y="3290187"/>
              <a:ext cx="571981" cy="352633"/>
            </a:xfrm>
            <a:prstGeom prst="wedgeEllipseCallout">
              <a:avLst>
                <a:gd name="adj1" fmla="val -26755"/>
                <a:gd name="adj2" fmla="val -7801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 xmlns:a16="http://schemas.microsoft.com/office/drawing/2014/main" id="{906294D2-27A9-9580-5F63-9DA816FA701F}"/>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37" name="図 36">
            <a:extLst>
              <a:ext uri="{FF2B5EF4-FFF2-40B4-BE49-F238E27FC236}">
                <a16:creationId xmlns="" xmlns:a16="http://schemas.microsoft.com/office/drawing/2014/main" id="{B00C9FFB-A9BA-A349-85F0-EB26FBE8C8EF}"/>
              </a:ext>
            </a:extLst>
          </p:cNvPr>
          <p:cNvPicPr>
            <a:picLocks noChangeAspect="1"/>
          </p:cNvPicPr>
          <p:nvPr/>
        </p:nvPicPr>
        <p:blipFill>
          <a:blip r:embed="rId4"/>
          <a:srcRect/>
          <a:stretch/>
        </p:blipFill>
        <p:spPr>
          <a:xfrm>
            <a:off x="6344651" y="2915112"/>
            <a:ext cx="1388599" cy="3169881"/>
          </a:xfrm>
          <a:prstGeom prst="rect">
            <a:avLst/>
          </a:prstGeom>
          <a:ln>
            <a:solidFill>
              <a:schemeClr val="tx1"/>
            </a:solidFill>
          </a:ln>
        </p:spPr>
      </p:pic>
      <p:sp>
        <p:nvSpPr>
          <p:cNvPr id="29" name="角丸四角形 28">
            <a:extLst>
              <a:ext uri="{FF2B5EF4-FFF2-40B4-BE49-F238E27FC236}">
                <a16:creationId xmlns="" xmlns:a16="http://schemas.microsoft.com/office/drawing/2014/main" id="{24A592AB-6E6C-D7C4-025A-6C923EFCF213}"/>
              </a:ext>
            </a:extLst>
          </p:cNvPr>
          <p:cNvSpPr/>
          <p:nvPr/>
        </p:nvSpPr>
        <p:spPr>
          <a:xfrm>
            <a:off x="6346584" y="3693734"/>
            <a:ext cx="1384733"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 xmlns:a16="http://schemas.microsoft.com/office/drawing/2014/main" id="{F78147EE-F979-9241-FE27-0BA66F975CD7}"/>
              </a:ext>
            </a:extLst>
          </p:cNvPr>
          <p:cNvGrpSpPr/>
          <p:nvPr/>
        </p:nvGrpSpPr>
        <p:grpSpPr>
          <a:xfrm>
            <a:off x="7277688" y="3255421"/>
            <a:ext cx="796351" cy="352633"/>
            <a:chOff x="1164680" y="3290187"/>
            <a:chExt cx="796351" cy="352633"/>
          </a:xfrm>
        </p:grpSpPr>
        <p:sp>
          <p:nvSpPr>
            <p:cNvPr id="31" name="円形吹き出し 30">
              <a:extLst>
                <a:ext uri="{FF2B5EF4-FFF2-40B4-BE49-F238E27FC236}">
                  <a16:creationId xmlns="" xmlns:a16="http://schemas.microsoft.com/office/drawing/2014/main" id="{459A46D3-8AB8-EA6D-BEB4-DCBF8F96BBBE}"/>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 xmlns:a16="http://schemas.microsoft.com/office/drawing/2014/main" id="{8DB55DCF-EC55-EEF0-71E9-78EE27A68836}"/>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40" name="図 39">
            <a:extLst>
              <a:ext uri="{FF2B5EF4-FFF2-40B4-BE49-F238E27FC236}">
                <a16:creationId xmlns="" xmlns:a16="http://schemas.microsoft.com/office/drawing/2014/main" id="{2B279690-64E1-B34D-9792-8D8424E80BFC}"/>
              </a:ext>
            </a:extLst>
          </p:cNvPr>
          <p:cNvPicPr>
            <a:picLocks noChangeAspect="1"/>
          </p:cNvPicPr>
          <p:nvPr/>
        </p:nvPicPr>
        <p:blipFill>
          <a:blip r:embed="rId5"/>
          <a:srcRect/>
          <a:stretch/>
        </p:blipFill>
        <p:spPr>
          <a:xfrm>
            <a:off x="8808547" y="2910301"/>
            <a:ext cx="1404262" cy="3212167"/>
          </a:xfrm>
          <a:prstGeom prst="rect">
            <a:avLst/>
          </a:prstGeom>
          <a:ln>
            <a:solidFill>
              <a:schemeClr val="tx1"/>
            </a:solidFill>
          </a:ln>
        </p:spPr>
      </p:pic>
      <p:sp>
        <p:nvSpPr>
          <p:cNvPr id="33" name="角丸四角形 32">
            <a:extLst>
              <a:ext uri="{FF2B5EF4-FFF2-40B4-BE49-F238E27FC236}">
                <a16:creationId xmlns="" xmlns:a16="http://schemas.microsoft.com/office/drawing/2014/main" id="{53FFAE41-A327-66B8-B433-038C9484E6C2}"/>
              </a:ext>
            </a:extLst>
          </p:cNvPr>
          <p:cNvSpPr/>
          <p:nvPr/>
        </p:nvSpPr>
        <p:spPr>
          <a:xfrm>
            <a:off x="9462810" y="3423019"/>
            <a:ext cx="701347" cy="221828"/>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 xmlns:a16="http://schemas.microsoft.com/office/drawing/2014/main" id="{8D878C9E-82D7-3AE4-99F9-2B4CAC82557E}"/>
              </a:ext>
            </a:extLst>
          </p:cNvPr>
          <p:cNvGrpSpPr/>
          <p:nvPr/>
        </p:nvGrpSpPr>
        <p:grpSpPr>
          <a:xfrm>
            <a:off x="9675898" y="2994583"/>
            <a:ext cx="796351" cy="352633"/>
            <a:chOff x="1164680" y="3290187"/>
            <a:chExt cx="796351" cy="352633"/>
          </a:xfrm>
        </p:grpSpPr>
        <p:sp>
          <p:nvSpPr>
            <p:cNvPr id="35" name="円形吹き出し 34">
              <a:extLst>
                <a:ext uri="{FF2B5EF4-FFF2-40B4-BE49-F238E27FC236}">
                  <a16:creationId xmlns="" xmlns:a16="http://schemas.microsoft.com/office/drawing/2014/main" id="{6F76E75C-71CD-34F9-CEDE-85D352688883}"/>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 xmlns:a16="http://schemas.microsoft.com/office/drawing/2014/main" id="{E2B6867C-C242-BFEC-27A2-DCA590ACFC6A}"/>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grpSp>
        <p:nvGrpSpPr>
          <p:cNvPr id="2" name="グループ化 1">
            <a:extLst>
              <a:ext uri="{FF2B5EF4-FFF2-40B4-BE49-F238E27FC236}">
                <a16:creationId xmlns="" xmlns:a16="http://schemas.microsoft.com/office/drawing/2014/main" id="{DA2F1F04-2DD5-99CF-1E5A-BC58B9121336}"/>
              </a:ext>
            </a:extLst>
          </p:cNvPr>
          <p:cNvGrpSpPr/>
          <p:nvPr/>
        </p:nvGrpSpPr>
        <p:grpSpPr>
          <a:xfrm>
            <a:off x="604646" y="0"/>
            <a:ext cx="1351370" cy="1035439"/>
            <a:chOff x="604646" y="0"/>
            <a:chExt cx="1351370" cy="1035439"/>
          </a:xfrm>
          <a:solidFill>
            <a:srgbClr val="6AC8F3"/>
          </a:solidFill>
        </p:grpSpPr>
        <p:sp>
          <p:nvSpPr>
            <p:cNvPr id="15" name="片側の 2 つの角を切り取った四角形 14">
              <a:extLst>
                <a:ext uri="{FF2B5EF4-FFF2-40B4-BE49-F238E27FC236}">
                  <a16:creationId xmlns="" xmlns:a16="http://schemas.microsoft.com/office/drawing/2014/main" id="{55F9B0D5-45E2-9AAF-B637-85802EFA774D}"/>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片側の 2 つの角を切り取った四角形 16">
              <a:extLst>
                <a:ext uri="{FF2B5EF4-FFF2-40B4-BE49-F238E27FC236}">
                  <a16:creationId xmlns="" xmlns:a16="http://schemas.microsoft.com/office/drawing/2014/main" id="{C1DEC676-6B34-22B3-2AFC-EF92E778FA86}"/>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2" name="図 21" descr="ロゴ&#10;&#10;自動的に生成された説明">
            <a:extLst>
              <a:ext uri="{FF2B5EF4-FFF2-40B4-BE49-F238E27FC236}">
                <a16:creationId xmlns="" xmlns:a16="http://schemas.microsoft.com/office/drawing/2014/main" id="{74ABCA01-E32D-6788-5C13-675037665C40}"/>
              </a:ext>
            </a:extLst>
          </p:cNvPr>
          <p:cNvPicPr>
            <a:picLocks noChangeAspect="1"/>
          </p:cNvPicPr>
          <p:nvPr/>
        </p:nvPicPr>
        <p:blipFill>
          <a:blip r:embed="rId6"/>
          <a:stretch>
            <a:fillRect/>
          </a:stretch>
        </p:blipFill>
        <p:spPr>
          <a:xfrm>
            <a:off x="4075447" y="6401795"/>
            <a:ext cx="138645" cy="138645"/>
          </a:xfrm>
          <a:prstGeom prst="rect">
            <a:avLst/>
          </a:prstGeom>
        </p:spPr>
      </p:pic>
      <p:sp>
        <p:nvSpPr>
          <p:cNvPr id="52" name="テキスト ボックス 51">
            <a:extLst>
              <a:ext uri="{FF2B5EF4-FFF2-40B4-BE49-F238E27FC236}">
                <a16:creationId xmlns="" xmlns:a16="http://schemas.microsoft.com/office/drawing/2014/main" id="{BD9123E9-F367-B536-A50A-2C1218204E7F}"/>
              </a:ext>
            </a:extLst>
          </p:cNvPr>
          <p:cNvSpPr txBox="1"/>
          <p:nvPr/>
        </p:nvSpPr>
        <p:spPr>
          <a:xfrm>
            <a:off x="7847930" y="1541948"/>
            <a:ext cx="2741106" cy="276999"/>
          </a:xfrm>
          <a:prstGeom prst="rect">
            <a:avLst/>
          </a:prstGeom>
          <a:noFill/>
        </p:spPr>
        <p:txBody>
          <a:bodyPr wrap="square">
            <a:spAutoFit/>
          </a:bodyPr>
          <a:lstStyle/>
          <a:p>
            <a:r>
              <a:rPr lang="en-US" altLang="ja-JP" sz="1200" dirty="0">
                <a:latin typeface="メイリオ" panose="020B0604030504040204" pitchFamily="50" charset="-128"/>
                <a:ea typeface="メイリオ" panose="020B0604030504040204" pitchFamily="50" charset="-128"/>
              </a:rPr>
              <a:t>※</a:t>
            </a:r>
            <a:r>
              <a:rPr lang="ja-JP" altLang="en-US" sz="1200">
                <a:latin typeface="メイリオ" panose="020B0604030504040204" pitchFamily="50" charset="-128"/>
                <a:ea typeface="メイリオ" panose="020B0604030504040204" pitchFamily="50" charset="-128"/>
              </a:rPr>
              <a:t>下記は</a:t>
            </a:r>
            <a:r>
              <a:rPr lang="en-US" altLang="ja-JP" sz="1200" b="1" dirty="0">
                <a:latin typeface="メイリオ" panose="020B0604030504040204" pitchFamily="50" charset="-128"/>
                <a:ea typeface="メイリオ" panose="020B0604030504040204" pitchFamily="50" charset="-128"/>
              </a:rPr>
              <a:t>Android</a:t>
            </a:r>
            <a:r>
              <a:rPr lang="ja-JP" altLang="en-US" sz="1200" dirty="0">
                <a:latin typeface="メイリオ" panose="020B0604030504040204" pitchFamily="50" charset="-128"/>
                <a:ea typeface="メイリオ" panose="020B0604030504040204" pitchFamily="50" charset="-128"/>
              </a:rPr>
              <a:t>の場合です。</a:t>
            </a:r>
          </a:p>
        </p:txBody>
      </p:sp>
      <p:sp>
        <p:nvSpPr>
          <p:cNvPr id="3" name="テキスト ボックス 2">
            <a:extLst>
              <a:ext uri="{FF2B5EF4-FFF2-40B4-BE49-F238E27FC236}">
                <a16:creationId xmlns="" xmlns:a16="http://schemas.microsoft.com/office/drawing/2014/main" id="{077295DA-9E2A-21F7-8ED6-A8FC4B413852}"/>
              </a:ext>
            </a:extLst>
          </p:cNvPr>
          <p:cNvSpPr txBox="1"/>
          <p:nvPr/>
        </p:nvSpPr>
        <p:spPr>
          <a:xfrm>
            <a:off x="788667" y="403384"/>
            <a:ext cx="983325" cy="630942"/>
          </a:xfrm>
          <a:prstGeom prst="rect">
            <a:avLst/>
          </a:prstGeom>
          <a:solidFill>
            <a:srgbClr val="6AC8F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spTree>
    <p:extLst>
      <p:ext uri="{BB962C8B-B14F-4D97-AF65-F5344CB8AC3E}">
        <p14:creationId xmlns:p14="http://schemas.microsoft.com/office/powerpoint/2010/main" val="365853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 xmlns:a16="http://schemas.microsoft.com/office/drawing/2014/main" id="{6673FA56-0817-2E92-D261-87AFDA8CE3D8}"/>
              </a:ext>
            </a:extLst>
          </p:cNvPr>
          <p:cNvSpPr txBox="1"/>
          <p:nvPr/>
        </p:nvSpPr>
        <p:spPr>
          <a:xfrm>
            <a:off x="719999" y="1441711"/>
            <a:ext cx="10314585" cy="523220"/>
          </a:xfrm>
          <a:prstGeom prst="rect">
            <a:avLst/>
          </a:prstGeom>
          <a:noFill/>
        </p:spPr>
        <p:txBody>
          <a:bodyPr wrap="square">
            <a:spAutoFit/>
          </a:bodyPr>
          <a:lstStyle/>
          <a:p>
            <a:r>
              <a:rPr lang="en-US" altLang="ja-JP" sz="2800" b="1" dirty="0">
                <a:latin typeface="Meiryo" panose="020B0604030504040204" pitchFamily="34" charset="-128"/>
                <a:ea typeface="Meiryo" panose="020B0604030504040204" pitchFamily="34" charset="-128"/>
              </a:rPr>
              <a:t>2. </a:t>
            </a:r>
            <a:r>
              <a:rPr lang="ja-JP" altLang="en-US" sz="2800" b="1">
                <a:latin typeface="Meiryo" panose="020B0604030504040204" pitchFamily="34" charset="-128"/>
                <a:ea typeface="Meiryo" panose="020B0604030504040204" pitchFamily="34" charset="-128"/>
              </a:rPr>
              <a:t>アカウン</a:t>
            </a:r>
            <a:r>
              <a:rPr lang="ja-JP" altLang="en-US" sz="2800" b="1" spc="-500">
                <a:latin typeface="Meiryo" panose="020B0604030504040204" pitchFamily="34" charset="-128"/>
                <a:ea typeface="Meiryo" panose="020B0604030504040204" pitchFamily="34" charset="-128"/>
              </a:rPr>
              <a:t>ト</a:t>
            </a:r>
            <a:r>
              <a:rPr lang="ja-JP" altLang="en-US" sz="2800" b="1">
                <a:latin typeface="Meiryo" panose="020B0604030504040204" pitchFamily="34" charset="-128"/>
                <a:ea typeface="Meiryo" panose="020B0604030504040204" pitchFamily="34" charset="-128"/>
              </a:rPr>
              <a:t>（個人認証情報</a:t>
            </a:r>
            <a:r>
              <a:rPr lang="ja-JP" altLang="en-US" sz="2800" b="1" spc="-500">
                <a:latin typeface="Meiryo" panose="020B0604030504040204" pitchFamily="34" charset="-128"/>
                <a:ea typeface="Meiryo" panose="020B0604030504040204" pitchFamily="34" charset="-128"/>
              </a:rPr>
              <a:t>）</a:t>
            </a:r>
            <a:r>
              <a:rPr lang="ja-JP" altLang="en-US" sz="2800" b="1">
                <a:latin typeface="Meiryo" panose="020B0604030504040204" pitchFamily="34" charset="-128"/>
                <a:ea typeface="Meiryo" panose="020B0604030504040204" pitchFamily="34" charset="-128"/>
              </a:rPr>
              <a:t>を登録す</a:t>
            </a:r>
            <a:r>
              <a:rPr lang="ja-JP" altLang="en-US" sz="2800" b="1" spc="-500">
                <a:latin typeface="Meiryo" panose="020B0604030504040204" pitchFamily="34" charset="-128"/>
                <a:ea typeface="Meiryo" panose="020B0604030504040204" pitchFamily="34" charset="-128"/>
              </a:rPr>
              <a:t>る</a:t>
            </a:r>
            <a:r>
              <a:rPr lang="en-US" altLang="ja-JP" sz="2800" b="1" dirty="0">
                <a:latin typeface="Meiryo" panose="020B0604030504040204" pitchFamily="34" charset="-128"/>
                <a:ea typeface="Meiryo" panose="020B0604030504040204" pitchFamily="34" charset="-128"/>
              </a:rPr>
              <a:t>【</a:t>
            </a:r>
            <a:r>
              <a:rPr lang="ja-JP" altLang="en-US" sz="2800" b="1">
                <a:latin typeface="Meiryo" panose="020B0604030504040204" pitchFamily="34" charset="-128"/>
                <a:ea typeface="Meiryo" panose="020B0604030504040204" pitchFamily="34" charset="-128"/>
              </a:rPr>
              <a:t>町会・自治会用</a:t>
            </a:r>
            <a:r>
              <a:rPr lang="en-US" altLang="ja-JP" sz="2800" b="1" dirty="0">
                <a:latin typeface="Meiryo" panose="020B0604030504040204" pitchFamily="34" charset="-128"/>
                <a:ea typeface="Meiryo" panose="020B0604030504040204" pitchFamily="34" charset="-128"/>
              </a:rPr>
              <a:t>】</a:t>
            </a:r>
            <a:endParaRPr lang="ja-JP" altLang="en-US" sz="2800" b="1" dirty="0">
              <a:latin typeface="Meiryo" panose="020B0604030504040204" pitchFamily="34" charset="-128"/>
              <a:ea typeface="Meiryo" panose="020B0604030504040204" pitchFamily="34" charset="-128"/>
            </a:endParaRPr>
          </a:p>
        </p:txBody>
      </p:sp>
      <p:grpSp>
        <p:nvGrpSpPr>
          <p:cNvPr id="12" name="グループ化 11">
            <a:extLst>
              <a:ext uri="{FF2B5EF4-FFF2-40B4-BE49-F238E27FC236}">
                <a16:creationId xmlns="" xmlns:a16="http://schemas.microsoft.com/office/drawing/2014/main" id="{3D1BF2C3-CFDB-4DD7-7402-D4D73856ACD9}"/>
              </a:ext>
            </a:extLst>
          </p:cNvPr>
          <p:cNvGrpSpPr/>
          <p:nvPr/>
        </p:nvGrpSpPr>
        <p:grpSpPr>
          <a:xfrm>
            <a:off x="779006" y="2327142"/>
            <a:ext cx="2499186" cy="4764492"/>
            <a:chOff x="779006" y="2327142"/>
            <a:chExt cx="2499186" cy="4764492"/>
          </a:xfrm>
        </p:grpSpPr>
        <p:sp>
          <p:nvSpPr>
            <p:cNvPr id="11" name="円/楕円 10">
              <a:extLst>
                <a:ext uri="{FF2B5EF4-FFF2-40B4-BE49-F238E27FC236}">
                  <a16:creationId xmlns="" xmlns:a16="http://schemas.microsoft.com/office/drawing/2014/main" id="{1940EF03-855A-5D7C-511D-639A94F565EB}"/>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 xmlns:a16="http://schemas.microsoft.com/office/drawing/2014/main" id="{300D7B48-396B-E769-27B7-A6256878331E}"/>
                </a:ext>
              </a:extLst>
            </p:cNvPr>
            <p:cNvSpPr txBox="1"/>
            <p:nvPr/>
          </p:nvSpPr>
          <p:spPr>
            <a:xfrm>
              <a:off x="880453" y="2356386"/>
              <a:ext cx="281609" cy="553998"/>
            </a:xfrm>
            <a:prstGeom prst="rect">
              <a:avLst/>
            </a:prstGeom>
            <a:noFill/>
          </p:spPr>
          <p:txBody>
            <a:bodyPr wrap="square">
              <a:spAutoFit/>
            </a:bodyPr>
            <a:lstStyle/>
            <a:p>
              <a:pPr algn="ctr"/>
              <a:r>
                <a:rPr lang="ja-JP" altLang="en-US" sz="3000" b="1">
                  <a:solidFill>
                    <a:schemeClr val="bg1"/>
                  </a:solidFill>
                  <a:latin typeface="Meiryo" panose="020B0604030504040204" pitchFamily="34" charset="-128"/>
                  <a:ea typeface="Meiryo" panose="020B0604030504040204" pitchFamily="34" charset="-128"/>
                </a:rPr>
                <a:t>1</a:t>
              </a:r>
            </a:p>
          </p:txBody>
        </p:sp>
        <p:sp>
          <p:nvSpPr>
            <p:cNvPr id="20" name="テキスト ボックス 19">
              <a:extLst>
                <a:ext uri="{FF2B5EF4-FFF2-40B4-BE49-F238E27FC236}">
                  <a16:creationId xmlns="" xmlns:a16="http://schemas.microsoft.com/office/drawing/2014/main" id="{861EDC38-4489-CA9A-75A8-650462448AB2}"/>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「アカウントを</a:t>
              </a:r>
              <a:endParaRPr lang="en-US" altLang="ja-JP" sz="1900" b="1" dirty="0">
                <a:latin typeface="Meiryo" panose="020B0604030504040204" pitchFamily="34" charset="-128"/>
                <a:ea typeface="Meiryo" panose="020B0604030504040204" pitchFamily="34" charset="-128"/>
              </a:endParaRPr>
            </a:p>
            <a:p>
              <a:pPr algn="ctr"/>
              <a:r>
                <a:rPr lang="ja-JP" altLang="en-US" sz="1900" b="1">
                  <a:latin typeface="Meiryo" panose="020B0604030504040204" pitchFamily="34" charset="-128"/>
                  <a:ea typeface="Meiryo" panose="020B0604030504040204" pitchFamily="34" charset="-128"/>
                </a:rPr>
                <a:t>作成」をタップ</a:t>
              </a:r>
            </a:p>
          </p:txBody>
        </p:sp>
        <p:sp>
          <p:nvSpPr>
            <p:cNvPr id="6" name="テキスト ボックス 5">
              <a:extLst>
                <a:ext uri="{FF2B5EF4-FFF2-40B4-BE49-F238E27FC236}">
                  <a16:creationId xmlns="" xmlns:a16="http://schemas.microsoft.com/office/drawing/2014/main" id="{BD9123E9-F367-B536-A50A-2C1218204E7F}"/>
                </a:ext>
              </a:extLst>
            </p:cNvPr>
            <p:cNvSpPr txBox="1"/>
            <p:nvPr/>
          </p:nvSpPr>
          <p:spPr>
            <a:xfrm>
              <a:off x="1380564" y="6322193"/>
              <a:ext cx="1760198" cy="769441"/>
            </a:xfrm>
            <a:prstGeom prst="rect">
              <a:avLst/>
            </a:prstGeom>
            <a:noFill/>
          </p:spPr>
          <p:txBody>
            <a:bodyPr wrap="square">
              <a:spAutoFit/>
            </a:bodyPr>
            <a:lstStyle/>
            <a:p>
              <a:r>
                <a:rPr lang="en" altLang="ja-JP" sz="1100" dirty="0">
                  <a:latin typeface="Meiryo" panose="020B0604030504040204" pitchFamily="34" charset="-128"/>
                  <a:ea typeface="Meiryo" panose="020B0604030504040204" pitchFamily="34" charset="-128"/>
                </a:rPr>
                <a:t>Twitter</a:t>
              </a:r>
              <a:r>
                <a:rPr lang="ja-JP" altLang="en-US" sz="1100">
                  <a:latin typeface="Meiryo" panose="020B0604030504040204" pitchFamily="34" charset="-128"/>
                  <a:ea typeface="Meiryo" panose="020B0604030504040204" pitchFamily="34" charset="-128"/>
                </a:rPr>
                <a:t>アプリを最初に開いた画面で「アカウ</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ントを作成」をタップ</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します。</a:t>
              </a:r>
            </a:p>
          </p:txBody>
        </p:sp>
      </p:grpSp>
      <p:grpSp>
        <p:nvGrpSpPr>
          <p:cNvPr id="42" name="グループ化 41">
            <a:extLst>
              <a:ext uri="{FF2B5EF4-FFF2-40B4-BE49-F238E27FC236}">
                <a16:creationId xmlns="" xmlns:a16="http://schemas.microsoft.com/office/drawing/2014/main" id="{DD88F9E0-B055-E56E-C89D-5305382E7E54}"/>
              </a:ext>
            </a:extLst>
          </p:cNvPr>
          <p:cNvGrpSpPr/>
          <p:nvPr/>
        </p:nvGrpSpPr>
        <p:grpSpPr>
          <a:xfrm>
            <a:off x="3220103" y="2327142"/>
            <a:ext cx="2499186" cy="4933770"/>
            <a:chOff x="779006" y="2327142"/>
            <a:chExt cx="2499186" cy="4933770"/>
          </a:xfrm>
        </p:grpSpPr>
        <p:sp>
          <p:nvSpPr>
            <p:cNvPr id="43" name="円/楕円 42">
              <a:extLst>
                <a:ext uri="{FF2B5EF4-FFF2-40B4-BE49-F238E27FC236}">
                  <a16:creationId xmlns="" xmlns:a16="http://schemas.microsoft.com/office/drawing/2014/main" id="{0385A36A-4F2C-29E1-6D4A-5FE139BA62C5}"/>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 xmlns:a16="http://schemas.microsoft.com/office/drawing/2014/main" id="{072B7445-5A88-938F-7CA2-F35F5EE9C4F1}"/>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 xmlns:a16="http://schemas.microsoft.com/office/drawing/2014/main" id="{96583D47-258C-0888-4F4F-EB44013C57F1}"/>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「次へ」</a:t>
              </a:r>
            </a:p>
            <a:p>
              <a:pPr algn="ctr"/>
              <a:r>
                <a:rPr lang="ja-JP" altLang="en-US" sz="1900" b="1">
                  <a:latin typeface="Meiryo" panose="020B0604030504040204" pitchFamily="34" charset="-128"/>
                  <a:ea typeface="Meiryo" panose="020B0604030504040204" pitchFamily="34" charset="-128"/>
                </a:rPr>
                <a:t>をタップ</a:t>
              </a:r>
            </a:p>
          </p:txBody>
        </p:sp>
        <p:sp>
          <p:nvSpPr>
            <p:cNvPr id="47" name="テキスト ボックス 46">
              <a:extLst>
                <a:ext uri="{FF2B5EF4-FFF2-40B4-BE49-F238E27FC236}">
                  <a16:creationId xmlns="" xmlns:a16="http://schemas.microsoft.com/office/drawing/2014/main" id="{83280CD2-199E-FB28-4F61-CF6FF5AB2BDA}"/>
                </a:ext>
              </a:extLst>
            </p:cNvPr>
            <p:cNvSpPr txBox="1"/>
            <p:nvPr/>
          </p:nvSpPr>
          <p:spPr>
            <a:xfrm>
              <a:off x="1380564" y="6322193"/>
              <a:ext cx="1613647" cy="938719"/>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「言語を選択」の画面で日本語にチェックが入っていることを確認し、「次へ」をタップします。</a:t>
              </a:r>
            </a:p>
          </p:txBody>
        </p:sp>
      </p:grpSp>
      <p:grpSp>
        <p:nvGrpSpPr>
          <p:cNvPr id="48" name="グループ化 47">
            <a:extLst>
              <a:ext uri="{FF2B5EF4-FFF2-40B4-BE49-F238E27FC236}">
                <a16:creationId xmlns="" xmlns:a16="http://schemas.microsoft.com/office/drawing/2014/main" id="{C658D3FF-0742-29E6-F713-8E901F4370D5}"/>
              </a:ext>
            </a:extLst>
          </p:cNvPr>
          <p:cNvGrpSpPr/>
          <p:nvPr/>
        </p:nvGrpSpPr>
        <p:grpSpPr>
          <a:xfrm>
            <a:off x="5661200" y="2327142"/>
            <a:ext cx="2499186" cy="4603617"/>
            <a:chOff x="779006" y="2327142"/>
            <a:chExt cx="2499186" cy="4603617"/>
          </a:xfrm>
        </p:grpSpPr>
        <p:sp>
          <p:nvSpPr>
            <p:cNvPr id="49" name="円/楕円 48">
              <a:extLst>
                <a:ext uri="{FF2B5EF4-FFF2-40B4-BE49-F238E27FC236}">
                  <a16:creationId xmlns="" xmlns:a16="http://schemas.microsoft.com/office/drawing/2014/main" id="{3272E57D-E36B-1142-288F-D4AAEF4C3BFE}"/>
                </a:ext>
              </a:extLst>
            </p:cNvPr>
            <p:cNvSpPr/>
            <p:nvPr/>
          </p:nvSpPr>
          <p:spPr>
            <a:xfrm>
              <a:off x="779006" y="2364630"/>
              <a:ext cx="468319" cy="468319"/>
            </a:xfrm>
            <a:prstGeom prst="ellips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 xmlns:a16="http://schemas.microsoft.com/office/drawing/2014/main" id="{0D72FC73-80CD-D464-2D4F-D2CEF2FA64BD}"/>
                </a:ext>
              </a:extLst>
            </p:cNvPr>
            <p:cNvSpPr txBox="1"/>
            <p:nvPr/>
          </p:nvSpPr>
          <p:spPr>
            <a:xfrm>
              <a:off x="880453" y="2356386"/>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a:solidFill>
                  <a:schemeClr val="bg1"/>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 xmlns:a16="http://schemas.microsoft.com/office/drawing/2014/main" id="{DC2B4889-AAB7-FF19-584C-F588048E8E37}"/>
                </a:ext>
              </a:extLst>
            </p:cNvPr>
            <p:cNvSpPr txBox="1"/>
            <p:nvPr/>
          </p:nvSpPr>
          <p:spPr>
            <a:xfrm>
              <a:off x="1153970" y="2327142"/>
              <a:ext cx="2124222" cy="677108"/>
            </a:xfrm>
            <a:prstGeom prst="rect">
              <a:avLst/>
            </a:prstGeom>
            <a:noFill/>
          </p:spPr>
          <p:txBody>
            <a:bodyPr wrap="square">
              <a:spAutoFit/>
            </a:bodyPr>
            <a:lstStyle/>
            <a:p>
              <a:pPr algn="ctr"/>
              <a:r>
                <a:rPr lang="ja-JP" altLang="en-US" sz="1900" b="1">
                  <a:latin typeface="Meiryo" panose="020B0604030504040204" pitchFamily="34" charset="-128"/>
                  <a:ea typeface="Meiryo" panose="020B0604030504040204" pitchFamily="34" charset="-128"/>
                </a:rPr>
                <a:t>運営団体名</a:t>
              </a:r>
            </a:p>
            <a:p>
              <a:pPr algn="ctr"/>
              <a:r>
                <a:rPr lang="ja-JP" altLang="en-US" sz="1900" b="1">
                  <a:latin typeface="Meiryo" panose="020B0604030504040204" pitchFamily="34" charset="-128"/>
                  <a:ea typeface="Meiryo" panose="020B0604030504040204" pitchFamily="34" charset="-128"/>
                </a:rPr>
                <a:t>を入力</a:t>
              </a:r>
            </a:p>
          </p:txBody>
        </p:sp>
        <p:sp>
          <p:nvSpPr>
            <p:cNvPr id="53" name="テキスト ボックス 52">
              <a:extLst>
                <a:ext uri="{FF2B5EF4-FFF2-40B4-BE49-F238E27FC236}">
                  <a16:creationId xmlns="" xmlns:a16="http://schemas.microsoft.com/office/drawing/2014/main" id="{2996C452-6EFC-0EDA-CD32-AF9460C2269C}"/>
                </a:ext>
              </a:extLst>
            </p:cNvPr>
            <p:cNvSpPr txBox="1"/>
            <p:nvPr/>
          </p:nvSpPr>
          <p:spPr>
            <a:xfrm>
              <a:off x="1376449" y="6330595"/>
              <a:ext cx="1728256" cy="600164"/>
            </a:xfrm>
            <a:prstGeom prst="rect">
              <a:avLst/>
            </a:prstGeom>
            <a:noFill/>
          </p:spPr>
          <p:txBody>
            <a:bodyPr wrap="square">
              <a:spAutoFit/>
            </a:bodyPr>
            <a:lstStyle/>
            <a:p>
              <a:r>
                <a:rPr lang="ja-JP" altLang="en-US" sz="1100">
                  <a:latin typeface="Meiryo" panose="020B0604030504040204" pitchFamily="34" charset="-128"/>
                  <a:ea typeface="Meiryo" panose="020B0604030504040204" pitchFamily="34" charset="-128"/>
                </a:rPr>
                <a:t>運営団体名を入力します。</a:t>
              </a:r>
              <a:endParaRPr lang="en-US" altLang="ja-JP" sz="1100" dirty="0">
                <a:latin typeface="Meiryo" panose="020B0604030504040204" pitchFamily="34" charset="-128"/>
                <a:ea typeface="Meiryo" panose="020B0604030504040204" pitchFamily="34" charset="-128"/>
              </a:endParaRPr>
            </a:p>
            <a:p>
              <a:r>
                <a:rPr lang="ja-JP" altLang="en-US" sz="1100">
                  <a:latin typeface="Meiryo" panose="020B0604030504040204" pitchFamily="34" charset="-128"/>
                  <a:ea typeface="Meiryo" panose="020B0604030504040204" pitchFamily="34" charset="-128"/>
                </a:rPr>
                <a:t>入力したら、「次へ」をタップします。</a:t>
              </a:r>
            </a:p>
          </p:txBody>
        </p:sp>
      </p:grpSp>
      <p:sp>
        <p:nvSpPr>
          <p:cNvPr id="60" name="三角形 59">
            <a:extLst>
              <a:ext uri="{FF2B5EF4-FFF2-40B4-BE49-F238E27FC236}">
                <a16:creationId xmlns="" xmlns:a16="http://schemas.microsoft.com/office/drawing/2014/main" id="{FEE1D0B8-EF15-8DE9-954E-A9D02418AFB4}"/>
              </a:ext>
            </a:extLst>
          </p:cNvPr>
          <p:cNvSpPr/>
          <p:nvPr/>
        </p:nvSpPr>
        <p:spPr>
          <a:xfrm rot="5400000">
            <a:off x="3345019"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三角形 60">
            <a:extLst>
              <a:ext uri="{FF2B5EF4-FFF2-40B4-BE49-F238E27FC236}">
                <a16:creationId xmlns="" xmlns:a16="http://schemas.microsoft.com/office/drawing/2014/main" id="{7BDE8AE1-0C4A-F54F-45FA-6FDD0F549429}"/>
              </a:ext>
            </a:extLst>
          </p:cNvPr>
          <p:cNvSpPr/>
          <p:nvPr/>
        </p:nvSpPr>
        <p:spPr>
          <a:xfrm rot="5400000">
            <a:off x="5776676" y="4510539"/>
            <a:ext cx="234669" cy="234669"/>
          </a:xfrm>
          <a:prstGeom prst="triangle">
            <a:avLst/>
          </a:prstGeom>
          <a:solidFill>
            <a:srgbClr val="6A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 xmlns:a16="http://schemas.microsoft.com/office/drawing/2014/main" id="{8345ECCF-DB07-D743-92DC-F31A9409703A}"/>
              </a:ext>
            </a:extLst>
          </p:cNvPr>
          <p:cNvPicPr>
            <a:picLocks noChangeAspect="1"/>
          </p:cNvPicPr>
          <p:nvPr/>
        </p:nvPicPr>
        <p:blipFill>
          <a:blip r:embed="rId2"/>
          <a:stretch>
            <a:fillRect/>
          </a:stretch>
        </p:blipFill>
        <p:spPr>
          <a:xfrm>
            <a:off x="1493594" y="3073078"/>
            <a:ext cx="1387585" cy="3154887"/>
          </a:xfrm>
          <a:prstGeom prst="rect">
            <a:avLst/>
          </a:prstGeom>
          <a:ln>
            <a:solidFill>
              <a:schemeClr val="tx1"/>
            </a:solidFill>
          </a:ln>
        </p:spPr>
      </p:pic>
      <p:sp>
        <p:nvSpPr>
          <p:cNvPr id="28" name="角丸四角形 27">
            <a:extLst>
              <a:ext uri="{FF2B5EF4-FFF2-40B4-BE49-F238E27FC236}">
                <a16:creationId xmlns="" xmlns:a16="http://schemas.microsoft.com/office/drawing/2014/main" id="{86DBB2F9-1319-812B-8C43-5C7ECDF88DE2}"/>
              </a:ext>
            </a:extLst>
          </p:cNvPr>
          <p:cNvSpPr/>
          <p:nvPr/>
        </p:nvSpPr>
        <p:spPr>
          <a:xfrm>
            <a:off x="1495019" y="5350304"/>
            <a:ext cx="1384733"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 xmlns:a16="http://schemas.microsoft.com/office/drawing/2014/main" id="{A5F21546-D3E2-E862-5BB9-1601CF888946}"/>
              </a:ext>
            </a:extLst>
          </p:cNvPr>
          <p:cNvGrpSpPr/>
          <p:nvPr/>
        </p:nvGrpSpPr>
        <p:grpSpPr>
          <a:xfrm>
            <a:off x="2344411" y="4904841"/>
            <a:ext cx="796351" cy="352633"/>
            <a:chOff x="1164680" y="3290187"/>
            <a:chExt cx="796351" cy="352633"/>
          </a:xfrm>
        </p:grpSpPr>
        <p:sp>
          <p:nvSpPr>
            <p:cNvPr id="30" name="円形吹き出し 29">
              <a:extLst>
                <a:ext uri="{FF2B5EF4-FFF2-40B4-BE49-F238E27FC236}">
                  <a16:creationId xmlns="" xmlns:a16="http://schemas.microsoft.com/office/drawing/2014/main" id="{77A57CBB-E70A-CC4D-B3DE-F8E89FC26C73}"/>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 xmlns:a16="http://schemas.microsoft.com/office/drawing/2014/main" id="{7B2DFF58-35E0-04DA-CA27-4DFF7594F70A}"/>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3" name="図 12">
            <a:extLst>
              <a:ext uri="{FF2B5EF4-FFF2-40B4-BE49-F238E27FC236}">
                <a16:creationId xmlns="" xmlns:a16="http://schemas.microsoft.com/office/drawing/2014/main" id="{35E265D3-F890-504E-BCC1-6B3B25890C05}"/>
              </a:ext>
            </a:extLst>
          </p:cNvPr>
          <p:cNvPicPr>
            <a:picLocks noChangeAspect="1"/>
          </p:cNvPicPr>
          <p:nvPr/>
        </p:nvPicPr>
        <p:blipFill>
          <a:blip r:embed="rId3"/>
          <a:stretch>
            <a:fillRect/>
          </a:stretch>
        </p:blipFill>
        <p:spPr>
          <a:xfrm>
            <a:off x="3902630" y="3074493"/>
            <a:ext cx="1379003" cy="3153472"/>
          </a:xfrm>
          <a:prstGeom prst="rect">
            <a:avLst/>
          </a:prstGeom>
          <a:ln>
            <a:solidFill>
              <a:schemeClr val="tx1"/>
            </a:solidFill>
          </a:ln>
        </p:spPr>
      </p:pic>
      <p:sp>
        <p:nvSpPr>
          <p:cNvPr id="32" name="角丸四角形 31">
            <a:extLst>
              <a:ext uri="{FF2B5EF4-FFF2-40B4-BE49-F238E27FC236}">
                <a16:creationId xmlns="" xmlns:a16="http://schemas.microsoft.com/office/drawing/2014/main" id="{596DF550-7D1D-D5E5-816C-56DE6B01FF6F}"/>
              </a:ext>
            </a:extLst>
          </p:cNvPr>
          <p:cNvSpPr/>
          <p:nvPr/>
        </p:nvSpPr>
        <p:spPr>
          <a:xfrm>
            <a:off x="4976574" y="5830816"/>
            <a:ext cx="305059" cy="21489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a:extLst>
              <a:ext uri="{FF2B5EF4-FFF2-40B4-BE49-F238E27FC236}">
                <a16:creationId xmlns="" xmlns:a16="http://schemas.microsoft.com/office/drawing/2014/main" id="{850A9F6F-C582-45B0-6315-866EFC581176}"/>
              </a:ext>
            </a:extLst>
          </p:cNvPr>
          <p:cNvGrpSpPr/>
          <p:nvPr/>
        </p:nvGrpSpPr>
        <p:grpSpPr>
          <a:xfrm>
            <a:off x="4864389" y="5350304"/>
            <a:ext cx="796351" cy="352633"/>
            <a:chOff x="1164680" y="3290187"/>
            <a:chExt cx="796351" cy="352633"/>
          </a:xfrm>
        </p:grpSpPr>
        <p:sp>
          <p:nvSpPr>
            <p:cNvPr id="34" name="円形吹き出し 33">
              <a:extLst>
                <a:ext uri="{FF2B5EF4-FFF2-40B4-BE49-F238E27FC236}">
                  <a16:creationId xmlns="" xmlns:a16="http://schemas.microsoft.com/office/drawing/2014/main" id="{5C62EE48-8079-94DB-657C-172E5DAE8205}"/>
                </a:ext>
              </a:extLst>
            </p:cNvPr>
            <p:cNvSpPr/>
            <p:nvPr/>
          </p:nvSpPr>
          <p:spPr>
            <a:xfrm>
              <a:off x="1276866" y="3290187"/>
              <a:ext cx="571981" cy="352633"/>
            </a:xfrm>
            <a:prstGeom prst="wedgeEllipseCallout">
              <a:avLst>
                <a:gd name="adj1" fmla="val -27478"/>
                <a:gd name="adj2" fmla="val 62788"/>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 xmlns:a16="http://schemas.microsoft.com/office/drawing/2014/main" id="{7B385D6E-A7A4-48B8-935D-1A6A569CD3FD}"/>
                </a:ext>
              </a:extLst>
            </p:cNvPr>
            <p:cNvSpPr txBox="1"/>
            <p:nvPr/>
          </p:nvSpPr>
          <p:spPr>
            <a:xfrm>
              <a:off x="1164680" y="3358796"/>
              <a:ext cx="796351" cy="261610"/>
            </a:xfrm>
            <a:prstGeom prst="rect">
              <a:avLst/>
            </a:prstGeom>
            <a:noFill/>
          </p:spPr>
          <p:txBody>
            <a:bodyPr wrap="square">
              <a:spAutoFit/>
            </a:bodyPr>
            <a:lstStyle/>
            <a:p>
              <a:pPr algn="ct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pic>
        <p:nvPicPr>
          <p:cNvPr id="17" name="図 16">
            <a:extLst>
              <a:ext uri="{FF2B5EF4-FFF2-40B4-BE49-F238E27FC236}">
                <a16:creationId xmlns="" xmlns:a16="http://schemas.microsoft.com/office/drawing/2014/main" id="{EE35CF6D-831F-2F4C-8452-A7610CAE1CF2}"/>
              </a:ext>
            </a:extLst>
          </p:cNvPr>
          <p:cNvPicPr>
            <a:picLocks noChangeAspect="1"/>
          </p:cNvPicPr>
          <p:nvPr/>
        </p:nvPicPr>
        <p:blipFill>
          <a:blip r:embed="rId4"/>
          <a:stretch>
            <a:fillRect/>
          </a:stretch>
        </p:blipFill>
        <p:spPr>
          <a:xfrm>
            <a:off x="6373696" y="3056218"/>
            <a:ext cx="1391770" cy="3188606"/>
          </a:xfrm>
          <a:prstGeom prst="rect">
            <a:avLst/>
          </a:prstGeom>
          <a:ln>
            <a:solidFill>
              <a:schemeClr val="tx1"/>
            </a:solidFill>
          </a:ln>
        </p:spPr>
      </p:pic>
      <p:sp>
        <p:nvSpPr>
          <p:cNvPr id="65" name="角丸四角形 64">
            <a:extLst>
              <a:ext uri="{FF2B5EF4-FFF2-40B4-BE49-F238E27FC236}">
                <a16:creationId xmlns="" xmlns:a16="http://schemas.microsoft.com/office/drawing/2014/main" id="{D8FEF9D1-77FF-EE63-AC18-D9FC4FD19002}"/>
              </a:ext>
            </a:extLst>
          </p:cNvPr>
          <p:cNvSpPr/>
          <p:nvPr/>
        </p:nvSpPr>
        <p:spPr>
          <a:xfrm>
            <a:off x="6389532" y="3542622"/>
            <a:ext cx="1351871" cy="26161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 xmlns:a16="http://schemas.microsoft.com/office/drawing/2014/main" id="{99C20796-8B46-41E2-DC66-53757A091DEB}"/>
              </a:ext>
            </a:extLst>
          </p:cNvPr>
          <p:cNvGrpSpPr/>
          <p:nvPr/>
        </p:nvGrpSpPr>
        <p:grpSpPr>
          <a:xfrm>
            <a:off x="7340348" y="3907559"/>
            <a:ext cx="646551" cy="323675"/>
            <a:chOff x="1254969" y="3290187"/>
            <a:chExt cx="1449276" cy="442523"/>
          </a:xfrm>
        </p:grpSpPr>
        <p:sp>
          <p:nvSpPr>
            <p:cNvPr id="3" name="円形吹き出し 2">
              <a:extLst>
                <a:ext uri="{FF2B5EF4-FFF2-40B4-BE49-F238E27FC236}">
                  <a16:creationId xmlns="" xmlns:a16="http://schemas.microsoft.com/office/drawing/2014/main" id="{08497820-D5A3-AAB4-0F40-95DB9B5588C5}"/>
                </a:ext>
              </a:extLst>
            </p:cNvPr>
            <p:cNvSpPr/>
            <p:nvPr/>
          </p:nvSpPr>
          <p:spPr>
            <a:xfrm>
              <a:off x="1276866" y="3290187"/>
              <a:ext cx="1348314" cy="433384"/>
            </a:xfrm>
            <a:prstGeom prst="wedgeEllipseCallout">
              <a:avLst>
                <a:gd name="adj1" fmla="val -34613"/>
                <a:gd name="adj2" fmla="val -66452"/>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 xmlns:a16="http://schemas.microsoft.com/office/drawing/2014/main" id="{917C2F15-6C10-6C98-F670-B21474112DB7}"/>
                </a:ext>
              </a:extLst>
            </p:cNvPr>
            <p:cNvSpPr txBox="1"/>
            <p:nvPr/>
          </p:nvSpPr>
          <p:spPr>
            <a:xfrm>
              <a:off x="1254969" y="3375041"/>
              <a:ext cx="1449276" cy="357669"/>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❶</a:t>
              </a:r>
              <a:r>
                <a:rPr lang="ja-JP" altLang="en-US" sz="1100" b="1">
                  <a:solidFill>
                    <a:srgbClr val="FF6000"/>
                  </a:solidFill>
                  <a:latin typeface="Meiryo" panose="020B0604030504040204" pitchFamily="34" charset="-128"/>
                  <a:ea typeface="Meiryo" panose="020B0604030504040204" pitchFamily="34" charset="-128"/>
                </a:rPr>
                <a:t>入力</a:t>
              </a:r>
              <a:endParaRPr lang="en-US" altLang="ja-JP" sz="1100" b="1" dirty="0">
                <a:solidFill>
                  <a:srgbClr val="FF6000"/>
                </a:solidFill>
                <a:latin typeface="Meiryo" panose="020B0604030504040204" pitchFamily="34" charset="-128"/>
                <a:ea typeface="Meiryo" panose="020B0604030504040204" pitchFamily="34" charset="-128"/>
              </a:endParaRPr>
            </a:p>
          </p:txBody>
        </p:sp>
      </p:grpSp>
      <p:grpSp>
        <p:nvGrpSpPr>
          <p:cNvPr id="5" name="グループ化 4">
            <a:extLst>
              <a:ext uri="{FF2B5EF4-FFF2-40B4-BE49-F238E27FC236}">
                <a16:creationId xmlns="" xmlns:a16="http://schemas.microsoft.com/office/drawing/2014/main" id="{B2E63FB9-8F32-095D-F20E-3E29272D9046}"/>
              </a:ext>
            </a:extLst>
          </p:cNvPr>
          <p:cNvGrpSpPr/>
          <p:nvPr/>
        </p:nvGrpSpPr>
        <p:grpSpPr>
          <a:xfrm>
            <a:off x="604646" y="0"/>
            <a:ext cx="1351370" cy="1035439"/>
            <a:chOff x="604646" y="0"/>
            <a:chExt cx="1351370" cy="1035439"/>
          </a:xfrm>
          <a:solidFill>
            <a:srgbClr val="6AC8F3"/>
          </a:solidFill>
        </p:grpSpPr>
        <p:sp>
          <p:nvSpPr>
            <p:cNvPr id="9" name="片側の 2 つの角を切り取った四角形 8">
              <a:extLst>
                <a:ext uri="{FF2B5EF4-FFF2-40B4-BE49-F238E27FC236}">
                  <a16:creationId xmlns="" xmlns:a16="http://schemas.microsoft.com/office/drawing/2014/main" id="{656DB9B5-1F1C-DE05-9782-DC698F4C336B}"/>
                </a:ext>
              </a:extLst>
            </p:cNvPr>
            <p:cNvSpPr/>
            <p:nvPr/>
          </p:nvSpPr>
          <p:spPr>
            <a:xfrm>
              <a:off x="604647" y="512218"/>
              <a:ext cx="1351369" cy="523221"/>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片側の 2 つの角を切り取った四角形 13">
              <a:extLst>
                <a:ext uri="{FF2B5EF4-FFF2-40B4-BE49-F238E27FC236}">
                  <a16:creationId xmlns="" xmlns:a16="http://schemas.microsoft.com/office/drawing/2014/main" id="{FE797AE4-53C7-6F96-6635-D58ADF63872D}"/>
                </a:ext>
              </a:extLst>
            </p:cNvPr>
            <p:cNvSpPr/>
            <p:nvPr/>
          </p:nvSpPr>
          <p:spPr>
            <a:xfrm rot="10800000">
              <a:off x="604646" y="0"/>
              <a:ext cx="1351369" cy="523222"/>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 xmlns:a16="http://schemas.microsoft.com/office/drawing/2014/main" id="{E5B6A1BB-44BF-6FC8-35EB-9C2B5C55B550}"/>
              </a:ext>
            </a:extLst>
          </p:cNvPr>
          <p:cNvGrpSpPr/>
          <p:nvPr/>
        </p:nvGrpSpPr>
        <p:grpSpPr>
          <a:xfrm>
            <a:off x="6643638" y="4429863"/>
            <a:ext cx="796351" cy="352633"/>
            <a:chOff x="1191700" y="3290187"/>
            <a:chExt cx="796351" cy="352633"/>
          </a:xfrm>
        </p:grpSpPr>
        <p:sp>
          <p:nvSpPr>
            <p:cNvPr id="24" name="円形吹き出し 23">
              <a:extLst>
                <a:ext uri="{FF2B5EF4-FFF2-40B4-BE49-F238E27FC236}">
                  <a16:creationId xmlns="" xmlns:a16="http://schemas.microsoft.com/office/drawing/2014/main" id="{66C7B444-FAF8-2E1C-B22D-260822E7A73D}"/>
                </a:ext>
              </a:extLst>
            </p:cNvPr>
            <p:cNvSpPr/>
            <p:nvPr/>
          </p:nvSpPr>
          <p:spPr>
            <a:xfrm>
              <a:off x="1276866" y="3290187"/>
              <a:ext cx="684165" cy="352633"/>
            </a:xfrm>
            <a:prstGeom prst="wedgeEllipseCallout">
              <a:avLst>
                <a:gd name="adj1" fmla="val 47210"/>
                <a:gd name="adj2" fmla="val 47535"/>
              </a:avLst>
            </a:prstGeom>
            <a:solidFill>
              <a:schemeClr val="bg1"/>
            </a:solid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 xmlns:a16="http://schemas.microsoft.com/office/drawing/2014/main" id="{CD2C1EC3-3310-C112-121C-DE480F4B0C06}"/>
                </a:ext>
              </a:extLst>
            </p:cNvPr>
            <p:cNvSpPr txBox="1"/>
            <p:nvPr/>
          </p:nvSpPr>
          <p:spPr>
            <a:xfrm>
              <a:off x="1191700" y="3350558"/>
              <a:ext cx="796351" cy="261610"/>
            </a:xfrm>
            <a:prstGeom prst="rect">
              <a:avLst/>
            </a:prstGeom>
            <a:noFill/>
          </p:spPr>
          <p:txBody>
            <a:bodyPr wrap="square">
              <a:spAutoFit/>
            </a:bodyPr>
            <a:lstStyle/>
            <a:p>
              <a:pPr algn="ctr"/>
              <a:r>
                <a:rPr lang="en-US" altLang="ja-JP" sz="1100" b="1" dirty="0">
                  <a:solidFill>
                    <a:srgbClr val="FF6000"/>
                  </a:solidFill>
                  <a:latin typeface="Meiryo" panose="020B0604030504040204" pitchFamily="34" charset="-128"/>
                  <a:ea typeface="Meiryo" panose="020B0604030504040204" pitchFamily="34" charset="-128"/>
                </a:rPr>
                <a:t>❷</a:t>
              </a:r>
              <a:r>
                <a:rPr lang="ja-JP" altLang="en-US" sz="1100" b="1">
                  <a:solidFill>
                    <a:srgbClr val="FF6000"/>
                  </a:solidFill>
                  <a:latin typeface="Meiryo" panose="020B0604030504040204" pitchFamily="34" charset="-128"/>
                  <a:ea typeface="Meiryo" panose="020B0604030504040204" pitchFamily="34" charset="-128"/>
                </a:rPr>
                <a:t>タップ</a:t>
              </a:r>
              <a:endParaRPr lang="en-US" altLang="ja-JP" sz="1100" b="1" dirty="0">
                <a:solidFill>
                  <a:srgbClr val="FF6000"/>
                </a:solidFill>
                <a:latin typeface="Meiryo" panose="020B0604030504040204" pitchFamily="34" charset="-128"/>
                <a:ea typeface="Meiryo" panose="020B0604030504040204" pitchFamily="34" charset="-128"/>
              </a:endParaRPr>
            </a:p>
          </p:txBody>
        </p:sp>
      </p:grpSp>
      <p:sp>
        <p:nvSpPr>
          <p:cNvPr id="27" name="角丸四角形 26">
            <a:extLst>
              <a:ext uri="{FF2B5EF4-FFF2-40B4-BE49-F238E27FC236}">
                <a16:creationId xmlns="" xmlns:a16="http://schemas.microsoft.com/office/drawing/2014/main" id="{5C9516AD-F98E-633F-D183-3805157F6F75}"/>
              </a:ext>
            </a:extLst>
          </p:cNvPr>
          <p:cNvSpPr/>
          <p:nvPr/>
        </p:nvSpPr>
        <p:spPr>
          <a:xfrm>
            <a:off x="7461107" y="4715394"/>
            <a:ext cx="305059" cy="214890"/>
          </a:xfrm>
          <a:prstGeom prst="roundRect">
            <a:avLst/>
          </a:prstGeom>
          <a:noFill/>
          <a:ln w="28575">
            <a:solidFill>
              <a:srgbClr val="FF6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 xmlns:a16="http://schemas.microsoft.com/office/drawing/2014/main" id="{23CDAD84-3FF1-6E56-065C-E91513620D1C}"/>
              </a:ext>
            </a:extLst>
          </p:cNvPr>
          <p:cNvSpPr txBox="1"/>
          <p:nvPr/>
        </p:nvSpPr>
        <p:spPr>
          <a:xfrm>
            <a:off x="2085872" y="639937"/>
            <a:ext cx="7885942" cy="461665"/>
          </a:xfrm>
          <a:prstGeom prst="rect">
            <a:avLst/>
          </a:prstGeom>
          <a:noFill/>
        </p:spPr>
        <p:txBody>
          <a:bodyPr wrap="square">
            <a:spAutoFit/>
          </a:bodyPr>
          <a:lstStyle/>
          <a:p>
            <a:r>
              <a:rPr lang="ja-JP" altLang="en-US" sz="2400" b="1">
                <a:latin typeface="Meiryo" panose="020B0604030504040204" pitchFamily="34" charset="-128"/>
                <a:ea typeface="Meiryo" panose="020B0604030504040204" pitchFamily="34" charset="-128"/>
              </a:rPr>
              <a:t>［実践編］</a:t>
            </a:r>
          </a:p>
        </p:txBody>
      </p:sp>
      <p:pic>
        <p:nvPicPr>
          <p:cNvPr id="18" name="図 17">
            <a:extLst>
              <a:ext uri="{FF2B5EF4-FFF2-40B4-BE49-F238E27FC236}">
                <a16:creationId xmlns="" xmlns:a16="http://schemas.microsoft.com/office/drawing/2014/main" id="{C4616C6A-F2B8-365D-D86B-0035C85C50CB}"/>
              </a:ext>
            </a:extLst>
          </p:cNvPr>
          <p:cNvPicPr>
            <a:picLocks noChangeAspect="1"/>
          </p:cNvPicPr>
          <p:nvPr/>
        </p:nvPicPr>
        <p:blipFill>
          <a:blip r:embed="rId5"/>
          <a:stretch>
            <a:fillRect/>
          </a:stretch>
        </p:blipFill>
        <p:spPr>
          <a:xfrm>
            <a:off x="8188752" y="3056218"/>
            <a:ext cx="2018934" cy="1118266"/>
          </a:xfrm>
          <a:prstGeom prst="rect">
            <a:avLst/>
          </a:prstGeom>
          <a:ln w="9525">
            <a:solidFill>
              <a:schemeClr val="tx1"/>
            </a:solidFill>
            <a:prstDash val="sysDash"/>
          </a:ln>
        </p:spPr>
      </p:pic>
      <p:cxnSp>
        <p:nvCxnSpPr>
          <p:cNvPr id="23" name="直線矢印コネクタ 22">
            <a:extLst>
              <a:ext uri="{FF2B5EF4-FFF2-40B4-BE49-F238E27FC236}">
                <a16:creationId xmlns="" xmlns:a16="http://schemas.microsoft.com/office/drawing/2014/main" id="{FFA9EF70-8EC6-6EF9-6929-EBFFF59B884F}"/>
              </a:ext>
            </a:extLst>
          </p:cNvPr>
          <p:cNvCxnSpPr>
            <a:cxnSpLocks/>
            <a:endCxn id="18" idx="1"/>
          </p:cNvCxnSpPr>
          <p:nvPr/>
        </p:nvCxnSpPr>
        <p:spPr>
          <a:xfrm flipV="1">
            <a:off x="7765466" y="3615351"/>
            <a:ext cx="423286" cy="9828"/>
          </a:xfrm>
          <a:prstGeom prst="straightConnector1">
            <a:avLst/>
          </a:prstGeom>
          <a:ln w="28575">
            <a:solidFill>
              <a:srgbClr val="FF6B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9" name="角丸四角形 38">
            <a:extLst>
              <a:ext uri="{FF2B5EF4-FFF2-40B4-BE49-F238E27FC236}">
                <a16:creationId xmlns="" xmlns:a16="http://schemas.microsoft.com/office/drawing/2014/main" id="{AF34C82A-CFB8-6EFA-FAFA-A3E4A13840DA}"/>
              </a:ext>
            </a:extLst>
          </p:cNvPr>
          <p:cNvSpPr/>
          <p:nvPr/>
        </p:nvSpPr>
        <p:spPr>
          <a:xfrm>
            <a:off x="8212815" y="3517908"/>
            <a:ext cx="561335" cy="178246"/>
          </a:xfrm>
          <a:prstGeom prst="roundRect">
            <a:avLst/>
          </a:prstGeom>
          <a:no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 xmlns:a16="http://schemas.microsoft.com/office/drawing/2014/main" id="{97CB9F59-FA2F-FDD0-13D1-1268E971FCEC}"/>
              </a:ext>
            </a:extLst>
          </p:cNvPr>
          <p:cNvSpPr txBox="1"/>
          <p:nvPr/>
        </p:nvSpPr>
        <p:spPr>
          <a:xfrm>
            <a:off x="788667" y="403384"/>
            <a:ext cx="983325" cy="630942"/>
          </a:xfrm>
          <a:prstGeom prst="rect">
            <a:avLst/>
          </a:prstGeom>
          <a:solidFill>
            <a:srgbClr val="6AC8F3"/>
          </a:solidFill>
        </p:spPr>
        <p:txBody>
          <a:bodyPr wrap="square">
            <a:spAutoFit/>
          </a:bodyPr>
          <a:lstStyle/>
          <a:p>
            <a:pPr algn="ctr"/>
            <a:r>
              <a:rPr lang="ja-JP" altLang="en-US" sz="2000" b="1">
                <a:solidFill>
                  <a:schemeClr val="bg1"/>
                </a:solidFill>
                <a:latin typeface="Yu Gothic Pr6N B" panose="020B0400000000000000" pitchFamily="34" charset="-128"/>
                <a:ea typeface="Yu Gothic Pr6N B" panose="020B0400000000000000" pitchFamily="34" charset="-128"/>
              </a:rPr>
              <a:t>第</a:t>
            </a:r>
            <a:r>
              <a:rPr lang="en-US" altLang="ja-JP" sz="3500" b="1" dirty="0">
                <a:solidFill>
                  <a:schemeClr val="bg1"/>
                </a:solidFill>
                <a:latin typeface="Yu Gothic Pr6N B" panose="020B0400000000000000" pitchFamily="34" charset="-128"/>
                <a:ea typeface="Yu Gothic Pr6N B" panose="020B0400000000000000" pitchFamily="34" charset="-128"/>
              </a:rPr>
              <a:t>3</a:t>
            </a:r>
            <a:r>
              <a:rPr lang="ja-JP" altLang="en-US" sz="2000" b="1">
                <a:solidFill>
                  <a:schemeClr val="bg1"/>
                </a:solidFill>
                <a:latin typeface="Yu Gothic Pr6N B" panose="020B0400000000000000" pitchFamily="34" charset="-128"/>
                <a:ea typeface="Yu Gothic Pr6N B" panose="020B0400000000000000" pitchFamily="34" charset="-128"/>
              </a:rPr>
              <a:t>章</a:t>
            </a:r>
          </a:p>
        </p:txBody>
      </p:sp>
      <p:grpSp>
        <p:nvGrpSpPr>
          <p:cNvPr id="7" name="グループ化 6">
            <a:extLst>
              <a:ext uri="{FF2B5EF4-FFF2-40B4-BE49-F238E27FC236}">
                <a16:creationId xmlns="" xmlns:a16="http://schemas.microsoft.com/office/drawing/2014/main" id="{48D3D2F2-A511-604F-A0AB-8F873A5BE303}"/>
              </a:ext>
            </a:extLst>
          </p:cNvPr>
          <p:cNvGrpSpPr/>
          <p:nvPr/>
        </p:nvGrpSpPr>
        <p:grpSpPr>
          <a:xfrm>
            <a:off x="8726215" y="2654275"/>
            <a:ext cx="1754807" cy="811778"/>
            <a:chOff x="8724562" y="2521715"/>
            <a:chExt cx="1754807" cy="811778"/>
          </a:xfrm>
        </p:grpSpPr>
        <p:sp>
          <p:nvSpPr>
            <p:cNvPr id="15" name="四角形吹き出し 14">
              <a:extLst>
                <a:ext uri="{FF2B5EF4-FFF2-40B4-BE49-F238E27FC236}">
                  <a16:creationId xmlns="" xmlns:a16="http://schemas.microsoft.com/office/drawing/2014/main" id="{100F3DB1-4EC9-F3B2-95E7-0B8385D7FF09}"/>
                </a:ext>
              </a:extLst>
            </p:cNvPr>
            <p:cNvSpPr/>
            <p:nvPr/>
          </p:nvSpPr>
          <p:spPr>
            <a:xfrm>
              <a:off x="8755608" y="2521715"/>
              <a:ext cx="1666612" cy="797087"/>
            </a:xfrm>
            <a:prstGeom prst="wedgeRectCallout">
              <a:avLst>
                <a:gd name="adj1" fmla="val -40519"/>
                <a:gd name="adj2" fmla="val 66373"/>
              </a:avLst>
            </a:prstGeom>
            <a:solidFill>
              <a:schemeClr val="bg1"/>
            </a:solidFill>
            <a:ln w="28575">
              <a:solidFill>
                <a:srgbClr val="FF6B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 xmlns:a16="http://schemas.microsoft.com/office/drawing/2014/main" id="{20F8D677-85DB-BA98-4904-47EE6758B47D}"/>
                </a:ext>
              </a:extLst>
            </p:cNvPr>
            <p:cNvSpPr txBox="1"/>
            <p:nvPr/>
          </p:nvSpPr>
          <p:spPr>
            <a:xfrm>
              <a:off x="8724562" y="2564052"/>
              <a:ext cx="1754807" cy="769441"/>
            </a:xfrm>
            <a:prstGeom prst="rect">
              <a:avLst/>
            </a:prstGeom>
            <a:noFill/>
          </p:spPr>
          <p:txBody>
            <a:bodyPr wrap="square">
              <a:spAutoFit/>
            </a:bodyPr>
            <a:lstStyle/>
            <a:p>
              <a:pPr algn="ctr"/>
              <a:r>
                <a:rPr lang="en-US" altLang="ja-JP" sz="1100" b="1" dirty="0">
                  <a:latin typeface="Meiryo" panose="020B0604030504040204" pitchFamily="34" charset="-128"/>
                  <a:ea typeface="Meiryo" panose="020B0604030504040204" pitchFamily="34" charset="-128"/>
                </a:rPr>
                <a:t>【</a:t>
              </a:r>
              <a:r>
                <a:rPr lang="ja-JP" altLang="en-US" sz="1100" b="1">
                  <a:latin typeface="Meiryo" panose="020B0604030504040204" pitchFamily="34" charset="-128"/>
                  <a:ea typeface="Meiryo" panose="020B0604030504040204" pitchFamily="34" charset="-128"/>
                </a:rPr>
                <a:t>アカウント名</a:t>
              </a:r>
              <a:r>
                <a:rPr lang="en-US" altLang="ja-JP" sz="1100" b="1" dirty="0">
                  <a:latin typeface="Meiryo" panose="020B0604030504040204" pitchFamily="34" charset="-128"/>
                  <a:ea typeface="Meiryo" panose="020B0604030504040204" pitchFamily="34" charset="-128"/>
                </a:rPr>
                <a:t>】</a:t>
              </a:r>
            </a:p>
            <a:p>
              <a:pPr algn="ctr"/>
              <a:r>
                <a:rPr lang="en-US" altLang="ja-JP" sz="1100" b="1" dirty="0">
                  <a:solidFill>
                    <a:srgbClr val="FF6B00"/>
                  </a:solidFill>
                  <a:latin typeface="Meiryo" panose="020B0604030504040204" pitchFamily="34" charset="-128"/>
                  <a:ea typeface="Meiryo" panose="020B0604030504040204" pitchFamily="34" charset="-128"/>
                </a:rPr>
                <a:t>❶</a:t>
              </a:r>
              <a:r>
                <a:rPr lang="ja-JP" altLang="en-US" sz="1100" b="1">
                  <a:latin typeface="Meiryo" panose="020B0604030504040204" pitchFamily="34" charset="-128"/>
                  <a:ea typeface="Meiryo" panose="020B0604030504040204" pitchFamily="34" charset="-128"/>
                </a:rPr>
                <a:t>で入力した名称が</a:t>
              </a:r>
              <a:endParaRPr lang="en-US" altLang="ja-JP" sz="1100" b="1" dirty="0">
                <a:latin typeface="Meiryo" panose="020B0604030504040204" pitchFamily="34" charset="-128"/>
                <a:ea typeface="Meiryo" panose="020B0604030504040204" pitchFamily="34" charset="-128"/>
              </a:endParaRPr>
            </a:p>
            <a:p>
              <a:pPr algn="ctr"/>
              <a:r>
                <a:rPr lang="ja-JP" altLang="en-US" sz="1100" b="1">
                  <a:latin typeface="Meiryo" panose="020B0604030504040204" pitchFamily="34" charset="-128"/>
                  <a:ea typeface="Meiryo" panose="020B0604030504040204" pitchFamily="34" charset="-128"/>
                </a:rPr>
                <a:t>このように表示されます</a:t>
              </a:r>
              <a:endParaRPr lang="en-US" altLang="ja-JP" sz="1100" b="1" dirty="0">
                <a:latin typeface="Meiryo" panose="020B0604030504040204" pitchFamily="34" charset="-128"/>
                <a:ea typeface="Meiryo" panose="020B0604030504040204" pitchFamily="34" charset="-128"/>
              </a:endParaRPr>
            </a:p>
            <a:p>
              <a:pPr algn="ctr"/>
              <a:r>
                <a:rPr lang="ja-JP" altLang="en-US" sz="1100" b="1">
                  <a:latin typeface="Meiryo" panose="020B0604030504040204" pitchFamily="34" charset="-128"/>
                  <a:ea typeface="Meiryo" panose="020B0604030504040204" pitchFamily="34" charset="-128"/>
                </a:rPr>
                <a:t>（通称名でも</a:t>
              </a:r>
              <a:r>
                <a:rPr lang="en-US" altLang="ja-JP" sz="1100" b="1" dirty="0">
                  <a:latin typeface="Meiryo" panose="020B0604030504040204" pitchFamily="34" charset="-128"/>
                  <a:ea typeface="Meiryo" panose="020B0604030504040204" pitchFamily="34" charset="-128"/>
                </a:rPr>
                <a:t>OK</a:t>
              </a:r>
              <a:r>
                <a:rPr lang="ja-JP" altLang="en-US" sz="1100" b="1">
                  <a:latin typeface="Meiryo" panose="020B0604030504040204" pitchFamily="34" charset="-128"/>
                  <a:ea typeface="Meiryo" panose="020B0604030504040204" pitchFamily="34" charset="-128"/>
                </a:rPr>
                <a:t>）</a:t>
              </a:r>
              <a:endParaRPr lang="en-US" altLang="ja-JP" sz="1100" b="1" dirty="0">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456269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a:extLst>
              <a:ext uri="{FF2B5EF4-FFF2-40B4-BE49-F238E27FC236}">
                <a16:creationId xmlns="" xmlns:a16="http://schemas.microsoft.com/office/drawing/2014/main" id="{72685DA1-1065-7D82-8267-06DC46AE9BA6}"/>
              </a:ext>
            </a:extLst>
          </p:cNvPr>
          <p:cNvSpPr/>
          <p:nvPr/>
        </p:nvSpPr>
        <p:spPr>
          <a:xfrm>
            <a:off x="626757" y="337569"/>
            <a:ext cx="9653173" cy="6792996"/>
          </a:xfrm>
          <a:prstGeom prst="roundRect">
            <a:avLst>
              <a:gd name="adj" fmla="val 2157"/>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 xmlns:a16="http://schemas.microsoft.com/office/drawing/2014/main" id="{703A1D4B-B1AA-E4F9-7B2B-AC39FC43CA89}"/>
              </a:ext>
            </a:extLst>
          </p:cNvPr>
          <p:cNvSpPr txBox="1"/>
          <p:nvPr/>
        </p:nvSpPr>
        <p:spPr>
          <a:xfrm>
            <a:off x="2349707" y="525552"/>
            <a:ext cx="5992397" cy="461665"/>
          </a:xfrm>
          <a:prstGeom prst="rect">
            <a:avLst/>
          </a:prstGeom>
          <a:noFill/>
        </p:spPr>
        <p:txBody>
          <a:bodyPr wrap="square">
            <a:spAutoFit/>
          </a:bodyPr>
          <a:lstStyle/>
          <a:p>
            <a:pPr algn="ctr"/>
            <a:r>
              <a:rPr lang="ja-JP" altLang="en-US" sz="2400" b="1">
                <a:solidFill>
                  <a:srgbClr val="006DAB"/>
                </a:solidFill>
                <a:latin typeface="Meiryo" panose="020B0604030504040204" pitchFamily="34" charset="-128"/>
                <a:ea typeface="Meiryo" panose="020B0604030504040204" pitchFamily="34" charset="-128"/>
              </a:rPr>
              <a:t>プログラム開催のための指南書</a:t>
            </a:r>
          </a:p>
        </p:txBody>
      </p:sp>
      <p:sp>
        <p:nvSpPr>
          <p:cNvPr id="10" name="テキスト ボックス 9">
            <a:extLst>
              <a:ext uri="{FF2B5EF4-FFF2-40B4-BE49-F238E27FC236}">
                <a16:creationId xmlns="" xmlns:a16="http://schemas.microsoft.com/office/drawing/2014/main" id="{C649F309-CB20-4BE6-AFF1-87F3F53218C7}"/>
              </a:ext>
            </a:extLst>
          </p:cNvPr>
          <p:cNvSpPr txBox="1"/>
          <p:nvPr/>
        </p:nvSpPr>
        <p:spPr>
          <a:xfrm>
            <a:off x="2279683" y="1420564"/>
            <a:ext cx="6132444" cy="523220"/>
          </a:xfrm>
          <a:prstGeom prst="rect">
            <a:avLst/>
          </a:prstGeom>
          <a:noFill/>
        </p:spPr>
        <p:txBody>
          <a:bodyPr wrap="square">
            <a:spAutoFit/>
          </a:bodyPr>
          <a:lstStyle/>
          <a:p>
            <a:pPr algn="ctr"/>
            <a:r>
              <a:rPr lang="ja-JP" altLang="en-US" sz="1400" b="1" dirty="0">
                <a:latin typeface="Meiryo" panose="020B0604030504040204" pitchFamily="34" charset="-128"/>
                <a:ea typeface="Meiryo" panose="020B0604030504040204" pitchFamily="34" charset="-128"/>
              </a:rPr>
              <a:t>町会・自治会の</a:t>
            </a:r>
            <a:r>
              <a:rPr lang="en" altLang="ja-JP" sz="1400" b="1" dirty="0">
                <a:latin typeface="Meiryo" panose="020B0604030504040204" pitchFamily="34" charset="-128"/>
                <a:ea typeface="Meiryo" panose="020B0604030504040204" pitchFamily="34" charset="-128"/>
              </a:rPr>
              <a:t>Twitter</a:t>
            </a:r>
            <a:r>
              <a:rPr lang="ja-JP" altLang="en-US" sz="1400" b="1" dirty="0">
                <a:latin typeface="Meiryo" panose="020B0604030504040204" pitchFamily="34" charset="-128"/>
                <a:ea typeface="Meiryo" panose="020B0604030504040204" pitchFamily="34" charset="-128"/>
              </a:rPr>
              <a:t>アカウントを開設する際に</a:t>
            </a:r>
            <a:endParaRPr lang="en-US" altLang="ja-JP" sz="1400" b="1" dirty="0">
              <a:latin typeface="Meiryo" panose="020B0604030504040204" pitchFamily="34" charset="-128"/>
              <a:ea typeface="Meiryo" panose="020B0604030504040204" pitchFamily="34" charset="-128"/>
            </a:endParaRPr>
          </a:p>
          <a:p>
            <a:pPr algn="ctr"/>
            <a:r>
              <a:rPr lang="ja-JP" altLang="en-US" sz="1400" b="1" dirty="0">
                <a:latin typeface="Meiryo" panose="020B0604030504040204" pitchFamily="34" charset="-128"/>
                <a:ea typeface="Meiryo" panose="020B0604030504040204" pitchFamily="34" charset="-128"/>
              </a:rPr>
              <a:t>注意すべきこと、知っておくと良いことを紹介します。</a:t>
            </a:r>
          </a:p>
        </p:txBody>
      </p:sp>
      <p:grpSp>
        <p:nvGrpSpPr>
          <p:cNvPr id="40" name="グループ化 39">
            <a:extLst>
              <a:ext uri="{FF2B5EF4-FFF2-40B4-BE49-F238E27FC236}">
                <a16:creationId xmlns="" xmlns:a16="http://schemas.microsoft.com/office/drawing/2014/main" id="{F9228A81-151D-3E41-3732-BAE051283C44}"/>
              </a:ext>
            </a:extLst>
          </p:cNvPr>
          <p:cNvGrpSpPr/>
          <p:nvPr/>
        </p:nvGrpSpPr>
        <p:grpSpPr>
          <a:xfrm>
            <a:off x="3237470" y="999594"/>
            <a:ext cx="4201297" cy="356787"/>
            <a:chOff x="3344863" y="920913"/>
            <a:chExt cx="4201297" cy="356787"/>
          </a:xfrm>
        </p:grpSpPr>
        <p:sp>
          <p:nvSpPr>
            <p:cNvPr id="41" name="角丸四角形 40">
              <a:extLst>
                <a:ext uri="{FF2B5EF4-FFF2-40B4-BE49-F238E27FC236}">
                  <a16:creationId xmlns="" xmlns:a16="http://schemas.microsoft.com/office/drawing/2014/main" id="{2D6F923C-4422-4A29-D692-2F9D30DFAB1C}"/>
                </a:ext>
              </a:extLst>
            </p:cNvPr>
            <p:cNvSpPr/>
            <p:nvPr/>
          </p:nvSpPr>
          <p:spPr>
            <a:xfrm>
              <a:off x="3344863" y="920913"/>
              <a:ext cx="4201297" cy="356787"/>
            </a:xfrm>
            <a:prstGeom prst="roundRect">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 xmlns:a16="http://schemas.microsoft.com/office/drawing/2014/main" id="{0EF1ED61-5E06-1944-0E44-CDCCA3A6C48B}"/>
                </a:ext>
              </a:extLst>
            </p:cNvPr>
            <p:cNvSpPr txBox="1"/>
            <p:nvPr/>
          </p:nvSpPr>
          <p:spPr>
            <a:xfrm>
              <a:off x="3454415" y="963535"/>
              <a:ext cx="4042243" cy="307777"/>
            </a:xfrm>
            <a:prstGeom prst="rect">
              <a:avLst/>
            </a:prstGeom>
            <a:noFill/>
          </p:spPr>
          <p:txBody>
            <a:bodyPr wrap="square">
              <a:sp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町会・自治会利用でのアカウント開設について</a:t>
              </a:r>
              <a:endParaRPr lang="ja-JP" altLang="en-US" sz="1400" dirty="0">
                <a:solidFill>
                  <a:schemeClr val="bg1"/>
                </a:solidFill>
              </a:endParaRPr>
            </a:p>
          </p:txBody>
        </p:sp>
      </p:grpSp>
      <p:grpSp>
        <p:nvGrpSpPr>
          <p:cNvPr id="24" name="グループ化 23">
            <a:extLst>
              <a:ext uri="{FF2B5EF4-FFF2-40B4-BE49-F238E27FC236}">
                <a16:creationId xmlns="" xmlns:a16="http://schemas.microsoft.com/office/drawing/2014/main" id="{98FBB0D0-9198-B06A-000D-A75DFED7FD6C}"/>
              </a:ext>
            </a:extLst>
          </p:cNvPr>
          <p:cNvGrpSpPr/>
          <p:nvPr/>
        </p:nvGrpSpPr>
        <p:grpSpPr>
          <a:xfrm>
            <a:off x="983942" y="2277651"/>
            <a:ext cx="448415" cy="553998"/>
            <a:chOff x="983942" y="2277651"/>
            <a:chExt cx="448415" cy="553998"/>
          </a:xfrm>
        </p:grpSpPr>
        <p:sp>
          <p:nvSpPr>
            <p:cNvPr id="3" name="円/楕円 2">
              <a:extLst>
                <a:ext uri="{FF2B5EF4-FFF2-40B4-BE49-F238E27FC236}">
                  <a16:creationId xmlns="" xmlns:a16="http://schemas.microsoft.com/office/drawing/2014/main" id="{134A8C88-82D2-3F5B-59F4-8EE75E738ADC}"/>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 xmlns:a16="http://schemas.microsoft.com/office/drawing/2014/main" id="{BCF881A6-FD0F-1A68-3818-F3473489FFB4}"/>
                </a:ext>
              </a:extLst>
            </p:cNvPr>
            <p:cNvSpPr txBox="1"/>
            <p:nvPr/>
          </p:nvSpPr>
          <p:spPr>
            <a:xfrm>
              <a:off x="1072782" y="2277651"/>
              <a:ext cx="281609" cy="553998"/>
            </a:xfrm>
            <a:prstGeom prst="rect">
              <a:avLst/>
            </a:prstGeom>
            <a:noFill/>
          </p:spPr>
          <p:txBody>
            <a:bodyPr wrap="square">
              <a:spAutoFit/>
            </a:bodyPr>
            <a:lstStyle/>
            <a:p>
              <a:pPr algn="ctr"/>
              <a:r>
                <a:rPr lang="ja-JP" altLang="en-US" sz="3000" b="1" dirty="0">
                  <a:solidFill>
                    <a:schemeClr val="bg1"/>
                  </a:solidFill>
                  <a:latin typeface="Meiryo" panose="020B0604030504040204" pitchFamily="34" charset="-128"/>
                  <a:ea typeface="Meiryo" panose="020B0604030504040204" pitchFamily="34" charset="-128"/>
                </a:rPr>
                <a:t>1</a:t>
              </a:r>
            </a:p>
          </p:txBody>
        </p:sp>
      </p:grpSp>
      <p:grpSp>
        <p:nvGrpSpPr>
          <p:cNvPr id="88" name="グループ化 87">
            <a:extLst>
              <a:ext uri="{FF2B5EF4-FFF2-40B4-BE49-F238E27FC236}">
                <a16:creationId xmlns="" xmlns:a16="http://schemas.microsoft.com/office/drawing/2014/main" id="{3FCBFC6F-C2A7-1E40-A062-5AA12C5DE67A}"/>
              </a:ext>
            </a:extLst>
          </p:cNvPr>
          <p:cNvGrpSpPr/>
          <p:nvPr/>
        </p:nvGrpSpPr>
        <p:grpSpPr>
          <a:xfrm>
            <a:off x="5711306" y="2168200"/>
            <a:ext cx="4858873" cy="1591986"/>
            <a:chOff x="928913" y="2168200"/>
            <a:chExt cx="4858873" cy="1591986"/>
          </a:xfrm>
        </p:grpSpPr>
        <p:sp>
          <p:nvSpPr>
            <p:cNvPr id="90" name="円/楕円 89">
              <a:extLst>
                <a:ext uri="{FF2B5EF4-FFF2-40B4-BE49-F238E27FC236}">
                  <a16:creationId xmlns="" xmlns:a16="http://schemas.microsoft.com/office/drawing/2014/main" id="{FC45945D-CA74-02FE-FD84-2D887B07FF20}"/>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1" name="グループ化 90">
              <a:extLst>
                <a:ext uri="{FF2B5EF4-FFF2-40B4-BE49-F238E27FC236}">
                  <a16:creationId xmlns="" xmlns:a16="http://schemas.microsoft.com/office/drawing/2014/main" id="{74B3CC43-4D2D-8EF6-7D48-E87829145E89}"/>
                </a:ext>
              </a:extLst>
            </p:cNvPr>
            <p:cNvGrpSpPr/>
            <p:nvPr/>
          </p:nvGrpSpPr>
          <p:grpSpPr>
            <a:xfrm>
              <a:off x="928913" y="2168200"/>
              <a:ext cx="4858873" cy="1591986"/>
              <a:chOff x="928913" y="2168200"/>
              <a:chExt cx="4858873" cy="1591986"/>
            </a:xfrm>
          </p:grpSpPr>
          <p:sp>
            <p:nvSpPr>
              <p:cNvPr id="92" name="テキスト ボックス 91">
                <a:extLst>
                  <a:ext uri="{FF2B5EF4-FFF2-40B4-BE49-F238E27FC236}">
                    <a16:creationId xmlns="" xmlns:a16="http://schemas.microsoft.com/office/drawing/2014/main" id="{CC8BEFAD-F333-160C-161F-F0E57240D86C}"/>
                  </a:ext>
                </a:extLst>
              </p:cNvPr>
              <p:cNvSpPr txBox="1"/>
              <p:nvPr/>
            </p:nvSpPr>
            <p:spPr>
              <a:xfrm>
                <a:off x="1493429" y="2168200"/>
                <a:ext cx="4294357"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「アカウント名</a:t>
                </a:r>
                <a:r>
                  <a:rPr lang="ja-JP" altLang="en-US" sz="1900" b="1" spc="-300">
                    <a:latin typeface="Meiryo" panose="020B0604030504040204" pitchFamily="34" charset="-128"/>
                    <a:ea typeface="Meiryo" panose="020B0604030504040204" pitchFamily="34" charset="-128"/>
                  </a:rPr>
                  <a:t>」</a:t>
                </a:r>
                <a:r>
                  <a:rPr lang="ja-JP" altLang="en-US" sz="1900" b="1">
                    <a:latin typeface="Meiryo" panose="020B0604030504040204" pitchFamily="34" charset="-128"/>
                    <a:ea typeface="Meiryo" panose="020B0604030504040204" pitchFamily="34" charset="-128"/>
                  </a:rPr>
                  <a:t>や「ユーザー名」</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は正確に、わかりやすく</a:t>
                </a:r>
              </a:p>
            </p:txBody>
          </p:sp>
          <p:sp>
            <p:nvSpPr>
              <p:cNvPr id="93" name="テキスト ボックス 92">
                <a:extLst>
                  <a:ext uri="{FF2B5EF4-FFF2-40B4-BE49-F238E27FC236}">
                    <a16:creationId xmlns="" xmlns:a16="http://schemas.microsoft.com/office/drawing/2014/main" id="{7BAAA265-2CF4-9925-90FB-D99E39C0EEDA}"/>
                  </a:ext>
                </a:extLst>
              </p:cNvPr>
              <p:cNvSpPr txBox="1"/>
              <p:nvPr/>
            </p:nvSpPr>
            <p:spPr>
              <a:xfrm>
                <a:off x="928913" y="2906106"/>
                <a:ext cx="4416993" cy="854080"/>
              </a:xfrm>
              <a:prstGeom prst="rect">
                <a:avLst/>
              </a:prstGeom>
              <a:noFill/>
            </p:spPr>
            <p:txBody>
              <a:bodyPr wrap="square">
                <a:spAutoFit/>
              </a:bodyPr>
              <a:lstStyle/>
              <a:p>
                <a:pPr>
                  <a:lnSpc>
                    <a:spcPts val="1500"/>
                  </a:lnSpc>
                </a:pPr>
                <a:r>
                  <a:rPr lang="en" altLang="ja-JP" sz="1050" dirty="0">
                    <a:latin typeface="Meiryo" panose="020B0604030504040204" pitchFamily="34" charset="-128"/>
                    <a:ea typeface="Meiryo" panose="020B0604030504040204" pitchFamily="34" charset="-128"/>
                  </a:rPr>
                  <a:t>Twitter</a:t>
                </a:r>
                <a:r>
                  <a:rPr lang="ja-JP" altLang="en-US" sz="1050" dirty="0">
                    <a:latin typeface="Meiryo" panose="020B0604030504040204" pitchFamily="34" charset="-128"/>
                    <a:ea typeface="Meiryo" panose="020B0604030504040204" pitchFamily="34" charset="-128"/>
                  </a:rPr>
                  <a:t>のアカウント名（名前）、ユーザー名（</a:t>
                </a:r>
                <a:r>
                  <a:rPr lang="en-US" altLang="ja-JP" sz="1050" dirty="0">
                    <a:latin typeface="Meiryo" panose="020B0604030504040204" pitchFamily="34" charset="-128"/>
                    <a:ea typeface="Meiryo" panose="020B0604030504040204" pitchFamily="34" charset="-128"/>
                  </a:rPr>
                  <a:t>@</a:t>
                </a:r>
                <a:r>
                  <a:rPr lang="ja-JP" altLang="en-US" sz="1050" dirty="0">
                    <a:latin typeface="Meiryo" panose="020B0604030504040204" pitchFamily="34" charset="-128"/>
                    <a:ea typeface="Meiryo" panose="020B0604030504040204" pitchFamily="34" charset="-128"/>
                  </a:rPr>
                  <a:t>からはじまる</a:t>
                </a:r>
                <a:r>
                  <a:rPr lang="en" altLang="ja-JP" sz="1050" dirty="0">
                    <a:latin typeface="Meiryo" panose="020B0604030504040204" pitchFamily="34" charset="-128"/>
                    <a:ea typeface="Meiryo" panose="020B0604030504040204" pitchFamily="34" charset="-128"/>
                  </a:rPr>
                  <a:t>ID</a:t>
                </a:r>
                <a:r>
                  <a:rPr lang="ja-JP" altLang="en" sz="1050" dirty="0">
                    <a:latin typeface="Meiryo" panose="020B0604030504040204" pitchFamily="34" charset="-128"/>
                    <a:ea typeface="Meiryo" panose="020B0604030504040204" pitchFamily="34" charset="-128"/>
                  </a:rPr>
                  <a:t>）</a:t>
                </a:r>
                <a:r>
                  <a:rPr lang="ja-JP" altLang="en-US" sz="1050" dirty="0">
                    <a:latin typeface="Meiryo" panose="020B0604030504040204" pitchFamily="34" charset="-128"/>
                    <a:ea typeface="Meiryo" panose="020B0604030504040204" pitchFamily="34" charset="-128"/>
                  </a:rPr>
                  <a:t>は、検索されることを考えて、正確な名称や、町内でなじみのある通称などにしましょう</a:t>
                </a:r>
                <a:r>
                  <a:rPr lang="ja-JP" altLang="en-US" sz="1050" dirty="0" smtClean="0">
                    <a:latin typeface="Meiryo" panose="020B0604030504040204" pitchFamily="34" charset="-128"/>
                    <a:ea typeface="Meiryo" panose="020B0604030504040204" pitchFamily="34" charset="-128"/>
                  </a:rPr>
                  <a:t>。アカウント名（名前）は</a:t>
                </a:r>
                <a:r>
                  <a:rPr lang="ja-JP" altLang="en-US" sz="1050" dirty="0">
                    <a:latin typeface="Meiryo" panose="020B0604030504040204" pitchFamily="34" charset="-128"/>
                    <a:ea typeface="Meiryo" panose="020B0604030504040204" pitchFamily="34" charset="-128"/>
                  </a:rPr>
                  <a:t>ひらがな・カタカナ・漢字などが使えますが、ユーザー名は英数字のみになります。</a:t>
                </a:r>
              </a:p>
            </p:txBody>
          </p:sp>
          <p:sp>
            <p:nvSpPr>
              <p:cNvPr id="94" name="テキスト ボックス 93">
                <a:extLst>
                  <a:ext uri="{FF2B5EF4-FFF2-40B4-BE49-F238E27FC236}">
                    <a16:creationId xmlns="" xmlns:a16="http://schemas.microsoft.com/office/drawing/2014/main" id="{28EE4891-236D-905A-6968-97C268593887}"/>
                  </a:ext>
                </a:extLst>
              </p:cNvPr>
              <p:cNvSpPr txBox="1"/>
              <p:nvPr/>
            </p:nvSpPr>
            <p:spPr>
              <a:xfrm>
                <a:off x="1072782" y="2277651"/>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2</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grpSp>
        <p:nvGrpSpPr>
          <p:cNvPr id="97" name="グループ化 96">
            <a:extLst>
              <a:ext uri="{FF2B5EF4-FFF2-40B4-BE49-F238E27FC236}">
                <a16:creationId xmlns="" xmlns:a16="http://schemas.microsoft.com/office/drawing/2014/main" id="{F62F3253-556F-AAA1-50AA-46A6FCD1023B}"/>
              </a:ext>
            </a:extLst>
          </p:cNvPr>
          <p:cNvGrpSpPr/>
          <p:nvPr/>
        </p:nvGrpSpPr>
        <p:grpSpPr>
          <a:xfrm>
            <a:off x="960535" y="4692915"/>
            <a:ext cx="4631277" cy="2362345"/>
            <a:chOff x="960535" y="2168200"/>
            <a:chExt cx="4631277" cy="2362345"/>
          </a:xfrm>
        </p:grpSpPr>
        <p:sp>
          <p:nvSpPr>
            <p:cNvPr id="99" name="円/楕円 98">
              <a:extLst>
                <a:ext uri="{FF2B5EF4-FFF2-40B4-BE49-F238E27FC236}">
                  <a16:creationId xmlns="" xmlns:a16="http://schemas.microsoft.com/office/drawing/2014/main" id="{25D0577A-A718-29F4-B518-747486F4ED0B}"/>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0" name="グループ化 99">
              <a:extLst>
                <a:ext uri="{FF2B5EF4-FFF2-40B4-BE49-F238E27FC236}">
                  <a16:creationId xmlns="" xmlns:a16="http://schemas.microsoft.com/office/drawing/2014/main" id="{F6C43A0F-29B7-A275-018A-B42C695E6F25}"/>
                </a:ext>
              </a:extLst>
            </p:cNvPr>
            <p:cNvGrpSpPr/>
            <p:nvPr/>
          </p:nvGrpSpPr>
          <p:grpSpPr>
            <a:xfrm>
              <a:off x="960535" y="2168200"/>
              <a:ext cx="4631277" cy="2362345"/>
              <a:chOff x="960535" y="2168200"/>
              <a:chExt cx="4631277" cy="2362345"/>
            </a:xfrm>
          </p:grpSpPr>
          <p:sp>
            <p:nvSpPr>
              <p:cNvPr id="101" name="テキスト ボックス 100">
                <a:extLst>
                  <a:ext uri="{FF2B5EF4-FFF2-40B4-BE49-F238E27FC236}">
                    <a16:creationId xmlns="" xmlns:a16="http://schemas.microsoft.com/office/drawing/2014/main" id="{ECDC2A66-94F7-1132-A112-338B73A4EF6E}"/>
                  </a:ext>
                </a:extLst>
              </p:cNvPr>
              <p:cNvSpPr txBox="1"/>
              <p:nvPr/>
            </p:nvSpPr>
            <p:spPr>
              <a:xfrm>
                <a:off x="1493430" y="2168200"/>
                <a:ext cx="4098382"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アカウント開設は、</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「画面の手順に沿って」を基本に</a:t>
                </a:r>
              </a:p>
            </p:txBody>
          </p:sp>
          <p:sp>
            <p:nvSpPr>
              <p:cNvPr id="102" name="テキスト ボックス 101">
                <a:extLst>
                  <a:ext uri="{FF2B5EF4-FFF2-40B4-BE49-F238E27FC236}">
                    <a16:creationId xmlns="" xmlns:a16="http://schemas.microsoft.com/office/drawing/2014/main" id="{443A86EF-1ECC-8F40-1C82-FAA4ABB0AF34}"/>
                  </a:ext>
                </a:extLst>
              </p:cNvPr>
              <p:cNvSpPr txBox="1"/>
              <p:nvPr/>
            </p:nvSpPr>
            <p:spPr>
              <a:xfrm>
                <a:off x="960535" y="2907024"/>
                <a:ext cx="4416993" cy="1623521"/>
              </a:xfrm>
              <a:prstGeom prst="rect">
                <a:avLst/>
              </a:prstGeom>
              <a:noFill/>
            </p:spPr>
            <p:txBody>
              <a:bodyPr wrap="square">
                <a:spAutoFit/>
              </a:bodyPr>
              <a:lstStyle/>
              <a:p>
                <a:pPr>
                  <a:lnSpc>
                    <a:spcPts val="1500"/>
                  </a:lnSpc>
                </a:pPr>
                <a:r>
                  <a:rPr lang="en-US" altLang="ja-JP" sz="1050" dirty="0">
                    <a:latin typeface="Meiryo" panose="020B0604030504040204" pitchFamily="34" charset="-128"/>
                    <a:ea typeface="Meiryo" panose="020B0604030504040204" pitchFamily="34" charset="-128"/>
                  </a:rPr>
                  <a:t>Twitter</a:t>
                </a:r>
                <a:r>
                  <a:rPr lang="ja-JP" altLang="en-US" sz="1050">
                    <a:latin typeface="Meiryo" panose="020B0604030504040204" pitchFamily="34" charset="-128"/>
                    <a:ea typeface="Meiryo" panose="020B0604030504040204" pitchFamily="34" charset="-128"/>
                  </a:rPr>
                  <a:t>のアカウント開設の手順をガイドブックで解説していますが、まったく一緒の画面にならないこともありますので、その場合は画面の手順に沿って進めるようにしましょう。</a:t>
                </a:r>
                <a:r>
                  <a:rPr lang="en-US" altLang="ja-JP" sz="1050" dirty="0">
                    <a:latin typeface="Meiryo" panose="020B0604030504040204" pitchFamily="34" charset="-128"/>
                    <a:ea typeface="Meiryo" panose="020B0604030504040204" pitchFamily="34" charset="-128"/>
                  </a:rPr>
                  <a:t/>
                </a:r>
                <a:br>
                  <a:rPr lang="en-US" altLang="ja-JP" sz="1050" dirty="0">
                    <a:latin typeface="Meiryo" panose="020B0604030504040204" pitchFamily="34" charset="-128"/>
                    <a:ea typeface="Meiryo" panose="020B0604030504040204" pitchFamily="34" charset="-128"/>
                  </a:rPr>
                </a:br>
                <a:r>
                  <a:rPr lang="ja-JP" altLang="en-US" sz="1050">
                    <a:latin typeface="Meiryo" panose="020B0604030504040204" pitchFamily="34" charset="-128"/>
                    <a:ea typeface="Meiryo" panose="020B0604030504040204" pitchFamily="34" charset="-128"/>
                  </a:rPr>
                  <a:t>基本的に、アカウント開設にはメールアドレスか電話番号のどちらかが必要です。しかし、メールアドレスを登録して進めていても、途中で電話番号を聞かれる場合もあります。</a:t>
                </a:r>
                <a:r>
                  <a:rPr lang="ja-JP" altLang="en-US" sz="1050">
                    <a:latin typeface="Meiryo" panose="020B0604030504040204" pitchFamily="34" charset="-128"/>
                    <a:ea typeface="Meiryo" panose="020B0604030504040204" pitchFamily="34" charset="-128"/>
                    <a:cs typeface="Khmer MN" panose="02020600050405020304" pitchFamily="18" charset="0"/>
                  </a:rPr>
                  <a:t>入力しないと先に進めませんので、電話番号も登録しましょう。電話番号を登録することで、セキュリティ面の強化にもつながります。</a:t>
                </a:r>
              </a:p>
            </p:txBody>
          </p:sp>
          <p:sp>
            <p:nvSpPr>
              <p:cNvPr id="103" name="テキスト ボックス 102">
                <a:extLst>
                  <a:ext uri="{FF2B5EF4-FFF2-40B4-BE49-F238E27FC236}">
                    <a16:creationId xmlns="" xmlns:a16="http://schemas.microsoft.com/office/drawing/2014/main" id="{71C5E072-B44C-9E0B-5075-EB210A036C59}"/>
                  </a:ext>
                </a:extLst>
              </p:cNvPr>
              <p:cNvSpPr txBox="1"/>
              <p:nvPr/>
            </p:nvSpPr>
            <p:spPr>
              <a:xfrm>
                <a:off x="1072782" y="2277651"/>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3</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grpSp>
        <p:nvGrpSpPr>
          <p:cNvPr id="106" name="グループ化 105">
            <a:extLst>
              <a:ext uri="{FF2B5EF4-FFF2-40B4-BE49-F238E27FC236}">
                <a16:creationId xmlns="" xmlns:a16="http://schemas.microsoft.com/office/drawing/2014/main" id="{36C9B657-8548-0F69-F941-88DF3E398A93}"/>
              </a:ext>
            </a:extLst>
          </p:cNvPr>
          <p:cNvGrpSpPr/>
          <p:nvPr/>
        </p:nvGrpSpPr>
        <p:grpSpPr>
          <a:xfrm>
            <a:off x="5711306" y="4692915"/>
            <a:ext cx="4662899" cy="1798798"/>
            <a:chOff x="928913" y="2168200"/>
            <a:chExt cx="4662899" cy="1798798"/>
          </a:xfrm>
        </p:grpSpPr>
        <p:sp>
          <p:nvSpPr>
            <p:cNvPr id="108" name="円/楕円 107">
              <a:extLst>
                <a:ext uri="{FF2B5EF4-FFF2-40B4-BE49-F238E27FC236}">
                  <a16:creationId xmlns="" xmlns:a16="http://schemas.microsoft.com/office/drawing/2014/main" id="{F8D0E1D7-46F0-0CEE-4430-12B659688B6A}"/>
                </a:ext>
              </a:extLst>
            </p:cNvPr>
            <p:cNvSpPr/>
            <p:nvPr/>
          </p:nvSpPr>
          <p:spPr>
            <a:xfrm>
              <a:off x="983942" y="2291023"/>
              <a:ext cx="448415" cy="448415"/>
            </a:xfrm>
            <a:prstGeom prst="ellipse">
              <a:avLst/>
            </a:prstGeom>
            <a:solidFill>
              <a:srgbClr val="006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9" name="グループ化 108">
              <a:extLst>
                <a:ext uri="{FF2B5EF4-FFF2-40B4-BE49-F238E27FC236}">
                  <a16:creationId xmlns="" xmlns:a16="http://schemas.microsoft.com/office/drawing/2014/main" id="{4945A47D-A8E7-5F62-F1CF-56013995947C}"/>
                </a:ext>
              </a:extLst>
            </p:cNvPr>
            <p:cNvGrpSpPr/>
            <p:nvPr/>
          </p:nvGrpSpPr>
          <p:grpSpPr>
            <a:xfrm>
              <a:off x="928913" y="2168200"/>
              <a:ext cx="4662899" cy="1798798"/>
              <a:chOff x="928913" y="2168200"/>
              <a:chExt cx="4662899" cy="1798798"/>
            </a:xfrm>
          </p:grpSpPr>
          <p:sp>
            <p:nvSpPr>
              <p:cNvPr id="110" name="テキスト ボックス 109">
                <a:extLst>
                  <a:ext uri="{FF2B5EF4-FFF2-40B4-BE49-F238E27FC236}">
                    <a16:creationId xmlns="" xmlns:a16="http://schemas.microsoft.com/office/drawing/2014/main" id="{64EE0695-6AB1-ADCA-1DBA-3599CBE5EA89}"/>
                  </a:ext>
                </a:extLst>
              </p:cNvPr>
              <p:cNvSpPr txBox="1"/>
              <p:nvPr/>
            </p:nvSpPr>
            <p:spPr>
              <a:xfrm>
                <a:off x="1493430" y="2168200"/>
                <a:ext cx="4098382"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パスワードは</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厳重に管理しましょう</a:t>
                </a:r>
              </a:p>
            </p:txBody>
          </p:sp>
          <p:sp>
            <p:nvSpPr>
              <p:cNvPr id="111" name="テキスト ボックス 110">
                <a:extLst>
                  <a:ext uri="{FF2B5EF4-FFF2-40B4-BE49-F238E27FC236}">
                    <a16:creationId xmlns="" xmlns:a16="http://schemas.microsoft.com/office/drawing/2014/main" id="{37A69268-1EF5-E697-0ED7-5E4444999281}"/>
                  </a:ext>
                </a:extLst>
              </p:cNvPr>
              <p:cNvSpPr txBox="1"/>
              <p:nvPr/>
            </p:nvSpPr>
            <p:spPr>
              <a:xfrm>
                <a:off x="928913" y="2912863"/>
                <a:ext cx="4416993" cy="1054135"/>
              </a:xfrm>
              <a:prstGeom prst="rect">
                <a:avLst/>
              </a:prstGeom>
              <a:noFill/>
            </p:spPr>
            <p:txBody>
              <a:bodyPr wrap="square">
                <a:spAutoFit/>
              </a:bodyPr>
              <a:lstStyle/>
              <a:p>
                <a:pPr>
                  <a:lnSpc>
                    <a:spcPts val="1500"/>
                  </a:lnSpc>
                </a:pPr>
                <a:r>
                  <a:rPr lang="ja-JP" altLang="en-US" sz="1050" dirty="0">
                    <a:latin typeface="Meiryo" panose="020B0604030504040204" pitchFamily="34" charset="-128"/>
                    <a:ea typeface="Meiryo" panose="020B0604030504040204" pitchFamily="34" charset="-128"/>
                  </a:rPr>
                  <a:t>ユーザー名とパスワードが共有できていれば、複数人それぞれが自分のスマホやパソコンから投稿することも可能です。しかし、裏を返せば、赤の他人にユーザー名とパスワードを知られてしまうと、アカウントが乗っ取られることもあり得るということ。運営を担う人以外には、パスワードを知られることのないように厳重に管理しましょう。</a:t>
                </a:r>
              </a:p>
            </p:txBody>
          </p:sp>
          <p:sp>
            <p:nvSpPr>
              <p:cNvPr id="112" name="テキスト ボックス 111">
                <a:extLst>
                  <a:ext uri="{FF2B5EF4-FFF2-40B4-BE49-F238E27FC236}">
                    <a16:creationId xmlns="" xmlns:a16="http://schemas.microsoft.com/office/drawing/2014/main" id="{94550107-A600-D50A-04D1-64D0218E8FC8}"/>
                  </a:ext>
                </a:extLst>
              </p:cNvPr>
              <p:cNvSpPr txBox="1"/>
              <p:nvPr/>
            </p:nvSpPr>
            <p:spPr>
              <a:xfrm>
                <a:off x="1056598" y="2277651"/>
                <a:ext cx="281609" cy="553998"/>
              </a:xfrm>
              <a:prstGeom prst="rect">
                <a:avLst/>
              </a:prstGeom>
              <a:noFill/>
            </p:spPr>
            <p:txBody>
              <a:bodyPr wrap="square">
                <a:spAutoFit/>
              </a:bodyPr>
              <a:lstStyle/>
              <a:p>
                <a:pPr algn="ctr"/>
                <a:r>
                  <a:rPr lang="en-US" altLang="ja-JP" sz="3000" b="1" dirty="0">
                    <a:solidFill>
                      <a:schemeClr val="bg1"/>
                    </a:solidFill>
                    <a:latin typeface="Meiryo" panose="020B0604030504040204" pitchFamily="34" charset="-128"/>
                    <a:ea typeface="Meiryo" panose="020B0604030504040204" pitchFamily="34" charset="-128"/>
                  </a:rPr>
                  <a:t>4</a:t>
                </a:r>
                <a:endParaRPr lang="ja-JP" altLang="en-US" sz="3000" b="1" dirty="0">
                  <a:solidFill>
                    <a:schemeClr val="bg1"/>
                  </a:solidFill>
                  <a:latin typeface="Meiryo" panose="020B0604030504040204" pitchFamily="34" charset="-128"/>
                  <a:ea typeface="Meiryo" panose="020B0604030504040204" pitchFamily="34" charset="-128"/>
                </a:endParaRPr>
              </a:p>
            </p:txBody>
          </p:sp>
        </p:grpSp>
      </p:grpSp>
      <p:grpSp>
        <p:nvGrpSpPr>
          <p:cNvPr id="8" name="グループ化 7">
            <a:extLst>
              <a:ext uri="{FF2B5EF4-FFF2-40B4-BE49-F238E27FC236}">
                <a16:creationId xmlns="" xmlns:a16="http://schemas.microsoft.com/office/drawing/2014/main" id="{7F8D9F3D-560C-B195-E043-9957EDF0AB1F}"/>
              </a:ext>
            </a:extLst>
          </p:cNvPr>
          <p:cNvGrpSpPr/>
          <p:nvPr/>
        </p:nvGrpSpPr>
        <p:grpSpPr>
          <a:xfrm>
            <a:off x="965600" y="2132300"/>
            <a:ext cx="503917" cy="200055"/>
            <a:chOff x="1317119" y="1662047"/>
            <a:chExt cx="503917" cy="200055"/>
          </a:xfrm>
        </p:grpSpPr>
        <p:cxnSp>
          <p:nvCxnSpPr>
            <p:cNvPr id="4" name="直線コネクタ 3">
              <a:extLst>
                <a:ext uri="{FF2B5EF4-FFF2-40B4-BE49-F238E27FC236}">
                  <a16:creationId xmlns="" xmlns:a16="http://schemas.microsoft.com/office/drawing/2014/main" id="{83D9506C-2E8F-0D33-4E65-17385C5CAB2B}"/>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 xmlns:a16="http://schemas.microsoft.com/office/drawing/2014/main" id="{975353C1-FDA4-6AFD-2462-870A4835B98D}"/>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 xmlns:a16="http://schemas.microsoft.com/office/drawing/2014/main" id="{D898D8BA-5456-BAD4-9CD3-BF87AF556068}"/>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13" name="グループ化 12">
            <a:extLst>
              <a:ext uri="{FF2B5EF4-FFF2-40B4-BE49-F238E27FC236}">
                <a16:creationId xmlns="" xmlns:a16="http://schemas.microsoft.com/office/drawing/2014/main" id="{82C83BEE-C645-7A1C-29AD-C365BA49A68B}"/>
              </a:ext>
            </a:extLst>
          </p:cNvPr>
          <p:cNvGrpSpPr/>
          <p:nvPr/>
        </p:nvGrpSpPr>
        <p:grpSpPr>
          <a:xfrm>
            <a:off x="5754530" y="2132299"/>
            <a:ext cx="503917" cy="200055"/>
            <a:chOff x="1317119" y="1662047"/>
            <a:chExt cx="503917" cy="200055"/>
          </a:xfrm>
        </p:grpSpPr>
        <p:cxnSp>
          <p:nvCxnSpPr>
            <p:cNvPr id="15" name="直線コネクタ 14">
              <a:extLst>
                <a:ext uri="{FF2B5EF4-FFF2-40B4-BE49-F238E27FC236}">
                  <a16:creationId xmlns="" xmlns:a16="http://schemas.microsoft.com/office/drawing/2014/main" id="{54388E1A-EA24-E4BF-25EB-EAECB172EBBC}"/>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 xmlns:a16="http://schemas.microsoft.com/office/drawing/2014/main" id="{958921A0-DDAF-D439-243B-957629500DB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 xmlns:a16="http://schemas.microsoft.com/office/drawing/2014/main" id="{F8DCA6F8-8807-8A22-84E4-D7848BA80799}"/>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18" name="グループ化 17">
            <a:extLst>
              <a:ext uri="{FF2B5EF4-FFF2-40B4-BE49-F238E27FC236}">
                <a16:creationId xmlns="" xmlns:a16="http://schemas.microsoft.com/office/drawing/2014/main" id="{62EFCDCF-0816-1B0E-241E-93D8A5E3B59B}"/>
              </a:ext>
            </a:extLst>
          </p:cNvPr>
          <p:cNvGrpSpPr/>
          <p:nvPr/>
        </p:nvGrpSpPr>
        <p:grpSpPr>
          <a:xfrm>
            <a:off x="965600" y="4662552"/>
            <a:ext cx="503917" cy="200055"/>
            <a:chOff x="1317119" y="1662047"/>
            <a:chExt cx="503917" cy="200055"/>
          </a:xfrm>
        </p:grpSpPr>
        <p:cxnSp>
          <p:nvCxnSpPr>
            <p:cNvPr id="20" name="直線コネクタ 19">
              <a:extLst>
                <a:ext uri="{FF2B5EF4-FFF2-40B4-BE49-F238E27FC236}">
                  <a16:creationId xmlns="" xmlns:a16="http://schemas.microsoft.com/office/drawing/2014/main" id="{BA35A143-303D-6304-CE01-03C8C80FDDF4}"/>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 xmlns:a16="http://schemas.microsoft.com/office/drawing/2014/main" id="{2C074E69-E964-089E-D68C-F51A66B47973}"/>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 xmlns:a16="http://schemas.microsoft.com/office/drawing/2014/main" id="{63B986E1-CDD1-85A6-6ED1-1D9C6DC4BB27}"/>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grpSp>
        <p:nvGrpSpPr>
          <p:cNvPr id="23" name="グループ化 22">
            <a:extLst>
              <a:ext uri="{FF2B5EF4-FFF2-40B4-BE49-F238E27FC236}">
                <a16:creationId xmlns="" xmlns:a16="http://schemas.microsoft.com/office/drawing/2014/main" id="{45535342-F1E7-D959-7830-2EEA663F9633}"/>
              </a:ext>
            </a:extLst>
          </p:cNvPr>
          <p:cNvGrpSpPr/>
          <p:nvPr/>
        </p:nvGrpSpPr>
        <p:grpSpPr>
          <a:xfrm>
            <a:off x="5754530" y="4660866"/>
            <a:ext cx="503917" cy="200055"/>
            <a:chOff x="1317119" y="1662047"/>
            <a:chExt cx="503917" cy="200055"/>
          </a:xfrm>
        </p:grpSpPr>
        <p:cxnSp>
          <p:nvCxnSpPr>
            <p:cNvPr id="25" name="直線コネクタ 24">
              <a:extLst>
                <a:ext uri="{FF2B5EF4-FFF2-40B4-BE49-F238E27FC236}">
                  <a16:creationId xmlns="" xmlns:a16="http://schemas.microsoft.com/office/drawing/2014/main" id="{02E3C639-0DF7-3914-B22A-3516843B8C83}"/>
                </a:ext>
              </a:extLst>
            </p:cNvPr>
            <p:cNvCxnSpPr/>
            <p:nvPr/>
          </p:nvCxnSpPr>
          <p:spPr>
            <a:xfrm>
              <a:off x="1317119" y="1717046"/>
              <a:ext cx="67456" cy="7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 xmlns:a16="http://schemas.microsoft.com/office/drawing/2014/main" id="{BB2AA67B-07D1-80E7-8DD8-524AB725E3E5}"/>
                </a:ext>
              </a:extLst>
            </p:cNvPr>
            <p:cNvCxnSpPr/>
            <p:nvPr/>
          </p:nvCxnSpPr>
          <p:spPr>
            <a:xfrm>
              <a:off x="1716260" y="1719214"/>
              <a:ext cx="67456" cy="73368"/>
            </a:xfrm>
            <a:prstGeom prst="line">
              <a:avLst/>
            </a:prstGeom>
            <a:ln>
              <a:solidFill>
                <a:schemeClr val="tx1"/>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 xmlns:a16="http://schemas.microsoft.com/office/drawing/2014/main" id="{83D6568C-B91F-083F-29B3-85C0FAEA5A2F}"/>
                </a:ext>
              </a:extLst>
            </p:cNvPr>
            <p:cNvSpPr txBox="1"/>
            <p:nvPr/>
          </p:nvSpPr>
          <p:spPr>
            <a:xfrm>
              <a:off x="1331633" y="1662047"/>
              <a:ext cx="489403" cy="200055"/>
            </a:xfrm>
            <a:prstGeom prst="rect">
              <a:avLst/>
            </a:prstGeom>
            <a:noFill/>
          </p:spPr>
          <p:txBody>
            <a:bodyPr wrap="square">
              <a:spAutoFit/>
            </a:bodyPr>
            <a:lstStyle/>
            <a:p>
              <a:r>
                <a:rPr lang="ja-JP" altLang="en-US" sz="700" b="1">
                  <a:solidFill>
                    <a:srgbClr val="006DA4"/>
                  </a:solidFill>
                  <a:latin typeface="Meiryo" panose="020B0604030504040204" pitchFamily="34" charset="-128"/>
                  <a:ea typeface="Meiryo" panose="020B0604030504040204" pitchFamily="34" charset="-128"/>
                </a:rPr>
                <a:t>手引き</a:t>
              </a:r>
            </a:p>
          </p:txBody>
        </p:sp>
      </p:grpSp>
      <p:sp>
        <p:nvSpPr>
          <p:cNvPr id="14" name="テキスト ボックス 13">
            <a:extLst>
              <a:ext uri="{FF2B5EF4-FFF2-40B4-BE49-F238E27FC236}">
                <a16:creationId xmlns="" xmlns:a16="http://schemas.microsoft.com/office/drawing/2014/main" id="{F3252646-3E9B-9A71-CE0B-E1788B99EAC1}"/>
              </a:ext>
            </a:extLst>
          </p:cNvPr>
          <p:cNvSpPr txBox="1"/>
          <p:nvPr/>
        </p:nvSpPr>
        <p:spPr>
          <a:xfrm>
            <a:off x="1493430" y="2168200"/>
            <a:ext cx="4098382" cy="677108"/>
          </a:xfrm>
          <a:prstGeom prst="rect">
            <a:avLst/>
          </a:prstGeom>
          <a:noFill/>
        </p:spPr>
        <p:txBody>
          <a:bodyPr wrap="square">
            <a:spAutoFit/>
          </a:bodyPr>
          <a:lstStyle/>
          <a:p>
            <a:r>
              <a:rPr lang="ja-JP" altLang="en-US" sz="1900" b="1">
                <a:latin typeface="Meiryo" panose="020B0604030504040204" pitchFamily="34" charset="-128"/>
                <a:ea typeface="Meiryo" panose="020B0604030504040204" pitchFamily="34" charset="-128"/>
              </a:rPr>
              <a:t>入力した「名前」が</a:t>
            </a:r>
            <a:endParaRPr lang="en-US" altLang="ja-JP" sz="1900" b="1" dirty="0">
              <a:latin typeface="Meiryo" panose="020B0604030504040204" pitchFamily="34" charset="-128"/>
              <a:ea typeface="Meiryo" panose="020B0604030504040204" pitchFamily="34" charset="-128"/>
            </a:endParaRPr>
          </a:p>
          <a:p>
            <a:r>
              <a:rPr lang="ja-JP" altLang="en-US" sz="1900" b="1">
                <a:latin typeface="Meiryo" panose="020B0604030504040204" pitchFamily="34" charset="-128"/>
                <a:ea typeface="Meiryo" panose="020B0604030504040204" pitchFamily="34" charset="-128"/>
              </a:rPr>
              <a:t>アカウント名になります</a:t>
            </a:r>
          </a:p>
        </p:txBody>
      </p:sp>
      <p:sp>
        <p:nvSpPr>
          <p:cNvPr id="29" name="テキスト ボックス 28">
            <a:extLst>
              <a:ext uri="{FF2B5EF4-FFF2-40B4-BE49-F238E27FC236}">
                <a16:creationId xmlns="" xmlns:a16="http://schemas.microsoft.com/office/drawing/2014/main" id="{8E69FD5D-A19E-4211-4044-6F997FCD93EB}"/>
              </a:ext>
            </a:extLst>
          </p:cNvPr>
          <p:cNvSpPr txBox="1"/>
          <p:nvPr/>
        </p:nvSpPr>
        <p:spPr>
          <a:xfrm>
            <a:off x="917007" y="2864655"/>
            <a:ext cx="4451137" cy="1431161"/>
          </a:xfrm>
          <a:prstGeom prst="rect">
            <a:avLst/>
          </a:prstGeom>
          <a:noFill/>
        </p:spPr>
        <p:txBody>
          <a:bodyPr wrap="square">
            <a:spAutoFit/>
          </a:bodyPr>
          <a:lstStyle/>
          <a:p>
            <a:pPr>
              <a:lnSpc>
                <a:spcPts val="1500"/>
              </a:lnSpc>
            </a:pPr>
            <a:r>
              <a:rPr lang="ja-JP" altLang="en-US" sz="1050">
                <a:latin typeface="Meiryo" panose="020B0604030504040204" pitchFamily="34" charset="-128"/>
                <a:ea typeface="Meiryo" panose="020B0604030504040204" pitchFamily="34" charset="-128"/>
              </a:rPr>
              <a:t>アカウント開設時に、「名前」の項目で入力した名称が、</a:t>
            </a:r>
            <a:r>
              <a:rPr lang="en-US" altLang="ja-JP" sz="1050" dirty="0">
                <a:latin typeface="Meiryo" panose="020B0604030504040204" pitchFamily="34" charset="-128"/>
                <a:ea typeface="Meiryo" panose="020B0604030504040204" pitchFamily="34" charset="-128"/>
              </a:rPr>
              <a:t>Twitter</a:t>
            </a:r>
            <a:r>
              <a:rPr lang="ja-JP" altLang="en-US" sz="1050">
                <a:latin typeface="Meiryo" panose="020B0604030504040204" pitchFamily="34" charset="-128"/>
                <a:ea typeface="Meiryo" panose="020B0604030504040204" pitchFamily="34" charset="-128"/>
              </a:rPr>
              <a:t>上でのアカウント名（表札みたいなもの）です。アカウントを開設する前に、あらかじめ考えておくとスムーズに設定ができるでしょう。</a:t>
            </a:r>
            <a:endParaRPr lang="en-US" altLang="ja-JP" sz="1050" dirty="0">
              <a:latin typeface="Meiryo" panose="020B0604030504040204" pitchFamily="34" charset="-128"/>
              <a:ea typeface="Meiryo" panose="020B0604030504040204" pitchFamily="34" charset="-128"/>
            </a:endParaRPr>
          </a:p>
          <a:p>
            <a:pPr>
              <a:lnSpc>
                <a:spcPts val="1500"/>
              </a:lnSpc>
            </a:pPr>
            <a:r>
              <a:rPr lang="en-US" altLang="ja-JP" sz="1050" dirty="0">
                <a:latin typeface="Meiryo" panose="020B0604030504040204" pitchFamily="34" charset="-128"/>
                <a:ea typeface="Meiryo" panose="020B0604030504040204" pitchFamily="34" charset="-128"/>
              </a:rPr>
              <a:t/>
            </a:r>
            <a:br>
              <a:rPr lang="en-US" altLang="ja-JP" sz="1050" dirty="0">
                <a:latin typeface="Meiryo" panose="020B0604030504040204" pitchFamily="34" charset="-128"/>
                <a:ea typeface="Meiryo" panose="020B0604030504040204" pitchFamily="34" charset="-128"/>
              </a:rPr>
            </a:br>
            <a:r>
              <a:rPr lang="ja-JP" altLang="en-US" sz="1050">
                <a:latin typeface="Meiryo" panose="020B0604030504040204" pitchFamily="34" charset="-128"/>
                <a:ea typeface="Meiryo" panose="020B0604030504040204" pitchFamily="34" charset="-128"/>
              </a:rPr>
              <a:t>一方で、アカウント開設時に設定した「</a:t>
            </a:r>
            <a:r>
              <a:rPr lang="en-US" altLang="ja-JP" sz="1050" dirty="0">
                <a:latin typeface="Meiryo" panose="020B0604030504040204" pitchFamily="34" charset="-128"/>
                <a:ea typeface="Meiryo" panose="020B0604030504040204" pitchFamily="34" charset="-128"/>
              </a:rPr>
              <a:t>@</a:t>
            </a:r>
            <a:r>
              <a:rPr lang="ja-JP" altLang="en-US" sz="1050">
                <a:latin typeface="Meiryo" panose="020B0604030504040204" pitchFamily="34" charset="-128"/>
                <a:ea typeface="Meiryo" panose="020B0604030504040204" pitchFamily="34" charset="-128"/>
              </a:rPr>
              <a:t>〇〇〇〇〇〇」はユーザー名と呼ばれ、個別の認証番号のようなものです。ユーザー名は英数字のみでしか登録できず、さらに他の人と同じユーザー名は登録できません。</a:t>
            </a:r>
          </a:p>
        </p:txBody>
      </p:sp>
    </p:spTree>
    <p:extLst>
      <p:ext uri="{BB962C8B-B14F-4D97-AF65-F5344CB8AC3E}">
        <p14:creationId xmlns:p14="http://schemas.microsoft.com/office/powerpoint/2010/main" val="356060206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9948906A5B9BC94CB39CCC7F103327A8" ma:contentTypeVersion="14" ma:contentTypeDescription="新しいドキュメントを作成します。" ma:contentTypeScope="" ma:versionID="6751857bd674826ae40e52d7e0cddf17">
  <xsd:schema xmlns:xsd="http://www.w3.org/2001/XMLSchema" xmlns:xs="http://www.w3.org/2001/XMLSchema" xmlns:p="http://schemas.microsoft.com/office/2006/metadata/properties" xmlns:ns2="06e1bc0f-853e-4ba2-a782-f3ab1addc711" xmlns:ns3="0d8da5bc-19d1-441f-899f-c77cf966b9a8" targetNamespace="http://schemas.microsoft.com/office/2006/metadata/properties" ma:root="true" ma:fieldsID="ced91485f568246302f103b0cfa60167" ns2:_="" ns3:_="">
    <xsd:import namespace="06e1bc0f-853e-4ba2-a782-f3ab1addc711"/>
    <xsd:import namespace="0d8da5bc-19d1-441f-899f-c77cf966b9a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e1bc0f-853e-4ba2-a782-f3ab1addc7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6d165d17-9b79-46c3-82b9-c927e733c429"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8da5bc-19d1-441f-899f-c77cf966b9a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7a566aa-3bac-4e05-8d40-950a76f531d7}" ma:internalName="TaxCatchAll" ma:showField="CatchAllData" ma:web="0d8da5bc-19d1-441f-899f-c77cf966b9a8">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ABC894-A332-4A30-ADC4-1FF460A90929}"/>
</file>

<file path=customXml/itemProps2.xml><?xml version="1.0" encoding="utf-8"?>
<ds:datastoreItem xmlns:ds="http://schemas.openxmlformats.org/officeDocument/2006/customXml" ds:itemID="{196263AB-43F3-4E70-A217-43F307A285D9}"/>
</file>

<file path=docProps/app.xml><?xml version="1.0" encoding="utf-8"?>
<Properties xmlns="http://schemas.openxmlformats.org/officeDocument/2006/extended-properties" xmlns:vt="http://schemas.openxmlformats.org/officeDocument/2006/docPropsVTypes">
  <Template>Office Theme</Template>
  <TotalTime>4517</TotalTime>
  <Words>4176</Words>
  <Application>Microsoft Office PowerPoint</Application>
  <PresentationFormat>ユーザー設定</PresentationFormat>
  <Paragraphs>679</Paragraphs>
  <Slides>27</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27</vt:i4>
      </vt:variant>
    </vt:vector>
  </HeadingPairs>
  <TitlesOfParts>
    <vt:vector size="37" baseType="lpstr">
      <vt:lpstr>Khmer MN</vt:lpstr>
      <vt:lpstr>Yu Gothic Pr6N B</vt:lpstr>
      <vt:lpstr>Meiryo</vt:lpstr>
      <vt:lpstr>Meiryo</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futtefuttefutte@gmail.com</dc:creator>
  <cp:lastModifiedBy>Administrator</cp:lastModifiedBy>
  <cp:revision>397</cp:revision>
  <cp:lastPrinted>2023-03-09T02:33:28Z</cp:lastPrinted>
  <dcterms:created xsi:type="dcterms:W3CDTF">2022-11-10T06:32:51Z</dcterms:created>
  <dcterms:modified xsi:type="dcterms:W3CDTF">2023-03-17T06:36:14Z</dcterms:modified>
</cp:coreProperties>
</file>