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charts/colors1.xml" ContentType="application/vnd.ms-office.chartcolorstyle+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74" r:id="rId2"/>
    <p:sldId id="263" r:id="rId3"/>
    <p:sldId id="266" r:id="rId4"/>
    <p:sldId id="257" r:id="rId5"/>
    <p:sldId id="268" r:id="rId6"/>
    <p:sldId id="267" r:id="rId7"/>
    <p:sldId id="284" r:id="rId8"/>
    <p:sldId id="285" r:id="rId9"/>
    <p:sldId id="270" r:id="rId10"/>
    <p:sldId id="277" r:id="rId11"/>
    <p:sldId id="269" r:id="rId12"/>
    <p:sldId id="290" r:id="rId13"/>
    <p:sldId id="276" r:id="rId14"/>
    <p:sldId id="289" r:id="rId15"/>
    <p:sldId id="291" r:id="rId16"/>
  </p:sldIdLst>
  <p:sldSz cx="10691813" cy="755967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3" userDrawn="1">
          <p15:clr>
            <a:srgbClr val="A4A3A4"/>
          </p15:clr>
        </p15:guide>
        <p15:guide id="2" pos="5273" userDrawn="1">
          <p15:clr>
            <a:srgbClr val="A4A3A4"/>
          </p15:clr>
        </p15:guide>
        <p15:guide id="3" pos="374" userDrawn="1">
          <p15:clr>
            <a:srgbClr val="A4A3A4"/>
          </p15:clr>
        </p15:guide>
        <p15:guide id="4" pos="3413" userDrawn="1">
          <p15:clr>
            <a:srgbClr val="A4A3A4"/>
          </p15:clr>
        </p15:guide>
        <p15:guide id="5" orient="horz" pos="2109" userDrawn="1">
          <p15:clr>
            <a:srgbClr val="A4A3A4"/>
          </p15:clr>
        </p15:guide>
        <p15:guide id="6" pos="1304" userDrawn="1">
          <p15:clr>
            <a:srgbClr val="A4A3A4"/>
          </p15:clr>
        </p15:guide>
        <p15:guide id="7" orient="horz" pos="390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FADEE7"/>
    <a:srgbClr val="CDEDFB"/>
    <a:srgbClr val="006DA4"/>
    <a:srgbClr val="C62153"/>
    <a:srgbClr val="BDD7EE"/>
    <a:srgbClr val="6AC8F3"/>
    <a:srgbClr val="BAFEFE"/>
    <a:srgbClr val="213315"/>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8522B-276F-40BF-8A67-1525972DFC65}" v="50" dt="2022-12-05T06:06:37.958"/>
    <p1510:client id="{8EA1B495-6D2B-4F65-A46D-BC102D53D974}" v="181" dt="2022-12-05T06:14:32.87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06" autoAdjust="0"/>
    <p:restoredTop sz="93826" autoAdjust="0"/>
  </p:normalViewPr>
  <p:slideViewPr>
    <p:cSldViewPr snapToGrid="0">
      <p:cViewPr varScale="1">
        <p:scale>
          <a:sx n="61" d="100"/>
          <a:sy n="61" d="100"/>
        </p:scale>
        <p:origin x="848" y="52"/>
      </p:cViewPr>
      <p:guideLst>
        <p:guide orient="horz" pos="2993"/>
        <p:guide pos="5273"/>
        <p:guide pos="374"/>
        <p:guide pos="3413"/>
        <p:guide orient="horz" pos="2109"/>
        <p:guide pos="1304"/>
        <p:guide orient="horz" pos="3901"/>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本田 詩織" userId="Rpz7re97A/883ORbXJCmUCrRlvVUUy6rNkYcJWGQyEk=" providerId="None" clId="Web-{7958522B-276F-40BF-8A67-1525972DFC65}"/>
    <pc:docChg chg="modSld">
      <pc:chgData name="本田 詩織" userId="Rpz7re97A/883ORbXJCmUCrRlvVUUy6rNkYcJWGQyEk=" providerId="None" clId="Web-{7958522B-276F-40BF-8A67-1525972DFC65}" dt="2022-12-05T06:06:37.958" v="24" actId="1076"/>
      <pc:docMkLst>
        <pc:docMk/>
      </pc:docMkLst>
      <pc:sldChg chg="modSp">
        <pc:chgData name="本田 詩織" userId="Rpz7re97A/883ORbXJCmUCrRlvVUUy6rNkYcJWGQyEk=" providerId="None" clId="Web-{7958522B-276F-40BF-8A67-1525972DFC65}" dt="2022-12-05T06:06:37.958" v="24" actId="1076"/>
        <pc:sldMkLst>
          <pc:docMk/>
          <pc:sldMk cId="365853517" sldId="257"/>
        </pc:sldMkLst>
        <pc:picChg chg="mod">
          <ac:chgData name="本田 詩織" userId="Rpz7re97A/883ORbXJCmUCrRlvVUUy6rNkYcJWGQyEk=" providerId="None" clId="Web-{7958522B-276F-40BF-8A67-1525972DFC65}" dt="2022-12-05T06:06:37.958" v="24" actId="1076"/>
          <ac:picMkLst>
            <pc:docMk/>
            <pc:sldMk cId="365853517" sldId="257"/>
            <ac:picMk id="25" creationId="{14C109E3-F814-4C50-0540-B3EF3848C56B}"/>
          </ac:picMkLst>
        </pc:picChg>
      </pc:sldChg>
      <pc:sldChg chg="modSp">
        <pc:chgData name="本田 詩織" userId="Rpz7re97A/883ORbXJCmUCrRlvVUUy6rNkYcJWGQyEk=" providerId="None" clId="Web-{7958522B-276F-40BF-8A67-1525972DFC65}" dt="2022-12-05T06:05:47.534" v="23" actId="20577"/>
        <pc:sldMkLst>
          <pc:docMk/>
          <pc:sldMk cId="569948822" sldId="268"/>
        </pc:sldMkLst>
        <pc:spChg chg="mod">
          <ac:chgData name="本田 詩織" userId="Rpz7re97A/883ORbXJCmUCrRlvVUUy6rNkYcJWGQyEk=" providerId="None" clId="Web-{7958522B-276F-40BF-8A67-1525972DFC65}" dt="2022-12-05T06:05:47.534" v="23" actId="20577"/>
          <ac:spMkLst>
            <pc:docMk/>
            <pc:sldMk cId="569948822" sldId="268"/>
            <ac:spMk id="56" creationId="{2A65662A-42F7-3536-73E2-F23CEB5A8CDD}"/>
          </ac:spMkLst>
        </pc:spChg>
      </pc:sldChg>
    </pc:docChg>
  </pc:docChgLst>
  <pc:docChgLst>
    <pc:chgData name="本田 詩織" clId="Web-{8EA1B495-6D2B-4F65-A46D-BC102D53D974}"/>
    <pc:docChg chg="modSld">
      <pc:chgData name="本田 詩織" userId="" providerId="" clId="Web-{8EA1B495-6D2B-4F65-A46D-BC102D53D974}" dt="2022-12-05T06:14:32.878" v="105" actId="1076"/>
      <pc:docMkLst>
        <pc:docMk/>
      </pc:docMkLst>
      <pc:sldChg chg="addSp modSp">
        <pc:chgData name="本田 詩織" userId="" providerId="" clId="Web-{8EA1B495-6D2B-4F65-A46D-BC102D53D974}" dt="2022-12-05T06:14:32.878" v="105" actId="1076"/>
        <pc:sldMkLst>
          <pc:docMk/>
          <pc:sldMk cId="569948822" sldId="268"/>
        </pc:sldMkLst>
        <pc:spChg chg="add mod">
          <ac:chgData name="本田 詩織" userId="" providerId="" clId="Web-{8EA1B495-6D2B-4F65-A46D-BC102D53D974}" dt="2022-12-05T06:14:32.878" v="105" actId="1076"/>
          <ac:spMkLst>
            <pc:docMk/>
            <pc:sldMk cId="569948822" sldId="268"/>
            <ac:spMk id="2" creationId="{FF170C7B-A337-9AEB-297E-4190EC0EFCD6}"/>
          </ac:spMkLst>
        </pc:spChg>
        <pc:spChg chg="mod">
          <ac:chgData name="本田 詩織" userId="" providerId="" clId="Web-{8EA1B495-6D2B-4F65-A46D-BC102D53D974}" dt="2022-12-05T06:14:23.472" v="104" actId="20577"/>
          <ac:spMkLst>
            <pc:docMk/>
            <pc:sldMk cId="569948822" sldId="268"/>
            <ac:spMk id="39" creationId="{2A65662A-42F7-3536-73E2-F23CEB5A8CD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119952306156891E-2"/>
          <c:y val="9.7882496205969435E-2"/>
          <c:w val="0.94576009538768624"/>
          <c:h val="0.76846743323626165"/>
        </c:manualLayout>
      </c:layout>
      <c:barChart>
        <c:barDir val="col"/>
        <c:grouping val="stacked"/>
        <c:varyColors val="0"/>
        <c:ser>
          <c:idx val="0"/>
          <c:order val="0"/>
          <c:tx>
            <c:strRef>
              <c:f>Sheet1!$I$15</c:f>
              <c:strCache>
                <c:ptCount val="1"/>
                <c:pt idx="0">
                  <c:v>クレジット</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Sheet1!$J$11:$L$11</c:f>
              <c:strCache>
                <c:ptCount val="3"/>
                <c:pt idx="0">
                  <c:v>2019年</c:v>
                </c:pt>
                <c:pt idx="1">
                  <c:v>2020年</c:v>
                </c:pt>
                <c:pt idx="2">
                  <c:v>2021年</c:v>
                </c:pt>
              </c:strCache>
            </c:strRef>
          </c:cat>
          <c:val>
            <c:numRef>
              <c:f>Sheet1!$J$15:$L$15</c:f>
              <c:numCache>
                <c:formatCode>0.0%</c:formatCode>
                <c:ptCount val="3"/>
                <c:pt idx="0">
                  <c:v>0.60699999999999998</c:v>
                </c:pt>
                <c:pt idx="1">
                  <c:v>0.58199999999999996</c:v>
                </c:pt>
                <c:pt idx="2">
                  <c:v>0.55300000000000005</c:v>
                </c:pt>
              </c:numCache>
            </c:numRef>
          </c:val>
          <c:extLst xmlns:c16r2="http://schemas.microsoft.com/office/drawing/2015/06/chart">
            <c:ext xmlns:c16="http://schemas.microsoft.com/office/drawing/2014/chart" uri="{C3380CC4-5D6E-409C-BE32-E72D297353CC}">
              <c16:uniqueId val="{00000000-6088-4663-B60B-F8F12A1D4A75}"/>
            </c:ext>
          </c:extLst>
        </c:ser>
        <c:ser>
          <c:idx val="1"/>
          <c:order val="1"/>
          <c:tx>
            <c:strRef>
              <c:f>Sheet1!$I$14</c:f>
              <c:strCache>
                <c:ptCount val="1"/>
                <c:pt idx="0">
                  <c:v>電子マネー</c:v>
                </c:pt>
              </c:strCache>
            </c:strRef>
          </c:tx>
          <c:spPr>
            <a:solidFill>
              <a:srgbClr val="B9FFED"/>
            </a:solidFill>
            <a:ln>
              <a:noFill/>
            </a:ln>
            <a:effectLst/>
          </c:spPr>
          <c:invertIfNegative val="0"/>
          <c:dPt>
            <c:idx val="0"/>
            <c:invertIfNegative val="0"/>
            <c:bubble3D val="0"/>
            <c:spPr>
              <a:solidFill>
                <a:srgbClr val="BAFEFE"/>
              </a:solidFill>
              <a:ln>
                <a:noFill/>
              </a:ln>
              <a:effectLst/>
            </c:spPr>
            <c:extLst xmlns:c16r2="http://schemas.microsoft.com/office/drawing/2015/06/chart">
              <c:ext xmlns:c16="http://schemas.microsoft.com/office/drawing/2014/chart" uri="{C3380CC4-5D6E-409C-BE32-E72D297353CC}">
                <c16:uniqueId val="{00000001-C792-43C8-B51D-6B9B756EBEAC}"/>
              </c:ext>
            </c:extLst>
          </c:dPt>
          <c:dPt>
            <c:idx val="1"/>
            <c:invertIfNegative val="0"/>
            <c:bubble3D val="0"/>
            <c:spPr>
              <a:solidFill>
                <a:srgbClr val="BAFEFE"/>
              </a:solidFill>
              <a:ln>
                <a:noFill/>
              </a:ln>
              <a:effectLst/>
            </c:spPr>
            <c:extLst xmlns:c16r2="http://schemas.microsoft.com/office/drawing/2015/06/chart">
              <c:ext xmlns:c16="http://schemas.microsoft.com/office/drawing/2014/chart" uri="{C3380CC4-5D6E-409C-BE32-E72D297353CC}">
                <c16:uniqueId val="{00000003-C792-43C8-B51D-6B9B756EBEAC}"/>
              </c:ext>
            </c:extLst>
          </c:dPt>
          <c:dPt>
            <c:idx val="2"/>
            <c:invertIfNegative val="0"/>
            <c:bubble3D val="0"/>
            <c:spPr>
              <a:solidFill>
                <a:srgbClr val="BAFEFE"/>
              </a:solidFill>
              <a:ln>
                <a:noFill/>
              </a:ln>
              <a:effectLst/>
            </c:spPr>
            <c:extLst xmlns:c16r2="http://schemas.microsoft.com/office/drawing/2015/06/chart">
              <c:ext xmlns:c16="http://schemas.microsoft.com/office/drawing/2014/chart" uri="{C3380CC4-5D6E-409C-BE32-E72D297353CC}">
                <c16:uniqueId val="{00000005-C792-43C8-B51D-6B9B756EBEA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Sheet1!$J$11:$L$11</c:f>
              <c:strCache>
                <c:ptCount val="3"/>
                <c:pt idx="0">
                  <c:v>2019年</c:v>
                </c:pt>
                <c:pt idx="1">
                  <c:v>2020年</c:v>
                </c:pt>
                <c:pt idx="2">
                  <c:v>2021年</c:v>
                </c:pt>
              </c:strCache>
            </c:strRef>
          </c:cat>
          <c:val>
            <c:numRef>
              <c:f>Sheet1!$J$14:$L$14</c:f>
              <c:numCache>
                <c:formatCode>0.0%</c:formatCode>
                <c:ptCount val="3"/>
                <c:pt idx="0">
                  <c:v>0.33100000000000002</c:v>
                </c:pt>
                <c:pt idx="1">
                  <c:v>0.27100000000000002</c:v>
                </c:pt>
                <c:pt idx="2">
                  <c:v>0.22800000000000001</c:v>
                </c:pt>
              </c:numCache>
            </c:numRef>
          </c:val>
          <c:extLst xmlns:c16r2="http://schemas.microsoft.com/office/drawing/2015/06/chart">
            <c:ext xmlns:c16="http://schemas.microsoft.com/office/drawing/2014/chart" uri="{C3380CC4-5D6E-409C-BE32-E72D297353CC}">
              <c16:uniqueId val="{00000001-6088-4663-B60B-F8F12A1D4A75}"/>
            </c:ext>
          </c:extLst>
        </c:ser>
        <c:ser>
          <c:idx val="2"/>
          <c:order val="2"/>
          <c:tx>
            <c:strRef>
              <c:f>Sheet1!$I$13</c:f>
              <c:strCache>
                <c:ptCount val="1"/>
                <c:pt idx="0">
                  <c:v>コード決済</c:v>
                </c:pt>
              </c:strCache>
            </c:strRef>
          </c:tx>
          <c:spPr>
            <a:solidFill>
              <a:srgbClr val="00A478"/>
            </a:solidFill>
            <a:ln>
              <a:noFill/>
            </a:ln>
            <a:effectLst/>
          </c:spPr>
          <c:invertIfNegative val="0"/>
          <c:dLbls>
            <c:dLbl>
              <c:idx val="0"/>
              <c:layout>
                <c:manualLayout>
                  <c:x val="2.2357403691480302E-3"/>
                  <c:y val="-4.8738565357274279E-3"/>
                </c:manualLayout>
              </c:layout>
              <c:tx>
                <c:rich>
                  <a:bodyPr/>
                  <a:lstStyle/>
                  <a:p>
                    <a:fld id="{1EE58E6F-AB44-4403-A032-B4D30D18C142}" type="VALUE">
                      <a:rPr lang="en-US" altLang="ja-JP" smtClean="0"/>
                      <a:pPr/>
                      <a:t>[値]</a:t>
                    </a:fld>
                    <a:endParaRPr lang="ja-JP" alt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088-4663-B60B-F8F12A1D4A75}"/>
                </c:ext>
                <c:ext xmlns:c15="http://schemas.microsoft.com/office/drawing/2012/chart" uri="{CE6537A1-D6FC-4f65-9D91-7224C49458BB}">
                  <c15:layout>
                    <c:manualLayout>
                      <c:w val="0.13082882627220244"/>
                      <c:h val="7.7388348562844586E-2"/>
                    </c:manualLayout>
                  </c15:layout>
                  <c15:dlblFieldTable/>
                  <c15:showDataLabelsRange val="0"/>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Sheet1!$J$11:$L$11</c:f>
              <c:strCache>
                <c:ptCount val="3"/>
                <c:pt idx="0">
                  <c:v>2019年</c:v>
                </c:pt>
                <c:pt idx="1">
                  <c:v>2020年</c:v>
                </c:pt>
                <c:pt idx="2">
                  <c:v>2021年</c:v>
                </c:pt>
              </c:strCache>
            </c:strRef>
          </c:cat>
          <c:val>
            <c:numRef>
              <c:f>Sheet1!$J$13:$L$13</c:f>
              <c:numCache>
                <c:formatCode>0.0%</c:formatCode>
                <c:ptCount val="3"/>
                <c:pt idx="0">
                  <c:v>4.2999999999999997E-2</c:v>
                </c:pt>
                <c:pt idx="1">
                  <c:v>0.124</c:v>
                </c:pt>
                <c:pt idx="2">
                  <c:v>0.19400000000000001</c:v>
                </c:pt>
              </c:numCache>
            </c:numRef>
          </c:val>
          <c:extLst xmlns:c16r2="http://schemas.microsoft.com/office/drawing/2015/06/chart">
            <c:ext xmlns:c16="http://schemas.microsoft.com/office/drawing/2014/chart" uri="{C3380CC4-5D6E-409C-BE32-E72D297353CC}">
              <c16:uniqueId val="{00000003-6088-4663-B60B-F8F12A1D4A75}"/>
            </c:ext>
          </c:extLst>
        </c:ser>
        <c:ser>
          <c:idx val="3"/>
          <c:order val="3"/>
          <c:tx>
            <c:strRef>
              <c:f>Sheet1!$I$12</c:f>
              <c:strCache>
                <c:ptCount val="1"/>
                <c:pt idx="0">
                  <c:v>デビットマネー</c:v>
                </c:pt>
              </c:strCache>
            </c:strRef>
          </c:tx>
          <c:spPr>
            <a:solidFill>
              <a:srgbClr val="213315"/>
            </a:solidFill>
            <a:ln>
              <a:noFill/>
            </a:ln>
            <a:effectLst/>
          </c:spPr>
          <c:invertIfNegative val="0"/>
          <c:dLbls>
            <c:dLbl>
              <c:idx val="0"/>
              <c:layout>
                <c:manualLayout>
                  <c:x val="0"/>
                  <c:y val="-3.05882800643654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088-4663-B60B-F8F12A1D4A75}"/>
                </c:ext>
                <c:ext xmlns:c15="http://schemas.microsoft.com/office/drawing/2012/chart" uri="{CE6537A1-D6FC-4f65-9D91-7224C49458BB}">
                  <c15:layout>
                    <c:manualLayout>
                      <c:w val="9.9527906385161152E-2"/>
                      <c:h val="5.5976552517788769E-2"/>
                    </c:manualLayout>
                  </c15:layout>
                </c:ext>
              </c:extLst>
            </c:dLbl>
            <c:dLbl>
              <c:idx val="1"/>
              <c:layout>
                <c:manualLayout>
                  <c:x val="-7.971416361433887E-17"/>
                  <c:y val="-3.05882800643654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088-4663-B60B-F8F12A1D4A75}"/>
                </c:ext>
                <c:ext xmlns:c15="http://schemas.microsoft.com/office/drawing/2012/chart" uri="{CE6537A1-D6FC-4f65-9D91-7224C49458BB}"/>
              </c:extLst>
            </c:dLbl>
            <c:dLbl>
              <c:idx val="2"/>
              <c:layout>
                <c:manualLayout>
                  <c:x val="0"/>
                  <c:y val="-3.05882800643654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088-4663-B60B-F8F12A1D4A75}"/>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Sheet1!$J$11:$L$11</c:f>
              <c:strCache>
                <c:ptCount val="3"/>
                <c:pt idx="0">
                  <c:v>2019年</c:v>
                </c:pt>
                <c:pt idx="1">
                  <c:v>2020年</c:v>
                </c:pt>
                <c:pt idx="2">
                  <c:v>2021年</c:v>
                </c:pt>
              </c:strCache>
            </c:strRef>
          </c:cat>
          <c:val>
            <c:numRef>
              <c:f>Sheet1!$J$12:$L$12</c:f>
              <c:numCache>
                <c:formatCode>0.0%</c:formatCode>
                <c:ptCount val="3"/>
                <c:pt idx="0">
                  <c:v>1.7999999999999999E-2</c:v>
                </c:pt>
                <c:pt idx="1">
                  <c:v>2.3E-2</c:v>
                </c:pt>
                <c:pt idx="2">
                  <c:v>2.5000000000000001E-2</c:v>
                </c:pt>
              </c:numCache>
            </c:numRef>
          </c:val>
          <c:extLst xmlns:c16r2="http://schemas.microsoft.com/office/drawing/2015/06/chart">
            <c:ext xmlns:c16="http://schemas.microsoft.com/office/drawing/2014/chart" uri="{C3380CC4-5D6E-409C-BE32-E72D297353CC}">
              <c16:uniqueId val="{00000007-6088-4663-B60B-F8F12A1D4A75}"/>
            </c:ext>
          </c:extLst>
        </c:ser>
        <c:dLbls>
          <c:showLegendKey val="0"/>
          <c:showVal val="0"/>
          <c:showCatName val="0"/>
          <c:showSerName val="0"/>
          <c:showPercent val="0"/>
          <c:showBubbleSize val="0"/>
        </c:dLbls>
        <c:gapWidth val="172"/>
        <c:overlap val="100"/>
        <c:axId val="419833536"/>
        <c:axId val="226198536"/>
      </c:barChart>
      <c:catAx>
        <c:axId val="41983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26198536"/>
        <c:crosses val="autoZero"/>
        <c:auto val="1"/>
        <c:lblAlgn val="ctr"/>
        <c:lblOffset val="100"/>
        <c:noMultiLvlLbl val="0"/>
      </c:catAx>
      <c:valAx>
        <c:axId val="226198536"/>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1983353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200" b="1">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81A48FC-2170-4ED1-AA61-E9757E96813A}" type="datetimeFigureOut">
              <a:rPr kumimoji="1" lang="ja-JP" altLang="en-US" smtClean="0"/>
              <a:t>2023/3/17</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BE0E889-1B70-46A7-AA16-A02BBC615ADD}" type="slidenum">
              <a:rPr kumimoji="1" lang="ja-JP" altLang="en-US" smtClean="0"/>
              <a:t>‹#›</a:t>
            </a:fld>
            <a:endParaRPr kumimoji="1" lang="ja-JP" altLang="en-US"/>
          </a:p>
        </p:txBody>
      </p:sp>
    </p:spTree>
    <p:extLst>
      <p:ext uri="{BB962C8B-B14F-4D97-AF65-F5344CB8AC3E}">
        <p14:creationId xmlns:p14="http://schemas.microsoft.com/office/powerpoint/2010/main" val="30787397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BE0E889-1B70-46A7-AA16-A02BBC615ADD}" type="slidenum">
              <a:rPr kumimoji="1" lang="ja-JP" altLang="en-US" smtClean="0"/>
              <a:t>1</a:t>
            </a:fld>
            <a:endParaRPr kumimoji="1" lang="ja-JP" altLang="en-US"/>
          </a:p>
        </p:txBody>
      </p:sp>
    </p:spTree>
    <p:extLst>
      <p:ext uri="{BB962C8B-B14F-4D97-AF65-F5344CB8AC3E}">
        <p14:creationId xmlns:p14="http://schemas.microsoft.com/office/powerpoint/2010/main" val="404726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E0E889-1B70-46A7-AA16-A02BBC615ADD}" type="slidenum">
              <a:rPr kumimoji="1" lang="ja-JP" altLang="en-US" smtClean="0"/>
              <a:t>10</a:t>
            </a:fld>
            <a:endParaRPr kumimoji="1" lang="ja-JP" altLang="en-US"/>
          </a:p>
        </p:txBody>
      </p:sp>
    </p:spTree>
    <p:extLst>
      <p:ext uri="{BB962C8B-B14F-4D97-AF65-F5344CB8AC3E}">
        <p14:creationId xmlns:p14="http://schemas.microsoft.com/office/powerpoint/2010/main" val="2536741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E0E889-1B70-46A7-AA16-A02BBC615ADD}" type="slidenum">
              <a:rPr kumimoji="1" lang="ja-JP" altLang="en-US" smtClean="0"/>
              <a:t>11</a:t>
            </a:fld>
            <a:endParaRPr kumimoji="1" lang="ja-JP" altLang="en-US"/>
          </a:p>
        </p:txBody>
      </p:sp>
    </p:spTree>
    <p:extLst>
      <p:ext uri="{BB962C8B-B14F-4D97-AF65-F5344CB8AC3E}">
        <p14:creationId xmlns:p14="http://schemas.microsoft.com/office/powerpoint/2010/main" val="327646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BE0E889-1B70-46A7-AA16-A02BBC615ADD}" type="slidenum">
              <a:rPr kumimoji="1" lang="ja-JP" altLang="en-US" smtClean="0"/>
              <a:t>12</a:t>
            </a:fld>
            <a:endParaRPr kumimoji="1" lang="ja-JP" altLang="en-US"/>
          </a:p>
        </p:txBody>
      </p:sp>
    </p:spTree>
    <p:extLst>
      <p:ext uri="{BB962C8B-B14F-4D97-AF65-F5344CB8AC3E}">
        <p14:creationId xmlns:p14="http://schemas.microsoft.com/office/powerpoint/2010/main" val="1238586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BE0E889-1B70-46A7-AA16-A02BBC615ADD}" type="slidenum">
              <a:rPr kumimoji="1" lang="ja-JP" altLang="en-US" smtClean="0"/>
              <a:t>13</a:t>
            </a:fld>
            <a:endParaRPr kumimoji="1" lang="ja-JP" altLang="en-US"/>
          </a:p>
        </p:txBody>
      </p:sp>
    </p:spTree>
    <p:extLst>
      <p:ext uri="{BB962C8B-B14F-4D97-AF65-F5344CB8AC3E}">
        <p14:creationId xmlns:p14="http://schemas.microsoft.com/office/powerpoint/2010/main" val="3853014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BE0E889-1B70-46A7-AA16-A02BBC615ADD}" type="slidenum">
              <a:rPr kumimoji="1" lang="ja-JP" altLang="en-US" smtClean="0"/>
              <a:t>14</a:t>
            </a:fld>
            <a:endParaRPr kumimoji="1" lang="ja-JP" altLang="en-US"/>
          </a:p>
        </p:txBody>
      </p:sp>
    </p:spTree>
    <p:extLst>
      <p:ext uri="{BB962C8B-B14F-4D97-AF65-F5344CB8AC3E}">
        <p14:creationId xmlns:p14="http://schemas.microsoft.com/office/powerpoint/2010/main" val="28493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BE0E889-1B70-46A7-AA16-A02BBC615ADD}" type="slidenum">
              <a:rPr kumimoji="1" lang="ja-JP" altLang="en-US" smtClean="0"/>
              <a:t>2</a:t>
            </a:fld>
            <a:endParaRPr kumimoji="1" lang="ja-JP" altLang="en-US"/>
          </a:p>
        </p:txBody>
      </p:sp>
    </p:spTree>
    <p:extLst>
      <p:ext uri="{BB962C8B-B14F-4D97-AF65-F5344CB8AC3E}">
        <p14:creationId xmlns:p14="http://schemas.microsoft.com/office/powerpoint/2010/main" val="242884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BE0E889-1B70-46A7-AA16-A02BBC615ADD}" type="slidenum">
              <a:rPr kumimoji="1" lang="ja-JP" altLang="en-US" smtClean="0"/>
              <a:t>3</a:t>
            </a:fld>
            <a:endParaRPr kumimoji="1" lang="ja-JP" altLang="en-US"/>
          </a:p>
        </p:txBody>
      </p:sp>
    </p:spTree>
    <p:extLst>
      <p:ext uri="{BB962C8B-B14F-4D97-AF65-F5344CB8AC3E}">
        <p14:creationId xmlns:p14="http://schemas.microsoft.com/office/powerpoint/2010/main" val="341297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BE0E889-1B70-46A7-AA16-A02BBC615ADD}" type="slidenum">
              <a:rPr kumimoji="1" lang="ja-JP" altLang="en-US" smtClean="0"/>
              <a:t>4</a:t>
            </a:fld>
            <a:endParaRPr kumimoji="1" lang="ja-JP" altLang="en-US"/>
          </a:p>
        </p:txBody>
      </p:sp>
    </p:spTree>
    <p:extLst>
      <p:ext uri="{BB962C8B-B14F-4D97-AF65-F5344CB8AC3E}">
        <p14:creationId xmlns:p14="http://schemas.microsoft.com/office/powerpoint/2010/main" val="10650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BE0E889-1B70-46A7-AA16-A02BBC615ADD}" type="slidenum">
              <a:rPr kumimoji="1" lang="ja-JP" altLang="en-US" smtClean="0"/>
              <a:t>5</a:t>
            </a:fld>
            <a:endParaRPr kumimoji="1" lang="ja-JP" altLang="en-US"/>
          </a:p>
        </p:txBody>
      </p:sp>
    </p:spTree>
    <p:extLst>
      <p:ext uri="{BB962C8B-B14F-4D97-AF65-F5344CB8AC3E}">
        <p14:creationId xmlns:p14="http://schemas.microsoft.com/office/powerpoint/2010/main" val="229459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BE0E889-1B70-46A7-AA16-A02BBC615ADD}" type="slidenum">
              <a:rPr kumimoji="1" lang="ja-JP" altLang="en-US" smtClean="0"/>
              <a:t>6</a:t>
            </a:fld>
            <a:endParaRPr kumimoji="1" lang="ja-JP" altLang="en-US"/>
          </a:p>
        </p:txBody>
      </p:sp>
    </p:spTree>
    <p:extLst>
      <p:ext uri="{BB962C8B-B14F-4D97-AF65-F5344CB8AC3E}">
        <p14:creationId xmlns:p14="http://schemas.microsoft.com/office/powerpoint/2010/main" val="43792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BE0E889-1B70-46A7-AA16-A02BBC615ADD}" type="slidenum">
              <a:rPr kumimoji="1" lang="ja-JP" altLang="en-US" smtClean="0"/>
              <a:t>7</a:t>
            </a:fld>
            <a:endParaRPr kumimoji="1" lang="ja-JP" altLang="en-US"/>
          </a:p>
        </p:txBody>
      </p:sp>
    </p:spTree>
    <p:extLst>
      <p:ext uri="{BB962C8B-B14F-4D97-AF65-F5344CB8AC3E}">
        <p14:creationId xmlns:p14="http://schemas.microsoft.com/office/powerpoint/2010/main" val="2417822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BE0E889-1B70-46A7-AA16-A02BBC615ADD}" type="slidenum">
              <a:rPr kumimoji="1" lang="ja-JP" altLang="en-US" smtClean="0"/>
              <a:t>8</a:t>
            </a:fld>
            <a:endParaRPr kumimoji="1" lang="ja-JP" altLang="en-US"/>
          </a:p>
        </p:txBody>
      </p:sp>
    </p:spTree>
    <p:extLst>
      <p:ext uri="{BB962C8B-B14F-4D97-AF65-F5344CB8AC3E}">
        <p14:creationId xmlns:p14="http://schemas.microsoft.com/office/powerpoint/2010/main" val="378985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BE0E889-1B70-46A7-AA16-A02BBC615ADD}" type="slidenum">
              <a:rPr kumimoji="1" lang="ja-JP" altLang="en-US" smtClean="0"/>
              <a:t>9</a:t>
            </a:fld>
            <a:endParaRPr kumimoji="1" lang="ja-JP" altLang="en-US"/>
          </a:p>
        </p:txBody>
      </p:sp>
    </p:spTree>
    <p:extLst>
      <p:ext uri="{BB962C8B-B14F-4D97-AF65-F5344CB8AC3E}">
        <p14:creationId xmlns:p14="http://schemas.microsoft.com/office/powerpoint/2010/main" val="148578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B9EED49-BF1B-F84E-8497-A29F6C62F540}" type="datetimeFigureOut">
              <a:rPr kumimoji="1" lang="ja-JP" altLang="en-US" smtClean="0"/>
              <a:t>2023/3/17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37331749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9EED49-BF1B-F84E-8497-A29F6C62F540}" type="datetimeFigureOut">
              <a:rPr kumimoji="1" lang="ja-JP" altLang="en-US" smtClean="0"/>
              <a:t>2023/3/17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60733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9EED49-BF1B-F84E-8497-A29F6C62F540}" type="datetimeFigureOut">
              <a:rPr kumimoji="1" lang="ja-JP" altLang="en-US" smtClean="0"/>
              <a:t>2023/3/17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34639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9EED49-BF1B-F84E-8497-A29F6C62F540}" type="datetimeFigureOut">
              <a:rPr kumimoji="1" lang="ja-JP" altLang="en-US" smtClean="0"/>
              <a:t>2023/3/17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81139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B9EED49-BF1B-F84E-8497-A29F6C62F540}" type="datetimeFigureOut">
              <a:rPr kumimoji="1" lang="ja-JP" altLang="en-US" smtClean="0"/>
              <a:t>2023/3/17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229157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B9EED49-BF1B-F84E-8497-A29F6C62F540}" type="datetimeFigureOut">
              <a:rPr kumimoji="1" lang="ja-JP" altLang="en-US" smtClean="0"/>
              <a:t>2023/3/17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35679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9EED49-BF1B-F84E-8497-A29F6C62F540}" type="datetimeFigureOut">
              <a:rPr kumimoji="1" lang="ja-JP" altLang="en-US" smtClean="0"/>
              <a:t>2023/3/17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181782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B9EED49-BF1B-F84E-8497-A29F6C62F540}" type="datetimeFigureOut">
              <a:rPr kumimoji="1" lang="ja-JP" altLang="en-US" smtClean="0"/>
              <a:t>2023/3/17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158272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EED49-BF1B-F84E-8497-A29F6C62F540}" type="datetimeFigureOut">
              <a:rPr kumimoji="1" lang="ja-JP" altLang="en-US" smtClean="0"/>
              <a:t>2023/3/17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108607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9EED49-BF1B-F84E-8497-A29F6C62F540}" type="datetimeFigureOut">
              <a:rPr kumimoji="1" lang="ja-JP" altLang="en-US" smtClean="0"/>
              <a:t>2023/3/17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312983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9EED49-BF1B-F84E-8497-A29F6C62F540}" type="datetimeFigureOut">
              <a:rPr kumimoji="1" lang="ja-JP" altLang="en-US" smtClean="0"/>
              <a:t>2023/3/17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125355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3000" r="-2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5B9EED49-BF1B-F84E-8497-A29F6C62F540}" type="datetimeFigureOut">
              <a:rPr kumimoji="1" lang="ja-JP" altLang="en-US" smtClean="0"/>
              <a:t>2023/3/17</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927227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 xmlns:a16="http://schemas.microsoft.com/office/drawing/2014/main" id="{D20F103A-5418-7FE7-D9ED-5EEA60D81ADE}"/>
              </a:ext>
            </a:extLst>
          </p:cNvPr>
          <p:cNvSpPr txBox="1"/>
          <p:nvPr/>
        </p:nvSpPr>
        <p:spPr>
          <a:xfrm>
            <a:off x="3009369" y="2925757"/>
            <a:ext cx="4673074" cy="1708160"/>
          </a:xfrm>
          <a:prstGeom prst="rect">
            <a:avLst/>
          </a:prstGeom>
          <a:noFill/>
        </p:spPr>
        <p:txBody>
          <a:bodyPr wrap="none" rtlCol="0">
            <a:spAutoFit/>
          </a:bodyPr>
          <a:lstStyle/>
          <a:p>
            <a:pPr algn="ctr"/>
            <a:r>
              <a:rPr kumimoji="1" lang="ja-JP" altLang="en-US" sz="3500" b="1" dirty="0">
                <a:latin typeface="Meiryo" panose="020B0604030504040204" pitchFamily="34" charset="-128"/>
                <a:ea typeface="Meiryo" panose="020B0604030504040204" pitchFamily="34" charset="-128"/>
              </a:rPr>
              <a:t>中野</a:t>
            </a:r>
            <a:r>
              <a:rPr kumimoji="1" lang="ja-JP" altLang="en-US" sz="3500" b="1" dirty="0" smtClean="0">
                <a:latin typeface="Meiryo" panose="020B0604030504040204" pitchFamily="34" charset="-128"/>
                <a:ea typeface="Meiryo" panose="020B0604030504040204" pitchFamily="34" charset="-128"/>
              </a:rPr>
              <a:t>区</a:t>
            </a:r>
            <a:endParaRPr kumimoji="1" lang="en-US" altLang="ja-JP" sz="3500" b="1" dirty="0">
              <a:latin typeface="Meiryo" panose="020B0604030504040204" pitchFamily="34" charset="-128"/>
              <a:ea typeface="Meiryo" panose="020B0604030504040204" pitchFamily="34" charset="-128"/>
            </a:endParaRPr>
          </a:p>
          <a:p>
            <a:pPr algn="ctr"/>
            <a:r>
              <a:rPr kumimoji="1" lang="ja-JP" altLang="en-US" sz="3500" b="1" dirty="0">
                <a:latin typeface="Meiryo" panose="020B0604030504040204" pitchFamily="34" charset="-128"/>
                <a:ea typeface="Meiryo" panose="020B0604030504040204" pitchFamily="34" charset="-128"/>
              </a:rPr>
              <a:t>事業者主体プログラム</a:t>
            </a:r>
            <a:endParaRPr kumimoji="1" lang="en-US" altLang="ja-JP" sz="3500" b="1" dirty="0">
              <a:latin typeface="Meiryo" panose="020B0604030504040204" pitchFamily="34" charset="-128"/>
              <a:ea typeface="Meiryo" panose="020B0604030504040204" pitchFamily="34" charset="-128"/>
            </a:endParaRPr>
          </a:p>
          <a:p>
            <a:pPr algn="ctr"/>
            <a:r>
              <a:rPr kumimoji="1" lang="ja-JP" altLang="en-US" sz="3500" b="1" dirty="0">
                <a:latin typeface="Meiryo" panose="020B0604030504040204" pitchFamily="34" charset="-128"/>
                <a:ea typeface="Meiryo" panose="020B0604030504040204" pitchFamily="34" charset="-128"/>
              </a:rPr>
              <a:t>ガイドブック</a:t>
            </a:r>
            <a:endParaRPr kumimoji="1" lang="en-US" altLang="ja-JP" sz="35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520756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角丸四角形 123">
            <a:extLst>
              <a:ext uri="{FF2B5EF4-FFF2-40B4-BE49-F238E27FC236}">
                <a16:creationId xmlns:a16="http://schemas.microsoft.com/office/drawing/2014/main" xmlns="" id="{EECF4325-C4E2-BB77-BA6A-251510FA114F}"/>
              </a:ext>
            </a:extLst>
          </p:cNvPr>
          <p:cNvSpPr/>
          <p:nvPr/>
        </p:nvSpPr>
        <p:spPr>
          <a:xfrm>
            <a:off x="604647" y="4720365"/>
            <a:ext cx="5520128" cy="2453164"/>
          </a:xfrm>
          <a:prstGeom prst="roundRect">
            <a:avLst>
              <a:gd name="adj" fmla="val 1747"/>
            </a:avLst>
          </a:prstGeom>
          <a:solidFill>
            <a:schemeClr val="bg1"/>
          </a:solid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a:extLst>
              <a:ext uri="{FF2B5EF4-FFF2-40B4-BE49-F238E27FC236}">
                <a16:creationId xmlns:a16="http://schemas.microsoft.com/office/drawing/2014/main" xmlns="" id="{EECF4325-C4E2-BB77-BA6A-251510FA114F}"/>
              </a:ext>
            </a:extLst>
          </p:cNvPr>
          <p:cNvSpPr/>
          <p:nvPr/>
        </p:nvSpPr>
        <p:spPr>
          <a:xfrm>
            <a:off x="604647" y="2031108"/>
            <a:ext cx="5520128" cy="2453164"/>
          </a:xfrm>
          <a:prstGeom prst="roundRect">
            <a:avLst>
              <a:gd name="adj" fmla="val 1747"/>
            </a:avLst>
          </a:prstGeom>
          <a:solidFill>
            <a:schemeClr val="bg1"/>
          </a:solid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a:extLst>
              <a:ext uri="{FF2B5EF4-FFF2-40B4-BE49-F238E27FC236}">
                <a16:creationId xmlns:a16="http://schemas.microsoft.com/office/drawing/2014/main" xmlns="" id="{EECF4325-C4E2-BB77-BA6A-251510FA114F}"/>
              </a:ext>
            </a:extLst>
          </p:cNvPr>
          <p:cNvSpPr/>
          <p:nvPr/>
        </p:nvSpPr>
        <p:spPr>
          <a:xfrm>
            <a:off x="6695279" y="2027634"/>
            <a:ext cx="3516177" cy="2456638"/>
          </a:xfrm>
          <a:prstGeom prst="roundRect">
            <a:avLst>
              <a:gd name="adj" fmla="val 1386"/>
            </a:avLst>
          </a:prstGeom>
          <a:solidFill>
            <a:schemeClr val="bg1"/>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角丸四角形 83">
            <a:extLst>
              <a:ext uri="{FF2B5EF4-FFF2-40B4-BE49-F238E27FC236}">
                <a16:creationId xmlns:a16="http://schemas.microsoft.com/office/drawing/2014/main" xmlns="" id="{EECF4325-C4E2-BB77-BA6A-251510FA114F}"/>
              </a:ext>
            </a:extLst>
          </p:cNvPr>
          <p:cNvSpPr/>
          <p:nvPr/>
        </p:nvSpPr>
        <p:spPr>
          <a:xfrm>
            <a:off x="6695279" y="4720365"/>
            <a:ext cx="3516177" cy="2453164"/>
          </a:xfrm>
          <a:prstGeom prst="roundRect">
            <a:avLst>
              <a:gd name="adj" fmla="val 1834"/>
            </a:avLst>
          </a:prstGeom>
          <a:solidFill>
            <a:schemeClr val="bg1"/>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xmlns="" id="{A78FEF1D-2111-750D-19AC-D1CCF84ED8C4}"/>
              </a:ext>
            </a:extLst>
          </p:cNvPr>
          <p:cNvSpPr txBox="1"/>
          <p:nvPr/>
        </p:nvSpPr>
        <p:spPr>
          <a:xfrm>
            <a:off x="808135" y="1445018"/>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3. QR</a:t>
            </a:r>
            <a:r>
              <a:rPr lang="ja-JP" altLang="en-US" sz="2800" b="1" dirty="0">
                <a:latin typeface="Meiryo" panose="020B0604030504040204" pitchFamily="34" charset="-128"/>
                <a:ea typeface="Meiryo" panose="020B0604030504040204" pitchFamily="34" charset="-128"/>
              </a:rPr>
              <a:t>コード決済フロー</a:t>
            </a:r>
          </a:p>
        </p:txBody>
      </p:sp>
      <p:pic>
        <p:nvPicPr>
          <p:cNvPr id="86" name="図 85">
            <a:extLst>
              <a:ext uri="{FF2B5EF4-FFF2-40B4-BE49-F238E27FC236}">
                <a16:creationId xmlns:a16="http://schemas.microsoft.com/office/drawing/2014/main" xmlns="" id="{B002ADF7-BC97-1263-FDF6-536145B7D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07" y="2632533"/>
            <a:ext cx="955459" cy="955459"/>
          </a:xfrm>
          <a:prstGeom prst="rect">
            <a:avLst/>
          </a:prstGeom>
        </p:spPr>
      </p:pic>
      <p:pic>
        <p:nvPicPr>
          <p:cNvPr id="94" name="図 93">
            <a:extLst>
              <a:ext uri="{FF2B5EF4-FFF2-40B4-BE49-F238E27FC236}">
                <a16:creationId xmlns:a16="http://schemas.microsoft.com/office/drawing/2014/main" xmlns="" id="{81082DAA-F8EB-5D0F-56B2-13CCD9C5D6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625" y="2692248"/>
            <a:ext cx="766122" cy="855472"/>
          </a:xfrm>
          <a:prstGeom prst="rect">
            <a:avLst/>
          </a:prstGeom>
        </p:spPr>
      </p:pic>
      <p:pic>
        <p:nvPicPr>
          <p:cNvPr id="95" name="図 94">
            <a:extLst>
              <a:ext uri="{FF2B5EF4-FFF2-40B4-BE49-F238E27FC236}">
                <a16:creationId xmlns:a16="http://schemas.microsoft.com/office/drawing/2014/main" xmlns="" id="{3CAD3986-B3CE-8F91-3D48-B76EA8FB55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058" y="2850064"/>
            <a:ext cx="853085" cy="853085"/>
          </a:xfrm>
          <a:prstGeom prst="rect">
            <a:avLst/>
          </a:prstGeom>
        </p:spPr>
      </p:pic>
      <p:pic>
        <p:nvPicPr>
          <p:cNvPr id="96" name="図 95">
            <a:extLst>
              <a:ext uri="{FF2B5EF4-FFF2-40B4-BE49-F238E27FC236}">
                <a16:creationId xmlns:a16="http://schemas.microsoft.com/office/drawing/2014/main" xmlns="" id="{ACB18324-DB0E-9AF6-F4DC-F9AAB74751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8262" y="2844770"/>
            <a:ext cx="791235" cy="899131"/>
          </a:xfrm>
          <a:prstGeom prst="rect">
            <a:avLst/>
          </a:prstGeom>
        </p:spPr>
      </p:pic>
      <p:sp>
        <p:nvSpPr>
          <p:cNvPr id="100" name="正方形/長方形 99">
            <a:extLst>
              <a:ext uri="{FF2B5EF4-FFF2-40B4-BE49-F238E27FC236}">
                <a16:creationId xmlns:a16="http://schemas.microsoft.com/office/drawing/2014/main" xmlns="" id="{B82D8FC4-B72F-BBFE-AC46-447940AE0474}"/>
              </a:ext>
            </a:extLst>
          </p:cNvPr>
          <p:cNvSpPr/>
          <p:nvPr/>
        </p:nvSpPr>
        <p:spPr>
          <a:xfrm>
            <a:off x="808135" y="3975096"/>
            <a:ext cx="1192955" cy="461665"/>
          </a:xfrm>
          <a:prstGeom prst="rect">
            <a:avLst/>
          </a:prstGeom>
        </p:spPr>
        <p:txBody>
          <a:bodyPr wrap="none">
            <a:spAutoFit/>
          </a:bodyPr>
          <a:lstStyle/>
          <a:p>
            <a:pPr algn="ctr"/>
            <a:r>
              <a:rPr lang="ja-JP" altLang="en-US" sz="1200" b="1" dirty="0">
                <a:solidFill>
                  <a:srgbClr val="222222"/>
                </a:solidFill>
                <a:latin typeface="Meiryo" panose="020B0604030504040204" pitchFamily="34" charset="-128"/>
                <a:ea typeface="Meiryo" panose="020B0604030504040204" pitchFamily="34" charset="-128"/>
              </a:rPr>
              <a:t>店頭</a:t>
            </a:r>
            <a:r>
              <a:rPr lang="en-US" altLang="ja-JP" sz="1200" b="1" dirty="0">
                <a:solidFill>
                  <a:srgbClr val="222222"/>
                </a:solidFill>
                <a:latin typeface="Meiryo" panose="020B0604030504040204" pitchFamily="34" charset="-128"/>
                <a:ea typeface="Meiryo" panose="020B0604030504040204" pitchFamily="34" charset="-128"/>
              </a:rPr>
              <a:t>QR</a:t>
            </a:r>
            <a:r>
              <a:rPr lang="ja-JP" altLang="en-US" sz="1200" b="1" dirty="0">
                <a:solidFill>
                  <a:srgbClr val="222222"/>
                </a:solidFill>
                <a:latin typeface="Meiryo" panose="020B0604030504040204" pitchFamily="34" charset="-128"/>
                <a:ea typeface="Meiryo" panose="020B0604030504040204" pitchFamily="34" charset="-128"/>
              </a:rPr>
              <a:t>コード</a:t>
            </a:r>
            <a:endParaRPr lang="en-US" altLang="ja-JP" sz="1200" b="1" dirty="0">
              <a:solidFill>
                <a:srgbClr val="222222"/>
              </a:solidFill>
              <a:latin typeface="Meiryo" panose="020B0604030504040204" pitchFamily="34" charset="-128"/>
              <a:ea typeface="Meiryo" panose="020B0604030504040204" pitchFamily="34" charset="-128"/>
            </a:endParaRPr>
          </a:p>
          <a:p>
            <a:pPr algn="ctr"/>
            <a:r>
              <a:rPr lang="ja-JP" altLang="en-US" sz="1200" b="1" dirty="0">
                <a:solidFill>
                  <a:srgbClr val="222222"/>
                </a:solidFill>
                <a:latin typeface="Meiryo" panose="020B0604030504040204" pitchFamily="34" charset="-128"/>
                <a:ea typeface="Meiryo" panose="020B0604030504040204" pitchFamily="34" charset="-128"/>
              </a:rPr>
              <a:t>を読み取る</a:t>
            </a:r>
            <a:endParaRPr lang="ja-JP" altLang="en-US" sz="1200" b="1" dirty="0">
              <a:latin typeface="Meiryo" panose="020B0604030504040204" pitchFamily="34" charset="-128"/>
              <a:ea typeface="Meiryo" panose="020B0604030504040204" pitchFamily="34" charset="-128"/>
            </a:endParaRPr>
          </a:p>
        </p:txBody>
      </p:sp>
      <p:sp>
        <p:nvSpPr>
          <p:cNvPr id="101" name="正方形/長方形 100">
            <a:extLst>
              <a:ext uri="{FF2B5EF4-FFF2-40B4-BE49-F238E27FC236}">
                <a16:creationId xmlns:a16="http://schemas.microsoft.com/office/drawing/2014/main" xmlns="" id="{47264B7B-4649-563C-7041-0A87421DADA1}"/>
              </a:ext>
            </a:extLst>
          </p:cNvPr>
          <p:cNvSpPr/>
          <p:nvPr/>
        </p:nvSpPr>
        <p:spPr>
          <a:xfrm>
            <a:off x="2188180" y="3984371"/>
            <a:ext cx="1168478" cy="276999"/>
          </a:xfrm>
          <a:prstGeom prst="rect">
            <a:avLst/>
          </a:prstGeom>
        </p:spPr>
        <p:txBody>
          <a:bodyPr wrap="square">
            <a:spAutoFit/>
          </a:bodyPr>
          <a:lstStyle/>
          <a:p>
            <a:pPr algn="ctr"/>
            <a:r>
              <a:rPr lang="ja-JP" altLang="en-US" sz="1200" b="1" dirty="0">
                <a:solidFill>
                  <a:srgbClr val="222222"/>
                </a:solidFill>
                <a:latin typeface="Meiryo" panose="020B0604030504040204" pitchFamily="34" charset="-128"/>
                <a:ea typeface="Meiryo" panose="020B0604030504040204" pitchFamily="34" charset="-128"/>
              </a:rPr>
              <a:t>金額を入力</a:t>
            </a:r>
            <a:endParaRPr lang="ja-JP" altLang="en-US" sz="1200" b="1" dirty="0">
              <a:latin typeface="Meiryo" panose="020B0604030504040204" pitchFamily="34" charset="-128"/>
              <a:ea typeface="Meiryo" panose="020B0604030504040204" pitchFamily="34" charset="-128"/>
            </a:endParaRPr>
          </a:p>
        </p:txBody>
      </p:sp>
      <p:sp>
        <p:nvSpPr>
          <p:cNvPr id="102" name="正方形/長方形 101">
            <a:extLst>
              <a:ext uri="{FF2B5EF4-FFF2-40B4-BE49-F238E27FC236}">
                <a16:creationId xmlns:a16="http://schemas.microsoft.com/office/drawing/2014/main" xmlns="" id="{A3951E17-BE3D-BF48-F136-CDA5B9385C9E}"/>
              </a:ext>
            </a:extLst>
          </p:cNvPr>
          <p:cNvSpPr/>
          <p:nvPr/>
        </p:nvSpPr>
        <p:spPr>
          <a:xfrm>
            <a:off x="2545195" y="6653349"/>
            <a:ext cx="1946195" cy="461665"/>
          </a:xfrm>
          <a:prstGeom prst="rect">
            <a:avLst/>
          </a:prstGeom>
        </p:spPr>
        <p:txBody>
          <a:bodyPr wrap="square">
            <a:spAutoFit/>
          </a:bodyPr>
          <a:lstStyle/>
          <a:p>
            <a:pPr algn="ctr"/>
            <a:r>
              <a:rPr lang="ja-JP" altLang="en-US" sz="1200" b="1" dirty="0">
                <a:solidFill>
                  <a:srgbClr val="222222"/>
                </a:solidFill>
                <a:latin typeface="Meiryo" panose="020B0604030504040204" pitchFamily="34" charset="-128"/>
                <a:ea typeface="Meiryo" panose="020B0604030504040204" pitchFamily="34" charset="-128"/>
              </a:rPr>
              <a:t>消費者のスマホの</a:t>
            </a:r>
            <a:endParaRPr lang="en-US" altLang="ja-JP" sz="1200" b="1" dirty="0">
              <a:solidFill>
                <a:srgbClr val="222222"/>
              </a:solidFill>
              <a:latin typeface="Meiryo" panose="020B0604030504040204" pitchFamily="34" charset="-128"/>
              <a:ea typeface="Meiryo" panose="020B0604030504040204" pitchFamily="34" charset="-128"/>
            </a:endParaRPr>
          </a:p>
          <a:p>
            <a:pPr algn="ctr"/>
            <a:r>
              <a:rPr lang="en-US" altLang="ja-JP" sz="1200" b="1" dirty="0">
                <a:solidFill>
                  <a:srgbClr val="222222"/>
                </a:solidFill>
                <a:latin typeface="Meiryo" panose="020B0604030504040204" pitchFamily="34" charset="-128"/>
                <a:ea typeface="Meiryo" panose="020B0604030504040204" pitchFamily="34" charset="-128"/>
              </a:rPr>
              <a:t>QR</a:t>
            </a:r>
            <a:r>
              <a:rPr lang="ja-JP" altLang="en-US" sz="1200" b="1" dirty="0">
                <a:solidFill>
                  <a:srgbClr val="222222"/>
                </a:solidFill>
                <a:latin typeface="Meiryo" panose="020B0604030504040204" pitchFamily="34" charset="-128"/>
                <a:ea typeface="Meiryo" panose="020B0604030504040204" pitchFamily="34" charset="-128"/>
              </a:rPr>
              <a:t>コードを読み取る</a:t>
            </a:r>
            <a:endParaRPr lang="en-US" altLang="ja-JP" sz="1200" b="1" dirty="0">
              <a:solidFill>
                <a:srgbClr val="222222"/>
              </a:solidFill>
              <a:latin typeface="Meiryo" panose="020B0604030504040204" pitchFamily="34" charset="-128"/>
              <a:ea typeface="Meiryo" panose="020B0604030504040204" pitchFamily="34" charset="-128"/>
            </a:endParaRPr>
          </a:p>
        </p:txBody>
      </p:sp>
      <p:sp>
        <p:nvSpPr>
          <p:cNvPr id="109" name="正方形/長方形 108">
            <a:extLst>
              <a:ext uri="{FF2B5EF4-FFF2-40B4-BE49-F238E27FC236}">
                <a16:creationId xmlns:a16="http://schemas.microsoft.com/office/drawing/2014/main" xmlns="" id="{8567B031-6F63-413A-552E-5005FEC3AC52}"/>
              </a:ext>
            </a:extLst>
          </p:cNvPr>
          <p:cNvSpPr/>
          <p:nvPr/>
        </p:nvSpPr>
        <p:spPr>
          <a:xfrm>
            <a:off x="8958156" y="5405466"/>
            <a:ext cx="1088280" cy="261610"/>
          </a:xfrm>
          <a:prstGeom prst="rect">
            <a:avLst/>
          </a:prstGeom>
        </p:spPr>
        <p:txBody>
          <a:bodyPr wrap="square">
            <a:spAutoFit/>
          </a:bodyPr>
          <a:lstStyle/>
          <a:p>
            <a:pPr algn="ctr"/>
            <a:r>
              <a:rPr lang="ja-JP" altLang="en-US" sz="1100" b="1" dirty="0">
                <a:latin typeface="Meiryo" panose="020B0604030504040204" pitchFamily="34" charset="-128"/>
                <a:ea typeface="Meiryo" panose="020B0604030504040204" pitchFamily="34" charset="-128"/>
              </a:rPr>
              <a:t>入金される</a:t>
            </a:r>
          </a:p>
        </p:txBody>
      </p:sp>
      <p:grpSp>
        <p:nvGrpSpPr>
          <p:cNvPr id="3" name="グループ化 2">
            <a:extLst>
              <a:ext uri="{FF2B5EF4-FFF2-40B4-BE49-F238E27FC236}">
                <a16:creationId xmlns:a16="http://schemas.microsoft.com/office/drawing/2014/main" xmlns="" id="{C2329AE4-3B3B-2C1E-FA8A-2044FF1B75AE}"/>
              </a:ext>
            </a:extLst>
          </p:cNvPr>
          <p:cNvGrpSpPr/>
          <p:nvPr/>
        </p:nvGrpSpPr>
        <p:grpSpPr>
          <a:xfrm>
            <a:off x="909040" y="2149732"/>
            <a:ext cx="4935764" cy="397292"/>
            <a:chOff x="1010343" y="3394563"/>
            <a:chExt cx="3818838" cy="397292"/>
          </a:xfrm>
          <a:solidFill>
            <a:srgbClr val="C62153"/>
          </a:solidFill>
        </p:grpSpPr>
        <p:sp>
          <p:nvSpPr>
            <p:cNvPr id="4" name="角丸四角形 3">
              <a:extLst>
                <a:ext uri="{FF2B5EF4-FFF2-40B4-BE49-F238E27FC236}">
                  <a16:creationId xmlns:a16="http://schemas.microsoft.com/office/drawing/2014/main" xmlns="" id="{85235AFE-A835-326C-0FD7-934702FC8F50}"/>
                </a:ext>
              </a:extLst>
            </p:cNvPr>
            <p:cNvSpPr/>
            <p:nvPr/>
          </p:nvSpPr>
          <p:spPr>
            <a:xfrm>
              <a:off x="1010343" y="3394563"/>
              <a:ext cx="3818293" cy="3972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14B3186B-C243-CAFE-F866-88751BEC9515}"/>
                </a:ext>
              </a:extLst>
            </p:cNvPr>
            <p:cNvSpPr txBox="1"/>
            <p:nvPr/>
          </p:nvSpPr>
          <p:spPr>
            <a:xfrm>
              <a:off x="1010889" y="3437892"/>
              <a:ext cx="3818292" cy="338554"/>
            </a:xfrm>
            <a:prstGeom prst="rect">
              <a:avLst/>
            </a:prstGeom>
            <a:noFill/>
          </p:spPr>
          <p:txBody>
            <a:bodyPr wrap="square">
              <a:spAutoFit/>
            </a:bodyPr>
            <a:lstStyle/>
            <a:p>
              <a:pPr algn="ctr"/>
              <a:r>
                <a:rPr lang="ja-JP" altLang="en-US" sz="1600" b="1" dirty="0">
                  <a:solidFill>
                    <a:schemeClr val="bg1"/>
                  </a:solidFill>
                  <a:latin typeface="Meiryo" panose="020B0604030504040204" pitchFamily="34" charset="-128"/>
                  <a:ea typeface="Meiryo" panose="020B0604030504040204" pitchFamily="34" charset="-128"/>
                </a:rPr>
                <a:t>ユーザースキャン方式（</a:t>
              </a:r>
              <a:r>
                <a:rPr lang="en-US" altLang="ja-JP" sz="1600" b="1" dirty="0">
                  <a:solidFill>
                    <a:schemeClr val="bg1"/>
                  </a:solidFill>
                  <a:latin typeface="Meiryo" panose="020B0604030504040204" pitchFamily="34" charset="-128"/>
                  <a:ea typeface="Meiryo" panose="020B0604030504040204" pitchFamily="34" charset="-128"/>
                </a:rPr>
                <a:t>MPM</a:t>
              </a:r>
              <a:r>
                <a:rPr lang="ja-JP" altLang="en-US" sz="1600" b="1" dirty="0">
                  <a:solidFill>
                    <a:schemeClr val="bg1"/>
                  </a:solidFill>
                  <a:latin typeface="Meiryo" panose="020B0604030504040204" pitchFamily="34" charset="-128"/>
                  <a:ea typeface="Meiryo" panose="020B0604030504040204" pitchFamily="34" charset="-128"/>
                </a:rPr>
                <a:t>）</a:t>
              </a:r>
            </a:p>
          </p:txBody>
        </p:sp>
      </p:grpSp>
      <p:cxnSp>
        <p:nvCxnSpPr>
          <p:cNvPr id="7" name="直線コネクタ 6">
            <a:extLst>
              <a:ext uri="{FF2B5EF4-FFF2-40B4-BE49-F238E27FC236}">
                <a16:creationId xmlns:a16="http://schemas.microsoft.com/office/drawing/2014/main" xmlns="" id="{FE715E92-FA5C-B3DD-44E5-8FB35C4908BF}"/>
              </a:ext>
            </a:extLst>
          </p:cNvPr>
          <p:cNvCxnSpPr/>
          <p:nvPr/>
        </p:nvCxnSpPr>
        <p:spPr>
          <a:xfrm flipH="1">
            <a:off x="9844805" y="5395961"/>
            <a:ext cx="109383" cy="2711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xmlns="" id="{E32468F0-CE8C-A419-30B0-E91A22D72A54}"/>
              </a:ext>
            </a:extLst>
          </p:cNvPr>
          <p:cNvCxnSpPr>
            <a:cxnSpLocks/>
          </p:cNvCxnSpPr>
          <p:nvPr/>
        </p:nvCxnSpPr>
        <p:spPr>
          <a:xfrm>
            <a:off x="9038510" y="5412972"/>
            <a:ext cx="97523" cy="263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6" descr="https://4.bp.blogspot.com/-vknMXHtlvFs/W3abuIYZWxI/AAAAAAABODw/kU99ooBcVnwiz0oCYPesUxa3SS_WAouaACLcBGAs/s800/shopping_reji_man.png">
            <a:extLst>
              <a:ext uri="{FF2B5EF4-FFF2-40B4-BE49-F238E27FC236}">
                <a16:creationId xmlns:a16="http://schemas.microsoft.com/office/drawing/2014/main" xmlns="" id="{F45EABC9-395F-A0ED-A50B-EBF62A3DA8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3564" y="2721671"/>
            <a:ext cx="905966" cy="905966"/>
          </a:xfrm>
          <a:prstGeom prst="rect">
            <a:avLst/>
          </a:prstGeom>
          <a:noFill/>
          <a:extLst>
            <a:ext uri="{909E8E84-426E-40DD-AFC4-6F175D3DCCD1}">
              <a14:hiddenFill xmlns:a14="http://schemas.microsoft.com/office/drawing/2010/main">
                <a:solidFill>
                  <a:srgbClr val="FFFFFF"/>
                </a:solidFill>
              </a14:hiddenFill>
            </a:ext>
          </a:extLst>
        </p:spPr>
      </p:pic>
      <p:sp>
        <p:nvSpPr>
          <p:cNvPr id="52" name="正方形/長方形 51">
            <a:extLst>
              <a:ext uri="{FF2B5EF4-FFF2-40B4-BE49-F238E27FC236}">
                <a16:creationId xmlns:a16="http://schemas.microsoft.com/office/drawing/2014/main" xmlns="" id="{47264B7B-4649-563C-7041-0A87421DADA1}"/>
              </a:ext>
            </a:extLst>
          </p:cNvPr>
          <p:cNvSpPr/>
          <p:nvPr/>
        </p:nvSpPr>
        <p:spPr>
          <a:xfrm>
            <a:off x="4776142" y="6660590"/>
            <a:ext cx="1168478" cy="276999"/>
          </a:xfrm>
          <a:prstGeom prst="rect">
            <a:avLst/>
          </a:prstGeom>
        </p:spPr>
        <p:txBody>
          <a:bodyPr wrap="square">
            <a:spAutoFit/>
          </a:bodyPr>
          <a:lstStyle/>
          <a:p>
            <a:pPr algn="ctr"/>
            <a:r>
              <a:rPr lang="ja-JP" altLang="en-US" sz="1200" b="1" dirty="0">
                <a:solidFill>
                  <a:srgbClr val="222222"/>
                </a:solidFill>
                <a:latin typeface="Meiryo" panose="020B0604030504040204" pitchFamily="34" charset="-128"/>
                <a:ea typeface="Meiryo" panose="020B0604030504040204" pitchFamily="34" charset="-128"/>
              </a:rPr>
              <a:t>決済実施</a:t>
            </a:r>
            <a:endParaRPr lang="ja-JP" altLang="en-US" sz="1200" b="1" dirty="0">
              <a:latin typeface="Meiryo" panose="020B0604030504040204" pitchFamily="34" charset="-128"/>
              <a:ea typeface="Meiryo" panose="020B0604030504040204" pitchFamily="34" charset="-128"/>
            </a:endParaRPr>
          </a:p>
        </p:txBody>
      </p:sp>
      <p:grpSp>
        <p:nvGrpSpPr>
          <p:cNvPr id="9" name="グループ化 8"/>
          <p:cNvGrpSpPr/>
          <p:nvPr/>
        </p:nvGrpSpPr>
        <p:grpSpPr>
          <a:xfrm>
            <a:off x="2730314" y="5433510"/>
            <a:ext cx="1358114" cy="731178"/>
            <a:chOff x="3296767" y="5426057"/>
            <a:chExt cx="1259483" cy="678077"/>
          </a:xfrm>
        </p:grpSpPr>
        <p:grpSp>
          <p:nvGrpSpPr>
            <p:cNvPr id="6" name="グループ化 5"/>
            <p:cNvGrpSpPr/>
            <p:nvPr/>
          </p:nvGrpSpPr>
          <p:grpSpPr>
            <a:xfrm>
              <a:off x="3907265" y="5426057"/>
              <a:ext cx="648985" cy="409979"/>
              <a:chOff x="3907265" y="5426057"/>
              <a:chExt cx="648985" cy="409979"/>
            </a:xfrm>
          </p:grpSpPr>
          <p:pic>
            <p:nvPicPr>
              <p:cNvPr id="90" name="Picture 4" descr="バーコードリーダーのイラスト">
                <a:extLst>
                  <a:ext uri="{FF2B5EF4-FFF2-40B4-BE49-F238E27FC236}">
                    <a16:creationId xmlns:a16="http://schemas.microsoft.com/office/drawing/2014/main" xmlns="" id="{D3F58CF9-036B-9AC8-9A5F-69A16327929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2167"/>
              <a:stretch/>
            </p:blipFill>
            <p:spPr bwMode="auto">
              <a:xfrm rot="2172406">
                <a:off x="3907265" y="5426057"/>
                <a:ext cx="648985" cy="409979"/>
              </a:xfrm>
              <a:prstGeom prst="rect">
                <a:avLst/>
              </a:prstGeom>
              <a:noFill/>
              <a:extLst>
                <a:ext uri="{909E8E84-426E-40DD-AFC4-6F175D3DCCD1}">
                  <a14:hiddenFill xmlns:a14="http://schemas.microsoft.com/office/drawing/2010/main">
                    <a:solidFill>
                      <a:srgbClr val="FFFFFF"/>
                    </a:solidFill>
                  </a14:hiddenFill>
                </a:ext>
              </a:extLst>
            </p:spPr>
          </p:pic>
          <p:sp>
            <p:nvSpPr>
              <p:cNvPr id="91" name="正方形/長方形 90">
                <a:extLst>
                  <a:ext uri="{FF2B5EF4-FFF2-40B4-BE49-F238E27FC236}">
                    <a16:creationId xmlns:a16="http://schemas.microsoft.com/office/drawing/2014/main" xmlns="" id="{11CA78CC-2985-82E3-8883-DCAFE0E1283C}"/>
                  </a:ext>
                </a:extLst>
              </p:cNvPr>
              <p:cNvSpPr/>
              <p:nvPr/>
            </p:nvSpPr>
            <p:spPr>
              <a:xfrm rot="19855278">
                <a:off x="3909006" y="5591865"/>
                <a:ext cx="80673" cy="212520"/>
              </a:xfrm>
              <a:prstGeom prst="rect">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88" name="グループ化 87">
              <a:extLst>
                <a:ext uri="{FF2B5EF4-FFF2-40B4-BE49-F238E27FC236}">
                  <a16:creationId xmlns:a16="http://schemas.microsoft.com/office/drawing/2014/main" xmlns="" id="{6636861D-F41C-8FD9-AC26-6515CDB09AEF}"/>
                </a:ext>
              </a:extLst>
            </p:cNvPr>
            <p:cNvGrpSpPr/>
            <p:nvPr/>
          </p:nvGrpSpPr>
          <p:grpSpPr>
            <a:xfrm rot="231205">
              <a:off x="3296767" y="5572905"/>
              <a:ext cx="709901" cy="531229"/>
              <a:chOff x="-5726057" y="3725016"/>
              <a:chExt cx="4524375" cy="3848100"/>
            </a:xfrm>
          </p:grpSpPr>
          <p:pic>
            <p:nvPicPr>
              <p:cNvPr id="92" name="図 91">
                <a:extLst>
                  <a:ext uri="{FF2B5EF4-FFF2-40B4-BE49-F238E27FC236}">
                    <a16:creationId xmlns:a16="http://schemas.microsoft.com/office/drawing/2014/main" xmlns="" id="{40B518E1-D20B-3EDC-B8AE-90B5310549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286451">
                <a:off x="-5387919" y="3386878"/>
                <a:ext cx="3848100" cy="4524375"/>
              </a:xfrm>
              <a:prstGeom prst="rect">
                <a:avLst/>
              </a:prstGeom>
            </p:spPr>
          </p:pic>
          <p:pic>
            <p:nvPicPr>
              <p:cNvPr id="93" name="図 92">
                <a:extLst>
                  <a:ext uri="{FF2B5EF4-FFF2-40B4-BE49-F238E27FC236}">
                    <a16:creationId xmlns:a16="http://schemas.microsoft.com/office/drawing/2014/main" xmlns="" id="{F4FBA79F-F077-769E-470B-930A6EC51596}"/>
                  </a:ext>
                </a:extLst>
              </p:cNvPr>
              <p:cNvPicPr>
                <a:picLocks noChangeAspect="1"/>
              </p:cNvPicPr>
              <p:nvPr/>
            </p:nvPicPr>
            <p:blipFill rotWithShape="1">
              <a:blip r:embed="rId10">
                <a:extLst>
                  <a:ext uri="{28A0092B-C50C-407E-A947-70E740481C1C}">
                    <a14:useLocalDpi xmlns:a14="http://schemas.microsoft.com/office/drawing/2010/main" val="0"/>
                  </a:ext>
                </a:extLst>
              </a:blip>
              <a:srcRect l="13138" t="17118" r="14898" b="44574"/>
              <a:stretch/>
            </p:blipFill>
            <p:spPr>
              <a:xfrm rot="3228782">
                <a:off x="-3371690" y="4761962"/>
                <a:ext cx="1249452" cy="1134755"/>
              </a:xfrm>
              <a:prstGeom prst="rect">
                <a:avLst/>
              </a:prstGeom>
            </p:spPr>
          </p:pic>
        </p:grpSp>
      </p:grpSp>
      <p:sp>
        <p:nvSpPr>
          <p:cNvPr id="57" name="正方形/長方形 56">
            <a:extLst>
              <a:ext uri="{FF2B5EF4-FFF2-40B4-BE49-F238E27FC236}">
                <a16:creationId xmlns:a16="http://schemas.microsoft.com/office/drawing/2014/main" xmlns="" id="{47264B7B-4649-563C-7041-0A87421DADA1}"/>
              </a:ext>
            </a:extLst>
          </p:cNvPr>
          <p:cNvSpPr/>
          <p:nvPr/>
        </p:nvSpPr>
        <p:spPr>
          <a:xfrm>
            <a:off x="861688" y="6639635"/>
            <a:ext cx="1624782" cy="276999"/>
          </a:xfrm>
          <a:prstGeom prst="rect">
            <a:avLst/>
          </a:prstGeom>
        </p:spPr>
        <p:txBody>
          <a:bodyPr wrap="square">
            <a:spAutoFit/>
          </a:bodyPr>
          <a:lstStyle/>
          <a:p>
            <a:pPr algn="ctr"/>
            <a:r>
              <a:rPr lang="ja-JP" altLang="en-US" sz="1200" b="1" dirty="0">
                <a:solidFill>
                  <a:srgbClr val="222222"/>
                </a:solidFill>
                <a:latin typeface="Meiryo" panose="020B0604030504040204" pitchFamily="34" charset="-128"/>
                <a:ea typeface="Meiryo" panose="020B0604030504040204" pitchFamily="34" charset="-128"/>
              </a:rPr>
              <a:t>決済アプリを起動</a:t>
            </a:r>
            <a:endParaRPr lang="ja-JP" altLang="en-US" sz="1200" b="1" dirty="0">
              <a:latin typeface="Meiryo" panose="020B0604030504040204" pitchFamily="34" charset="-128"/>
              <a:ea typeface="Meiryo" panose="020B0604030504040204" pitchFamily="34" charset="-128"/>
            </a:endParaRPr>
          </a:p>
        </p:txBody>
      </p:sp>
      <p:sp>
        <p:nvSpPr>
          <p:cNvPr id="72" name="右矢印 71">
            <a:extLst>
              <a:ext uri="{FF2B5EF4-FFF2-40B4-BE49-F238E27FC236}">
                <a16:creationId xmlns:a16="http://schemas.microsoft.com/office/drawing/2014/main" xmlns="" id="{7B82C983-7FBC-2825-1BA4-F7835C3583BF}"/>
              </a:ext>
            </a:extLst>
          </p:cNvPr>
          <p:cNvSpPr/>
          <p:nvPr/>
        </p:nvSpPr>
        <p:spPr>
          <a:xfrm rot="16200000">
            <a:off x="6703167" y="4551893"/>
            <a:ext cx="1203503" cy="484632"/>
          </a:xfrm>
          <a:prstGeom prst="rightArrow">
            <a:avLst/>
          </a:prstGeom>
          <a:solidFill>
            <a:srgbClr val="CDEDFB"/>
          </a:solidFill>
          <a:ln>
            <a:solidFill>
              <a:srgbClr val="6AC8F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a:extLst>
              <a:ext uri="{FF2B5EF4-FFF2-40B4-BE49-F238E27FC236}">
                <a16:creationId xmlns:a16="http://schemas.microsoft.com/office/drawing/2014/main" xmlns="" id="{FDF375AC-5EDC-489D-FEFA-3E7337AF2A99}"/>
              </a:ext>
            </a:extLst>
          </p:cNvPr>
          <p:cNvSpPr/>
          <p:nvPr/>
        </p:nvSpPr>
        <p:spPr>
          <a:xfrm>
            <a:off x="8001469" y="2845880"/>
            <a:ext cx="998918" cy="45593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a:extLst>
              <a:ext uri="{FF2B5EF4-FFF2-40B4-BE49-F238E27FC236}">
                <a16:creationId xmlns:a16="http://schemas.microsoft.com/office/drawing/2014/main" xmlns="" id="{7B82C983-7FBC-2825-1BA4-F7835C3583BF}"/>
              </a:ext>
            </a:extLst>
          </p:cNvPr>
          <p:cNvSpPr/>
          <p:nvPr/>
        </p:nvSpPr>
        <p:spPr>
          <a:xfrm rot="18091663">
            <a:off x="5569943" y="4715513"/>
            <a:ext cx="1632090" cy="484632"/>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右矢印 77">
            <a:extLst>
              <a:ext uri="{FF2B5EF4-FFF2-40B4-BE49-F238E27FC236}">
                <a16:creationId xmlns:a16="http://schemas.microsoft.com/office/drawing/2014/main" xmlns="" id="{FDF375AC-5EDC-489D-FEFA-3E7337AF2A99}"/>
              </a:ext>
            </a:extLst>
          </p:cNvPr>
          <p:cNvSpPr/>
          <p:nvPr/>
        </p:nvSpPr>
        <p:spPr>
          <a:xfrm rot="5400000">
            <a:off x="9013718" y="4507334"/>
            <a:ext cx="998918" cy="45593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xmlns="" id="{1DCC8C94-9916-7B4F-C6F8-CC504440ABA4}"/>
              </a:ext>
            </a:extLst>
          </p:cNvPr>
          <p:cNvSpPr txBox="1"/>
          <p:nvPr/>
        </p:nvSpPr>
        <p:spPr>
          <a:xfrm>
            <a:off x="2085871" y="611386"/>
            <a:ext cx="7417685" cy="461665"/>
          </a:xfrm>
          <a:prstGeom prst="rect">
            <a:avLst/>
          </a:prstGeom>
          <a:noFill/>
        </p:spPr>
        <p:txBody>
          <a:bodyPr wrap="square">
            <a:spAutoFit/>
          </a:bodyPr>
          <a:lstStyle/>
          <a:p>
            <a:r>
              <a:rPr lang="en-US" altLang="ja-JP" sz="2400" b="1" dirty="0">
                <a:latin typeface="Meiryo" panose="020B0604030504040204" pitchFamily="34" charset="-128"/>
                <a:ea typeface="Meiryo" panose="020B0604030504040204" pitchFamily="34" charset="-128"/>
              </a:rPr>
              <a:t>QR</a:t>
            </a:r>
            <a:r>
              <a:rPr lang="ja-JP" altLang="en-US" sz="2400" b="1">
                <a:latin typeface="Meiryo" panose="020B0604030504040204" pitchFamily="34" charset="-128"/>
                <a:ea typeface="Meiryo" panose="020B0604030504040204" pitchFamily="34" charset="-128"/>
              </a:rPr>
              <a:t>コード決済とは</a:t>
            </a:r>
          </a:p>
        </p:txBody>
      </p:sp>
      <p:grpSp>
        <p:nvGrpSpPr>
          <p:cNvPr id="75" name="グループ化 74">
            <a:extLst>
              <a:ext uri="{FF2B5EF4-FFF2-40B4-BE49-F238E27FC236}">
                <a16:creationId xmlns:a16="http://schemas.microsoft.com/office/drawing/2014/main" xmlns="" id="{2193CC3C-A15B-7944-E378-B3A9392801A5}"/>
              </a:ext>
            </a:extLst>
          </p:cNvPr>
          <p:cNvGrpSpPr/>
          <p:nvPr/>
        </p:nvGrpSpPr>
        <p:grpSpPr>
          <a:xfrm>
            <a:off x="604646" y="-11034"/>
            <a:ext cx="1351370" cy="1047014"/>
            <a:chOff x="604646" y="0"/>
            <a:chExt cx="1351370" cy="1047014"/>
          </a:xfrm>
          <a:solidFill>
            <a:srgbClr val="C62153"/>
          </a:solidFill>
        </p:grpSpPr>
        <p:sp>
          <p:nvSpPr>
            <p:cNvPr id="76" name="片側の 2 つの角を切り取った四角形 75">
              <a:extLst>
                <a:ext uri="{FF2B5EF4-FFF2-40B4-BE49-F238E27FC236}">
                  <a16:creationId xmlns:a16="http://schemas.microsoft.com/office/drawing/2014/main" xmlns="" id="{D5D591E5-42FA-A1C1-F2B5-82F382922DC1}"/>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片側の 2 つの角を切り取った四角形 78">
              <a:extLst>
                <a:ext uri="{FF2B5EF4-FFF2-40B4-BE49-F238E27FC236}">
                  <a16:creationId xmlns:a16="http://schemas.microsoft.com/office/drawing/2014/main" xmlns=""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xmlns="" id="{A3525639-CD2D-25E6-AA1B-D13D8DDC40C5}"/>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2</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grpSp>
        <p:nvGrpSpPr>
          <p:cNvPr id="85" name="グループ化 84">
            <a:extLst>
              <a:ext uri="{FF2B5EF4-FFF2-40B4-BE49-F238E27FC236}">
                <a16:creationId xmlns:a16="http://schemas.microsoft.com/office/drawing/2014/main" xmlns="" id="{C2329AE4-3B3B-2C1E-FA8A-2044FF1B75AE}"/>
              </a:ext>
            </a:extLst>
          </p:cNvPr>
          <p:cNvGrpSpPr/>
          <p:nvPr/>
        </p:nvGrpSpPr>
        <p:grpSpPr>
          <a:xfrm>
            <a:off x="909040" y="4837466"/>
            <a:ext cx="4935764" cy="397292"/>
            <a:chOff x="1010343" y="3394563"/>
            <a:chExt cx="3818838" cy="397292"/>
          </a:xfrm>
          <a:solidFill>
            <a:srgbClr val="C62153"/>
          </a:solidFill>
        </p:grpSpPr>
        <p:sp>
          <p:nvSpPr>
            <p:cNvPr id="87" name="角丸四角形 86">
              <a:extLst>
                <a:ext uri="{FF2B5EF4-FFF2-40B4-BE49-F238E27FC236}">
                  <a16:creationId xmlns:a16="http://schemas.microsoft.com/office/drawing/2014/main" xmlns="" id="{85235AFE-A835-326C-0FD7-934702FC8F50}"/>
                </a:ext>
              </a:extLst>
            </p:cNvPr>
            <p:cNvSpPr/>
            <p:nvPr/>
          </p:nvSpPr>
          <p:spPr>
            <a:xfrm>
              <a:off x="1010343" y="3394563"/>
              <a:ext cx="3818293" cy="3972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xmlns="" id="{14B3186B-C243-CAFE-F866-88751BEC9515}"/>
                </a:ext>
              </a:extLst>
            </p:cNvPr>
            <p:cNvSpPr txBox="1"/>
            <p:nvPr/>
          </p:nvSpPr>
          <p:spPr>
            <a:xfrm>
              <a:off x="1010889" y="3437892"/>
              <a:ext cx="3818292" cy="338554"/>
            </a:xfrm>
            <a:prstGeom prst="rect">
              <a:avLst/>
            </a:prstGeom>
            <a:noFill/>
          </p:spPr>
          <p:txBody>
            <a:bodyPr wrap="square">
              <a:spAutoFit/>
            </a:bodyPr>
            <a:lstStyle/>
            <a:p>
              <a:pPr algn="ctr"/>
              <a:r>
                <a:rPr lang="ja-JP" altLang="en-US" sz="1600" b="1" dirty="0">
                  <a:solidFill>
                    <a:schemeClr val="bg1"/>
                  </a:solidFill>
                  <a:latin typeface="Meiryo" panose="020B0604030504040204" pitchFamily="34" charset="-128"/>
                  <a:ea typeface="Meiryo" panose="020B0604030504040204" pitchFamily="34" charset="-128"/>
                </a:rPr>
                <a:t>ストアスキャン方式（</a:t>
              </a:r>
              <a:r>
                <a:rPr lang="en-US" altLang="ja-JP" sz="1600" b="1" dirty="0">
                  <a:solidFill>
                    <a:schemeClr val="bg1"/>
                  </a:solidFill>
                  <a:latin typeface="Meiryo" panose="020B0604030504040204" pitchFamily="34" charset="-128"/>
                  <a:ea typeface="Meiryo" panose="020B0604030504040204" pitchFamily="34" charset="-128"/>
                </a:rPr>
                <a:t>CPM</a:t>
              </a:r>
              <a:r>
                <a:rPr lang="ja-JP" altLang="en-US" sz="1600" b="1" dirty="0">
                  <a:solidFill>
                    <a:schemeClr val="bg1"/>
                  </a:solidFill>
                  <a:latin typeface="Meiryo" panose="020B0604030504040204" pitchFamily="34" charset="-128"/>
                  <a:ea typeface="Meiryo" panose="020B0604030504040204" pitchFamily="34" charset="-128"/>
                </a:rPr>
                <a:t>）</a:t>
              </a:r>
            </a:p>
          </p:txBody>
        </p:sp>
      </p:grpSp>
      <p:sp>
        <p:nvSpPr>
          <p:cNvPr id="2" name="正方形/長方形 1"/>
          <p:cNvSpPr/>
          <p:nvPr/>
        </p:nvSpPr>
        <p:spPr>
          <a:xfrm>
            <a:off x="1001622" y="3705425"/>
            <a:ext cx="770370" cy="2144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solidFill>
                <a:latin typeface="メイリオ" panose="020B0604030504040204" pitchFamily="50" charset="-128"/>
                <a:ea typeface="メイリオ" panose="020B0604030504040204" pitchFamily="50" charset="-128"/>
              </a:rPr>
              <a:t>消費者</a:t>
            </a:r>
          </a:p>
        </p:txBody>
      </p:sp>
      <p:sp>
        <p:nvSpPr>
          <p:cNvPr id="99" name="正方形/長方形 98"/>
          <p:cNvSpPr/>
          <p:nvPr/>
        </p:nvSpPr>
        <p:spPr>
          <a:xfrm>
            <a:off x="2376096" y="3705425"/>
            <a:ext cx="770370" cy="2144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solidFill>
                <a:latin typeface="メイリオ" panose="020B0604030504040204" pitchFamily="50" charset="-128"/>
                <a:ea typeface="メイリオ" panose="020B0604030504040204" pitchFamily="50" charset="-128"/>
              </a:rPr>
              <a:t>消費者</a:t>
            </a:r>
          </a:p>
        </p:txBody>
      </p:sp>
      <p:sp>
        <p:nvSpPr>
          <p:cNvPr id="104" name="正方形/長方形 103"/>
          <p:cNvSpPr/>
          <p:nvPr/>
        </p:nvSpPr>
        <p:spPr>
          <a:xfrm>
            <a:off x="3791275" y="3705425"/>
            <a:ext cx="770370" cy="2144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solidFill>
                <a:latin typeface="メイリオ" panose="020B0604030504040204" pitchFamily="50" charset="-128"/>
                <a:ea typeface="メイリオ" panose="020B0604030504040204" pitchFamily="50" charset="-128"/>
              </a:rPr>
              <a:t>店舗</a:t>
            </a:r>
            <a:endParaRPr kumimoji="1" lang="en-US" altLang="ja-JP" sz="300" b="1" dirty="0">
              <a:solidFill>
                <a:schemeClr val="tx1"/>
              </a:solidFill>
              <a:latin typeface="メイリオ" panose="020B0604030504040204" pitchFamily="50" charset="-128"/>
              <a:ea typeface="メイリオ" panose="020B0604030504040204" pitchFamily="50" charset="-128"/>
            </a:endParaRPr>
          </a:p>
        </p:txBody>
      </p:sp>
      <p:sp>
        <p:nvSpPr>
          <p:cNvPr id="105" name="正方形/長方形 104"/>
          <p:cNvSpPr/>
          <p:nvPr/>
        </p:nvSpPr>
        <p:spPr>
          <a:xfrm>
            <a:off x="5040310" y="3705425"/>
            <a:ext cx="770370" cy="2144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solidFill>
                <a:latin typeface="メイリオ" panose="020B0604030504040204" pitchFamily="50" charset="-128"/>
                <a:ea typeface="メイリオ" panose="020B0604030504040204" pitchFamily="50" charset="-128"/>
              </a:rPr>
              <a:t>消費者</a:t>
            </a:r>
            <a:endParaRPr kumimoji="1" lang="en-US" altLang="ja-JP" sz="300" b="1" dirty="0">
              <a:solidFill>
                <a:schemeClr val="tx1"/>
              </a:solidFill>
              <a:latin typeface="メイリオ" panose="020B0604030504040204" pitchFamily="50" charset="-128"/>
              <a:ea typeface="メイリオ" panose="020B0604030504040204" pitchFamily="50" charset="-128"/>
            </a:endParaRPr>
          </a:p>
        </p:txBody>
      </p:sp>
      <p:pic>
        <p:nvPicPr>
          <p:cNvPr id="106" name="図 105">
            <a:extLst>
              <a:ext uri="{FF2B5EF4-FFF2-40B4-BE49-F238E27FC236}">
                <a16:creationId xmlns:a16="http://schemas.microsoft.com/office/drawing/2014/main" xmlns="" id="{81082DAA-F8EB-5D0F-56B2-13CCD9C5D6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505" y="2692248"/>
            <a:ext cx="766122" cy="855472"/>
          </a:xfrm>
          <a:prstGeom prst="rect">
            <a:avLst/>
          </a:prstGeom>
        </p:spPr>
      </p:pic>
      <p:sp>
        <p:nvSpPr>
          <p:cNvPr id="111" name="二等辺三角形 110"/>
          <p:cNvSpPr/>
          <p:nvPr/>
        </p:nvSpPr>
        <p:spPr>
          <a:xfrm rot="5400000">
            <a:off x="2042633" y="3065559"/>
            <a:ext cx="332614" cy="2434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二等辺三角形 111"/>
          <p:cNvSpPr/>
          <p:nvPr/>
        </p:nvSpPr>
        <p:spPr>
          <a:xfrm rot="5400000">
            <a:off x="3275541" y="3065559"/>
            <a:ext cx="332614" cy="2434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二等辺三角形 112"/>
          <p:cNvSpPr/>
          <p:nvPr/>
        </p:nvSpPr>
        <p:spPr>
          <a:xfrm rot="5400000">
            <a:off x="4737620" y="3065559"/>
            <a:ext cx="332614" cy="2434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a:extLst>
              <a:ext uri="{FF2B5EF4-FFF2-40B4-BE49-F238E27FC236}">
                <a16:creationId xmlns:a16="http://schemas.microsoft.com/office/drawing/2014/main" xmlns="" id="{47264B7B-4649-563C-7041-0A87421DADA1}"/>
              </a:ext>
            </a:extLst>
          </p:cNvPr>
          <p:cNvSpPr/>
          <p:nvPr/>
        </p:nvSpPr>
        <p:spPr>
          <a:xfrm>
            <a:off x="3613737" y="3984371"/>
            <a:ext cx="1168478" cy="276999"/>
          </a:xfrm>
          <a:prstGeom prst="rect">
            <a:avLst/>
          </a:prstGeom>
        </p:spPr>
        <p:txBody>
          <a:bodyPr wrap="square">
            <a:spAutoFit/>
          </a:bodyPr>
          <a:lstStyle/>
          <a:p>
            <a:pPr algn="ctr"/>
            <a:r>
              <a:rPr lang="ja-JP" altLang="en-US" sz="1200" b="1" dirty="0">
                <a:solidFill>
                  <a:srgbClr val="222222"/>
                </a:solidFill>
                <a:latin typeface="Meiryo" panose="020B0604030504040204" pitchFamily="34" charset="-128"/>
                <a:ea typeface="Meiryo" panose="020B0604030504040204" pitchFamily="34" charset="-128"/>
              </a:rPr>
              <a:t>金額を確認</a:t>
            </a:r>
            <a:endParaRPr lang="ja-JP" altLang="en-US" sz="1200" b="1" dirty="0">
              <a:latin typeface="Meiryo" panose="020B0604030504040204" pitchFamily="34" charset="-128"/>
              <a:ea typeface="Meiryo" panose="020B0604030504040204" pitchFamily="34" charset="-128"/>
            </a:endParaRPr>
          </a:p>
        </p:txBody>
      </p:sp>
      <p:sp>
        <p:nvSpPr>
          <p:cNvPr id="115" name="正方形/長方形 114">
            <a:extLst>
              <a:ext uri="{FF2B5EF4-FFF2-40B4-BE49-F238E27FC236}">
                <a16:creationId xmlns:a16="http://schemas.microsoft.com/office/drawing/2014/main" xmlns="" id="{47264B7B-4649-563C-7041-0A87421DADA1}"/>
              </a:ext>
            </a:extLst>
          </p:cNvPr>
          <p:cNvSpPr/>
          <p:nvPr/>
        </p:nvSpPr>
        <p:spPr>
          <a:xfrm>
            <a:off x="4864867" y="3984371"/>
            <a:ext cx="1168478" cy="276999"/>
          </a:xfrm>
          <a:prstGeom prst="rect">
            <a:avLst/>
          </a:prstGeom>
        </p:spPr>
        <p:txBody>
          <a:bodyPr wrap="square">
            <a:spAutoFit/>
          </a:bodyPr>
          <a:lstStyle/>
          <a:p>
            <a:pPr algn="ctr"/>
            <a:r>
              <a:rPr lang="ja-JP" altLang="en-US" sz="1200" b="1" dirty="0">
                <a:latin typeface="Meiryo" panose="020B0604030504040204" pitchFamily="34" charset="-128"/>
                <a:ea typeface="Meiryo" panose="020B0604030504040204" pitchFamily="34" charset="-128"/>
              </a:rPr>
              <a:t>決済実施</a:t>
            </a:r>
          </a:p>
        </p:txBody>
      </p:sp>
      <p:sp>
        <p:nvSpPr>
          <p:cNvPr id="116" name="正方形/長方形 115"/>
          <p:cNvSpPr/>
          <p:nvPr/>
        </p:nvSpPr>
        <p:spPr>
          <a:xfrm>
            <a:off x="1300534" y="6320110"/>
            <a:ext cx="770370" cy="2144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solidFill>
                <a:latin typeface="メイリオ" panose="020B0604030504040204" pitchFamily="50" charset="-128"/>
                <a:ea typeface="メイリオ" panose="020B0604030504040204" pitchFamily="50" charset="-128"/>
              </a:rPr>
              <a:t>消費者</a:t>
            </a:r>
          </a:p>
        </p:txBody>
      </p:sp>
      <p:sp>
        <p:nvSpPr>
          <p:cNvPr id="117" name="正方形/長方形 116"/>
          <p:cNvSpPr/>
          <p:nvPr/>
        </p:nvSpPr>
        <p:spPr>
          <a:xfrm>
            <a:off x="3069196" y="6320110"/>
            <a:ext cx="770370" cy="2144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店舗</a:t>
            </a:r>
            <a:endParaRPr kumimoji="1" lang="en-US" altLang="ja-JP" sz="300" b="1" dirty="0">
              <a:solidFill>
                <a:schemeClr val="tx1"/>
              </a:solidFill>
              <a:latin typeface="メイリオ" panose="020B0604030504040204" pitchFamily="50" charset="-128"/>
              <a:ea typeface="メイリオ" panose="020B0604030504040204" pitchFamily="50" charset="-128"/>
            </a:endParaRPr>
          </a:p>
        </p:txBody>
      </p:sp>
      <p:sp>
        <p:nvSpPr>
          <p:cNvPr id="118" name="正方形/長方形 117"/>
          <p:cNvSpPr/>
          <p:nvPr/>
        </p:nvSpPr>
        <p:spPr>
          <a:xfrm>
            <a:off x="4972084" y="6320110"/>
            <a:ext cx="770370" cy="2144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店舗</a:t>
            </a:r>
            <a:endParaRPr kumimoji="1" lang="en-US" altLang="ja-JP" sz="300" b="1" dirty="0">
              <a:solidFill>
                <a:schemeClr val="tx1"/>
              </a:solidFill>
              <a:latin typeface="メイリオ" panose="020B0604030504040204" pitchFamily="50" charset="-128"/>
              <a:ea typeface="メイリオ" panose="020B0604030504040204" pitchFamily="50" charset="-128"/>
            </a:endParaRPr>
          </a:p>
        </p:txBody>
      </p:sp>
      <p:pic>
        <p:nvPicPr>
          <p:cNvPr id="119" name="図 118">
            <a:extLst>
              <a:ext uri="{FF2B5EF4-FFF2-40B4-BE49-F238E27FC236}">
                <a16:creationId xmlns:a16="http://schemas.microsoft.com/office/drawing/2014/main" xmlns="" id="{81082DAA-F8EB-5D0F-56B2-13CCD9C5D6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276" y="5402211"/>
            <a:ext cx="766122" cy="855472"/>
          </a:xfrm>
          <a:prstGeom prst="rect">
            <a:avLst/>
          </a:prstGeom>
        </p:spPr>
      </p:pic>
      <p:pic>
        <p:nvPicPr>
          <p:cNvPr id="120" name="Picture 6" descr="https://4.bp.blogspot.com/-vknMXHtlvFs/W3abuIYZWxI/AAAAAAABODw/kU99ooBcVnwiz0oCYPesUxa3SS_WAouaACLcBGAs/s800/shopping_reji_man.png">
            <a:extLst>
              <a:ext uri="{FF2B5EF4-FFF2-40B4-BE49-F238E27FC236}">
                <a16:creationId xmlns:a16="http://schemas.microsoft.com/office/drawing/2014/main" xmlns="" id="{F45EABC9-395F-A0ED-A50B-EBF62A3DA8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8652" y="5363170"/>
            <a:ext cx="905966" cy="905966"/>
          </a:xfrm>
          <a:prstGeom prst="rect">
            <a:avLst/>
          </a:prstGeom>
          <a:noFill/>
          <a:extLst>
            <a:ext uri="{909E8E84-426E-40DD-AFC4-6F175D3DCCD1}">
              <a14:hiddenFill xmlns:a14="http://schemas.microsoft.com/office/drawing/2010/main">
                <a:solidFill>
                  <a:srgbClr val="FFFFFF"/>
                </a:solidFill>
              </a14:hiddenFill>
            </a:ext>
          </a:extLst>
        </p:spPr>
      </p:pic>
      <p:sp>
        <p:nvSpPr>
          <p:cNvPr id="121" name="二等辺三角形 120"/>
          <p:cNvSpPr/>
          <p:nvPr/>
        </p:nvSpPr>
        <p:spPr>
          <a:xfrm rot="5400000">
            <a:off x="2316697" y="5619351"/>
            <a:ext cx="332614" cy="2434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二等辺三角形 121"/>
          <p:cNvSpPr/>
          <p:nvPr/>
        </p:nvSpPr>
        <p:spPr>
          <a:xfrm rot="5400000">
            <a:off x="4254831" y="5619351"/>
            <a:ext cx="332614" cy="24342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5" name="グループ化 124">
            <a:extLst>
              <a:ext uri="{FF2B5EF4-FFF2-40B4-BE49-F238E27FC236}">
                <a16:creationId xmlns:a16="http://schemas.microsoft.com/office/drawing/2014/main" xmlns="" id="{C2329AE4-3B3B-2C1E-FA8A-2044FF1B75AE}"/>
              </a:ext>
            </a:extLst>
          </p:cNvPr>
          <p:cNvGrpSpPr/>
          <p:nvPr/>
        </p:nvGrpSpPr>
        <p:grpSpPr>
          <a:xfrm>
            <a:off x="7660370" y="2149732"/>
            <a:ext cx="1543040" cy="397292"/>
            <a:chOff x="1010343" y="3394563"/>
            <a:chExt cx="3818838" cy="397292"/>
          </a:xfrm>
          <a:solidFill>
            <a:srgbClr val="C62153"/>
          </a:solidFill>
        </p:grpSpPr>
        <p:sp>
          <p:nvSpPr>
            <p:cNvPr id="126" name="角丸四角形 125">
              <a:extLst>
                <a:ext uri="{FF2B5EF4-FFF2-40B4-BE49-F238E27FC236}">
                  <a16:creationId xmlns:a16="http://schemas.microsoft.com/office/drawing/2014/main" xmlns="" id="{85235AFE-A835-326C-0FD7-934702FC8F50}"/>
                </a:ext>
              </a:extLst>
            </p:cNvPr>
            <p:cNvSpPr/>
            <p:nvPr/>
          </p:nvSpPr>
          <p:spPr>
            <a:xfrm>
              <a:off x="1010343" y="3394563"/>
              <a:ext cx="3818293" cy="397292"/>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a:extLst>
                <a:ext uri="{FF2B5EF4-FFF2-40B4-BE49-F238E27FC236}">
                  <a16:creationId xmlns:a16="http://schemas.microsoft.com/office/drawing/2014/main" xmlns="" id="{14B3186B-C243-CAFE-F866-88751BEC9515}"/>
                </a:ext>
              </a:extLst>
            </p:cNvPr>
            <p:cNvSpPr txBox="1"/>
            <p:nvPr/>
          </p:nvSpPr>
          <p:spPr>
            <a:xfrm>
              <a:off x="1010889" y="3437892"/>
              <a:ext cx="3818292" cy="338554"/>
            </a:xfrm>
            <a:prstGeom prst="rect">
              <a:avLst/>
            </a:prstGeom>
            <a:noFill/>
          </p:spPr>
          <p:txBody>
            <a:bodyPr wrap="square">
              <a:spAutoFit/>
            </a:bodyPr>
            <a:lstStyle/>
            <a:p>
              <a:pPr algn="ctr"/>
              <a:r>
                <a:rPr lang="en-US" altLang="ja-JP" sz="1600" b="1" dirty="0">
                  <a:solidFill>
                    <a:schemeClr val="bg1"/>
                  </a:solidFill>
                  <a:latin typeface="Meiryo" panose="020B0604030504040204" pitchFamily="34" charset="-128"/>
                  <a:ea typeface="Meiryo" panose="020B0604030504040204" pitchFamily="34" charset="-128"/>
                </a:rPr>
                <a:t>QR</a:t>
              </a:r>
              <a:r>
                <a:rPr lang="ja-JP" altLang="en-US" sz="1600" b="1" dirty="0">
                  <a:solidFill>
                    <a:schemeClr val="bg1"/>
                  </a:solidFill>
                  <a:latin typeface="Meiryo" panose="020B0604030504040204" pitchFamily="34" charset="-128"/>
                  <a:ea typeface="Meiryo" panose="020B0604030504040204" pitchFamily="34" charset="-128"/>
                </a:rPr>
                <a:t>決済事業者</a:t>
              </a:r>
            </a:p>
          </p:txBody>
        </p:sp>
      </p:grpSp>
      <p:grpSp>
        <p:nvGrpSpPr>
          <p:cNvPr id="131" name="グループ化 130">
            <a:extLst>
              <a:ext uri="{FF2B5EF4-FFF2-40B4-BE49-F238E27FC236}">
                <a16:creationId xmlns:a16="http://schemas.microsoft.com/office/drawing/2014/main" xmlns="" id="{C2329AE4-3B3B-2C1E-FA8A-2044FF1B75AE}"/>
              </a:ext>
            </a:extLst>
          </p:cNvPr>
          <p:cNvGrpSpPr/>
          <p:nvPr/>
        </p:nvGrpSpPr>
        <p:grpSpPr>
          <a:xfrm>
            <a:off x="7660370" y="4826757"/>
            <a:ext cx="1543040" cy="397292"/>
            <a:chOff x="1010343" y="3394563"/>
            <a:chExt cx="3818838" cy="397292"/>
          </a:xfrm>
          <a:solidFill>
            <a:srgbClr val="C62153"/>
          </a:solidFill>
        </p:grpSpPr>
        <p:sp>
          <p:nvSpPr>
            <p:cNvPr id="132" name="角丸四角形 131">
              <a:extLst>
                <a:ext uri="{FF2B5EF4-FFF2-40B4-BE49-F238E27FC236}">
                  <a16:creationId xmlns:a16="http://schemas.microsoft.com/office/drawing/2014/main" xmlns="" id="{85235AFE-A835-326C-0FD7-934702FC8F50}"/>
                </a:ext>
              </a:extLst>
            </p:cNvPr>
            <p:cNvSpPr/>
            <p:nvPr/>
          </p:nvSpPr>
          <p:spPr>
            <a:xfrm>
              <a:off x="1010343" y="3394563"/>
              <a:ext cx="3818293" cy="397292"/>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テキスト ボックス 132">
              <a:extLst>
                <a:ext uri="{FF2B5EF4-FFF2-40B4-BE49-F238E27FC236}">
                  <a16:creationId xmlns:a16="http://schemas.microsoft.com/office/drawing/2014/main" xmlns="" id="{14B3186B-C243-CAFE-F866-88751BEC9515}"/>
                </a:ext>
              </a:extLst>
            </p:cNvPr>
            <p:cNvSpPr txBox="1"/>
            <p:nvPr/>
          </p:nvSpPr>
          <p:spPr>
            <a:xfrm>
              <a:off x="1010889" y="3437892"/>
              <a:ext cx="3818292" cy="338554"/>
            </a:xfrm>
            <a:prstGeom prst="rect">
              <a:avLst/>
            </a:prstGeom>
            <a:noFill/>
          </p:spPr>
          <p:txBody>
            <a:bodyPr wrap="square">
              <a:spAutoFit/>
            </a:bodyPr>
            <a:lstStyle/>
            <a:p>
              <a:pPr algn="ctr"/>
              <a:r>
                <a:rPr lang="ja-JP" altLang="en-US" sz="1600" b="1" dirty="0">
                  <a:solidFill>
                    <a:schemeClr val="bg1"/>
                  </a:solidFill>
                  <a:latin typeface="Meiryo" panose="020B0604030504040204" pitchFamily="34" charset="-128"/>
                  <a:ea typeface="Meiryo" panose="020B0604030504040204" pitchFamily="34" charset="-128"/>
                </a:rPr>
                <a:t>店舗</a:t>
              </a:r>
            </a:p>
          </p:txBody>
        </p:sp>
      </p:grpSp>
      <p:sp>
        <p:nvSpPr>
          <p:cNvPr id="134" name="正方形/長方形 133"/>
          <p:cNvSpPr/>
          <p:nvPr/>
        </p:nvSpPr>
        <p:spPr>
          <a:xfrm>
            <a:off x="6989089" y="3904047"/>
            <a:ext cx="1120667" cy="2144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solidFill>
                <a:latin typeface="メイリオ" panose="020B0604030504040204" pitchFamily="50" charset="-128"/>
                <a:ea typeface="メイリオ" panose="020B0604030504040204" pitchFamily="50" charset="-128"/>
              </a:rPr>
              <a:t>決済システム</a:t>
            </a:r>
            <a:endParaRPr kumimoji="1" lang="en-US" altLang="ja-JP" sz="300" b="1" dirty="0">
              <a:solidFill>
                <a:schemeClr val="tx1"/>
              </a:solidFill>
              <a:latin typeface="メイリオ" panose="020B0604030504040204" pitchFamily="50" charset="-128"/>
              <a:ea typeface="メイリオ" panose="020B0604030504040204" pitchFamily="50" charset="-128"/>
            </a:endParaRPr>
          </a:p>
        </p:txBody>
      </p:sp>
      <p:sp>
        <p:nvSpPr>
          <p:cNvPr id="136" name="正方形/長方形 135"/>
          <p:cNvSpPr/>
          <p:nvPr/>
        </p:nvSpPr>
        <p:spPr>
          <a:xfrm>
            <a:off x="8941963" y="3904047"/>
            <a:ext cx="1120667" cy="2144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solidFill>
                <a:latin typeface="メイリオ" panose="020B0604030504040204" pitchFamily="50" charset="-128"/>
                <a:ea typeface="メイリオ" panose="020B0604030504040204" pitchFamily="50" charset="-128"/>
              </a:rPr>
              <a:t>銀行</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137" name="正方形/長方形 136"/>
          <p:cNvSpPr/>
          <p:nvPr/>
        </p:nvSpPr>
        <p:spPr>
          <a:xfrm>
            <a:off x="8941963" y="6733884"/>
            <a:ext cx="1120667" cy="2144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solidFill>
                <a:latin typeface="メイリオ" panose="020B0604030504040204" pitchFamily="50" charset="-128"/>
                <a:ea typeface="メイリオ" panose="020B0604030504040204" pitchFamily="50" charset="-128"/>
              </a:rPr>
              <a:t>銀行</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pic>
        <p:nvPicPr>
          <p:cNvPr id="138" name="図 137">
            <a:extLst>
              <a:ext uri="{FF2B5EF4-FFF2-40B4-BE49-F238E27FC236}">
                <a16:creationId xmlns:a16="http://schemas.microsoft.com/office/drawing/2014/main" xmlns="" id="{ACB18324-DB0E-9AF6-F4DC-F9AAB74751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8262" y="5677059"/>
            <a:ext cx="791235" cy="899131"/>
          </a:xfrm>
          <a:prstGeom prst="rect">
            <a:avLst/>
          </a:prstGeom>
        </p:spPr>
      </p:pic>
      <p:sp>
        <p:nvSpPr>
          <p:cNvPr id="11" name="正方形/長方形 10"/>
          <p:cNvSpPr/>
          <p:nvPr/>
        </p:nvSpPr>
        <p:spPr>
          <a:xfrm>
            <a:off x="6882369" y="5412973"/>
            <a:ext cx="1921776" cy="1535386"/>
          </a:xfrm>
          <a:prstGeom prst="rect">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7" name="図 96">
            <a:extLst>
              <a:ext uri="{FF2B5EF4-FFF2-40B4-BE49-F238E27FC236}">
                <a16:creationId xmlns:a16="http://schemas.microsoft.com/office/drawing/2014/main" xmlns="" id="{849C6DBA-22D7-39D3-BC4E-A05CDBE717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84468" y="5533187"/>
            <a:ext cx="1094833" cy="1094833"/>
          </a:xfrm>
          <a:prstGeom prst="rect">
            <a:avLst/>
          </a:prstGeom>
        </p:spPr>
      </p:pic>
      <p:sp>
        <p:nvSpPr>
          <p:cNvPr id="108" name="正方形/長方形 107">
            <a:extLst>
              <a:ext uri="{FF2B5EF4-FFF2-40B4-BE49-F238E27FC236}">
                <a16:creationId xmlns:a16="http://schemas.microsoft.com/office/drawing/2014/main" xmlns="" id="{E052AC99-49A0-AD0E-7980-9289557996F6}"/>
              </a:ext>
            </a:extLst>
          </p:cNvPr>
          <p:cNvSpPr/>
          <p:nvPr/>
        </p:nvSpPr>
        <p:spPr>
          <a:xfrm>
            <a:off x="6956441" y="6589119"/>
            <a:ext cx="1728579" cy="307777"/>
          </a:xfrm>
          <a:prstGeom prst="rect">
            <a:avLst/>
          </a:prstGeom>
        </p:spPr>
        <p:txBody>
          <a:bodyPr wrap="square">
            <a:spAutoFit/>
          </a:bodyPr>
          <a:lstStyle/>
          <a:p>
            <a:pPr algn="ctr"/>
            <a:r>
              <a:rPr lang="en-US" altLang="ja-JP" sz="1400" b="1" dirty="0">
                <a:solidFill>
                  <a:schemeClr val="bg1"/>
                </a:solidFill>
                <a:latin typeface="Meiryo" panose="020B0604030504040204" pitchFamily="34" charset="-128"/>
                <a:ea typeface="Meiryo" panose="020B0604030504040204" pitchFamily="34" charset="-128"/>
              </a:rPr>
              <a:t>WEB</a:t>
            </a:r>
            <a:r>
              <a:rPr lang="ja-JP" altLang="en-US" sz="1400" b="1" dirty="0">
                <a:solidFill>
                  <a:schemeClr val="bg1"/>
                </a:solidFill>
                <a:latin typeface="Meiryo" panose="020B0604030504040204" pitchFamily="34" charset="-128"/>
                <a:ea typeface="Meiryo" panose="020B0604030504040204" pitchFamily="34" charset="-128"/>
              </a:rPr>
              <a:t>で確認可能</a:t>
            </a:r>
          </a:p>
        </p:txBody>
      </p:sp>
      <p:sp>
        <p:nvSpPr>
          <p:cNvPr id="139" name="右矢印 138">
            <a:extLst>
              <a:ext uri="{FF2B5EF4-FFF2-40B4-BE49-F238E27FC236}">
                <a16:creationId xmlns:a16="http://schemas.microsoft.com/office/drawing/2014/main" xmlns="" id="{FDF375AC-5EDC-489D-FEFA-3E7337AF2A99}"/>
              </a:ext>
            </a:extLst>
          </p:cNvPr>
          <p:cNvSpPr/>
          <p:nvPr/>
        </p:nvSpPr>
        <p:spPr>
          <a:xfrm>
            <a:off x="5972625" y="2845880"/>
            <a:ext cx="998918" cy="45593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8091156" y="3225987"/>
            <a:ext cx="758384" cy="758384"/>
          </a:xfrm>
          <a:prstGeom prst="ellipse">
            <a:avLst/>
          </a:prstGeom>
          <a:solidFill>
            <a:srgbClr val="CD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xmlns="" id="{58A1C105-B07D-CE1A-6B30-F48190DBE567}"/>
              </a:ext>
            </a:extLst>
          </p:cNvPr>
          <p:cNvSpPr/>
          <p:nvPr/>
        </p:nvSpPr>
        <p:spPr>
          <a:xfrm>
            <a:off x="7895734" y="3300312"/>
            <a:ext cx="1168478" cy="630942"/>
          </a:xfrm>
          <a:prstGeom prst="rect">
            <a:avLst/>
          </a:prstGeom>
        </p:spPr>
        <p:txBody>
          <a:bodyPr wrap="square">
            <a:spAutoFit/>
          </a:bodyPr>
          <a:lstStyle/>
          <a:p>
            <a:pPr algn="ctr">
              <a:lnSpc>
                <a:spcPts val="1400"/>
              </a:lnSpc>
            </a:pPr>
            <a:r>
              <a:rPr lang="ja-JP" altLang="en-US" sz="1200" b="1" dirty="0">
                <a:latin typeface="Meiryo" panose="020B0604030504040204" pitchFamily="34" charset="-128"/>
                <a:ea typeface="Meiryo" panose="020B0604030504040204" pitchFamily="34" charset="-128"/>
              </a:rPr>
              <a:t>定期的な</a:t>
            </a:r>
            <a:endParaRPr lang="en-US" altLang="ja-JP" sz="1200" b="1" dirty="0">
              <a:latin typeface="Meiryo" panose="020B0604030504040204" pitchFamily="34" charset="-128"/>
              <a:ea typeface="Meiryo" panose="020B0604030504040204" pitchFamily="34" charset="-128"/>
            </a:endParaRPr>
          </a:p>
          <a:p>
            <a:pPr algn="ctr">
              <a:lnSpc>
                <a:spcPts val="1400"/>
              </a:lnSpc>
            </a:pPr>
            <a:r>
              <a:rPr lang="ja-JP" altLang="en-US" sz="1200" b="1" dirty="0">
                <a:latin typeface="Meiryo" panose="020B0604030504040204" pitchFamily="34" charset="-128"/>
                <a:ea typeface="Meiryo" panose="020B0604030504040204" pitchFamily="34" charset="-128"/>
              </a:rPr>
              <a:t>タイミング</a:t>
            </a:r>
            <a:endParaRPr lang="en-US" altLang="ja-JP" sz="1200" b="1" dirty="0">
              <a:latin typeface="Meiryo" panose="020B0604030504040204" pitchFamily="34" charset="-128"/>
              <a:ea typeface="Meiryo" panose="020B0604030504040204" pitchFamily="34" charset="-128"/>
            </a:endParaRPr>
          </a:p>
          <a:p>
            <a:pPr algn="ctr">
              <a:lnSpc>
                <a:spcPts val="1400"/>
              </a:lnSpc>
            </a:pPr>
            <a:r>
              <a:rPr lang="ja-JP" altLang="en-US" sz="1200" b="1" dirty="0">
                <a:latin typeface="Meiryo" panose="020B0604030504040204" pitchFamily="34" charset="-128"/>
                <a:ea typeface="Meiryo" panose="020B0604030504040204" pitchFamily="34" charset="-128"/>
              </a:rPr>
              <a:t>で精算</a:t>
            </a:r>
          </a:p>
        </p:txBody>
      </p:sp>
    </p:spTree>
    <p:extLst>
      <p:ext uri="{BB962C8B-B14F-4D97-AF65-F5344CB8AC3E}">
        <p14:creationId xmlns:p14="http://schemas.microsoft.com/office/powerpoint/2010/main" val="1352380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角丸四角形 42">
            <a:extLst>
              <a:ext uri="{FF2B5EF4-FFF2-40B4-BE49-F238E27FC236}">
                <a16:creationId xmlns:a16="http://schemas.microsoft.com/office/drawing/2014/main" xmlns="" id="{2DBD94E4-C13F-EB07-A5E1-4DDC3253085D}"/>
              </a:ext>
            </a:extLst>
          </p:cNvPr>
          <p:cNvSpPr/>
          <p:nvPr/>
        </p:nvSpPr>
        <p:spPr>
          <a:xfrm>
            <a:off x="604646" y="2031107"/>
            <a:ext cx="9609405" cy="4909399"/>
          </a:xfrm>
          <a:prstGeom prst="roundRect">
            <a:avLst>
              <a:gd name="adj" fmla="val 2252"/>
            </a:avLst>
          </a:prstGeom>
          <a:solidFill>
            <a:schemeClr val="bg1"/>
          </a:solid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xmlns="" id="{1DCC8C94-9916-7B4F-C6F8-CC504440ABA4}"/>
              </a:ext>
            </a:extLst>
          </p:cNvPr>
          <p:cNvSpPr txBox="1"/>
          <p:nvPr/>
        </p:nvSpPr>
        <p:spPr>
          <a:xfrm>
            <a:off x="2085871" y="611386"/>
            <a:ext cx="7417685" cy="461665"/>
          </a:xfrm>
          <a:prstGeom prst="rect">
            <a:avLst/>
          </a:prstGeom>
          <a:noFill/>
        </p:spPr>
        <p:txBody>
          <a:bodyPr wrap="square">
            <a:spAutoFit/>
          </a:bodyPr>
          <a:lstStyle/>
          <a:p>
            <a:r>
              <a:rPr lang="en-US" altLang="ja-JP" sz="2400" b="1" dirty="0">
                <a:latin typeface="Meiryo" panose="020B0604030504040204" pitchFamily="34" charset="-128"/>
                <a:ea typeface="Meiryo" panose="020B0604030504040204" pitchFamily="34" charset="-128"/>
              </a:rPr>
              <a:t>QR</a:t>
            </a:r>
            <a:r>
              <a:rPr lang="ja-JP" altLang="en-US" sz="2400" b="1">
                <a:latin typeface="Meiryo" panose="020B0604030504040204" pitchFamily="34" charset="-128"/>
                <a:ea typeface="Meiryo" panose="020B0604030504040204" pitchFamily="34" charset="-128"/>
              </a:rPr>
              <a:t>コード決済とは</a:t>
            </a:r>
          </a:p>
        </p:txBody>
      </p:sp>
      <p:sp>
        <p:nvSpPr>
          <p:cNvPr id="3" name="テキスト ボックス 2">
            <a:extLst>
              <a:ext uri="{FF2B5EF4-FFF2-40B4-BE49-F238E27FC236}">
                <a16:creationId xmlns:a16="http://schemas.microsoft.com/office/drawing/2014/main" xmlns="" id="{01683D90-8F54-59BE-33DA-98E47CDC9869}"/>
              </a:ext>
            </a:extLst>
          </p:cNvPr>
          <p:cNvSpPr txBox="1"/>
          <p:nvPr/>
        </p:nvSpPr>
        <p:spPr>
          <a:xfrm>
            <a:off x="821652" y="1438334"/>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4. QR</a:t>
            </a:r>
            <a:r>
              <a:rPr lang="ja-JP" altLang="en-US" sz="2800" b="1" dirty="0">
                <a:latin typeface="Meiryo" panose="020B0604030504040204" pitchFamily="34" charset="-128"/>
                <a:ea typeface="Meiryo" panose="020B0604030504040204" pitchFamily="34" charset="-128"/>
              </a:rPr>
              <a:t>コード決済アプリを紹介</a:t>
            </a:r>
            <a:endParaRPr lang="en-US" altLang="ja-JP" sz="2800" b="1" dirty="0">
              <a:latin typeface="Meiryo" panose="020B0604030504040204" pitchFamily="34" charset="-128"/>
              <a:ea typeface="Meiryo" panose="020B0604030504040204" pitchFamily="34" charset="-128"/>
            </a:endParaRPr>
          </a:p>
        </p:txBody>
      </p:sp>
      <p:grpSp>
        <p:nvGrpSpPr>
          <p:cNvPr id="62" name="グループ化 61">
            <a:extLst>
              <a:ext uri="{FF2B5EF4-FFF2-40B4-BE49-F238E27FC236}">
                <a16:creationId xmlns:a16="http://schemas.microsoft.com/office/drawing/2014/main" xmlns="" id="{2193CC3C-A15B-7944-E378-B3A9392801A5}"/>
              </a:ext>
            </a:extLst>
          </p:cNvPr>
          <p:cNvGrpSpPr/>
          <p:nvPr/>
        </p:nvGrpSpPr>
        <p:grpSpPr>
          <a:xfrm>
            <a:off x="604646" y="-11034"/>
            <a:ext cx="1351370" cy="1047014"/>
            <a:chOff x="604646" y="0"/>
            <a:chExt cx="1351370" cy="1047014"/>
          </a:xfrm>
          <a:solidFill>
            <a:srgbClr val="C62153"/>
          </a:solidFill>
        </p:grpSpPr>
        <p:sp>
          <p:nvSpPr>
            <p:cNvPr id="63" name="片側の 2 つの角を切り取った四角形 62">
              <a:extLst>
                <a:ext uri="{FF2B5EF4-FFF2-40B4-BE49-F238E27FC236}">
                  <a16:creationId xmlns:a16="http://schemas.microsoft.com/office/drawing/2014/main" xmlns="" id="{D5D591E5-42FA-A1C1-F2B5-82F382922DC1}"/>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xmlns=""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xmlns="" id="{A3525639-CD2D-25E6-AA1B-D13D8DDC40C5}"/>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2</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grpSp>
        <p:nvGrpSpPr>
          <p:cNvPr id="11" name="グループ化 10">
            <a:extLst>
              <a:ext uri="{FF2B5EF4-FFF2-40B4-BE49-F238E27FC236}">
                <a16:creationId xmlns:a16="http://schemas.microsoft.com/office/drawing/2014/main" xmlns="" id="{753F7B7B-1C38-2F39-677C-CF12E58BAAF1}"/>
              </a:ext>
            </a:extLst>
          </p:cNvPr>
          <p:cNvGrpSpPr/>
          <p:nvPr/>
        </p:nvGrpSpPr>
        <p:grpSpPr>
          <a:xfrm>
            <a:off x="1259545" y="2919610"/>
            <a:ext cx="1521570" cy="1735459"/>
            <a:chOff x="1259545" y="3652925"/>
            <a:chExt cx="1521570" cy="1735459"/>
          </a:xfrm>
        </p:grpSpPr>
        <p:sp>
          <p:nvSpPr>
            <p:cNvPr id="16" name="正方形/長方形 15">
              <a:extLst>
                <a:ext uri="{FF2B5EF4-FFF2-40B4-BE49-F238E27FC236}">
                  <a16:creationId xmlns:a16="http://schemas.microsoft.com/office/drawing/2014/main" xmlns="" id="{560C25E6-F3CF-589F-C777-6642AD294C61}"/>
                </a:ext>
              </a:extLst>
            </p:cNvPr>
            <p:cNvSpPr/>
            <p:nvPr/>
          </p:nvSpPr>
          <p:spPr>
            <a:xfrm>
              <a:off x="1587263" y="3652925"/>
              <a:ext cx="866135" cy="307777"/>
            </a:xfrm>
            <a:prstGeom prst="rect">
              <a:avLst/>
            </a:prstGeom>
          </p:spPr>
          <p:txBody>
            <a:bodyPr wrap="none">
              <a:spAutoFit/>
            </a:bodyPr>
            <a:lstStyle/>
            <a:p>
              <a:r>
                <a:rPr lang="en-US" altLang="ja-JP" sz="1400" b="1" dirty="0" err="1">
                  <a:solidFill>
                    <a:srgbClr val="252525"/>
                  </a:solidFill>
                  <a:latin typeface="Meiryo" panose="020B0604030504040204" pitchFamily="34" charset="-128"/>
                  <a:ea typeface="Meiryo" panose="020B0604030504040204" pitchFamily="34" charset="-128"/>
                </a:rPr>
                <a:t>PayPay</a:t>
              </a:r>
              <a:endParaRPr lang="ja-JP" altLang="en-US" sz="1400" b="1" dirty="0">
                <a:latin typeface="Meiryo" panose="020B0604030504040204" pitchFamily="34" charset="-128"/>
                <a:ea typeface="Meiryo" panose="020B0604030504040204" pitchFamily="34" charset="-128"/>
              </a:endParaRPr>
            </a:p>
          </p:txBody>
        </p:sp>
        <p:pic>
          <p:nvPicPr>
            <p:cNvPr id="31" name="図 30">
              <a:extLst>
                <a:ext uri="{FF2B5EF4-FFF2-40B4-BE49-F238E27FC236}">
                  <a16:creationId xmlns:a16="http://schemas.microsoft.com/office/drawing/2014/main" xmlns="" id="{F17763CD-1A89-1D48-72BC-622D84FA8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508" y="3915416"/>
              <a:ext cx="1335645" cy="1330909"/>
            </a:xfrm>
            <a:prstGeom prst="rect">
              <a:avLst/>
            </a:prstGeom>
          </p:spPr>
        </p:pic>
        <p:sp>
          <p:nvSpPr>
            <p:cNvPr id="46" name="正方形/長方形 45">
              <a:extLst>
                <a:ext uri="{FF2B5EF4-FFF2-40B4-BE49-F238E27FC236}">
                  <a16:creationId xmlns:a16="http://schemas.microsoft.com/office/drawing/2014/main" xmlns="" id="{2622DB44-8A29-4E15-101A-A79CC33CE28F}"/>
                </a:ext>
              </a:extLst>
            </p:cNvPr>
            <p:cNvSpPr/>
            <p:nvPr/>
          </p:nvSpPr>
          <p:spPr>
            <a:xfrm>
              <a:off x="1259545" y="5126774"/>
              <a:ext cx="1521570" cy="261610"/>
            </a:xfrm>
            <a:prstGeom prst="rect">
              <a:avLst/>
            </a:prstGeom>
          </p:spPr>
          <p:txBody>
            <a:bodyPr wrap="none">
              <a:spAutoFit/>
            </a:bodyPr>
            <a:lstStyle/>
            <a:p>
              <a:pPr algn="ctr"/>
              <a:r>
                <a:rPr lang="ja-JP" altLang="en-US" sz="1100" dirty="0">
                  <a:solidFill>
                    <a:srgbClr val="252525"/>
                  </a:solidFill>
                  <a:latin typeface="Meiryo" panose="020B0604030504040204" pitchFamily="34" charset="-128"/>
                  <a:ea typeface="Meiryo" panose="020B0604030504040204" pitchFamily="34" charset="-128"/>
                </a:rPr>
                <a:t>（</a:t>
              </a:r>
              <a:r>
                <a:rPr lang="en-US" altLang="ja-JP" sz="1100" dirty="0" err="1">
                  <a:solidFill>
                    <a:srgbClr val="252525"/>
                  </a:solidFill>
                  <a:latin typeface="Meiryo" panose="020B0604030504040204" pitchFamily="34" charset="-128"/>
                  <a:ea typeface="Meiryo" panose="020B0604030504040204" pitchFamily="34" charset="-128"/>
                </a:rPr>
                <a:t>PayPay</a:t>
              </a:r>
              <a:r>
                <a:rPr lang="ja-JP" altLang="en-US" sz="1100" dirty="0">
                  <a:solidFill>
                    <a:srgbClr val="252525"/>
                  </a:solidFill>
                  <a:latin typeface="Meiryo" panose="020B0604030504040204" pitchFamily="34" charset="-128"/>
                  <a:ea typeface="Meiryo" panose="020B0604030504040204" pitchFamily="34" charset="-128"/>
                </a:rPr>
                <a:t>株式会社）</a:t>
              </a:r>
              <a:endParaRPr lang="ja-JP" altLang="en-US" sz="1100" dirty="0">
                <a:latin typeface="Meiryo" panose="020B0604030504040204" pitchFamily="34" charset="-128"/>
                <a:ea typeface="Meiryo" panose="020B0604030504040204" pitchFamily="34" charset="-128"/>
              </a:endParaRPr>
            </a:p>
          </p:txBody>
        </p:sp>
      </p:grpSp>
      <p:grpSp>
        <p:nvGrpSpPr>
          <p:cNvPr id="13" name="グループ化 12">
            <a:extLst>
              <a:ext uri="{FF2B5EF4-FFF2-40B4-BE49-F238E27FC236}">
                <a16:creationId xmlns:a16="http://schemas.microsoft.com/office/drawing/2014/main" xmlns="" id="{C1A63A30-AE29-B3EA-EEDC-0992B46F42D1}"/>
              </a:ext>
            </a:extLst>
          </p:cNvPr>
          <p:cNvGrpSpPr/>
          <p:nvPr/>
        </p:nvGrpSpPr>
        <p:grpSpPr>
          <a:xfrm>
            <a:off x="3321715" y="2891077"/>
            <a:ext cx="1877438" cy="1751154"/>
            <a:chOff x="3379485" y="3624392"/>
            <a:chExt cx="1877438" cy="1751154"/>
          </a:xfrm>
        </p:grpSpPr>
        <p:sp>
          <p:nvSpPr>
            <p:cNvPr id="18" name="正方形/長方形 17">
              <a:extLst>
                <a:ext uri="{FF2B5EF4-FFF2-40B4-BE49-F238E27FC236}">
                  <a16:creationId xmlns:a16="http://schemas.microsoft.com/office/drawing/2014/main" xmlns="" id="{AF23BC97-2CFA-0C4A-F97A-D260AD97E044}"/>
                </a:ext>
              </a:extLst>
            </p:cNvPr>
            <p:cNvSpPr/>
            <p:nvPr/>
          </p:nvSpPr>
          <p:spPr>
            <a:xfrm>
              <a:off x="3866799" y="3624392"/>
              <a:ext cx="902811" cy="306000"/>
            </a:xfrm>
            <a:prstGeom prst="rect">
              <a:avLst/>
            </a:prstGeom>
          </p:spPr>
          <p:txBody>
            <a:bodyPr wrap="none">
              <a:spAutoFit/>
            </a:bodyPr>
            <a:lstStyle/>
            <a:p>
              <a:r>
                <a:rPr lang="ja-JP" altLang="en-US" sz="1400" b="1" dirty="0">
                  <a:solidFill>
                    <a:srgbClr val="252525"/>
                  </a:solidFill>
                  <a:latin typeface="Meiryo" panose="020B0604030504040204" pitchFamily="34" charset="-128"/>
                  <a:ea typeface="Meiryo" panose="020B0604030504040204" pitchFamily="34" charset="-128"/>
                </a:rPr>
                <a:t>楽天ペイ</a:t>
              </a:r>
              <a:endParaRPr lang="ja-JP" altLang="en-US" sz="1400" b="1" dirty="0">
                <a:latin typeface="Meiryo" panose="020B0604030504040204" pitchFamily="34" charset="-128"/>
                <a:ea typeface="Meiryo" panose="020B0604030504040204" pitchFamily="34" charset="-128"/>
              </a:endParaRPr>
            </a:p>
          </p:txBody>
        </p:sp>
        <p:pic>
          <p:nvPicPr>
            <p:cNvPr id="30" name="図 29">
              <a:extLst>
                <a:ext uri="{FF2B5EF4-FFF2-40B4-BE49-F238E27FC236}">
                  <a16:creationId xmlns:a16="http://schemas.microsoft.com/office/drawing/2014/main" xmlns="" id="{127207F4-81FD-6608-923A-9AC8915990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5955" y="3879931"/>
              <a:ext cx="1324498" cy="1324498"/>
            </a:xfrm>
            <a:prstGeom prst="rect">
              <a:avLst/>
            </a:prstGeom>
          </p:spPr>
        </p:pic>
        <p:sp>
          <p:nvSpPr>
            <p:cNvPr id="47" name="正方形/長方形 46">
              <a:extLst>
                <a:ext uri="{FF2B5EF4-FFF2-40B4-BE49-F238E27FC236}">
                  <a16:creationId xmlns:a16="http://schemas.microsoft.com/office/drawing/2014/main" xmlns="" id="{D44DD448-01DA-9E03-D423-07095B88FDE8}"/>
                </a:ext>
              </a:extLst>
            </p:cNvPr>
            <p:cNvSpPr/>
            <p:nvPr/>
          </p:nvSpPr>
          <p:spPr>
            <a:xfrm>
              <a:off x="3379485" y="5113936"/>
              <a:ext cx="1877438" cy="261610"/>
            </a:xfrm>
            <a:prstGeom prst="rect">
              <a:avLst/>
            </a:prstGeom>
          </p:spPr>
          <p:txBody>
            <a:bodyPr wrap="none">
              <a:spAutoFit/>
            </a:bodyPr>
            <a:lstStyle/>
            <a:p>
              <a:pPr algn="ctr"/>
              <a:r>
                <a:rPr lang="ja-JP" altLang="en-US" sz="1100" dirty="0">
                  <a:solidFill>
                    <a:srgbClr val="252525"/>
                  </a:solidFill>
                  <a:latin typeface="Meiryo" panose="020B0604030504040204" pitchFamily="34" charset="-128"/>
                  <a:ea typeface="Meiryo" panose="020B0604030504040204" pitchFamily="34" charset="-128"/>
                </a:rPr>
                <a:t>（楽天グループ株式会社）</a:t>
              </a:r>
              <a:endParaRPr lang="ja-JP" altLang="en-US" sz="1100" dirty="0">
                <a:latin typeface="Meiryo" panose="020B0604030504040204" pitchFamily="34" charset="-128"/>
                <a:ea typeface="Meiryo" panose="020B0604030504040204" pitchFamily="34" charset="-128"/>
              </a:endParaRPr>
            </a:p>
          </p:txBody>
        </p:sp>
      </p:grpSp>
      <p:grpSp>
        <p:nvGrpSpPr>
          <p:cNvPr id="14" name="グループ化 13">
            <a:extLst>
              <a:ext uri="{FF2B5EF4-FFF2-40B4-BE49-F238E27FC236}">
                <a16:creationId xmlns:a16="http://schemas.microsoft.com/office/drawing/2014/main" xmlns="" id="{7D4971E1-615A-51AB-3797-49F12DC8A91E}"/>
              </a:ext>
            </a:extLst>
          </p:cNvPr>
          <p:cNvGrpSpPr/>
          <p:nvPr/>
        </p:nvGrpSpPr>
        <p:grpSpPr>
          <a:xfrm>
            <a:off x="5653254" y="2889300"/>
            <a:ext cx="1877437" cy="1762550"/>
            <a:chOff x="5453056" y="3622615"/>
            <a:chExt cx="1877437" cy="1762550"/>
          </a:xfrm>
        </p:grpSpPr>
        <p:sp>
          <p:nvSpPr>
            <p:cNvPr id="21" name="正方形/長方形 20">
              <a:extLst>
                <a:ext uri="{FF2B5EF4-FFF2-40B4-BE49-F238E27FC236}">
                  <a16:creationId xmlns:a16="http://schemas.microsoft.com/office/drawing/2014/main" xmlns="" id="{86E26108-B684-36F6-66BC-F27425571D45}"/>
                </a:ext>
              </a:extLst>
            </p:cNvPr>
            <p:cNvSpPr/>
            <p:nvPr/>
          </p:nvSpPr>
          <p:spPr>
            <a:xfrm>
              <a:off x="6059792" y="3622615"/>
              <a:ext cx="663964" cy="307777"/>
            </a:xfrm>
            <a:prstGeom prst="rect">
              <a:avLst/>
            </a:prstGeom>
          </p:spPr>
          <p:txBody>
            <a:bodyPr wrap="none">
              <a:spAutoFit/>
            </a:bodyPr>
            <a:lstStyle/>
            <a:p>
              <a:r>
                <a:rPr lang="en-US" altLang="ja-JP" sz="1400" b="1" dirty="0">
                  <a:solidFill>
                    <a:srgbClr val="252525"/>
                  </a:solidFill>
                  <a:latin typeface="Meiryo" panose="020B0604030504040204" pitchFamily="34" charset="-128"/>
                  <a:ea typeface="Meiryo" panose="020B0604030504040204" pitchFamily="34" charset="-128"/>
                </a:rPr>
                <a:t>d</a:t>
              </a:r>
              <a:r>
                <a:rPr lang="ja-JP" altLang="en-US" sz="1400" b="1" dirty="0">
                  <a:solidFill>
                    <a:srgbClr val="252525"/>
                  </a:solidFill>
                  <a:latin typeface="Meiryo" panose="020B0604030504040204" pitchFamily="34" charset="-128"/>
                  <a:ea typeface="Meiryo" panose="020B0604030504040204" pitchFamily="34" charset="-128"/>
                </a:rPr>
                <a:t>払い</a:t>
              </a:r>
              <a:endParaRPr lang="ja-JP" altLang="en-US" sz="1400" b="1" dirty="0">
                <a:latin typeface="Meiryo" panose="020B0604030504040204" pitchFamily="34" charset="-128"/>
                <a:ea typeface="Meiryo" panose="020B0604030504040204" pitchFamily="34" charset="-128"/>
              </a:endParaRPr>
            </a:p>
          </p:txBody>
        </p:sp>
        <p:pic>
          <p:nvPicPr>
            <p:cNvPr id="33" name="図 32">
              <a:extLst>
                <a:ext uri="{FF2B5EF4-FFF2-40B4-BE49-F238E27FC236}">
                  <a16:creationId xmlns:a16="http://schemas.microsoft.com/office/drawing/2014/main" xmlns="" id="{38111624-B542-F6E8-87D5-C79D2B0C7E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291" y="3950514"/>
              <a:ext cx="1100967" cy="1100967"/>
            </a:xfrm>
            <a:prstGeom prst="rect">
              <a:avLst/>
            </a:prstGeom>
          </p:spPr>
        </p:pic>
        <p:sp>
          <p:nvSpPr>
            <p:cNvPr id="48" name="正方形/長方形 47">
              <a:extLst>
                <a:ext uri="{FF2B5EF4-FFF2-40B4-BE49-F238E27FC236}">
                  <a16:creationId xmlns:a16="http://schemas.microsoft.com/office/drawing/2014/main" xmlns="" id="{2A9510FD-709C-E681-B9ED-BD56D22507F3}"/>
                </a:ext>
              </a:extLst>
            </p:cNvPr>
            <p:cNvSpPr/>
            <p:nvPr/>
          </p:nvSpPr>
          <p:spPr>
            <a:xfrm>
              <a:off x="5453056" y="5123555"/>
              <a:ext cx="1877437" cy="261610"/>
            </a:xfrm>
            <a:prstGeom prst="rect">
              <a:avLst/>
            </a:prstGeom>
          </p:spPr>
          <p:txBody>
            <a:bodyPr wrap="none">
              <a:spAutoFit/>
            </a:bodyPr>
            <a:lstStyle/>
            <a:p>
              <a:pPr algn="ctr"/>
              <a:r>
                <a:rPr lang="ja-JP" altLang="en-US" sz="1100" dirty="0">
                  <a:solidFill>
                    <a:srgbClr val="252525"/>
                  </a:solidFill>
                  <a:latin typeface="Meiryo" panose="020B0604030504040204" pitchFamily="34" charset="-128"/>
                  <a:ea typeface="Meiryo" panose="020B0604030504040204" pitchFamily="34" charset="-128"/>
                </a:rPr>
                <a:t>（株式会社ＮＴＴドコモ）</a:t>
              </a:r>
              <a:endParaRPr lang="ja-JP" altLang="en-US" sz="1100" dirty="0">
                <a:latin typeface="Meiryo" panose="020B0604030504040204" pitchFamily="34" charset="-128"/>
                <a:ea typeface="Meiryo" panose="020B0604030504040204" pitchFamily="34" charset="-128"/>
              </a:endParaRPr>
            </a:p>
          </p:txBody>
        </p:sp>
      </p:grpSp>
      <p:grpSp>
        <p:nvGrpSpPr>
          <p:cNvPr id="15" name="グループ化 14">
            <a:extLst>
              <a:ext uri="{FF2B5EF4-FFF2-40B4-BE49-F238E27FC236}">
                <a16:creationId xmlns:a16="http://schemas.microsoft.com/office/drawing/2014/main" xmlns="" id="{0EE69CCA-61C3-80C7-78BC-68B18ADFF9F2}"/>
              </a:ext>
            </a:extLst>
          </p:cNvPr>
          <p:cNvGrpSpPr/>
          <p:nvPr/>
        </p:nvGrpSpPr>
        <p:grpSpPr>
          <a:xfrm>
            <a:off x="8157790" y="2841469"/>
            <a:ext cx="1391728" cy="1810381"/>
            <a:chOff x="8157790" y="3574784"/>
            <a:chExt cx="1391728" cy="1810381"/>
          </a:xfrm>
        </p:grpSpPr>
        <p:sp>
          <p:nvSpPr>
            <p:cNvPr id="27" name="正方形/長方形 26">
              <a:extLst>
                <a:ext uri="{FF2B5EF4-FFF2-40B4-BE49-F238E27FC236}">
                  <a16:creationId xmlns:a16="http://schemas.microsoft.com/office/drawing/2014/main" xmlns="" id="{37BB99D0-0084-FDC1-ADB8-023876F2E2C0}"/>
                </a:ext>
              </a:extLst>
            </p:cNvPr>
            <p:cNvSpPr/>
            <p:nvPr/>
          </p:nvSpPr>
          <p:spPr>
            <a:xfrm>
              <a:off x="8443478" y="3574784"/>
              <a:ext cx="844398" cy="307777"/>
            </a:xfrm>
            <a:prstGeom prst="rect">
              <a:avLst/>
            </a:prstGeom>
          </p:spPr>
          <p:txBody>
            <a:bodyPr wrap="none">
              <a:spAutoFit/>
            </a:bodyPr>
            <a:lstStyle/>
            <a:p>
              <a:r>
                <a:rPr lang="en-US" altLang="ja-JP" sz="1400" b="1" dirty="0">
                  <a:solidFill>
                    <a:srgbClr val="252525"/>
                  </a:solidFill>
                  <a:latin typeface="Meiryo" panose="020B0604030504040204" pitchFamily="34" charset="-128"/>
                  <a:ea typeface="Meiryo" panose="020B0604030504040204" pitchFamily="34" charset="-128"/>
                </a:rPr>
                <a:t>au </a:t>
              </a:r>
              <a:r>
                <a:rPr lang="en-US" altLang="ja-JP" sz="1400" b="1" dirty="0" smtClean="0">
                  <a:solidFill>
                    <a:srgbClr val="252525"/>
                  </a:solidFill>
                  <a:latin typeface="Meiryo" panose="020B0604030504040204" pitchFamily="34" charset="-128"/>
                  <a:ea typeface="Meiryo" panose="020B0604030504040204" pitchFamily="34" charset="-128"/>
                </a:rPr>
                <a:t>PAY</a:t>
              </a:r>
            </a:p>
          </p:txBody>
        </p:sp>
        <p:pic>
          <p:nvPicPr>
            <p:cNvPr id="34" name="図 33">
              <a:extLst>
                <a:ext uri="{FF2B5EF4-FFF2-40B4-BE49-F238E27FC236}">
                  <a16:creationId xmlns:a16="http://schemas.microsoft.com/office/drawing/2014/main" xmlns="" id="{1A8ACE19-132F-FD44-7CE7-EA9B95048A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3171" y="3931435"/>
              <a:ext cx="1100967" cy="1105882"/>
            </a:xfrm>
            <a:prstGeom prst="rect">
              <a:avLst/>
            </a:prstGeom>
          </p:spPr>
        </p:pic>
        <p:sp>
          <p:nvSpPr>
            <p:cNvPr id="49" name="正方形/長方形 48">
              <a:extLst>
                <a:ext uri="{FF2B5EF4-FFF2-40B4-BE49-F238E27FC236}">
                  <a16:creationId xmlns:a16="http://schemas.microsoft.com/office/drawing/2014/main" xmlns="" id="{534642FD-C24D-6ED1-DF7B-55A01E12063D}"/>
                </a:ext>
              </a:extLst>
            </p:cNvPr>
            <p:cNvSpPr/>
            <p:nvPr/>
          </p:nvSpPr>
          <p:spPr>
            <a:xfrm>
              <a:off x="8157790" y="5123555"/>
              <a:ext cx="1391728" cy="261610"/>
            </a:xfrm>
            <a:prstGeom prst="rect">
              <a:avLst/>
            </a:prstGeom>
          </p:spPr>
          <p:txBody>
            <a:bodyPr wrap="none">
              <a:spAutoFit/>
            </a:bodyPr>
            <a:lstStyle/>
            <a:p>
              <a:pPr algn="ctr"/>
              <a:r>
                <a:rPr lang="ja-JP" altLang="en-US" sz="1100" dirty="0">
                  <a:solidFill>
                    <a:srgbClr val="252525"/>
                  </a:solidFill>
                  <a:latin typeface="Meiryo" panose="020B0604030504040204" pitchFamily="34" charset="-128"/>
                  <a:ea typeface="Meiryo" panose="020B0604030504040204" pitchFamily="34" charset="-128"/>
                </a:rPr>
                <a:t>（</a:t>
              </a:r>
              <a:r>
                <a:rPr lang="en-US" altLang="ja-JP" sz="1100" dirty="0">
                  <a:solidFill>
                    <a:srgbClr val="252525"/>
                  </a:solidFill>
                  <a:latin typeface="Meiryo" panose="020B0604030504040204" pitchFamily="34" charset="-128"/>
                  <a:ea typeface="Meiryo" panose="020B0604030504040204" pitchFamily="34" charset="-128"/>
                </a:rPr>
                <a:t>KDDI</a:t>
              </a:r>
              <a:r>
                <a:rPr lang="ja-JP" altLang="en-US" sz="1100" dirty="0">
                  <a:solidFill>
                    <a:srgbClr val="252525"/>
                  </a:solidFill>
                  <a:latin typeface="Meiryo" panose="020B0604030504040204" pitchFamily="34" charset="-128"/>
                  <a:ea typeface="Meiryo" panose="020B0604030504040204" pitchFamily="34" charset="-128"/>
                </a:rPr>
                <a:t>株式会社）</a:t>
              </a:r>
              <a:endParaRPr lang="ja-JP" altLang="en-US" sz="1100" dirty="0">
                <a:latin typeface="Meiryo" panose="020B0604030504040204" pitchFamily="34" charset="-128"/>
                <a:ea typeface="Meiryo" panose="020B0604030504040204" pitchFamily="34" charset="-128"/>
              </a:endParaRPr>
            </a:p>
          </p:txBody>
        </p:sp>
      </p:grpSp>
      <p:grpSp>
        <p:nvGrpSpPr>
          <p:cNvPr id="17" name="グループ化 16">
            <a:extLst>
              <a:ext uri="{FF2B5EF4-FFF2-40B4-BE49-F238E27FC236}">
                <a16:creationId xmlns:a16="http://schemas.microsoft.com/office/drawing/2014/main" xmlns="" id="{E1D3F421-5C7D-89EF-5F91-C237577A5AF6}"/>
              </a:ext>
            </a:extLst>
          </p:cNvPr>
          <p:cNvGrpSpPr/>
          <p:nvPr/>
        </p:nvGrpSpPr>
        <p:grpSpPr>
          <a:xfrm>
            <a:off x="1222676" y="5102214"/>
            <a:ext cx="1595309" cy="1262434"/>
            <a:chOff x="1222676" y="5693714"/>
            <a:chExt cx="1595309" cy="1262434"/>
          </a:xfrm>
        </p:grpSpPr>
        <p:sp>
          <p:nvSpPr>
            <p:cNvPr id="22" name="正方形/長方形 21">
              <a:extLst>
                <a:ext uri="{FF2B5EF4-FFF2-40B4-BE49-F238E27FC236}">
                  <a16:creationId xmlns:a16="http://schemas.microsoft.com/office/drawing/2014/main" xmlns="" id="{95FA9682-0198-4B1C-E2C4-EE4A99119BD9}"/>
                </a:ext>
              </a:extLst>
            </p:cNvPr>
            <p:cNvSpPr/>
            <p:nvPr/>
          </p:nvSpPr>
          <p:spPr>
            <a:xfrm>
              <a:off x="1568925" y="5693714"/>
              <a:ext cx="902811" cy="307777"/>
            </a:xfrm>
            <a:prstGeom prst="rect">
              <a:avLst/>
            </a:prstGeom>
          </p:spPr>
          <p:txBody>
            <a:bodyPr wrap="none">
              <a:spAutoFit/>
            </a:bodyPr>
            <a:lstStyle/>
            <a:p>
              <a:r>
                <a:rPr lang="ja-JP" altLang="en-US" sz="1400" b="1" dirty="0">
                  <a:solidFill>
                    <a:srgbClr val="252525"/>
                  </a:solidFill>
                  <a:latin typeface="Meiryo" panose="020B0604030504040204" pitchFamily="34" charset="-128"/>
                  <a:ea typeface="Meiryo" panose="020B0604030504040204" pitchFamily="34" charset="-128"/>
                </a:rPr>
                <a:t>メルペイ</a:t>
              </a:r>
              <a:endParaRPr lang="ja-JP" altLang="en-US" sz="1400" b="1" dirty="0">
                <a:latin typeface="Meiryo" panose="020B0604030504040204" pitchFamily="34" charset="-128"/>
                <a:ea typeface="Meiryo" panose="020B0604030504040204" pitchFamily="34" charset="-128"/>
              </a:endParaRPr>
            </a:p>
          </p:txBody>
        </p:sp>
        <p:pic>
          <p:nvPicPr>
            <p:cNvPr id="36" name="図 35">
              <a:extLst>
                <a:ext uri="{FF2B5EF4-FFF2-40B4-BE49-F238E27FC236}">
                  <a16:creationId xmlns:a16="http://schemas.microsoft.com/office/drawing/2014/main" xmlns="" id="{8028B2E0-28C0-A4C0-A437-3DB37D737A95}"/>
                </a:ext>
              </a:extLst>
            </p:cNvPr>
            <p:cNvPicPr>
              <a:picLocks noChangeAspect="1"/>
            </p:cNvPicPr>
            <p:nvPr/>
          </p:nvPicPr>
          <p:blipFill rotWithShape="1">
            <a:blip r:embed="rId7">
              <a:extLst>
                <a:ext uri="{28A0092B-C50C-407E-A947-70E740481C1C}">
                  <a14:useLocalDpi xmlns:a14="http://schemas.microsoft.com/office/drawing/2010/main" val="0"/>
                </a:ext>
              </a:extLst>
            </a:blip>
            <a:srcRect l="33032" t="28603" r="28947" b="28350"/>
            <a:stretch/>
          </p:blipFill>
          <p:spPr>
            <a:xfrm>
              <a:off x="1362184" y="5965035"/>
              <a:ext cx="1316293" cy="782412"/>
            </a:xfrm>
            <a:prstGeom prst="rect">
              <a:avLst/>
            </a:prstGeom>
          </p:spPr>
        </p:pic>
        <p:sp>
          <p:nvSpPr>
            <p:cNvPr id="50" name="正方形/長方形 49">
              <a:extLst>
                <a:ext uri="{FF2B5EF4-FFF2-40B4-BE49-F238E27FC236}">
                  <a16:creationId xmlns:a16="http://schemas.microsoft.com/office/drawing/2014/main" xmlns="" id="{39504FA9-8269-D59D-56AB-EC1A38F00970}"/>
                </a:ext>
              </a:extLst>
            </p:cNvPr>
            <p:cNvSpPr/>
            <p:nvPr/>
          </p:nvSpPr>
          <p:spPr>
            <a:xfrm>
              <a:off x="1222676" y="6694538"/>
              <a:ext cx="1595309" cy="261610"/>
            </a:xfrm>
            <a:prstGeom prst="rect">
              <a:avLst/>
            </a:prstGeom>
          </p:spPr>
          <p:txBody>
            <a:bodyPr wrap="none">
              <a:spAutoFit/>
            </a:bodyPr>
            <a:lstStyle/>
            <a:p>
              <a:pPr algn="ctr"/>
              <a:r>
                <a:rPr lang="ja-JP" altLang="en-US" sz="1100" dirty="0">
                  <a:solidFill>
                    <a:srgbClr val="252525"/>
                  </a:solidFill>
                  <a:latin typeface="Meiryo" panose="020B0604030504040204" pitchFamily="34" charset="-128"/>
                  <a:ea typeface="Meiryo" panose="020B0604030504040204" pitchFamily="34" charset="-128"/>
                </a:rPr>
                <a:t>（株式会社メルペイ）</a:t>
              </a:r>
              <a:endParaRPr lang="ja-JP" altLang="en-US" sz="1100" dirty="0">
                <a:latin typeface="Meiryo" panose="020B0604030504040204" pitchFamily="34" charset="-128"/>
                <a:ea typeface="Meiryo" panose="020B0604030504040204" pitchFamily="34" charset="-128"/>
              </a:endParaRPr>
            </a:p>
          </p:txBody>
        </p:sp>
      </p:grpSp>
      <p:grpSp>
        <p:nvGrpSpPr>
          <p:cNvPr id="19" name="グループ化 18">
            <a:extLst>
              <a:ext uri="{FF2B5EF4-FFF2-40B4-BE49-F238E27FC236}">
                <a16:creationId xmlns:a16="http://schemas.microsoft.com/office/drawing/2014/main" xmlns="" id="{541ECA4D-131E-5874-4478-A7B40BA09F6F}"/>
              </a:ext>
            </a:extLst>
          </p:cNvPr>
          <p:cNvGrpSpPr/>
          <p:nvPr/>
        </p:nvGrpSpPr>
        <p:grpSpPr>
          <a:xfrm>
            <a:off x="3405204" y="5065758"/>
            <a:ext cx="1649812" cy="1298538"/>
            <a:chOff x="3405204" y="5657258"/>
            <a:chExt cx="1649812" cy="1298538"/>
          </a:xfrm>
        </p:grpSpPr>
        <p:sp>
          <p:nvSpPr>
            <p:cNvPr id="20" name="正方形/長方形 19">
              <a:extLst>
                <a:ext uri="{FF2B5EF4-FFF2-40B4-BE49-F238E27FC236}">
                  <a16:creationId xmlns:a16="http://schemas.microsoft.com/office/drawing/2014/main" xmlns="" id="{53EDC667-D38F-8152-AD54-E052C4CCE023}"/>
                </a:ext>
              </a:extLst>
            </p:cNvPr>
            <p:cNvSpPr/>
            <p:nvPr/>
          </p:nvSpPr>
          <p:spPr>
            <a:xfrm>
              <a:off x="3702335" y="5657258"/>
              <a:ext cx="1055550" cy="307777"/>
            </a:xfrm>
            <a:prstGeom prst="rect">
              <a:avLst/>
            </a:prstGeom>
          </p:spPr>
          <p:txBody>
            <a:bodyPr wrap="square">
              <a:spAutoFit/>
            </a:bodyPr>
            <a:lstStyle/>
            <a:p>
              <a:r>
                <a:rPr lang="en-US" altLang="ja-JP" sz="1400" b="1" dirty="0">
                  <a:solidFill>
                    <a:srgbClr val="252525"/>
                  </a:solidFill>
                  <a:latin typeface="Meiryo" panose="020B0604030504040204" pitchFamily="34" charset="-128"/>
                  <a:ea typeface="Meiryo" panose="020B0604030504040204" pitchFamily="34" charset="-128"/>
                </a:rPr>
                <a:t>LINE Pay</a:t>
              </a:r>
              <a:endParaRPr lang="ja-JP" altLang="en-US" sz="1400" b="1" dirty="0">
                <a:latin typeface="Meiryo" panose="020B0604030504040204" pitchFamily="34" charset="-128"/>
                <a:ea typeface="Meiryo" panose="020B0604030504040204" pitchFamily="34" charset="-128"/>
              </a:endParaRPr>
            </a:p>
          </p:txBody>
        </p:sp>
        <p:pic>
          <p:nvPicPr>
            <p:cNvPr id="39" name="図 38">
              <a:extLst>
                <a:ext uri="{FF2B5EF4-FFF2-40B4-BE49-F238E27FC236}">
                  <a16:creationId xmlns:a16="http://schemas.microsoft.com/office/drawing/2014/main" xmlns="" id="{2F72993D-0A60-499B-31AE-7204E163874D}"/>
                </a:ext>
              </a:extLst>
            </p:cNvPr>
            <p:cNvPicPr>
              <a:picLocks noChangeAspect="1"/>
            </p:cNvPicPr>
            <p:nvPr/>
          </p:nvPicPr>
          <p:blipFill rotWithShape="1">
            <a:blip r:embed="rId8">
              <a:extLst>
                <a:ext uri="{28A0092B-C50C-407E-A947-70E740481C1C}">
                  <a14:useLocalDpi xmlns:a14="http://schemas.microsoft.com/office/drawing/2010/main" val="0"/>
                </a:ext>
              </a:extLst>
            </a:blip>
            <a:srcRect l="7027" t="37117" r="7047" b="36809"/>
            <a:stretch/>
          </p:blipFill>
          <p:spPr>
            <a:xfrm>
              <a:off x="3554345" y="6148970"/>
              <a:ext cx="1351531" cy="410120"/>
            </a:xfrm>
            <a:prstGeom prst="rect">
              <a:avLst/>
            </a:prstGeom>
          </p:spPr>
        </p:pic>
        <p:sp>
          <p:nvSpPr>
            <p:cNvPr id="51" name="正方形/長方形 50">
              <a:extLst>
                <a:ext uri="{FF2B5EF4-FFF2-40B4-BE49-F238E27FC236}">
                  <a16:creationId xmlns:a16="http://schemas.microsoft.com/office/drawing/2014/main" xmlns="" id="{2BFABB78-3ABC-4BC6-4EE6-FF98E016787B}"/>
                </a:ext>
              </a:extLst>
            </p:cNvPr>
            <p:cNvSpPr/>
            <p:nvPr/>
          </p:nvSpPr>
          <p:spPr>
            <a:xfrm>
              <a:off x="3405204" y="6694186"/>
              <a:ext cx="1649812" cy="261610"/>
            </a:xfrm>
            <a:prstGeom prst="rect">
              <a:avLst/>
            </a:prstGeom>
          </p:spPr>
          <p:txBody>
            <a:bodyPr wrap="none">
              <a:spAutoFit/>
            </a:bodyPr>
            <a:lstStyle/>
            <a:p>
              <a:pPr algn="ctr"/>
              <a:r>
                <a:rPr lang="ja-JP" altLang="en-US" sz="1100">
                  <a:solidFill>
                    <a:srgbClr val="252525"/>
                  </a:solidFill>
                  <a:latin typeface="Meiryo" panose="020B0604030504040204" pitchFamily="34" charset="-128"/>
                  <a:ea typeface="Meiryo" panose="020B0604030504040204" pitchFamily="34" charset="-128"/>
                </a:rPr>
                <a:t>（</a:t>
              </a:r>
              <a:r>
                <a:rPr lang="en" altLang="ja-JP" sz="1100" dirty="0">
                  <a:solidFill>
                    <a:srgbClr val="252525"/>
                  </a:solidFill>
                  <a:latin typeface="Meiryo" panose="020B0604030504040204" pitchFamily="34" charset="-128"/>
                  <a:ea typeface="Meiryo" panose="020B0604030504040204" pitchFamily="34" charset="-128"/>
                </a:rPr>
                <a:t>LINE Pay</a:t>
              </a:r>
              <a:r>
                <a:rPr lang="ja-JP" altLang="en-US" sz="1100">
                  <a:solidFill>
                    <a:srgbClr val="252525"/>
                  </a:solidFill>
                  <a:latin typeface="Meiryo" panose="020B0604030504040204" pitchFamily="34" charset="-128"/>
                  <a:ea typeface="Meiryo" panose="020B0604030504040204" pitchFamily="34" charset="-128"/>
                </a:rPr>
                <a:t>株式会社）</a:t>
              </a:r>
              <a:endParaRPr lang="ja-JP" altLang="en-US" sz="1100" dirty="0">
                <a:latin typeface="Meiryo" panose="020B0604030504040204" pitchFamily="34" charset="-128"/>
                <a:ea typeface="Meiryo" panose="020B0604030504040204" pitchFamily="34" charset="-128"/>
              </a:endParaRPr>
            </a:p>
          </p:txBody>
        </p:sp>
      </p:grpSp>
      <p:grpSp>
        <p:nvGrpSpPr>
          <p:cNvPr id="23" name="グループ化 22">
            <a:extLst>
              <a:ext uri="{FF2B5EF4-FFF2-40B4-BE49-F238E27FC236}">
                <a16:creationId xmlns:a16="http://schemas.microsoft.com/office/drawing/2014/main" xmlns="" id="{2DA7C66D-BA67-CBC2-BED5-A6FCBC4B4B21}"/>
              </a:ext>
            </a:extLst>
          </p:cNvPr>
          <p:cNvGrpSpPr/>
          <p:nvPr/>
        </p:nvGrpSpPr>
        <p:grpSpPr>
          <a:xfrm>
            <a:off x="5336976" y="5065757"/>
            <a:ext cx="2441694" cy="1283036"/>
            <a:chOff x="5324619" y="5657257"/>
            <a:chExt cx="2441694" cy="1283036"/>
          </a:xfrm>
        </p:grpSpPr>
        <p:sp>
          <p:nvSpPr>
            <p:cNvPr id="26" name="正方形/長方形 25">
              <a:extLst>
                <a:ext uri="{FF2B5EF4-FFF2-40B4-BE49-F238E27FC236}">
                  <a16:creationId xmlns:a16="http://schemas.microsoft.com/office/drawing/2014/main" xmlns="" id="{58F1E921-CFDB-E59D-CB6F-910374AC133A}"/>
                </a:ext>
              </a:extLst>
            </p:cNvPr>
            <p:cNvSpPr/>
            <p:nvPr/>
          </p:nvSpPr>
          <p:spPr>
            <a:xfrm>
              <a:off x="6024554" y="5657257"/>
              <a:ext cx="1041824" cy="307777"/>
            </a:xfrm>
            <a:prstGeom prst="rect">
              <a:avLst/>
            </a:prstGeom>
          </p:spPr>
          <p:txBody>
            <a:bodyPr wrap="none">
              <a:spAutoFit/>
            </a:bodyPr>
            <a:lstStyle/>
            <a:p>
              <a:r>
                <a:rPr lang="en-US" altLang="ja-JP" sz="1400" b="1" dirty="0" err="1">
                  <a:latin typeface="Meiryo" panose="020B0604030504040204" pitchFamily="34" charset="-128"/>
                  <a:ea typeface="Meiryo" panose="020B0604030504040204" pitchFamily="34" charset="-128"/>
                </a:rPr>
                <a:t>Fami</a:t>
              </a:r>
              <a:r>
                <a:rPr lang="en-US" altLang="ja-JP" sz="1400" b="1" dirty="0">
                  <a:latin typeface="Meiryo" panose="020B0604030504040204" pitchFamily="34" charset="-128"/>
                  <a:ea typeface="Meiryo" panose="020B0604030504040204" pitchFamily="34" charset="-128"/>
                </a:rPr>
                <a:t> Pay</a:t>
              </a:r>
              <a:endParaRPr lang="ja-JP" altLang="en-US" sz="1400" b="1" dirty="0">
                <a:latin typeface="Meiryo" panose="020B0604030504040204" pitchFamily="34" charset="-128"/>
                <a:ea typeface="Meiryo" panose="020B0604030504040204" pitchFamily="34" charset="-128"/>
              </a:endParaRPr>
            </a:p>
          </p:txBody>
        </p:sp>
        <p:pic>
          <p:nvPicPr>
            <p:cNvPr id="41" name="図 40">
              <a:extLst>
                <a:ext uri="{FF2B5EF4-FFF2-40B4-BE49-F238E27FC236}">
                  <a16:creationId xmlns:a16="http://schemas.microsoft.com/office/drawing/2014/main" xmlns="" id="{F8C4F827-968E-B178-A7C8-BE80856238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7320" y="6128506"/>
              <a:ext cx="1316293" cy="441026"/>
            </a:xfrm>
            <a:prstGeom prst="rect">
              <a:avLst/>
            </a:prstGeom>
          </p:spPr>
        </p:pic>
        <p:sp>
          <p:nvSpPr>
            <p:cNvPr id="52" name="正方形/長方形 51">
              <a:extLst>
                <a:ext uri="{FF2B5EF4-FFF2-40B4-BE49-F238E27FC236}">
                  <a16:creationId xmlns:a16="http://schemas.microsoft.com/office/drawing/2014/main" xmlns="" id="{58BCA456-B4CF-725D-AD57-FCA2F80B948E}"/>
                </a:ext>
              </a:extLst>
            </p:cNvPr>
            <p:cNvSpPr/>
            <p:nvPr/>
          </p:nvSpPr>
          <p:spPr>
            <a:xfrm>
              <a:off x="5324619" y="6678683"/>
              <a:ext cx="2441694" cy="261610"/>
            </a:xfrm>
            <a:prstGeom prst="rect">
              <a:avLst/>
            </a:prstGeom>
          </p:spPr>
          <p:txBody>
            <a:bodyPr wrap="none">
              <a:spAutoFit/>
            </a:bodyPr>
            <a:lstStyle/>
            <a:p>
              <a:pPr algn="ctr"/>
              <a:r>
                <a:rPr lang="ja-JP" altLang="en-US" sz="1100" dirty="0">
                  <a:solidFill>
                    <a:srgbClr val="252525"/>
                  </a:solidFill>
                  <a:latin typeface="Meiryo" panose="020B0604030504040204" pitchFamily="34" charset="-128"/>
                  <a:ea typeface="Meiryo" panose="020B0604030504040204" pitchFamily="34" charset="-128"/>
                </a:rPr>
                <a:t>（株式会社ファミマデジタルワン）</a:t>
              </a:r>
              <a:endParaRPr lang="ja-JP" altLang="en-US" sz="1100" dirty="0">
                <a:latin typeface="Meiryo" panose="020B0604030504040204" pitchFamily="34" charset="-128"/>
                <a:ea typeface="Meiryo" panose="020B0604030504040204" pitchFamily="34" charset="-128"/>
              </a:endParaRPr>
            </a:p>
          </p:txBody>
        </p:sp>
      </p:grpSp>
      <p:grpSp>
        <p:nvGrpSpPr>
          <p:cNvPr id="24" name="グループ化 23">
            <a:extLst>
              <a:ext uri="{FF2B5EF4-FFF2-40B4-BE49-F238E27FC236}">
                <a16:creationId xmlns:a16="http://schemas.microsoft.com/office/drawing/2014/main" xmlns="" id="{7453CF10-6ACF-230E-4F21-66630E7F0F80}"/>
              </a:ext>
            </a:extLst>
          </p:cNvPr>
          <p:cNvGrpSpPr/>
          <p:nvPr/>
        </p:nvGrpSpPr>
        <p:grpSpPr>
          <a:xfrm>
            <a:off x="8126531" y="5062393"/>
            <a:ext cx="1454244" cy="1280961"/>
            <a:chOff x="8126531" y="5653893"/>
            <a:chExt cx="1454244" cy="1280961"/>
          </a:xfrm>
        </p:grpSpPr>
        <p:sp>
          <p:nvSpPr>
            <p:cNvPr id="29" name="正方形/長方形 28">
              <a:extLst>
                <a:ext uri="{FF2B5EF4-FFF2-40B4-BE49-F238E27FC236}">
                  <a16:creationId xmlns:a16="http://schemas.microsoft.com/office/drawing/2014/main" xmlns="" id="{D073462A-F089-5949-13D0-9E6C781B177C}"/>
                </a:ext>
              </a:extLst>
            </p:cNvPr>
            <p:cNvSpPr/>
            <p:nvPr/>
          </p:nvSpPr>
          <p:spPr>
            <a:xfrm>
              <a:off x="8394585" y="5653893"/>
              <a:ext cx="918136" cy="307777"/>
            </a:xfrm>
            <a:prstGeom prst="rect">
              <a:avLst/>
            </a:prstGeom>
          </p:spPr>
          <p:txBody>
            <a:bodyPr wrap="none">
              <a:spAutoFit/>
            </a:bodyPr>
            <a:lstStyle/>
            <a:p>
              <a:r>
                <a:rPr lang="en-US" altLang="ja-JP" sz="1400" b="1" dirty="0">
                  <a:latin typeface="Meiryo" panose="020B0604030504040204" pitchFamily="34" charset="-128"/>
                  <a:ea typeface="Meiryo" panose="020B0604030504040204" pitchFamily="34" charset="-128"/>
                </a:rPr>
                <a:t>ALI Pay</a:t>
              </a:r>
              <a:endParaRPr lang="ja-JP" altLang="en-US" sz="1400" b="1" dirty="0">
                <a:latin typeface="Meiryo" panose="020B0604030504040204" pitchFamily="34" charset="-128"/>
                <a:ea typeface="Meiryo" panose="020B0604030504040204" pitchFamily="34" charset="-128"/>
              </a:endParaRPr>
            </a:p>
          </p:txBody>
        </p:sp>
        <p:pic>
          <p:nvPicPr>
            <p:cNvPr id="42" name="図 41">
              <a:extLst>
                <a:ext uri="{FF2B5EF4-FFF2-40B4-BE49-F238E27FC236}">
                  <a16:creationId xmlns:a16="http://schemas.microsoft.com/office/drawing/2014/main" xmlns="" id="{F429109C-DD88-12C5-C32B-A8ED6191A1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4111" y="6116022"/>
              <a:ext cx="1259085" cy="443746"/>
            </a:xfrm>
            <a:prstGeom prst="rect">
              <a:avLst/>
            </a:prstGeom>
          </p:spPr>
        </p:pic>
        <p:sp>
          <p:nvSpPr>
            <p:cNvPr id="53" name="正方形/長方形 52">
              <a:extLst>
                <a:ext uri="{FF2B5EF4-FFF2-40B4-BE49-F238E27FC236}">
                  <a16:creationId xmlns:a16="http://schemas.microsoft.com/office/drawing/2014/main" xmlns="" id="{C7519EC4-550C-A1A1-9EEE-63FB78B1986C}"/>
                </a:ext>
              </a:extLst>
            </p:cNvPr>
            <p:cNvSpPr/>
            <p:nvPr/>
          </p:nvSpPr>
          <p:spPr>
            <a:xfrm>
              <a:off x="8126531" y="6673244"/>
              <a:ext cx="1454244" cy="261610"/>
            </a:xfrm>
            <a:prstGeom prst="rect">
              <a:avLst/>
            </a:prstGeom>
          </p:spPr>
          <p:txBody>
            <a:bodyPr wrap="none">
              <a:spAutoFit/>
            </a:bodyPr>
            <a:lstStyle/>
            <a:p>
              <a:pPr algn="ctr"/>
              <a:r>
                <a:rPr lang="ja-JP" altLang="en-US" sz="1100" dirty="0">
                  <a:solidFill>
                    <a:srgbClr val="252525"/>
                  </a:solidFill>
                  <a:latin typeface="Meiryo" panose="020B0604030504040204" pitchFamily="34" charset="-128"/>
                  <a:ea typeface="Meiryo" panose="020B0604030504040204" pitchFamily="34" charset="-128"/>
                </a:rPr>
                <a:t>（アントグループ）</a:t>
              </a:r>
              <a:endParaRPr lang="ja-JP" altLang="en-US" sz="1100" dirty="0">
                <a:latin typeface="Meiryo" panose="020B0604030504040204" pitchFamily="34" charset="-128"/>
                <a:ea typeface="Meiryo" panose="020B0604030504040204" pitchFamily="34" charset="-128"/>
              </a:endParaRPr>
            </a:p>
          </p:txBody>
        </p:sp>
      </p:grpSp>
      <p:sp>
        <p:nvSpPr>
          <p:cNvPr id="25" name="テキスト ボックス 24">
            <a:extLst>
              <a:ext uri="{FF2B5EF4-FFF2-40B4-BE49-F238E27FC236}">
                <a16:creationId xmlns:a16="http://schemas.microsoft.com/office/drawing/2014/main" xmlns="" id="{865B1051-7AB7-36C2-53B1-4DA471C0B97A}"/>
              </a:ext>
            </a:extLst>
          </p:cNvPr>
          <p:cNvSpPr txBox="1"/>
          <p:nvPr/>
        </p:nvSpPr>
        <p:spPr>
          <a:xfrm>
            <a:off x="1587263" y="2189364"/>
            <a:ext cx="7523634" cy="361637"/>
          </a:xfrm>
          <a:prstGeom prst="rect">
            <a:avLst/>
          </a:prstGeom>
          <a:noFill/>
        </p:spPr>
        <p:txBody>
          <a:bodyPr wrap="square">
            <a:spAutoFit/>
          </a:bodyPr>
          <a:lstStyle/>
          <a:p>
            <a:pPr algn="ctr">
              <a:lnSpc>
                <a:spcPts val="2120"/>
              </a:lnSpc>
            </a:pPr>
            <a:r>
              <a:rPr lang="en-US" altLang="ja-JP" sz="1600" b="1" dirty="0">
                <a:latin typeface="Meiryo" panose="020B0604030504040204" pitchFamily="34" charset="-128"/>
                <a:ea typeface="Meiryo" panose="020B0604030504040204" pitchFamily="34" charset="-128"/>
              </a:rPr>
              <a:t>2022</a:t>
            </a:r>
            <a:r>
              <a:rPr lang="ja-JP" altLang="en-US" sz="1600" b="1" dirty="0">
                <a:latin typeface="Meiryo" panose="020B0604030504040204" pitchFamily="34" charset="-128"/>
                <a:ea typeface="Meiryo" panose="020B0604030504040204" pitchFamily="34" charset="-128"/>
              </a:rPr>
              <a:t>年現在、利用されている代表的なアプリは下記になります。</a:t>
            </a:r>
            <a:endParaRPr lang="en-US" altLang="ja-JP" sz="16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326671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a:extLst>
              <a:ext uri="{FF2B5EF4-FFF2-40B4-BE49-F238E27FC236}">
                <a16:creationId xmlns:a16="http://schemas.microsoft.com/office/drawing/2014/main" xmlns="" id="{49E62134-657B-751E-5838-4355007EDE46}"/>
              </a:ext>
            </a:extLst>
          </p:cNvPr>
          <p:cNvSpPr/>
          <p:nvPr/>
        </p:nvSpPr>
        <p:spPr>
          <a:xfrm>
            <a:off x="6507083" y="2031107"/>
            <a:ext cx="3698955" cy="4906096"/>
          </a:xfrm>
          <a:prstGeom prst="roundRect">
            <a:avLst>
              <a:gd name="adj" fmla="val 891"/>
            </a:avLst>
          </a:prstGeom>
          <a:solidFill>
            <a:schemeClr val="bg1"/>
          </a:solidFill>
          <a:ln>
            <a:solidFill>
              <a:srgbClr val="6AC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 name="角丸四角形 1"/>
          <p:cNvSpPr/>
          <p:nvPr/>
        </p:nvSpPr>
        <p:spPr>
          <a:xfrm>
            <a:off x="7385852" y="3443765"/>
            <a:ext cx="1970071" cy="397473"/>
          </a:xfrm>
          <a:prstGeom prst="roundRect">
            <a:avLst/>
          </a:prstGeom>
          <a:solidFill>
            <a:srgbClr val="CD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a:extLst>
              <a:ext uri="{FF2B5EF4-FFF2-40B4-BE49-F238E27FC236}">
                <a16:creationId xmlns:a16="http://schemas.microsoft.com/office/drawing/2014/main" xmlns="" id="{032F6210-BB42-2ACF-9050-8C160944866A}"/>
              </a:ext>
            </a:extLst>
          </p:cNvPr>
          <p:cNvSpPr/>
          <p:nvPr/>
        </p:nvSpPr>
        <p:spPr>
          <a:xfrm>
            <a:off x="605689" y="1967534"/>
            <a:ext cx="5662876" cy="4909398"/>
          </a:xfrm>
          <a:prstGeom prst="roundRect">
            <a:avLst>
              <a:gd name="adj" fmla="val 891"/>
            </a:avLst>
          </a:prstGeom>
          <a:solidFill>
            <a:schemeClr val="bg1"/>
          </a:solidFill>
          <a:ln>
            <a:solidFill>
              <a:srgbClr val="6AC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xmlns="" id="{1DCC8C94-9916-7B4F-C6F8-CC504440ABA4}"/>
              </a:ext>
            </a:extLst>
          </p:cNvPr>
          <p:cNvSpPr txBox="1"/>
          <p:nvPr/>
        </p:nvSpPr>
        <p:spPr>
          <a:xfrm>
            <a:off x="2085871" y="639937"/>
            <a:ext cx="7417685" cy="461665"/>
          </a:xfrm>
          <a:prstGeom prst="rect">
            <a:avLst/>
          </a:prstGeom>
          <a:noFill/>
        </p:spPr>
        <p:txBody>
          <a:bodyPr wrap="square">
            <a:spAutoFit/>
          </a:bodyPr>
          <a:lstStyle/>
          <a:p>
            <a:r>
              <a:rPr lang="en-US" altLang="ja-JP" sz="2400" b="1" dirty="0">
                <a:latin typeface="Meiryo" panose="020B0604030504040204" pitchFamily="34" charset="-128"/>
                <a:ea typeface="Meiryo" panose="020B0604030504040204" pitchFamily="34" charset="-128"/>
              </a:rPr>
              <a:t>QR</a:t>
            </a:r>
            <a:r>
              <a:rPr lang="ja-JP" altLang="en-US" sz="2400" b="1" dirty="0">
                <a:latin typeface="Meiryo" panose="020B0604030504040204" pitchFamily="34" charset="-128"/>
                <a:ea typeface="Meiryo" panose="020B0604030504040204" pitchFamily="34" charset="-128"/>
              </a:rPr>
              <a:t>コード決済のメリット・デメリット</a:t>
            </a:r>
          </a:p>
        </p:txBody>
      </p:sp>
      <p:sp>
        <p:nvSpPr>
          <p:cNvPr id="63" name="片側の 2 つの角を切り取った四角形 62">
            <a:extLst>
              <a:ext uri="{FF2B5EF4-FFF2-40B4-BE49-F238E27FC236}">
                <a16:creationId xmlns:a16="http://schemas.microsoft.com/office/drawing/2014/main" xmlns="" id="{D5D591E5-42FA-A1C1-F2B5-82F382922DC1}"/>
              </a:ext>
            </a:extLst>
          </p:cNvPr>
          <p:cNvSpPr/>
          <p:nvPr/>
        </p:nvSpPr>
        <p:spPr>
          <a:xfrm>
            <a:off x="604647" y="523793"/>
            <a:ext cx="1351369" cy="523221"/>
          </a:xfrm>
          <a:prstGeom prst="snip2SameRect">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xmlns="" id="{029909CC-6CDF-60E3-ABF8-5A147F22B267}"/>
              </a:ext>
            </a:extLst>
          </p:cNvPr>
          <p:cNvSpPr/>
          <p:nvPr/>
        </p:nvSpPr>
        <p:spPr>
          <a:xfrm rot="10800000">
            <a:off x="604646" y="0"/>
            <a:ext cx="1351369" cy="523222"/>
          </a:xfrm>
          <a:prstGeom prst="snip2SameRect">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xmlns="" id="{A3525639-CD2D-25E6-AA1B-D13D8DDC40C5}"/>
              </a:ext>
            </a:extLst>
          </p:cNvPr>
          <p:cNvSpPr txBox="1"/>
          <p:nvPr/>
        </p:nvSpPr>
        <p:spPr>
          <a:xfrm>
            <a:off x="788667" y="403384"/>
            <a:ext cx="983325" cy="630942"/>
          </a:xfrm>
          <a:prstGeom prst="rect">
            <a:avLst/>
          </a:prstGeom>
          <a:solidFill>
            <a:srgbClr val="6AC8F3"/>
          </a:solid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sp>
        <p:nvSpPr>
          <p:cNvPr id="4" name="テキスト ボックス 3">
            <a:extLst>
              <a:ext uri="{FF2B5EF4-FFF2-40B4-BE49-F238E27FC236}">
                <a16:creationId xmlns:a16="http://schemas.microsoft.com/office/drawing/2014/main" xmlns="" id="{6B5A974E-3290-B2E8-2F7D-9DD5F799AC23}"/>
              </a:ext>
            </a:extLst>
          </p:cNvPr>
          <p:cNvSpPr txBox="1"/>
          <p:nvPr/>
        </p:nvSpPr>
        <p:spPr>
          <a:xfrm>
            <a:off x="786101" y="1441788"/>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1. </a:t>
            </a:r>
            <a:r>
              <a:rPr lang="ja-JP" altLang="en-US" sz="2800" b="1" dirty="0">
                <a:latin typeface="Meiryo" panose="020B0604030504040204" pitchFamily="34" charset="-128"/>
                <a:ea typeface="Meiryo" panose="020B0604030504040204" pitchFamily="34" charset="-128"/>
              </a:rPr>
              <a:t>店舗側のメリット・デメリット</a:t>
            </a:r>
          </a:p>
        </p:txBody>
      </p:sp>
      <p:grpSp>
        <p:nvGrpSpPr>
          <p:cNvPr id="6" name="グループ化 5">
            <a:extLst>
              <a:ext uri="{FF2B5EF4-FFF2-40B4-BE49-F238E27FC236}">
                <a16:creationId xmlns:a16="http://schemas.microsoft.com/office/drawing/2014/main" xmlns="" id="{174D4766-726E-1439-5959-C497D4D34979}"/>
              </a:ext>
            </a:extLst>
          </p:cNvPr>
          <p:cNvGrpSpPr/>
          <p:nvPr/>
        </p:nvGrpSpPr>
        <p:grpSpPr>
          <a:xfrm>
            <a:off x="2069946" y="2150036"/>
            <a:ext cx="2748174" cy="397292"/>
            <a:chOff x="828694" y="3409773"/>
            <a:chExt cx="2748174" cy="397292"/>
          </a:xfrm>
        </p:grpSpPr>
        <p:sp>
          <p:nvSpPr>
            <p:cNvPr id="7" name="角丸四角形 6">
              <a:extLst>
                <a:ext uri="{FF2B5EF4-FFF2-40B4-BE49-F238E27FC236}">
                  <a16:creationId xmlns:a16="http://schemas.microsoft.com/office/drawing/2014/main" xmlns="" id="{47EC9337-85B5-74AF-18F3-B70536F8B267}"/>
                </a:ext>
              </a:extLst>
            </p:cNvPr>
            <p:cNvSpPr/>
            <p:nvPr/>
          </p:nvSpPr>
          <p:spPr>
            <a:xfrm>
              <a:off x="890169" y="3409773"/>
              <a:ext cx="2625225" cy="397292"/>
            </a:xfrm>
            <a:prstGeom prst="roundRect">
              <a:avLst/>
            </a:prstGeom>
            <a:solidFill>
              <a:srgbClr val="C6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xmlns="" id="{117727D9-E852-49D5-E0AA-17B3BAC81860}"/>
                </a:ext>
              </a:extLst>
            </p:cNvPr>
            <p:cNvSpPr txBox="1"/>
            <p:nvPr/>
          </p:nvSpPr>
          <p:spPr>
            <a:xfrm>
              <a:off x="828694" y="3460271"/>
              <a:ext cx="2748174" cy="338554"/>
            </a:xfrm>
            <a:prstGeom prst="rect">
              <a:avLst/>
            </a:prstGeom>
            <a:noFill/>
          </p:spPr>
          <p:txBody>
            <a:bodyPr wrap="square">
              <a:spAutoFit/>
            </a:bodyPr>
            <a:lstStyle/>
            <a:p>
              <a:pPr algn="ctr"/>
              <a:r>
                <a:rPr lang="ja-JP" altLang="en-US" sz="1600" b="1">
                  <a:solidFill>
                    <a:schemeClr val="bg1"/>
                  </a:solidFill>
                  <a:latin typeface="メイリオ" panose="020B0604030504040204" pitchFamily="50" charset="-128"/>
                  <a:ea typeface="メイリオ" panose="020B0604030504040204" pitchFamily="50" charset="-128"/>
                </a:rPr>
                <a:t>メリット</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grpSp>
      <p:grpSp>
        <p:nvGrpSpPr>
          <p:cNvPr id="50" name="グループ化 49">
            <a:extLst>
              <a:ext uri="{FF2B5EF4-FFF2-40B4-BE49-F238E27FC236}">
                <a16:creationId xmlns:a16="http://schemas.microsoft.com/office/drawing/2014/main" xmlns="" id="{174D4766-726E-1439-5959-C497D4D34979}"/>
              </a:ext>
            </a:extLst>
          </p:cNvPr>
          <p:cNvGrpSpPr/>
          <p:nvPr/>
        </p:nvGrpSpPr>
        <p:grpSpPr>
          <a:xfrm>
            <a:off x="6993490" y="2150036"/>
            <a:ext cx="2748174" cy="397292"/>
            <a:chOff x="828694" y="3409773"/>
            <a:chExt cx="2748174" cy="397292"/>
          </a:xfrm>
        </p:grpSpPr>
        <p:sp>
          <p:nvSpPr>
            <p:cNvPr id="51" name="角丸四角形 50">
              <a:extLst>
                <a:ext uri="{FF2B5EF4-FFF2-40B4-BE49-F238E27FC236}">
                  <a16:creationId xmlns:a16="http://schemas.microsoft.com/office/drawing/2014/main" xmlns="" id="{47EC9337-85B5-74AF-18F3-B70536F8B267}"/>
                </a:ext>
              </a:extLst>
            </p:cNvPr>
            <p:cNvSpPr/>
            <p:nvPr/>
          </p:nvSpPr>
          <p:spPr>
            <a:xfrm>
              <a:off x="890169" y="3409773"/>
              <a:ext cx="2625225" cy="397292"/>
            </a:xfrm>
            <a:prstGeom prst="roundRect">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xmlns="" id="{117727D9-E852-49D5-E0AA-17B3BAC81860}"/>
                </a:ext>
              </a:extLst>
            </p:cNvPr>
            <p:cNvSpPr txBox="1"/>
            <p:nvPr/>
          </p:nvSpPr>
          <p:spPr>
            <a:xfrm>
              <a:off x="828694" y="3460271"/>
              <a:ext cx="2748174" cy="338554"/>
            </a:xfrm>
            <a:prstGeom prst="rect">
              <a:avLst/>
            </a:prstGeom>
            <a:noFill/>
          </p:spPr>
          <p:txBody>
            <a:bodyPr wrap="square">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rPr>
                <a:t>デメリット</a:t>
              </a:r>
            </a:p>
          </p:txBody>
        </p:sp>
      </p:grpSp>
      <p:sp>
        <p:nvSpPr>
          <p:cNvPr id="53" name="テキスト ボックス 52">
            <a:extLst>
              <a:ext uri="{FF2B5EF4-FFF2-40B4-BE49-F238E27FC236}">
                <a16:creationId xmlns:a16="http://schemas.microsoft.com/office/drawing/2014/main" xmlns="" id="{1AFAA685-FD3E-4B7F-9518-05A62A2742C2}"/>
              </a:ext>
            </a:extLst>
          </p:cNvPr>
          <p:cNvSpPr txBox="1"/>
          <p:nvPr/>
        </p:nvSpPr>
        <p:spPr>
          <a:xfrm>
            <a:off x="521390" y="7020990"/>
            <a:ext cx="4041491" cy="261610"/>
          </a:xfrm>
          <a:prstGeom prst="rect">
            <a:avLst/>
          </a:prstGeom>
          <a:noFill/>
        </p:spPr>
        <p:txBody>
          <a:bodyPr wrap="none" rtlCol="0">
            <a:spAutoFit/>
          </a:bodyPr>
          <a:lstStyle/>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ここでは、</a:t>
            </a:r>
            <a:r>
              <a:rPr kumimoji="1" lang="en-US" altLang="ja-JP" sz="1100" dirty="0">
                <a:latin typeface="メイリオ" panose="020B0604030504040204" pitchFamily="50" charset="-128"/>
                <a:ea typeface="メイリオ" panose="020B0604030504040204" pitchFamily="50" charset="-128"/>
              </a:rPr>
              <a:t>MPM</a:t>
            </a:r>
            <a:r>
              <a:rPr kumimoji="1" lang="ja-JP" altLang="en-US" sz="1100" dirty="0">
                <a:latin typeface="メイリオ" panose="020B0604030504040204" pitchFamily="50" charset="-128"/>
                <a:ea typeface="メイリオ" panose="020B0604030504040204" pitchFamily="50" charset="-128"/>
              </a:rPr>
              <a:t>方式・</a:t>
            </a:r>
            <a:r>
              <a:rPr kumimoji="1" lang="en-US" altLang="ja-JP" sz="1100" dirty="0">
                <a:latin typeface="メイリオ" panose="020B0604030504040204" pitchFamily="50" charset="-128"/>
                <a:ea typeface="メイリオ" panose="020B0604030504040204" pitchFamily="50" charset="-128"/>
              </a:rPr>
              <a:t>CPM</a:t>
            </a:r>
            <a:r>
              <a:rPr kumimoji="1" lang="ja-JP" altLang="en-US" sz="1100" dirty="0">
                <a:latin typeface="メイリオ" panose="020B0604030504040204" pitchFamily="50" charset="-128"/>
                <a:ea typeface="メイリオ" panose="020B0604030504040204" pitchFamily="50" charset="-128"/>
              </a:rPr>
              <a:t>方式について説明しています。</a:t>
            </a:r>
          </a:p>
        </p:txBody>
      </p:sp>
      <p:sp>
        <p:nvSpPr>
          <p:cNvPr id="58" name="角丸四角形 57">
            <a:extLst>
              <a:ext uri="{FF2B5EF4-FFF2-40B4-BE49-F238E27FC236}">
                <a16:creationId xmlns:a16="http://schemas.microsoft.com/office/drawing/2014/main" xmlns="" id="{C811086D-B6A6-650A-9C08-A84F08978E34}"/>
              </a:ext>
            </a:extLst>
          </p:cNvPr>
          <p:cNvSpPr/>
          <p:nvPr/>
        </p:nvSpPr>
        <p:spPr>
          <a:xfrm>
            <a:off x="816694" y="2757353"/>
            <a:ext cx="2521753" cy="1163711"/>
          </a:xfrm>
          <a:prstGeom prst="roundRect">
            <a:avLst>
              <a:gd name="adj" fmla="val 5648"/>
            </a:avLst>
          </a:prstGeom>
          <a:no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62" name="角丸四角形 61">
            <a:extLst>
              <a:ext uri="{FF2B5EF4-FFF2-40B4-BE49-F238E27FC236}">
                <a16:creationId xmlns:a16="http://schemas.microsoft.com/office/drawing/2014/main" xmlns="" id="{2FA5570B-B49F-430C-8A25-1443287120AF}"/>
              </a:ext>
            </a:extLst>
          </p:cNvPr>
          <p:cNvSpPr/>
          <p:nvPr/>
        </p:nvSpPr>
        <p:spPr>
          <a:xfrm>
            <a:off x="3517309" y="2759405"/>
            <a:ext cx="2521753" cy="1163711"/>
          </a:xfrm>
          <a:prstGeom prst="roundRect">
            <a:avLst>
              <a:gd name="adj" fmla="val 5648"/>
            </a:avLst>
          </a:prstGeom>
          <a:no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66" name="角丸四角形 65">
            <a:extLst>
              <a:ext uri="{FF2B5EF4-FFF2-40B4-BE49-F238E27FC236}">
                <a16:creationId xmlns:a16="http://schemas.microsoft.com/office/drawing/2014/main" xmlns="" id="{9390EA58-3D3E-E28D-46FF-8BBB96264433}"/>
              </a:ext>
            </a:extLst>
          </p:cNvPr>
          <p:cNvSpPr/>
          <p:nvPr/>
        </p:nvSpPr>
        <p:spPr>
          <a:xfrm>
            <a:off x="809069" y="4171428"/>
            <a:ext cx="2521753" cy="1163711"/>
          </a:xfrm>
          <a:prstGeom prst="roundRect">
            <a:avLst>
              <a:gd name="adj" fmla="val 5648"/>
            </a:avLst>
          </a:prstGeom>
          <a:no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xmlns="" id="{2DEE84A5-30A4-5E0F-8B48-1C333F3A3BAA}"/>
              </a:ext>
            </a:extLst>
          </p:cNvPr>
          <p:cNvSpPr/>
          <p:nvPr/>
        </p:nvSpPr>
        <p:spPr>
          <a:xfrm>
            <a:off x="1292739" y="4520537"/>
            <a:ext cx="1569660" cy="587340"/>
          </a:xfrm>
          <a:prstGeom prst="rect">
            <a:avLst/>
          </a:prstGeom>
        </p:spPr>
        <p:txBody>
          <a:bodyPr wrap="none">
            <a:spAutoFit/>
          </a:bodyPr>
          <a:lstStyle/>
          <a:p>
            <a:pPr algn="ctr">
              <a:lnSpc>
                <a:spcPts val="2000"/>
              </a:lnSpc>
            </a:pPr>
            <a:r>
              <a:rPr lang="ja-JP" altLang="en-US" sz="1200" b="1" dirty="0">
                <a:latin typeface="Meiryo" panose="020B0604030504040204" pitchFamily="34" charset="-128"/>
                <a:ea typeface="Meiryo" panose="020B0604030504040204" pitchFamily="34" charset="-128"/>
              </a:rPr>
              <a:t>お金に触れない</a:t>
            </a:r>
            <a:r>
              <a:rPr lang="ja-JP" altLang="en-US" sz="1200" b="1" dirty="0" smtClean="0">
                <a:latin typeface="Meiryo" panose="020B0604030504040204" pitchFamily="34" charset="-128"/>
                <a:ea typeface="Meiryo" panose="020B0604030504040204" pitchFamily="34" charset="-128"/>
              </a:rPr>
              <a:t>ので</a:t>
            </a:r>
            <a:endParaRPr lang="en-US" altLang="ja-JP" sz="1200" b="1" dirty="0" smtClean="0">
              <a:latin typeface="Meiryo" panose="020B0604030504040204" pitchFamily="34" charset="-128"/>
              <a:ea typeface="Meiryo" panose="020B0604030504040204" pitchFamily="34" charset="-128"/>
            </a:endParaRPr>
          </a:p>
          <a:p>
            <a:pPr algn="ctr">
              <a:lnSpc>
                <a:spcPts val="2000"/>
              </a:lnSpc>
            </a:pPr>
            <a:r>
              <a:rPr lang="ja-JP" altLang="en-US" sz="1200" b="1" dirty="0" smtClean="0">
                <a:latin typeface="Meiryo" panose="020B0604030504040204" pitchFamily="34" charset="-128"/>
                <a:ea typeface="Meiryo" panose="020B0604030504040204" pitchFamily="34" charset="-128"/>
              </a:rPr>
              <a:t>衛生的</a:t>
            </a:r>
            <a:endParaRPr lang="en-US" altLang="ja-JP" sz="1200" b="1" dirty="0">
              <a:latin typeface="Meiryo" panose="020B0604030504040204" pitchFamily="34" charset="-128"/>
              <a:ea typeface="Meiryo" panose="020B0604030504040204" pitchFamily="34" charset="-128"/>
            </a:endParaRPr>
          </a:p>
        </p:txBody>
      </p:sp>
      <p:sp>
        <p:nvSpPr>
          <p:cNvPr id="68" name="角丸四角形 67">
            <a:extLst>
              <a:ext uri="{FF2B5EF4-FFF2-40B4-BE49-F238E27FC236}">
                <a16:creationId xmlns:a16="http://schemas.microsoft.com/office/drawing/2014/main" xmlns="" id="{8F505613-B4E8-7317-AB42-B03C095E7A29}"/>
              </a:ext>
            </a:extLst>
          </p:cNvPr>
          <p:cNvSpPr/>
          <p:nvPr/>
        </p:nvSpPr>
        <p:spPr>
          <a:xfrm>
            <a:off x="3515616" y="4171428"/>
            <a:ext cx="2521753" cy="1163711"/>
          </a:xfrm>
          <a:prstGeom prst="roundRect">
            <a:avLst>
              <a:gd name="adj" fmla="val 5648"/>
            </a:avLst>
          </a:prstGeom>
          <a:no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70" name="角丸四角形 69">
            <a:extLst>
              <a:ext uri="{FF2B5EF4-FFF2-40B4-BE49-F238E27FC236}">
                <a16:creationId xmlns:a16="http://schemas.microsoft.com/office/drawing/2014/main" xmlns="" id="{2A499F08-7B6C-8D89-ABCC-1025B4D6296F}"/>
              </a:ext>
            </a:extLst>
          </p:cNvPr>
          <p:cNvSpPr/>
          <p:nvPr/>
        </p:nvSpPr>
        <p:spPr>
          <a:xfrm>
            <a:off x="3515616" y="5571337"/>
            <a:ext cx="2521753" cy="1163711"/>
          </a:xfrm>
          <a:prstGeom prst="roundRect">
            <a:avLst>
              <a:gd name="adj" fmla="val 5648"/>
            </a:avLst>
          </a:prstGeom>
          <a:no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72" name="角丸四角形 71">
            <a:extLst>
              <a:ext uri="{FF2B5EF4-FFF2-40B4-BE49-F238E27FC236}">
                <a16:creationId xmlns:a16="http://schemas.microsoft.com/office/drawing/2014/main" xmlns="" id="{9B4A4881-B7EC-A495-3816-CFE74988C1CF}"/>
              </a:ext>
            </a:extLst>
          </p:cNvPr>
          <p:cNvSpPr/>
          <p:nvPr/>
        </p:nvSpPr>
        <p:spPr>
          <a:xfrm>
            <a:off x="813231" y="5569162"/>
            <a:ext cx="2521753" cy="1163711"/>
          </a:xfrm>
          <a:prstGeom prst="roundRect">
            <a:avLst>
              <a:gd name="adj" fmla="val 5648"/>
            </a:avLst>
          </a:prstGeom>
          <a:no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74" name="角丸四角形 73">
            <a:extLst>
              <a:ext uri="{FF2B5EF4-FFF2-40B4-BE49-F238E27FC236}">
                <a16:creationId xmlns:a16="http://schemas.microsoft.com/office/drawing/2014/main" xmlns="" id="{57DD848F-9964-7470-EE42-9FDAADA92F82}"/>
              </a:ext>
            </a:extLst>
          </p:cNvPr>
          <p:cNvSpPr/>
          <p:nvPr/>
        </p:nvSpPr>
        <p:spPr>
          <a:xfrm>
            <a:off x="7100196" y="2760233"/>
            <a:ext cx="2521753" cy="1163711"/>
          </a:xfrm>
          <a:prstGeom prst="roundRect">
            <a:avLst>
              <a:gd name="adj" fmla="val 5648"/>
            </a:avLst>
          </a:prstGeom>
          <a:no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76" name="角丸四角形 75">
            <a:extLst>
              <a:ext uri="{FF2B5EF4-FFF2-40B4-BE49-F238E27FC236}">
                <a16:creationId xmlns:a16="http://schemas.microsoft.com/office/drawing/2014/main" xmlns="" id="{18AED907-F7CA-7953-A85C-EC0B08DD2576}"/>
              </a:ext>
            </a:extLst>
          </p:cNvPr>
          <p:cNvSpPr/>
          <p:nvPr/>
        </p:nvSpPr>
        <p:spPr>
          <a:xfrm>
            <a:off x="7100196" y="4173107"/>
            <a:ext cx="2521753" cy="1163711"/>
          </a:xfrm>
          <a:prstGeom prst="roundRect">
            <a:avLst>
              <a:gd name="adj" fmla="val 5648"/>
            </a:avLst>
          </a:prstGeom>
          <a:no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81" name="角丸四角形 80">
            <a:extLst>
              <a:ext uri="{FF2B5EF4-FFF2-40B4-BE49-F238E27FC236}">
                <a16:creationId xmlns:a16="http://schemas.microsoft.com/office/drawing/2014/main" xmlns="" id="{1433B256-B4F7-16BA-4D41-D5F806CD6BF1}"/>
              </a:ext>
            </a:extLst>
          </p:cNvPr>
          <p:cNvSpPr/>
          <p:nvPr/>
        </p:nvSpPr>
        <p:spPr>
          <a:xfrm>
            <a:off x="7100196" y="5569163"/>
            <a:ext cx="2521753" cy="1169138"/>
          </a:xfrm>
          <a:prstGeom prst="roundRect">
            <a:avLst>
              <a:gd name="adj" fmla="val 5648"/>
            </a:avLst>
          </a:prstGeom>
          <a:no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pic>
        <p:nvPicPr>
          <p:cNvPr id="83" name="図 82" descr="時計 が含まれている画像&#10;&#10;自動的に生成された説明">
            <a:extLst>
              <a:ext uri="{FF2B5EF4-FFF2-40B4-BE49-F238E27FC236}">
                <a16:creationId xmlns:a16="http://schemas.microsoft.com/office/drawing/2014/main" xmlns="" id="{A4F6477E-D580-753E-C9F9-8C4196787626}"/>
              </a:ext>
            </a:extLst>
          </p:cNvPr>
          <p:cNvPicPr>
            <a:picLocks noChangeAspect="1"/>
          </p:cNvPicPr>
          <p:nvPr/>
        </p:nvPicPr>
        <p:blipFill>
          <a:blip r:embed="rId3"/>
          <a:stretch>
            <a:fillRect/>
          </a:stretch>
        </p:blipFill>
        <p:spPr>
          <a:xfrm>
            <a:off x="2841457" y="3392830"/>
            <a:ext cx="444435" cy="556299"/>
          </a:xfrm>
          <a:prstGeom prst="rect">
            <a:avLst/>
          </a:prstGeom>
        </p:spPr>
      </p:pic>
      <p:sp>
        <p:nvSpPr>
          <p:cNvPr id="99" name="角丸四角形吹き出し 98"/>
          <p:cNvSpPr/>
          <p:nvPr/>
        </p:nvSpPr>
        <p:spPr>
          <a:xfrm>
            <a:off x="1231041" y="3420859"/>
            <a:ext cx="1521942" cy="404677"/>
          </a:xfrm>
          <a:prstGeom prst="wedgeRoundRectCallout">
            <a:avLst>
              <a:gd name="adj1" fmla="val 56751"/>
              <a:gd name="adj2" fmla="val 27217"/>
              <a:gd name="adj3" fmla="val 16667"/>
            </a:avLst>
          </a:prstGeom>
          <a:solidFill>
            <a:srgbClr val="FA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コンテンツ プレースホルダー 2">
            <a:extLst>
              <a:ext uri="{FF2B5EF4-FFF2-40B4-BE49-F238E27FC236}">
                <a16:creationId xmlns:a16="http://schemas.microsoft.com/office/drawing/2014/main" xmlns="" id="{08495857-6B32-BA4D-30E6-FFA8E03F1145}"/>
              </a:ext>
            </a:extLst>
          </p:cNvPr>
          <p:cNvSpPr txBox="1">
            <a:spLocks/>
          </p:cNvSpPr>
          <p:nvPr/>
        </p:nvSpPr>
        <p:spPr>
          <a:xfrm>
            <a:off x="1074367" y="3447185"/>
            <a:ext cx="1834518" cy="354832"/>
          </a:xfrm>
          <a:prstGeom prst="rect">
            <a:avLst/>
          </a:prstGeom>
        </p:spPr>
        <p:txBody>
          <a:bodyPr vert="horz" wrap="square" lIns="36000" tIns="36000" rIns="36000" bIns="36000" rtlCol="0">
            <a:spAutoFit/>
          </a:bodyPr>
          <a:lstStyle>
            <a:lvl1pPr marL="0"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1pPr>
            <a:lvl2pPr marL="457212"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2pPr>
            <a:lvl3pPr marL="914423" indent="0" algn="l" defTabSz="914423" rtl="0" eaLnBrk="1" latinLnBrk="0" hangingPunct="1">
              <a:lnSpc>
                <a:spcPct val="120000"/>
              </a:lnSpc>
              <a:spcBef>
                <a:spcPts val="0"/>
              </a:spcBef>
              <a:buFont typeface="Arial" panose="020B0604020202020204" pitchFamily="34" charset="0"/>
              <a:buNone/>
              <a:defRPr kumimoji="1" sz="1800" kern="1200">
                <a:solidFill>
                  <a:schemeClr val="tx1"/>
                </a:solidFill>
                <a:latin typeface="+mj-ea"/>
                <a:ea typeface="+mj-ea"/>
                <a:cs typeface="+mn-cs"/>
              </a:defRPr>
            </a:lvl3pPr>
            <a:lvl4pPr marL="1371634"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4pPr>
            <a:lvl5pPr marL="1828846"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ts val="1100"/>
              </a:lnSpc>
            </a:pPr>
            <a:r>
              <a:rPr lang="en-US" altLang="ja-JP" sz="800" b="1" dirty="0">
                <a:latin typeface="メイリオ" panose="020B0604030504040204" pitchFamily="50" charset="-128"/>
                <a:ea typeface="メイリオ" panose="020B0604030504040204" pitchFamily="50" charset="-128"/>
              </a:rPr>
              <a:t>QR</a:t>
            </a:r>
            <a:r>
              <a:rPr lang="ja-JP" altLang="en-US" sz="800" b="1" dirty="0">
                <a:latin typeface="メイリオ" panose="020B0604030504040204" pitchFamily="50" charset="-128"/>
                <a:ea typeface="メイリオ" panose="020B0604030504040204" pitchFamily="50" charset="-128"/>
              </a:rPr>
              <a:t>コード決済を使えなるなら</a:t>
            </a:r>
            <a:endParaRPr lang="en-US" altLang="ja-JP" sz="800" b="1" dirty="0">
              <a:latin typeface="メイリオ" panose="020B0604030504040204" pitchFamily="50" charset="-128"/>
              <a:ea typeface="メイリオ" panose="020B0604030504040204" pitchFamily="50" charset="-128"/>
            </a:endParaRPr>
          </a:p>
          <a:p>
            <a:pPr algn="ctr">
              <a:lnSpc>
                <a:spcPts val="1100"/>
              </a:lnSpc>
            </a:pPr>
            <a:r>
              <a:rPr lang="ja-JP" altLang="en-US" sz="800" b="1" dirty="0">
                <a:latin typeface="メイリオ" panose="020B0604030504040204" pitchFamily="50" charset="-128"/>
                <a:ea typeface="メイリオ" panose="020B0604030504040204" pitchFamily="50" charset="-128"/>
              </a:rPr>
              <a:t>このお店で買おう！</a:t>
            </a:r>
            <a:endParaRPr lang="en-US" altLang="ja-JP" sz="800" b="1" dirty="0">
              <a:latin typeface="メイリオ" panose="020B0604030504040204" pitchFamily="50" charset="-128"/>
              <a:ea typeface="メイリオ" panose="020B0604030504040204" pitchFamily="50" charset="-128"/>
            </a:endParaRPr>
          </a:p>
        </p:txBody>
      </p:sp>
      <p:sp>
        <p:nvSpPr>
          <p:cNvPr id="121" name="正方形/長方形 120"/>
          <p:cNvSpPr/>
          <p:nvPr/>
        </p:nvSpPr>
        <p:spPr>
          <a:xfrm>
            <a:off x="7434505" y="3437041"/>
            <a:ext cx="1166176" cy="423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ja-JP" altLang="en-US" sz="800" b="1" dirty="0">
                <a:solidFill>
                  <a:schemeClr val="tx1"/>
                </a:solidFill>
                <a:latin typeface="Meiryo" panose="020B0604030504040204" pitchFamily="34" charset="-128"/>
                <a:ea typeface="Meiryo" panose="020B0604030504040204" pitchFamily="34" charset="-128"/>
              </a:rPr>
              <a:t>売上金額入金までのタイムラグがある</a:t>
            </a:r>
            <a:endParaRPr kumimoji="1" lang="en-US" altLang="ja-JP" sz="800" b="1" i="1"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xmlns="" id="{ACB5EE91-FFF1-A098-FDE3-77EAE6AB0ACC}"/>
              </a:ext>
            </a:extLst>
          </p:cNvPr>
          <p:cNvSpPr/>
          <p:nvPr/>
        </p:nvSpPr>
        <p:spPr>
          <a:xfrm>
            <a:off x="1143951" y="2875865"/>
            <a:ext cx="1877437" cy="542456"/>
          </a:xfrm>
          <a:prstGeom prst="rect">
            <a:avLst/>
          </a:prstGeom>
        </p:spPr>
        <p:txBody>
          <a:bodyPr wrap="none">
            <a:spAutoFit/>
          </a:bodyPr>
          <a:lstStyle/>
          <a:p>
            <a:pPr algn="ctr">
              <a:lnSpc>
                <a:spcPts val="1840"/>
              </a:lnSpc>
            </a:pPr>
            <a:r>
              <a:rPr kumimoji="1" lang="ja-JP" altLang="en-US" sz="1200" b="1" dirty="0">
                <a:solidFill>
                  <a:schemeClr val="tx1"/>
                </a:solidFill>
                <a:latin typeface="メイリオ" panose="020B0604030504040204" pitchFamily="50" charset="-128"/>
                <a:ea typeface="メイリオ" panose="020B0604030504040204" pitchFamily="50" charset="-128"/>
              </a:rPr>
              <a:t>既存顧客離れ防止や</a:t>
            </a:r>
          </a:p>
          <a:p>
            <a:pPr algn="ctr">
              <a:lnSpc>
                <a:spcPts val="1840"/>
              </a:lnSpc>
            </a:pPr>
            <a:r>
              <a:rPr kumimoji="1" lang="ja-JP" altLang="en-US" sz="1200" b="1" dirty="0">
                <a:solidFill>
                  <a:schemeClr val="tx1"/>
                </a:solidFill>
                <a:latin typeface="メイリオ" panose="020B0604030504040204" pitchFamily="50" charset="-128"/>
                <a:ea typeface="メイリオ" panose="020B0604030504040204" pitchFamily="50" charset="-128"/>
              </a:rPr>
              <a:t>新規顧客獲得につながる</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xmlns="" id="{09D18D38-31C1-4917-EE26-E1479C828EF6}"/>
              </a:ext>
            </a:extLst>
          </p:cNvPr>
          <p:cNvSpPr/>
          <p:nvPr/>
        </p:nvSpPr>
        <p:spPr>
          <a:xfrm>
            <a:off x="3616481" y="3124689"/>
            <a:ext cx="2339102" cy="553998"/>
          </a:xfrm>
          <a:prstGeom prst="rect">
            <a:avLst/>
          </a:prstGeom>
        </p:spPr>
        <p:txBody>
          <a:bodyPr wrap="none">
            <a:spAutoFit/>
          </a:bodyPr>
          <a:lstStyle/>
          <a:p>
            <a:pPr algn="ctr">
              <a:lnSpc>
                <a:spcPts val="1840"/>
              </a:lnSpc>
            </a:pPr>
            <a:r>
              <a:rPr kumimoji="1" lang="ja-JP" altLang="en-US" sz="1200" b="1" dirty="0">
                <a:solidFill>
                  <a:schemeClr val="tx1"/>
                </a:solidFill>
                <a:latin typeface="メイリオ" panose="020B0604030504040204" pitchFamily="50" charset="-128"/>
                <a:ea typeface="メイリオ" panose="020B0604030504040204" pitchFamily="50" charset="-128"/>
              </a:rPr>
              <a:t>現金の数え間違いなど</a:t>
            </a:r>
          </a:p>
          <a:p>
            <a:pPr algn="ctr">
              <a:lnSpc>
                <a:spcPts val="1840"/>
              </a:lnSpc>
            </a:pPr>
            <a:r>
              <a:rPr kumimoji="1" lang="ja-JP" altLang="en-US" sz="1200" b="1" dirty="0">
                <a:latin typeface="メイリオ" panose="020B0604030504040204" pitchFamily="50" charset="-128"/>
                <a:ea typeface="メイリオ" panose="020B0604030504040204" pitchFamily="50" charset="-128"/>
              </a:rPr>
              <a:t>精算</a:t>
            </a:r>
            <a:r>
              <a:rPr kumimoji="1" lang="ja-JP" altLang="en-US" sz="1200" b="1" dirty="0" smtClean="0">
                <a:solidFill>
                  <a:schemeClr val="tx1"/>
                </a:solidFill>
                <a:latin typeface="メイリオ" panose="020B0604030504040204" pitchFamily="50" charset="-128"/>
                <a:ea typeface="メイリオ" panose="020B0604030504040204" pitchFamily="50" charset="-128"/>
              </a:rPr>
              <a:t>時</a:t>
            </a:r>
            <a:r>
              <a:rPr kumimoji="1" lang="ja-JP" altLang="en-US" sz="1200" b="1" dirty="0">
                <a:solidFill>
                  <a:schemeClr val="tx1"/>
                </a:solidFill>
                <a:latin typeface="メイリオ" panose="020B0604030504040204" pitchFamily="50" charset="-128"/>
                <a:ea typeface="メイリオ" panose="020B0604030504040204" pitchFamily="50" charset="-128"/>
              </a:rPr>
              <a:t>の会計ミス</a:t>
            </a:r>
            <a:r>
              <a:rPr kumimoji="1" lang="ja-JP" altLang="en-US" sz="1200" b="1" dirty="0" smtClean="0">
                <a:solidFill>
                  <a:schemeClr val="tx1"/>
                </a:solidFill>
                <a:latin typeface="メイリオ" panose="020B0604030504040204" pitchFamily="50" charset="-128"/>
                <a:ea typeface="メイリオ" panose="020B0604030504040204" pitchFamily="50" charset="-128"/>
              </a:rPr>
              <a:t>が防止</a:t>
            </a:r>
            <a:r>
              <a:rPr kumimoji="1" lang="ja-JP" altLang="en-US" sz="1200" b="1" dirty="0">
                <a:solidFill>
                  <a:schemeClr val="tx1"/>
                </a:solidFill>
                <a:latin typeface="メイリオ" panose="020B0604030504040204" pitchFamily="50" charset="-128"/>
                <a:ea typeface="メイリオ" panose="020B0604030504040204" pitchFamily="50" charset="-128"/>
              </a:rPr>
              <a:t>できる</a:t>
            </a:r>
          </a:p>
        </p:txBody>
      </p:sp>
      <p:sp>
        <p:nvSpPr>
          <p:cNvPr id="23" name="コンテンツ プレースホルダー 2">
            <a:extLst>
              <a:ext uri="{FF2B5EF4-FFF2-40B4-BE49-F238E27FC236}">
                <a16:creationId xmlns:a16="http://schemas.microsoft.com/office/drawing/2014/main" xmlns="" id="{33A86C2F-FB9F-4A9F-E1AC-9BBDBDF7C3A0}"/>
              </a:ext>
            </a:extLst>
          </p:cNvPr>
          <p:cNvSpPr txBox="1">
            <a:spLocks/>
          </p:cNvSpPr>
          <p:nvPr/>
        </p:nvSpPr>
        <p:spPr>
          <a:xfrm>
            <a:off x="3821285" y="4531168"/>
            <a:ext cx="1908779" cy="311230"/>
          </a:xfrm>
          <a:prstGeom prst="rect">
            <a:avLst/>
          </a:prstGeom>
          <a:noFill/>
        </p:spPr>
        <p:txBody>
          <a:bodyPr vert="horz" wrap="square" lIns="36000" tIns="36000" rIns="36000" bIns="36000" rtlCol="0">
            <a:spAutoFit/>
          </a:bodyPr>
          <a:lstStyle>
            <a:lvl1pPr marL="0"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1pPr>
            <a:lvl2pPr marL="457212"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2pPr>
            <a:lvl3pPr marL="914423" indent="0" algn="l" defTabSz="914423" rtl="0" eaLnBrk="1" latinLnBrk="0" hangingPunct="1">
              <a:lnSpc>
                <a:spcPct val="120000"/>
              </a:lnSpc>
              <a:spcBef>
                <a:spcPts val="0"/>
              </a:spcBef>
              <a:buFont typeface="Arial" panose="020B0604020202020204" pitchFamily="34" charset="0"/>
              <a:buNone/>
              <a:defRPr kumimoji="1" sz="1800" kern="1200">
                <a:solidFill>
                  <a:schemeClr val="tx1"/>
                </a:solidFill>
                <a:latin typeface="+mj-ea"/>
                <a:ea typeface="+mj-ea"/>
                <a:cs typeface="+mn-cs"/>
              </a:defRPr>
            </a:lvl3pPr>
            <a:lvl4pPr marL="1371634"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4pPr>
            <a:lvl5pPr marL="1828846"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ts val="2000"/>
              </a:lnSpc>
            </a:pPr>
            <a:r>
              <a:rPr lang="ja-JP" altLang="en-US" sz="1200" b="1" dirty="0">
                <a:latin typeface="Meiryo" panose="020B0604030504040204" pitchFamily="34" charset="-128"/>
                <a:ea typeface="Meiryo" panose="020B0604030504040204" pitchFamily="34" charset="-128"/>
              </a:rPr>
              <a:t>売上管理が簡易になる</a:t>
            </a:r>
            <a:endParaRPr lang="en-US" altLang="ja-JP" sz="1200" b="1" dirty="0">
              <a:latin typeface="Meiryo" panose="020B0604030504040204" pitchFamily="34" charset="-128"/>
              <a:ea typeface="Meiryo" panose="020B0604030504040204" pitchFamily="34" charset="-128"/>
            </a:endParaRPr>
          </a:p>
        </p:txBody>
      </p:sp>
      <p:sp>
        <p:nvSpPr>
          <p:cNvPr id="33" name="正方形/長方形 32">
            <a:extLst>
              <a:ext uri="{FF2B5EF4-FFF2-40B4-BE49-F238E27FC236}">
                <a16:creationId xmlns:a16="http://schemas.microsoft.com/office/drawing/2014/main" xmlns="" id="{F3C717B0-3031-625A-49B9-7B0B2BC86D50}"/>
              </a:ext>
            </a:extLst>
          </p:cNvPr>
          <p:cNvSpPr/>
          <p:nvPr/>
        </p:nvSpPr>
        <p:spPr>
          <a:xfrm>
            <a:off x="1362059" y="5639498"/>
            <a:ext cx="1415772" cy="542456"/>
          </a:xfrm>
          <a:prstGeom prst="rect">
            <a:avLst/>
          </a:prstGeom>
        </p:spPr>
        <p:txBody>
          <a:bodyPr wrap="none">
            <a:spAutoFit/>
          </a:bodyPr>
          <a:lstStyle/>
          <a:p>
            <a:pPr algn="ctr">
              <a:lnSpc>
                <a:spcPts val="1840"/>
              </a:lnSpc>
            </a:pPr>
            <a:r>
              <a:rPr kumimoji="1" lang="ja-JP" altLang="en-US" sz="1200" b="1" dirty="0">
                <a:solidFill>
                  <a:schemeClr val="tx1"/>
                </a:solidFill>
                <a:latin typeface="メイリオ" panose="020B0604030504040204" pitchFamily="50" charset="-128"/>
                <a:ea typeface="メイリオ" panose="020B0604030504040204" pitchFamily="50" charset="-128"/>
              </a:rPr>
              <a:t>決済速度が速く</a:t>
            </a:r>
            <a:endParaRPr kumimoji="1" lang="en-US" altLang="ja-JP" sz="1200" b="1" dirty="0">
              <a:solidFill>
                <a:schemeClr val="tx1"/>
              </a:solidFill>
              <a:latin typeface="メイリオ" panose="020B0604030504040204" pitchFamily="50" charset="-128"/>
              <a:ea typeface="メイリオ" panose="020B0604030504040204" pitchFamily="50" charset="-128"/>
            </a:endParaRPr>
          </a:p>
          <a:p>
            <a:pPr algn="ctr">
              <a:lnSpc>
                <a:spcPts val="1840"/>
              </a:lnSpc>
            </a:pPr>
            <a:r>
              <a:rPr kumimoji="1" lang="ja-JP" altLang="en-US" sz="1200" b="1" dirty="0">
                <a:solidFill>
                  <a:schemeClr val="tx1"/>
                </a:solidFill>
                <a:latin typeface="メイリオ" panose="020B0604030504040204" pitchFamily="50" charset="-128"/>
                <a:ea typeface="メイリオ" panose="020B0604030504040204" pitchFamily="50" charset="-128"/>
              </a:rPr>
              <a:t>混雑緩和ができる</a:t>
            </a:r>
          </a:p>
        </p:txBody>
      </p:sp>
      <p:pic>
        <p:nvPicPr>
          <p:cNvPr id="44" name="図 43" descr="ゲームのキャラクター&#10;&#10;中程度の精度で自動的に生成された説明">
            <a:extLst>
              <a:ext uri="{FF2B5EF4-FFF2-40B4-BE49-F238E27FC236}">
                <a16:creationId xmlns:a16="http://schemas.microsoft.com/office/drawing/2014/main" xmlns="" id="{BD47934F-7927-47CB-548A-C4DB266C8C13}"/>
              </a:ext>
            </a:extLst>
          </p:cNvPr>
          <p:cNvPicPr>
            <a:picLocks noChangeAspect="1"/>
          </p:cNvPicPr>
          <p:nvPr/>
        </p:nvPicPr>
        <p:blipFill>
          <a:blip r:embed="rId4"/>
          <a:stretch>
            <a:fillRect/>
          </a:stretch>
        </p:blipFill>
        <p:spPr>
          <a:xfrm>
            <a:off x="2908877" y="6249101"/>
            <a:ext cx="392562" cy="495085"/>
          </a:xfrm>
          <a:prstGeom prst="rect">
            <a:avLst/>
          </a:prstGeom>
        </p:spPr>
      </p:pic>
      <p:sp>
        <p:nvSpPr>
          <p:cNvPr id="48" name="正方形/長方形 47">
            <a:extLst>
              <a:ext uri="{FF2B5EF4-FFF2-40B4-BE49-F238E27FC236}">
                <a16:creationId xmlns:a16="http://schemas.microsoft.com/office/drawing/2014/main" xmlns="" id="{9888974A-4431-C560-6F31-DA088649D98C}"/>
              </a:ext>
            </a:extLst>
          </p:cNvPr>
          <p:cNvSpPr/>
          <p:nvPr/>
        </p:nvSpPr>
        <p:spPr>
          <a:xfrm>
            <a:off x="3994834" y="5932082"/>
            <a:ext cx="1569660" cy="587340"/>
          </a:xfrm>
          <a:prstGeom prst="rect">
            <a:avLst/>
          </a:prstGeom>
        </p:spPr>
        <p:txBody>
          <a:bodyPr wrap="none">
            <a:spAutoFit/>
          </a:bodyPr>
          <a:lstStyle/>
          <a:p>
            <a:pPr algn="ctr">
              <a:lnSpc>
                <a:spcPts val="2000"/>
              </a:lnSpc>
            </a:pPr>
            <a:r>
              <a:rPr lang="ja-JP" altLang="en-US" sz="1200" b="1" dirty="0">
                <a:latin typeface="Meiryo" panose="020B0604030504040204" pitchFamily="34" charset="-128"/>
                <a:ea typeface="Meiryo" panose="020B0604030504040204" pitchFamily="34" charset="-128"/>
              </a:rPr>
              <a:t>現金の管理コストが</a:t>
            </a:r>
            <a:endParaRPr lang="en-US" altLang="ja-JP" sz="1200" b="1" dirty="0">
              <a:latin typeface="Meiryo" panose="020B0604030504040204" pitchFamily="34" charset="-128"/>
              <a:ea typeface="Meiryo" panose="020B0604030504040204" pitchFamily="34" charset="-128"/>
            </a:endParaRPr>
          </a:p>
          <a:p>
            <a:pPr algn="ctr">
              <a:lnSpc>
                <a:spcPts val="2000"/>
              </a:lnSpc>
            </a:pPr>
            <a:r>
              <a:rPr lang="ja-JP" altLang="en-US" sz="1200" b="1" dirty="0">
                <a:latin typeface="Meiryo" panose="020B0604030504040204" pitchFamily="34" charset="-128"/>
                <a:ea typeface="Meiryo" panose="020B0604030504040204" pitchFamily="34" charset="-128"/>
              </a:rPr>
              <a:t>軽減できる</a:t>
            </a:r>
            <a:endParaRPr lang="en-US" altLang="ja-JP" sz="1200" b="1" dirty="0">
              <a:latin typeface="Meiryo" panose="020B0604030504040204" pitchFamily="34" charset="-128"/>
              <a:ea typeface="Meiryo" panose="020B0604030504040204" pitchFamily="34" charset="-128"/>
            </a:endParaRPr>
          </a:p>
        </p:txBody>
      </p:sp>
      <p:sp>
        <p:nvSpPr>
          <p:cNvPr id="54" name="コンテンツ プレースホルダー 2">
            <a:extLst>
              <a:ext uri="{FF2B5EF4-FFF2-40B4-BE49-F238E27FC236}">
                <a16:creationId xmlns:a16="http://schemas.microsoft.com/office/drawing/2014/main" xmlns="" id="{21F000BD-055A-B564-3EEE-4B03728CAD15}"/>
              </a:ext>
            </a:extLst>
          </p:cNvPr>
          <p:cNvSpPr txBox="1">
            <a:spLocks/>
          </p:cNvSpPr>
          <p:nvPr/>
        </p:nvSpPr>
        <p:spPr>
          <a:xfrm>
            <a:off x="6996980" y="2912094"/>
            <a:ext cx="2753170" cy="522826"/>
          </a:xfrm>
          <a:prstGeom prst="rect">
            <a:avLst/>
          </a:prstGeom>
        </p:spPr>
        <p:txBody>
          <a:bodyPr vert="horz" wrap="square" lIns="36000" tIns="36000" rIns="36000" bIns="36000" rtlCol="0">
            <a:spAutoFit/>
          </a:bodyPr>
          <a:lstStyle>
            <a:lvl1pPr marL="0"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1pPr>
            <a:lvl2pPr marL="457212"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2pPr>
            <a:lvl3pPr marL="914423" indent="0" algn="l" defTabSz="914423" rtl="0" eaLnBrk="1" latinLnBrk="0" hangingPunct="1">
              <a:lnSpc>
                <a:spcPct val="120000"/>
              </a:lnSpc>
              <a:spcBef>
                <a:spcPts val="0"/>
              </a:spcBef>
              <a:buFont typeface="Arial" panose="020B0604020202020204" pitchFamily="34" charset="0"/>
              <a:buNone/>
              <a:defRPr kumimoji="1" sz="1800" kern="1200">
                <a:solidFill>
                  <a:schemeClr val="tx1"/>
                </a:solidFill>
                <a:latin typeface="+mj-ea"/>
                <a:ea typeface="+mj-ea"/>
                <a:cs typeface="+mn-cs"/>
              </a:defRPr>
            </a:lvl3pPr>
            <a:lvl4pPr marL="1371634"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4pPr>
            <a:lvl5pPr marL="1828846"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ts val="1800"/>
              </a:lnSpc>
            </a:pPr>
            <a:r>
              <a:rPr lang="ja-JP" altLang="en-US" sz="1200" b="1" dirty="0">
                <a:latin typeface="Meiryo" panose="020B0604030504040204" pitchFamily="34" charset="-128"/>
                <a:ea typeface="Meiryo" panose="020B0604030504040204" pitchFamily="34" charset="-128"/>
              </a:rPr>
              <a:t>売り上げてすぐに</a:t>
            </a:r>
            <a:endParaRPr lang="en-US" altLang="ja-JP" sz="1200" b="1" dirty="0">
              <a:latin typeface="Meiryo" panose="020B0604030504040204" pitchFamily="34" charset="-128"/>
              <a:ea typeface="Meiryo" panose="020B0604030504040204" pitchFamily="34" charset="-128"/>
            </a:endParaRPr>
          </a:p>
          <a:p>
            <a:pPr algn="ctr">
              <a:lnSpc>
                <a:spcPts val="1800"/>
              </a:lnSpc>
            </a:pPr>
            <a:r>
              <a:rPr lang="ja-JP" altLang="en-US" sz="1200" b="1" dirty="0">
                <a:latin typeface="Meiryo" panose="020B0604030504040204" pitchFamily="34" charset="-128"/>
                <a:ea typeface="Meiryo" panose="020B0604030504040204" pitchFamily="34" charset="-128"/>
              </a:rPr>
              <a:t>現金化できない場合がある</a:t>
            </a:r>
            <a:endParaRPr lang="en-US" altLang="ja-JP" sz="1200" b="1" dirty="0">
              <a:latin typeface="Meiryo" panose="020B0604030504040204" pitchFamily="34" charset="-128"/>
              <a:ea typeface="Meiryo" panose="020B0604030504040204" pitchFamily="34" charset="-128"/>
            </a:endParaRPr>
          </a:p>
        </p:txBody>
      </p:sp>
      <p:sp>
        <p:nvSpPr>
          <p:cNvPr id="80" name="コンテンツ プレースホルダー 2">
            <a:extLst>
              <a:ext uri="{FF2B5EF4-FFF2-40B4-BE49-F238E27FC236}">
                <a16:creationId xmlns:a16="http://schemas.microsoft.com/office/drawing/2014/main" xmlns="" id="{B0FB9842-5AC9-F0EC-2489-2886995F2137}"/>
              </a:ext>
            </a:extLst>
          </p:cNvPr>
          <p:cNvSpPr txBox="1">
            <a:spLocks/>
          </p:cNvSpPr>
          <p:nvPr/>
        </p:nvSpPr>
        <p:spPr>
          <a:xfrm>
            <a:off x="7100196" y="4406383"/>
            <a:ext cx="2521754" cy="329184"/>
          </a:xfrm>
          <a:prstGeom prst="rect">
            <a:avLst/>
          </a:prstGeom>
        </p:spPr>
        <p:txBody>
          <a:bodyPr vert="horz" wrap="square" lIns="36000" tIns="36000" rIns="36000" bIns="36000" rtlCol="0">
            <a:spAutoFit/>
          </a:bodyPr>
          <a:lstStyle>
            <a:lvl1pPr marL="0"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1pPr>
            <a:lvl2pPr marL="457212"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2pPr>
            <a:lvl3pPr marL="914423" indent="0" algn="l" defTabSz="914423" rtl="0" eaLnBrk="1" latinLnBrk="0" hangingPunct="1">
              <a:lnSpc>
                <a:spcPct val="120000"/>
              </a:lnSpc>
              <a:spcBef>
                <a:spcPts val="0"/>
              </a:spcBef>
              <a:buFont typeface="Arial" panose="020B0604020202020204" pitchFamily="34" charset="0"/>
              <a:buNone/>
              <a:defRPr kumimoji="1" sz="1800" kern="1200">
                <a:solidFill>
                  <a:schemeClr val="tx1"/>
                </a:solidFill>
                <a:latin typeface="+mj-ea"/>
                <a:ea typeface="+mj-ea"/>
                <a:cs typeface="+mn-cs"/>
              </a:defRPr>
            </a:lvl3pPr>
            <a:lvl4pPr marL="1371634"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4pPr>
            <a:lvl5pPr marL="1828846"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ts val="2000"/>
              </a:lnSpc>
            </a:pPr>
            <a:r>
              <a:rPr lang="ja-JP" altLang="en-US" sz="1200" b="1" dirty="0">
                <a:latin typeface="Meiryo" panose="020B0604030504040204" pitchFamily="34" charset="-128"/>
                <a:ea typeface="Meiryo" panose="020B0604030504040204" pitchFamily="34" charset="-128"/>
              </a:rPr>
              <a:t>会計作業が煩雑になる</a:t>
            </a:r>
            <a:endParaRPr lang="en-US" altLang="ja-JP" sz="1200" b="1" dirty="0">
              <a:latin typeface="Meiryo" panose="020B0604030504040204" pitchFamily="34" charset="-128"/>
              <a:ea typeface="Meiryo" panose="020B0604030504040204" pitchFamily="34" charset="-128"/>
            </a:endParaRPr>
          </a:p>
        </p:txBody>
      </p:sp>
      <p:sp>
        <p:nvSpPr>
          <p:cNvPr id="92" name="コンテンツ プレースホルダー 2">
            <a:extLst>
              <a:ext uri="{FF2B5EF4-FFF2-40B4-BE49-F238E27FC236}">
                <a16:creationId xmlns:a16="http://schemas.microsoft.com/office/drawing/2014/main" xmlns="" id="{00FC0BBC-05D3-8B6B-6E59-ABF03FE034B5}"/>
              </a:ext>
            </a:extLst>
          </p:cNvPr>
          <p:cNvSpPr txBox="1">
            <a:spLocks/>
          </p:cNvSpPr>
          <p:nvPr/>
        </p:nvSpPr>
        <p:spPr>
          <a:xfrm>
            <a:off x="6996909" y="5931039"/>
            <a:ext cx="2753170" cy="311230"/>
          </a:xfrm>
          <a:prstGeom prst="rect">
            <a:avLst/>
          </a:prstGeom>
        </p:spPr>
        <p:txBody>
          <a:bodyPr vert="horz" wrap="square" lIns="36000" tIns="36000" rIns="36000" bIns="36000" rtlCol="0">
            <a:spAutoFit/>
          </a:bodyPr>
          <a:lstStyle>
            <a:lvl1pPr marL="0"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1pPr>
            <a:lvl2pPr marL="457212"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2pPr>
            <a:lvl3pPr marL="914423" indent="0" algn="l" defTabSz="914423" rtl="0" eaLnBrk="1" latinLnBrk="0" hangingPunct="1">
              <a:lnSpc>
                <a:spcPct val="120000"/>
              </a:lnSpc>
              <a:spcBef>
                <a:spcPts val="0"/>
              </a:spcBef>
              <a:buFont typeface="Arial" panose="020B0604020202020204" pitchFamily="34" charset="0"/>
              <a:buNone/>
              <a:defRPr kumimoji="1" sz="1800" kern="1200">
                <a:solidFill>
                  <a:schemeClr val="tx1"/>
                </a:solidFill>
                <a:latin typeface="+mj-ea"/>
                <a:ea typeface="+mj-ea"/>
                <a:cs typeface="+mn-cs"/>
              </a:defRPr>
            </a:lvl3pPr>
            <a:lvl4pPr marL="1371634"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4pPr>
            <a:lvl5pPr marL="1828846"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ts val="2000"/>
              </a:lnSpc>
            </a:pPr>
            <a:r>
              <a:rPr lang="ja-JP" altLang="en-US" sz="1200" b="1" dirty="0">
                <a:latin typeface="Meiryo" panose="020B0604030504040204" pitchFamily="34" charset="-128"/>
                <a:ea typeface="Meiryo" panose="020B0604030504040204" pitchFamily="34" charset="-128"/>
              </a:rPr>
              <a:t>手数料</a:t>
            </a:r>
            <a:r>
              <a:rPr lang="en-US" altLang="ja-JP" sz="1200" b="1" baseline="30000" dirty="0">
                <a:latin typeface="Meiryo" panose="020B0604030504040204" pitchFamily="34" charset="-128"/>
                <a:ea typeface="Meiryo" panose="020B0604030504040204" pitchFamily="34" charset="-128"/>
              </a:rPr>
              <a:t>※</a:t>
            </a:r>
            <a:r>
              <a:rPr lang="ja-JP" altLang="en-US" sz="1200" b="1" dirty="0">
                <a:latin typeface="Meiryo" panose="020B0604030504040204" pitchFamily="34" charset="-128"/>
                <a:ea typeface="Meiryo" panose="020B0604030504040204" pitchFamily="34" charset="-128"/>
              </a:rPr>
              <a:t>や導入費用がかかる</a:t>
            </a:r>
            <a:endParaRPr lang="en-US" altLang="ja-JP" sz="1200" b="1" dirty="0">
              <a:latin typeface="Meiryo" panose="020B0604030504040204" pitchFamily="34" charset="-128"/>
              <a:ea typeface="Meiryo" panose="020B0604030504040204" pitchFamily="34" charset="-128"/>
            </a:endParaRPr>
          </a:p>
        </p:txBody>
      </p:sp>
      <p:sp>
        <p:nvSpPr>
          <p:cNvPr id="93" name="コンテンツ プレースホルダー 2">
            <a:extLst>
              <a:ext uri="{FF2B5EF4-FFF2-40B4-BE49-F238E27FC236}">
                <a16:creationId xmlns:a16="http://schemas.microsoft.com/office/drawing/2014/main" xmlns="" id="{94DC0D03-AE57-40D2-B14C-02F9C41C76BD}"/>
              </a:ext>
            </a:extLst>
          </p:cNvPr>
          <p:cNvSpPr txBox="1">
            <a:spLocks/>
          </p:cNvSpPr>
          <p:nvPr/>
        </p:nvSpPr>
        <p:spPr>
          <a:xfrm>
            <a:off x="8065815" y="6295198"/>
            <a:ext cx="1628666" cy="226591"/>
          </a:xfrm>
          <a:prstGeom prst="rect">
            <a:avLst/>
          </a:prstGeom>
          <a:noFill/>
        </p:spPr>
        <p:txBody>
          <a:bodyPr vert="horz" wrap="square" lIns="36000" tIns="36000" rIns="36000" bIns="36000" rtlCol="0">
            <a:spAutoFit/>
          </a:bodyPr>
          <a:lstStyle>
            <a:lvl1pPr marL="0"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1pPr>
            <a:lvl2pPr marL="457212"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2pPr>
            <a:lvl3pPr marL="914423" indent="0" algn="l" defTabSz="914423" rtl="0" eaLnBrk="1" latinLnBrk="0" hangingPunct="1">
              <a:lnSpc>
                <a:spcPct val="120000"/>
              </a:lnSpc>
              <a:spcBef>
                <a:spcPts val="0"/>
              </a:spcBef>
              <a:buFont typeface="Arial" panose="020B0604020202020204" pitchFamily="34" charset="0"/>
              <a:buNone/>
              <a:defRPr kumimoji="1" sz="1800" kern="1200">
                <a:solidFill>
                  <a:schemeClr val="tx1"/>
                </a:solidFill>
                <a:latin typeface="+mj-ea"/>
                <a:ea typeface="+mj-ea"/>
                <a:cs typeface="+mn-cs"/>
              </a:defRPr>
            </a:lvl3pPr>
            <a:lvl4pPr marL="1371634"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4pPr>
            <a:lvl5pPr marL="1828846"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1200"/>
              </a:lnSpc>
            </a:pPr>
            <a:r>
              <a:rPr lang="en-US" altLang="ja-JP" sz="800" b="1" dirty="0">
                <a:latin typeface="Meiryo" panose="020B0604030504040204" pitchFamily="34" charset="-128"/>
                <a:ea typeface="Meiryo" panose="020B0604030504040204" pitchFamily="34" charset="-128"/>
              </a:rPr>
              <a:t>※</a:t>
            </a:r>
            <a:r>
              <a:rPr lang="ja-JP" altLang="en-US" sz="800" b="1" dirty="0">
                <a:latin typeface="Meiryo" panose="020B0604030504040204" pitchFamily="34" charset="-128"/>
                <a:ea typeface="Meiryo" panose="020B0604030504040204" pitchFamily="34" charset="-128"/>
              </a:rPr>
              <a:t>決済手数料と振込手数料</a:t>
            </a:r>
            <a:endParaRPr lang="en-US" altLang="ja-JP" sz="800" b="1" dirty="0">
              <a:latin typeface="Meiryo" panose="020B0604030504040204" pitchFamily="34" charset="-128"/>
              <a:ea typeface="Meiryo" panose="020B0604030504040204" pitchFamily="34" charset="-128"/>
            </a:endParaRPr>
          </a:p>
        </p:txBody>
      </p:sp>
      <p:pic>
        <p:nvPicPr>
          <p:cNvPr id="69" name="図 68" descr="コンピューターゲームの画面&#10;&#10;低い精度で自動的に生成された説明">
            <a:extLst>
              <a:ext uri="{FF2B5EF4-FFF2-40B4-BE49-F238E27FC236}">
                <a16:creationId xmlns:a16="http://schemas.microsoft.com/office/drawing/2014/main" xmlns="" id="{068E3A3C-7F6E-15D8-B4CE-B2B64866CF08}"/>
              </a:ext>
            </a:extLst>
          </p:cNvPr>
          <p:cNvPicPr>
            <a:picLocks noChangeAspect="1"/>
          </p:cNvPicPr>
          <p:nvPr/>
        </p:nvPicPr>
        <p:blipFill>
          <a:blip r:embed="rId5"/>
          <a:stretch>
            <a:fillRect/>
          </a:stretch>
        </p:blipFill>
        <p:spPr>
          <a:xfrm>
            <a:off x="8643987" y="3518330"/>
            <a:ext cx="530876" cy="268848"/>
          </a:xfrm>
          <a:prstGeom prst="rect">
            <a:avLst/>
          </a:prstGeom>
        </p:spPr>
      </p:pic>
      <p:pic>
        <p:nvPicPr>
          <p:cNvPr id="102" name="図 101" descr="ゲームのキャラクター&#10;&#10;中程度の精度で自動的に生成された説明">
            <a:extLst>
              <a:ext uri="{FF2B5EF4-FFF2-40B4-BE49-F238E27FC236}">
                <a16:creationId xmlns:a16="http://schemas.microsoft.com/office/drawing/2014/main" xmlns="" id="{BD47934F-7927-47CB-548A-C4DB266C8C13}"/>
              </a:ext>
            </a:extLst>
          </p:cNvPr>
          <p:cNvPicPr>
            <a:picLocks noChangeAspect="1"/>
          </p:cNvPicPr>
          <p:nvPr/>
        </p:nvPicPr>
        <p:blipFill>
          <a:blip r:embed="rId4"/>
          <a:stretch>
            <a:fillRect/>
          </a:stretch>
        </p:blipFill>
        <p:spPr>
          <a:xfrm>
            <a:off x="9147542" y="4859487"/>
            <a:ext cx="392562" cy="495085"/>
          </a:xfrm>
          <a:prstGeom prst="rect">
            <a:avLst/>
          </a:prstGeom>
        </p:spPr>
      </p:pic>
      <p:sp>
        <p:nvSpPr>
          <p:cNvPr id="103" name="角丸四角形吹き出し 102"/>
          <p:cNvSpPr/>
          <p:nvPr/>
        </p:nvSpPr>
        <p:spPr>
          <a:xfrm>
            <a:off x="7503387" y="4838144"/>
            <a:ext cx="1521942" cy="404677"/>
          </a:xfrm>
          <a:prstGeom prst="wedgeRoundRectCallout">
            <a:avLst>
              <a:gd name="adj1" fmla="val 56751"/>
              <a:gd name="adj2" fmla="val 27217"/>
              <a:gd name="adj3" fmla="val 16667"/>
            </a:avLst>
          </a:prstGeom>
          <a:solidFill>
            <a:srgbClr val="CD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コンテンツ プレースホルダー 2">
            <a:extLst>
              <a:ext uri="{FF2B5EF4-FFF2-40B4-BE49-F238E27FC236}">
                <a16:creationId xmlns:a16="http://schemas.microsoft.com/office/drawing/2014/main" xmlns="" id="{F9F2C850-5135-4F73-5C91-746963E1E94D}"/>
              </a:ext>
            </a:extLst>
          </p:cNvPr>
          <p:cNvSpPr txBox="1">
            <a:spLocks/>
          </p:cNvSpPr>
          <p:nvPr/>
        </p:nvSpPr>
        <p:spPr>
          <a:xfrm>
            <a:off x="7570614" y="4863923"/>
            <a:ext cx="1543060" cy="354832"/>
          </a:xfrm>
          <a:prstGeom prst="rect">
            <a:avLst/>
          </a:prstGeom>
        </p:spPr>
        <p:txBody>
          <a:bodyPr vert="horz" wrap="square" lIns="36000" tIns="36000" rIns="36000" bIns="36000" rtlCol="0">
            <a:spAutoFit/>
          </a:bodyPr>
          <a:lstStyle>
            <a:lvl1pPr marL="0"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1pPr>
            <a:lvl2pPr marL="457212"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2pPr>
            <a:lvl3pPr marL="914423" indent="0" algn="l" defTabSz="914423" rtl="0" eaLnBrk="1" latinLnBrk="0" hangingPunct="1">
              <a:lnSpc>
                <a:spcPct val="120000"/>
              </a:lnSpc>
              <a:spcBef>
                <a:spcPts val="0"/>
              </a:spcBef>
              <a:buFont typeface="Arial" panose="020B0604020202020204" pitchFamily="34" charset="0"/>
              <a:buNone/>
              <a:defRPr kumimoji="1" sz="1800" kern="1200">
                <a:solidFill>
                  <a:schemeClr val="tx1"/>
                </a:solidFill>
                <a:latin typeface="+mj-ea"/>
                <a:ea typeface="+mj-ea"/>
                <a:cs typeface="+mn-cs"/>
              </a:defRPr>
            </a:lvl3pPr>
            <a:lvl4pPr marL="1371634"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4pPr>
            <a:lvl5pPr marL="1828846"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1100"/>
              </a:lnSpc>
            </a:pPr>
            <a:r>
              <a:rPr lang="ja-JP" altLang="en-US" sz="800" b="1" dirty="0">
                <a:latin typeface="Meiryo" panose="020B0604030504040204" pitchFamily="34" charset="-128"/>
                <a:ea typeface="Meiryo" panose="020B0604030504040204" pitchFamily="34" charset="-128"/>
              </a:rPr>
              <a:t>決済方式</a:t>
            </a:r>
            <a:r>
              <a:rPr lang="ja-JP" altLang="en-US" sz="800" b="1" dirty="0" smtClean="0">
                <a:latin typeface="Meiryo" panose="020B0604030504040204" pitchFamily="34" charset="-128"/>
                <a:ea typeface="Meiryo" panose="020B0604030504040204" pitchFamily="34" charset="-128"/>
              </a:rPr>
              <a:t>が現金</a:t>
            </a:r>
            <a:r>
              <a:rPr lang="ja-JP" altLang="en-US" sz="800" b="1" dirty="0">
                <a:latin typeface="Meiryo" panose="020B0604030504040204" pitchFamily="34" charset="-128"/>
                <a:ea typeface="Meiryo" panose="020B0604030504040204" pitchFamily="34" charset="-128"/>
              </a:rPr>
              <a:t>以外にもあり</a:t>
            </a:r>
            <a:endParaRPr lang="en-US" altLang="ja-JP" sz="800" b="1" dirty="0">
              <a:latin typeface="Meiryo" panose="020B0604030504040204" pitchFamily="34" charset="-128"/>
              <a:ea typeface="Meiryo" panose="020B0604030504040204" pitchFamily="34" charset="-128"/>
            </a:endParaRPr>
          </a:p>
          <a:p>
            <a:pPr>
              <a:lnSpc>
                <a:spcPts val="1100"/>
              </a:lnSpc>
            </a:pPr>
            <a:r>
              <a:rPr lang="ja-JP" altLang="en-US" sz="800" b="1" dirty="0">
                <a:latin typeface="Meiryo" panose="020B0604030504040204" pitchFamily="34" charset="-128"/>
                <a:ea typeface="Meiryo" panose="020B0604030504040204" pitchFamily="34" charset="-128"/>
              </a:rPr>
              <a:t>会計作業が大変</a:t>
            </a:r>
            <a:r>
              <a:rPr lang="en-US" altLang="ja-JP" sz="800" b="1" dirty="0">
                <a:latin typeface="Meiryo" panose="020B0604030504040204" pitchFamily="34" charset="-128"/>
                <a:ea typeface="Meiryo" panose="020B0604030504040204" pitchFamily="34" charset="-128"/>
              </a:rPr>
              <a:t>…</a:t>
            </a:r>
            <a:endParaRPr lang="ja-JP" altLang="en-US" sz="800" b="1" dirty="0">
              <a:latin typeface="Meiryo" panose="020B0604030504040204" pitchFamily="34" charset="-128"/>
              <a:ea typeface="Meiryo" panose="020B0604030504040204" pitchFamily="34" charset="-128"/>
            </a:endParaRPr>
          </a:p>
        </p:txBody>
      </p:sp>
      <p:sp>
        <p:nvSpPr>
          <p:cNvPr id="104" name="角丸四角形吹き出し 103"/>
          <p:cNvSpPr/>
          <p:nvPr/>
        </p:nvSpPr>
        <p:spPr>
          <a:xfrm>
            <a:off x="1230655" y="6196529"/>
            <a:ext cx="1521942" cy="468078"/>
          </a:xfrm>
          <a:prstGeom prst="wedgeRoundRectCallout">
            <a:avLst>
              <a:gd name="adj1" fmla="val 56751"/>
              <a:gd name="adj2" fmla="val 27217"/>
              <a:gd name="adj3" fmla="val 16667"/>
            </a:avLst>
          </a:prstGeom>
          <a:solidFill>
            <a:srgbClr val="FA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コンテンツ プレースホルダー 2">
            <a:extLst>
              <a:ext uri="{FF2B5EF4-FFF2-40B4-BE49-F238E27FC236}">
                <a16:creationId xmlns:a16="http://schemas.microsoft.com/office/drawing/2014/main" xmlns="" id="{08495857-6B32-BA4D-30E6-FFA8E03F1145}"/>
              </a:ext>
            </a:extLst>
          </p:cNvPr>
          <p:cNvSpPr txBox="1">
            <a:spLocks/>
          </p:cNvSpPr>
          <p:nvPr/>
        </p:nvSpPr>
        <p:spPr>
          <a:xfrm>
            <a:off x="1213237" y="6202456"/>
            <a:ext cx="1588551" cy="457424"/>
          </a:xfrm>
          <a:prstGeom prst="rect">
            <a:avLst/>
          </a:prstGeom>
        </p:spPr>
        <p:txBody>
          <a:bodyPr vert="horz" wrap="square" lIns="36000" tIns="36000" rIns="36000" bIns="36000" rtlCol="0">
            <a:spAutoFit/>
          </a:bodyPr>
          <a:lstStyle>
            <a:lvl1pPr marL="0"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1pPr>
            <a:lvl2pPr marL="457212"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2pPr>
            <a:lvl3pPr marL="914423" indent="0" algn="l" defTabSz="914423" rtl="0" eaLnBrk="1" latinLnBrk="0" hangingPunct="1">
              <a:lnSpc>
                <a:spcPct val="120000"/>
              </a:lnSpc>
              <a:spcBef>
                <a:spcPts val="0"/>
              </a:spcBef>
              <a:buFont typeface="Arial" panose="020B0604020202020204" pitchFamily="34" charset="0"/>
              <a:buNone/>
              <a:defRPr kumimoji="1" sz="1800" kern="1200">
                <a:solidFill>
                  <a:schemeClr val="tx1"/>
                </a:solidFill>
                <a:latin typeface="+mj-ea"/>
                <a:ea typeface="+mj-ea"/>
                <a:cs typeface="+mn-cs"/>
              </a:defRPr>
            </a:lvl3pPr>
            <a:lvl4pPr marL="1371634"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4pPr>
            <a:lvl5pPr marL="1828846"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ts val="1000"/>
              </a:lnSpc>
            </a:pPr>
            <a:r>
              <a:rPr lang="ja-JP" altLang="en-US" sz="800" b="1" dirty="0">
                <a:latin typeface="Meiryo" panose="020B0604030504040204" pitchFamily="34" charset="-128"/>
                <a:ea typeface="Meiryo" panose="020B0604030504040204" pitchFamily="34" charset="-128"/>
              </a:rPr>
              <a:t>お釣りを渡すなどの</a:t>
            </a:r>
            <a:endParaRPr lang="en-US" altLang="ja-JP" sz="800" b="1" dirty="0">
              <a:latin typeface="Meiryo" panose="020B0604030504040204" pitchFamily="34" charset="-128"/>
              <a:ea typeface="Meiryo" panose="020B0604030504040204" pitchFamily="34" charset="-128"/>
            </a:endParaRPr>
          </a:p>
          <a:p>
            <a:pPr algn="ctr">
              <a:lnSpc>
                <a:spcPts val="1000"/>
              </a:lnSpc>
            </a:pPr>
            <a:r>
              <a:rPr lang="ja-JP" altLang="en-US" sz="800" b="1" dirty="0">
                <a:latin typeface="Meiryo" panose="020B0604030504040204" pitchFamily="34" charset="-128"/>
                <a:ea typeface="Meiryo" panose="020B0604030504040204" pitchFamily="34" charset="-128"/>
              </a:rPr>
              <a:t>時間が無くなることで</a:t>
            </a:r>
            <a:endParaRPr lang="en-US" altLang="ja-JP" sz="800" b="1" dirty="0">
              <a:latin typeface="Meiryo" panose="020B0604030504040204" pitchFamily="34" charset="-128"/>
              <a:ea typeface="Meiryo" panose="020B0604030504040204" pitchFamily="34" charset="-128"/>
            </a:endParaRPr>
          </a:p>
          <a:p>
            <a:pPr algn="ctr">
              <a:lnSpc>
                <a:spcPts val="1000"/>
              </a:lnSpc>
            </a:pPr>
            <a:r>
              <a:rPr lang="ja-JP" altLang="en-US" sz="800" b="1" dirty="0">
                <a:latin typeface="Meiryo" panose="020B0604030504040204" pitchFamily="34" charset="-128"/>
                <a:ea typeface="Meiryo" panose="020B0604030504040204" pitchFamily="34" charset="-128"/>
              </a:rPr>
              <a:t>会計もスピーディーに！</a:t>
            </a:r>
          </a:p>
        </p:txBody>
      </p:sp>
      <p:sp>
        <p:nvSpPr>
          <p:cNvPr id="106" name="角丸四角形 105"/>
          <p:cNvSpPr/>
          <p:nvPr/>
        </p:nvSpPr>
        <p:spPr>
          <a:xfrm>
            <a:off x="3992515" y="4841745"/>
            <a:ext cx="1571980" cy="397473"/>
          </a:xfrm>
          <a:prstGeom prst="roundRect">
            <a:avLst/>
          </a:prstGeom>
          <a:solidFill>
            <a:srgbClr val="FA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白い背景に黒い文字が書かれた紙&#10;&#10;中程度の精度で自動的に生成された説明">
            <a:extLst>
              <a:ext uri="{FF2B5EF4-FFF2-40B4-BE49-F238E27FC236}">
                <a16:creationId xmlns:a16="http://schemas.microsoft.com/office/drawing/2014/main" xmlns="" id="{FEE41105-6F2D-F58A-18DD-535FAA02A732}"/>
              </a:ext>
            </a:extLst>
          </p:cNvPr>
          <p:cNvPicPr>
            <a:picLocks noChangeAspect="1"/>
          </p:cNvPicPr>
          <p:nvPr/>
        </p:nvPicPr>
        <p:blipFill>
          <a:blip r:embed="rId6"/>
          <a:stretch>
            <a:fillRect/>
          </a:stretch>
        </p:blipFill>
        <p:spPr>
          <a:xfrm>
            <a:off x="4091242" y="4874461"/>
            <a:ext cx="517127" cy="344294"/>
          </a:xfrm>
          <a:prstGeom prst="rect">
            <a:avLst/>
          </a:prstGeom>
        </p:spPr>
      </p:pic>
      <p:sp>
        <p:nvSpPr>
          <p:cNvPr id="26" name="コンテンツ プレースホルダー 2">
            <a:extLst>
              <a:ext uri="{FF2B5EF4-FFF2-40B4-BE49-F238E27FC236}">
                <a16:creationId xmlns:a16="http://schemas.microsoft.com/office/drawing/2014/main" xmlns="" id="{1C28320A-B3D8-2A55-6E50-E37E5714F86F}"/>
              </a:ext>
            </a:extLst>
          </p:cNvPr>
          <p:cNvSpPr txBox="1">
            <a:spLocks/>
          </p:cNvSpPr>
          <p:nvPr/>
        </p:nvSpPr>
        <p:spPr>
          <a:xfrm>
            <a:off x="4653270" y="4895187"/>
            <a:ext cx="1529887" cy="318924"/>
          </a:xfrm>
          <a:prstGeom prst="rect">
            <a:avLst/>
          </a:prstGeom>
        </p:spPr>
        <p:txBody>
          <a:bodyPr vert="horz" wrap="square" lIns="36000" tIns="36000" rIns="36000" bIns="36000" rtlCol="0">
            <a:spAutoFit/>
          </a:bodyPr>
          <a:lstStyle>
            <a:lvl1pPr marL="0"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1pPr>
            <a:lvl2pPr marL="457212"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2pPr>
            <a:lvl3pPr marL="914423" indent="0" algn="l" defTabSz="914423" rtl="0" eaLnBrk="1" latinLnBrk="0" hangingPunct="1">
              <a:lnSpc>
                <a:spcPct val="120000"/>
              </a:lnSpc>
              <a:spcBef>
                <a:spcPts val="0"/>
              </a:spcBef>
              <a:buFont typeface="Arial" panose="020B0604020202020204" pitchFamily="34" charset="0"/>
              <a:buNone/>
              <a:defRPr kumimoji="1" sz="1800" kern="1200">
                <a:solidFill>
                  <a:schemeClr val="tx1"/>
                </a:solidFill>
                <a:latin typeface="+mj-ea"/>
                <a:ea typeface="+mj-ea"/>
                <a:cs typeface="+mn-cs"/>
              </a:defRPr>
            </a:lvl3pPr>
            <a:lvl4pPr marL="1371634"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4pPr>
            <a:lvl5pPr marL="1828846"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800" b="1" dirty="0">
                <a:latin typeface="Meiryo" panose="020B0604030504040204" pitchFamily="34" charset="-128"/>
                <a:ea typeface="Meiryo" panose="020B0604030504040204" pitchFamily="34" charset="-128"/>
              </a:rPr>
              <a:t>決済履歴</a:t>
            </a:r>
            <a:r>
              <a:rPr lang="ja-JP" altLang="en-US" sz="800" b="1" dirty="0" smtClean="0">
                <a:latin typeface="Meiryo" panose="020B0604030504040204" pitchFamily="34" charset="-128"/>
                <a:ea typeface="Meiryo" panose="020B0604030504040204" pitchFamily="34" charset="-128"/>
              </a:rPr>
              <a:t>は</a:t>
            </a:r>
            <a:endParaRPr lang="en-US" altLang="ja-JP" sz="800" b="1" dirty="0" smtClean="0">
              <a:latin typeface="Meiryo" panose="020B0604030504040204" pitchFamily="34" charset="-128"/>
              <a:ea typeface="Meiryo" panose="020B0604030504040204" pitchFamily="34" charset="-128"/>
            </a:endParaRPr>
          </a:p>
          <a:p>
            <a:pPr>
              <a:lnSpc>
                <a:spcPct val="100000"/>
              </a:lnSpc>
            </a:pPr>
            <a:r>
              <a:rPr lang="ja-JP" altLang="en-US" sz="800" b="1" dirty="0" smtClean="0">
                <a:latin typeface="Meiryo" panose="020B0604030504040204" pitchFamily="34" charset="-128"/>
                <a:ea typeface="Meiryo" panose="020B0604030504040204" pitchFamily="34" charset="-128"/>
              </a:rPr>
              <a:t>データ</a:t>
            </a:r>
            <a:r>
              <a:rPr lang="ja-JP" altLang="en-US" sz="800" b="1" dirty="0">
                <a:latin typeface="Meiryo" panose="020B0604030504040204" pitchFamily="34" charset="-128"/>
                <a:ea typeface="Meiryo" panose="020B0604030504040204" pitchFamily="34" charset="-128"/>
              </a:rPr>
              <a:t>で管理！</a:t>
            </a:r>
          </a:p>
        </p:txBody>
      </p:sp>
    </p:spTree>
    <p:extLst>
      <p:ext uri="{BB962C8B-B14F-4D97-AF65-F5344CB8AC3E}">
        <p14:creationId xmlns:p14="http://schemas.microsoft.com/office/powerpoint/2010/main" val="1363506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a:extLst>
              <a:ext uri="{FF2B5EF4-FFF2-40B4-BE49-F238E27FC236}">
                <a16:creationId xmlns:a16="http://schemas.microsoft.com/office/drawing/2014/main" xmlns="" id="{49E62134-657B-751E-5838-4355007EDE46}"/>
              </a:ext>
            </a:extLst>
          </p:cNvPr>
          <p:cNvSpPr/>
          <p:nvPr/>
        </p:nvSpPr>
        <p:spPr>
          <a:xfrm>
            <a:off x="6507083" y="2031107"/>
            <a:ext cx="3698955" cy="4906096"/>
          </a:xfrm>
          <a:prstGeom prst="roundRect">
            <a:avLst>
              <a:gd name="adj" fmla="val 891"/>
            </a:avLst>
          </a:prstGeom>
          <a:solidFill>
            <a:schemeClr val="bg1"/>
          </a:solidFill>
          <a:ln>
            <a:solidFill>
              <a:srgbClr val="6AC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a:extLst>
              <a:ext uri="{FF2B5EF4-FFF2-40B4-BE49-F238E27FC236}">
                <a16:creationId xmlns:a16="http://schemas.microsoft.com/office/drawing/2014/main" xmlns="" id="{032F6210-BB42-2ACF-9050-8C160944866A}"/>
              </a:ext>
            </a:extLst>
          </p:cNvPr>
          <p:cNvSpPr/>
          <p:nvPr/>
        </p:nvSpPr>
        <p:spPr>
          <a:xfrm>
            <a:off x="605689" y="2031108"/>
            <a:ext cx="5662876" cy="4909398"/>
          </a:xfrm>
          <a:prstGeom prst="roundRect">
            <a:avLst>
              <a:gd name="adj" fmla="val 891"/>
            </a:avLst>
          </a:prstGeom>
          <a:solidFill>
            <a:schemeClr val="bg1"/>
          </a:solidFill>
          <a:ln>
            <a:solidFill>
              <a:srgbClr val="6AC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xmlns="" id="{174D4766-726E-1439-5959-C497D4D34979}"/>
              </a:ext>
            </a:extLst>
          </p:cNvPr>
          <p:cNvGrpSpPr/>
          <p:nvPr/>
        </p:nvGrpSpPr>
        <p:grpSpPr>
          <a:xfrm>
            <a:off x="2069946" y="2150036"/>
            <a:ext cx="2748174" cy="397292"/>
            <a:chOff x="828694" y="3409773"/>
            <a:chExt cx="2748174" cy="397292"/>
          </a:xfrm>
        </p:grpSpPr>
        <p:sp>
          <p:nvSpPr>
            <p:cNvPr id="49" name="角丸四角形 48">
              <a:extLst>
                <a:ext uri="{FF2B5EF4-FFF2-40B4-BE49-F238E27FC236}">
                  <a16:creationId xmlns:a16="http://schemas.microsoft.com/office/drawing/2014/main" xmlns="" id="{47EC9337-85B5-74AF-18F3-B70536F8B267}"/>
                </a:ext>
              </a:extLst>
            </p:cNvPr>
            <p:cNvSpPr/>
            <p:nvPr/>
          </p:nvSpPr>
          <p:spPr>
            <a:xfrm>
              <a:off x="890169" y="3409773"/>
              <a:ext cx="2625225" cy="397292"/>
            </a:xfrm>
            <a:prstGeom prst="roundRect">
              <a:avLst/>
            </a:prstGeom>
            <a:solidFill>
              <a:srgbClr val="C6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xmlns="" id="{117727D9-E852-49D5-E0AA-17B3BAC81860}"/>
                </a:ext>
              </a:extLst>
            </p:cNvPr>
            <p:cNvSpPr txBox="1"/>
            <p:nvPr/>
          </p:nvSpPr>
          <p:spPr>
            <a:xfrm>
              <a:off x="828694" y="3460271"/>
              <a:ext cx="2748174" cy="338554"/>
            </a:xfrm>
            <a:prstGeom prst="rect">
              <a:avLst/>
            </a:prstGeom>
            <a:noFill/>
          </p:spPr>
          <p:txBody>
            <a:bodyPr wrap="square">
              <a:spAutoFit/>
            </a:bodyPr>
            <a:lstStyle/>
            <a:p>
              <a:pPr algn="ctr"/>
              <a:r>
                <a:rPr lang="ja-JP" altLang="en-US" sz="1600" b="1">
                  <a:solidFill>
                    <a:schemeClr val="bg1"/>
                  </a:solidFill>
                  <a:latin typeface="Meiryo" panose="020B0604030504040204" pitchFamily="34" charset="-128"/>
                  <a:ea typeface="Meiryo" panose="020B0604030504040204" pitchFamily="34" charset="-128"/>
                </a:rPr>
                <a:t>メリット</a:t>
              </a:r>
              <a:endParaRPr lang="ja-JP" altLang="en-US" sz="1600" b="1" dirty="0">
                <a:solidFill>
                  <a:schemeClr val="bg1"/>
                </a:solidFill>
                <a:latin typeface="Meiryo" panose="020B0604030504040204" pitchFamily="34" charset="-128"/>
                <a:ea typeface="Meiryo" panose="020B0604030504040204" pitchFamily="34" charset="-128"/>
              </a:endParaRPr>
            </a:p>
          </p:txBody>
        </p:sp>
      </p:grpSp>
      <p:grpSp>
        <p:nvGrpSpPr>
          <p:cNvPr id="74" name="グループ化 73">
            <a:extLst>
              <a:ext uri="{FF2B5EF4-FFF2-40B4-BE49-F238E27FC236}">
                <a16:creationId xmlns:a16="http://schemas.microsoft.com/office/drawing/2014/main" xmlns="" id="{174D4766-726E-1439-5959-C497D4D34979}"/>
              </a:ext>
            </a:extLst>
          </p:cNvPr>
          <p:cNvGrpSpPr/>
          <p:nvPr/>
        </p:nvGrpSpPr>
        <p:grpSpPr>
          <a:xfrm>
            <a:off x="6993490" y="2150036"/>
            <a:ext cx="2748174" cy="397292"/>
            <a:chOff x="828694" y="3409773"/>
            <a:chExt cx="2748174" cy="397292"/>
          </a:xfrm>
        </p:grpSpPr>
        <p:sp>
          <p:nvSpPr>
            <p:cNvPr id="75" name="角丸四角形 74">
              <a:extLst>
                <a:ext uri="{FF2B5EF4-FFF2-40B4-BE49-F238E27FC236}">
                  <a16:creationId xmlns:a16="http://schemas.microsoft.com/office/drawing/2014/main" xmlns="" id="{47EC9337-85B5-74AF-18F3-B70536F8B267}"/>
                </a:ext>
              </a:extLst>
            </p:cNvPr>
            <p:cNvSpPr/>
            <p:nvPr/>
          </p:nvSpPr>
          <p:spPr>
            <a:xfrm>
              <a:off x="890169" y="3409773"/>
              <a:ext cx="2625225" cy="397292"/>
            </a:xfrm>
            <a:prstGeom prst="roundRect">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xmlns="" id="{117727D9-E852-49D5-E0AA-17B3BAC81860}"/>
                </a:ext>
              </a:extLst>
            </p:cNvPr>
            <p:cNvSpPr txBox="1"/>
            <p:nvPr/>
          </p:nvSpPr>
          <p:spPr>
            <a:xfrm>
              <a:off x="828694" y="3460271"/>
              <a:ext cx="2748174" cy="338554"/>
            </a:xfrm>
            <a:prstGeom prst="rect">
              <a:avLst/>
            </a:prstGeom>
            <a:noFill/>
          </p:spPr>
          <p:txBody>
            <a:bodyPr wrap="square">
              <a:spAutoFit/>
            </a:bodyPr>
            <a:lstStyle/>
            <a:p>
              <a:pPr algn="ctr"/>
              <a:r>
                <a:rPr lang="ja-JP" altLang="en-US" sz="1600" b="1" dirty="0">
                  <a:solidFill>
                    <a:schemeClr val="bg1"/>
                  </a:solidFill>
                  <a:latin typeface="Meiryo" panose="020B0604030504040204" pitchFamily="34" charset="-128"/>
                  <a:ea typeface="Meiryo" panose="020B0604030504040204" pitchFamily="34" charset="-128"/>
                </a:rPr>
                <a:t>デメリット</a:t>
              </a:r>
            </a:p>
          </p:txBody>
        </p:sp>
      </p:grpSp>
      <p:sp>
        <p:nvSpPr>
          <p:cNvPr id="12" name="テキスト ボックス 11">
            <a:extLst>
              <a:ext uri="{FF2B5EF4-FFF2-40B4-BE49-F238E27FC236}">
                <a16:creationId xmlns:a16="http://schemas.microsoft.com/office/drawing/2014/main" xmlns="" id="{431C09AE-FB1E-74CE-CD21-A2238F652BB1}"/>
              </a:ext>
            </a:extLst>
          </p:cNvPr>
          <p:cNvSpPr txBox="1"/>
          <p:nvPr/>
        </p:nvSpPr>
        <p:spPr>
          <a:xfrm>
            <a:off x="797118" y="1426517"/>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2. </a:t>
            </a:r>
            <a:r>
              <a:rPr lang="ja-JP" altLang="en-US" sz="2800" b="1" dirty="0">
                <a:latin typeface="Meiryo" panose="020B0604030504040204" pitchFamily="34" charset="-128"/>
                <a:ea typeface="Meiryo" panose="020B0604030504040204" pitchFamily="34" charset="-128"/>
              </a:rPr>
              <a:t>消費者側のメリット・デメリット</a:t>
            </a:r>
          </a:p>
        </p:txBody>
      </p:sp>
      <p:sp>
        <p:nvSpPr>
          <p:cNvPr id="40" name="テキスト ボックス 39">
            <a:extLst>
              <a:ext uri="{FF2B5EF4-FFF2-40B4-BE49-F238E27FC236}">
                <a16:creationId xmlns:a16="http://schemas.microsoft.com/office/drawing/2014/main" xmlns="" id="{1DCC8C94-9916-7B4F-C6F8-CC504440ABA4}"/>
              </a:ext>
            </a:extLst>
          </p:cNvPr>
          <p:cNvSpPr txBox="1"/>
          <p:nvPr/>
        </p:nvSpPr>
        <p:spPr>
          <a:xfrm>
            <a:off x="2085871" y="639937"/>
            <a:ext cx="7417685" cy="461665"/>
          </a:xfrm>
          <a:prstGeom prst="rect">
            <a:avLst/>
          </a:prstGeom>
          <a:noFill/>
        </p:spPr>
        <p:txBody>
          <a:bodyPr wrap="square">
            <a:spAutoFit/>
          </a:bodyPr>
          <a:lstStyle/>
          <a:p>
            <a:r>
              <a:rPr lang="en-US" altLang="ja-JP" sz="2400" b="1" dirty="0">
                <a:latin typeface="Meiryo" panose="020B0604030504040204" pitchFamily="34" charset="-128"/>
                <a:ea typeface="Meiryo" panose="020B0604030504040204" pitchFamily="34" charset="-128"/>
              </a:rPr>
              <a:t>QR</a:t>
            </a:r>
            <a:r>
              <a:rPr lang="ja-JP" altLang="en-US" sz="2400" b="1" dirty="0">
                <a:latin typeface="Meiryo" panose="020B0604030504040204" pitchFamily="34" charset="-128"/>
                <a:ea typeface="Meiryo" panose="020B0604030504040204" pitchFamily="34" charset="-128"/>
              </a:rPr>
              <a:t>コード決済のメリット・デメリット</a:t>
            </a:r>
          </a:p>
        </p:txBody>
      </p:sp>
      <p:sp>
        <p:nvSpPr>
          <p:cNvPr id="63" name="片側の 2 つの角を切り取った四角形 62">
            <a:extLst>
              <a:ext uri="{FF2B5EF4-FFF2-40B4-BE49-F238E27FC236}">
                <a16:creationId xmlns:a16="http://schemas.microsoft.com/office/drawing/2014/main" xmlns="" id="{D5D591E5-42FA-A1C1-F2B5-82F382922DC1}"/>
              </a:ext>
            </a:extLst>
          </p:cNvPr>
          <p:cNvSpPr/>
          <p:nvPr/>
        </p:nvSpPr>
        <p:spPr>
          <a:xfrm>
            <a:off x="604647" y="523793"/>
            <a:ext cx="1351369" cy="523221"/>
          </a:xfrm>
          <a:prstGeom prst="snip2SameRect">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xmlns="" id="{029909CC-6CDF-60E3-ABF8-5A147F22B267}"/>
              </a:ext>
            </a:extLst>
          </p:cNvPr>
          <p:cNvSpPr/>
          <p:nvPr/>
        </p:nvSpPr>
        <p:spPr>
          <a:xfrm rot="10800000">
            <a:off x="604646" y="0"/>
            <a:ext cx="1351369" cy="523222"/>
          </a:xfrm>
          <a:prstGeom prst="snip2SameRect">
            <a:avLst/>
          </a:prstGeom>
          <a:solidFill>
            <a:srgbClr val="6A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xmlns="" id="{A3525639-CD2D-25E6-AA1B-D13D8DDC40C5}"/>
              </a:ext>
            </a:extLst>
          </p:cNvPr>
          <p:cNvSpPr txBox="1"/>
          <p:nvPr/>
        </p:nvSpPr>
        <p:spPr>
          <a:xfrm>
            <a:off x="788667" y="403384"/>
            <a:ext cx="983325" cy="630942"/>
          </a:xfrm>
          <a:prstGeom prst="rect">
            <a:avLst/>
          </a:prstGeom>
          <a:solidFill>
            <a:srgbClr val="6AC8F3"/>
          </a:solid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3</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sp>
        <p:nvSpPr>
          <p:cNvPr id="44" name="テキスト ボックス 43">
            <a:extLst>
              <a:ext uri="{FF2B5EF4-FFF2-40B4-BE49-F238E27FC236}">
                <a16:creationId xmlns:a16="http://schemas.microsoft.com/office/drawing/2014/main" xmlns="" id="{1AFAA685-FD3E-4B7F-9518-05A62A2742C2}"/>
              </a:ext>
            </a:extLst>
          </p:cNvPr>
          <p:cNvSpPr txBox="1"/>
          <p:nvPr/>
        </p:nvSpPr>
        <p:spPr>
          <a:xfrm>
            <a:off x="521390" y="7020990"/>
            <a:ext cx="4041491" cy="261610"/>
          </a:xfrm>
          <a:prstGeom prst="rect">
            <a:avLst/>
          </a:prstGeom>
          <a:noFill/>
        </p:spPr>
        <p:txBody>
          <a:bodyPr wrap="none" rtlCol="0">
            <a:spAutoFit/>
          </a:bodyPr>
          <a:lstStyle/>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ここでは、</a:t>
            </a:r>
            <a:r>
              <a:rPr kumimoji="1" lang="en-US" altLang="ja-JP" sz="1100" dirty="0">
                <a:latin typeface="メイリオ" panose="020B0604030504040204" pitchFamily="50" charset="-128"/>
                <a:ea typeface="メイリオ" panose="020B0604030504040204" pitchFamily="50" charset="-128"/>
              </a:rPr>
              <a:t>MPM</a:t>
            </a:r>
            <a:r>
              <a:rPr kumimoji="1" lang="ja-JP" altLang="en-US" sz="1100" dirty="0">
                <a:latin typeface="メイリオ" panose="020B0604030504040204" pitchFamily="50" charset="-128"/>
                <a:ea typeface="メイリオ" panose="020B0604030504040204" pitchFamily="50" charset="-128"/>
              </a:rPr>
              <a:t>方式・</a:t>
            </a:r>
            <a:r>
              <a:rPr kumimoji="1" lang="en-US" altLang="ja-JP" sz="1100" dirty="0">
                <a:latin typeface="メイリオ" panose="020B0604030504040204" pitchFamily="50" charset="-128"/>
                <a:ea typeface="メイリオ" panose="020B0604030504040204" pitchFamily="50" charset="-128"/>
              </a:rPr>
              <a:t>CPM</a:t>
            </a:r>
            <a:r>
              <a:rPr kumimoji="1" lang="ja-JP" altLang="en-US" sz="1100" dirty="0">
                <a:latin typeface="メイリオ" panose="020B0604030504040204" pitchFamily="50" charset="-128"/>
                <a:ea typeface="メイリオ" panose="020B0604030504040204" pitchFamily="50" charset="-128"/>
              </a:rPr>
              <a:t>方式について説明しています。</a:t>
            </a:r>
          </a:p>
        </p:txBody>
      </p:sp>
      <p:sp>
        <p:nvSpPr>
          <p:cNvPr id="2" name="角丸四角形 1">
            <a:extLst>
              <a:ext uri="{FF2B5EF4-FFF2-40B4-BE49-F238E27FC236}">
                <a16:creationId xmlns:a16="http://schemas.microsoft.com/office/drawing/2014/main" xmlns="" id="{C811086D-B6A6-650A-9C08-A84F08978E34}"/>
              </a:ext>
            </a:extLst>
          </p:cNvPr>
          <p:cNvSpPr/>
          <p:nvPr/>
        </p:nvSpPr>
        <p:spPr>
          <a:xfrm>
            <a:off x="816694" y="2757353"/>
            <a:ext cx="2521753" cy="1163711"/>
          </a:xfrm>
          <a:prstGeom prst="roundRect">
            <a:avLst>
              <a:gd name="adj" fmla="val 5648"/>
            </a:avLst>
          </a:prstGeom>
          <a:no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xmlns="" id="{BCD3B03B-98B5-0ACC-C821-B1BB7DD78B1D}"/>
              </a:ext>
            </a:extLst>
          </p:cNvPr>
          <p:cNvSpPr/>
          <p:nvPr/>
        </p:nvSpPr>
        <p:spPr>
          <a:xfrm>
            <a:off x="1209671" y="3082313"/>
            <a:ext cx="1723549" cy="330860"/>
          </a:xfrm>
          <a:prstGeom prst="rect">
            <a:avLst/>
          </a:prstGeom>
        </p:spPr>
        <p:txBody>
          <a:bodyPr wrap="none">
            <a:spAutoFit/>
          </a:bodyPr>
          <a:lstStyle/>
          <a:p>
            <a:pPr algn="ctr">
              <a:lnSpc>
                <a:spcPts val="2000"/>
              </a:lnSpc>
            </a:pPr>
            <a:r>
              <a:rPr lang="ja-JP" altLang="en-US" sz="1200" b="1" dirty="0">
                <a:latin typeface="Meiryo" panose="020B0604030504040204" pitchFamily="34" charset="-128"/>
                <a:ea typeface="Meiryo" panose="020B0604030504040204" pitchFamily="34" charset="-128"/>
              </a:rPr>
              <a:t>決済がスムーズになる</a:t>
            </a:r>
            <a:endParaRPr lang="en-US" altLang="ja-JP" sz="1200" b="1" dirty="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xmlns="" id="{B801D1D8-DE1F-C904-F7CE-2538764F0A4A}"/>
              </a:ext>
            </a:extLst>
          </p:cNvPr>
          <p:cNvSpPr/>
          <p:nvPr/>
        </p:nvSpPr>
        <p:spPr>
          <a:xfrm>
            <a:off x="4224907" y="4520339"/>
            <a:ext cx="1107996" cy="587340"/>
          </a:xfrm>
          <a:prstGeom prst="rect">
            <a:avLst/>
          </a:prstGeom>
        </p:spPr>
        <p:txBody>
          <a:bodyPr wrap="none">
            <a:spAutoFit/>
          </a:bodyPr>
          <a:lstStyle/>
          <a:p>
            <a:pPr algn="ctr">
              <a:lnSpc>
                <a:spcPts val="2000"/>
              </a:lnSpc>
            </a:pPr>
            <a:r>
              <a:rPr lang="ja-JP" altLang="en-US" sz="1200" b="1" dirty="0">
                <a:latin typeface="Meiryo" panose="020B0604030504040204" pitchFamily="34" charset="-128"/>
                <a:ea typeface="Meiryo" panose="020B0604030504040204" pitchFamily="34" charset="-128"/>
              </a:rPr>
              <a:t>ポイント等の</a:t>
            </a:r>
            <a:endParaRPr lang="en-US" altLang="ja-JP" sz="1200" b="1" dirty="0">
              <a:latin typeface="Meiryo" panose="020B0604030504040204" pitchFamily="34" charset="-128"/>
              <a:ea typeface="Meiryo" panose="020B0604030504040204" pitchFamily="34" charset="-128"/>
            </a:endParaRPr>
          </a:p>
          <a:p>
            <a:pPr algn="ctr">
              <a:lnSpc>
                <a:spcPts val="2000"/>
              </a:lnSpc>
            </a:pPr>
            <a:r>
              <a:rPr lang="ja-JP" altLang="en-US" sz="1200" b="1" dirty="0">
                <a:latin typeface="Meiryo" panose="020B0604030504040204" pitchFamily="34" charset="-128"/>
                <a:ea typeface="Meiryo" panose="020B0604030504040204" pitchFamily="34" charset="-128"/>
              </a:rPr>
              <a:t>還元がある</a:t>
            </a:r>
            <a:endParaRPr lang="en-US" altLang="ja-JP" sz="1200" b="1" dirty="0">
              <a:latin typeface="Meiryo" panose="020B0604030504040204" pitchFamily="34" charset="-128"/>
              <a:ea typeface="Meiryo" panose="020B0604030504040204" pitchFamily="34" charset="-128"/>
            </a:endParaRPr>
          </a:p>
        </p:txBody>
      </p:sp>
      <p:sp>
        <p:nvSpPr>
          <p:cNvPr id="10" name="角丸四角形 9">
            <a:extLst>
              <a:ext uri="{FF2B5EF4-FFF2-40B4-BE49-F238E27FC236}">
                <a16:creationId xmlns:a16="http://schemas.microsoft.com/office/drawing/2014/main" xmlns="" id="{2FA5570B-B49F-430C-8A25-1443287120AF}"/>
              </a:ext>
            </a:extLst>
          </p:cNvPr>
          <p:cNvSpPr/>
          <p:nvPr/>
        </p:nvSpPr>
        <p:spPr>
          <a:xfrm>
            <a:off x="3517309" y="2759405"/>
            <a:ext cx="2521753" cy="1163711"/>
          </a:xfrm>
          <a:prstGeom prst="roundRect">
            <a:avLst>
              <a:gd name="adj" fmla="val 5648"/>
            </a:avLst>
          </a:prstGeom>
          <a:no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13" name="角丸四角形 12">
            <a:extLst>
              <a:ext uri="{FF2B5EF4-FFF2-40B4-BE49-F238E27FC236}">
                <a16:creationId xmlns:a16="http://schemas.microsoft.com/office/drawing/2014/main" xmlns="" id="{9390EA58-3D3E-E28D-46FF-8BBB96264433}"/>
              </a:ext>
            </a:extLst>
          </p:cNvPr>
          <p:cNvSpPr/>
          <p:nvPr/>
        </p:nvSpPr>
        <p:spPr>
          <a:xfrm>
            <a:off x="809069" y="4171428"/>
            <a:ext cx="2521753" cy="1163711"/>
          </a:xfrm>
          <a:prstGeom prst="roundRect">
            <a:avLst>
              <a:gd name="adj" fmla="val 5648"/>
            </a:avLst>
          </a:prstGeom>
          <a:no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xmlns="" id="{2DEE84A5-30A4-5E0F-8B48-1C333F3A3BAA}"/>
              </a:ext>
            </a:extLst>
          </p:cNvPr>
          <p:cNvSpPr/>
          <p:nvPr/>
        </p:nvSpPr>
        <p:spPr>
          <a:xfrm>
            <a:off x="1292739" y="4520537"/>
            <a:ext cx="1569660" cy="587340"/>
          </a:xfrm>
          <a:prstGeom prst="rect">
            <a:avLst/>
          </a:prstGeom>
        </p:spPr>
        <p:txBody>
          <a:bodyPr wrap="none">
            <a:spAutoFit/>
          </a:bodyPr>
          <a:lstStyle/>
          <a:p>
            <a:pPr algn="ctr">
              <a:lnSpc>
                <a:spcPts val="2000"/>
              </a:lnSpc>
            </a:pPr>
            <a:r>
              <a:rPr lang="ja-JP" altLang="en-US" sz="1200" b="1" dirty="0">
                <a:latin typeface="Meiryo" panose="020B0604030504040204" pitchFamily="34" charset="-128"/>
                <a:ea typeface="Meiryo" panose="020B0604030504040204" pitchFamily="34" charset="-128"/>
              </a:rPr>
              <a:t>お金に触れない</a:t>
            </a:r>
            <a:r>
              <a:rPr lang="ja-JP" altLang="en-US" sz="1200" b="1" dirty="0" smtClean="0">
                <a:latin typeface="Meiryo" panose="020B0604030504040204" pitchFamily="34" charset="-128"/>
                <a:ea typeface="Meiryo" panose="020B0604030504040204" pitchFamily="34" charset="-128"/>
              </a:rPr>
              <a:t>ので</a:t>
            </a:r>
            <a:endParaRPr lang="en-US" altLang="ja-JP" sz="1200" b="1" dirty="0" smtClean="0">
              <a:latin typeface="Meiryo" panose="020B0604030504040204" pitchFamily="34" charset="-128"/>
              <a:ea typeface="Meiryo" panose="020B0604030504040204" pitchFamily="34" charset="-128"/>
            </a:endParaRPr>
          </a:p>
          <a:p>
            <a:pPr algn="ctr">
              <a:lnSpc>
                <a:spcPts val="2000"/>
              </a:lnSpc>
            </a:pPr>
            <a:r>
              <a:rPr lang="ja-JP" altLang="en-US" sz="1200" b="1" dirty="0" smtClean="0">
                <a:latin typeface="Meiryo" panose="020B0604030504040204" pitchFamily="34" charset="-128"/>
                <a:ea typeface="Meiryo" panose="020B0604030504040204" pitchFamily="34" charset="-128"/>
              </a:rPr>
              <a:t>衛生的</a:t>
            </a:r>
            <a:endParaRPr lang="en-US" altLang="ja-JP" sz="1200" b="1" dirty="0">
              <a:latin typeface="Meiryo" panose="020B0604030504040204" pitchFamily="34" charset="-128"/>
              <a:ea typeface="Meiryo" panose="020B0604030504040204" pitchFamily="34" charset="-128"/>
            </a:endParaRPr>
          </a:p>
        </p:txBody>
      </p:sp>
      <p:sp>
        <p:nvSpPr>
          <p:cNvPr id="16" name="角丸四角形 15">
            <a:extLst>
              <a:ext uri="{FF2B5EF4-FFF2-40B4-BE49-F238E27FC236}">
                <a16:creationId xmlns:a16="http://schemas.microsoft.com/office/drawing/2014/main" xmlns="" id="{8F505613-B4E8-7317-AB42-B03C095E7A29}"/>
              </a:ext>
            </a:extLst>
          </p:cNvPr>
          <p:cNvSpPr/>
          <p:nvPr/>
        </p:nvSpPr>
        <p:spPr>
          <a:xfrm>
            <a:off x="3515616" y="4171428"/>
            <a:ext cx="2521753" cy="1163711"/>
          </a:xfrm>
          <a:prstGeom prst="roundRect">
            <a:avLst>
              <a:gd name="adj" fmla="val 5648"/>
            </a:avLst>
          </a:prstGeom>
          <a:no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23" name="角丸四角形 22">
            <a:extLst>
              <a:ext uri="{FF2B5EF4-FFF2-40B4-BE49-F238E27FC236}">
                <a16:creationId xmlns:a16="http://schemas.microsoft.com/office/drawing/2014/main" xmlns="" id="{2A499F08-7B6C-8D89-ABCC-1025B4D6296F}"/>
              </a:ext>
            </a:extLst>
          </p:cNvPr>
          <p:cNvSpPr/>
          <p:nvPr/>
        </p:nvSpPr>
        <p:spPr>
          <a:xfrm>
            <a:off x="3515616" y="5571337"/>
            <a:ext cx="2521753" cy="1163711"/>
          </a:xfrm>
          <a:prstGeom prst="roundRect">
            <a:avLst>
              <a:gd name="adj" fmla="val 5648"/>
            </a:avLst>
          </a:prstGeom>
          <a:no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xmlns="" id="{42F281E2-8B53-C532-9119-7D34B359A79B}"/>
              </a:ext>
            </a:extLst>
          </p:cNvPr>
          <p:cNvSpPr/>
          <p:nvPr/>
        </p:nvSpPr>
        <p:spPr>
          <a:xfrm>
            <a:off x="1442078" y="5920467"/>
            <a:ext cx="1261884" cy="587340"/>
          </a:xfrm>
          <a:prstGeom prst="rect">
            <a:avLst/>
          </a:prstGeom>
        </p:spPr>
        <p:txBody>
          <a:bodyPr wrap="none">
            <a:spAutoFit/>
          </a:bodyPr>
          <a:lstStyle/>
          <a:p>
            <a:pPr algn="ctr">
              <a:lnSpc>
                <a:spcPts val="2000"/>
              </a:lnSpc>
            </a:pPr>
            <a:r>
              <a:rPr lang="ja-JP" altLang="en-US" sz="1200" b="1" dirty="0">
                <a:latin typeface="Meiryo" panose="020B0604030504040204" pitchFamily="34" charset="-128"/>
                <a:ea typeface="Meiryo" panose="020B0604030504040204" pitchFamily="34" charset="-128"/>
              </a:rPr>
              <a:t>現金を持ち運ぶ</a:t>
            </a:r>
            <a:endParaRPr lang="en-US" altLang="ja-JP" sz="1200" b="1" dirty="0">
              <a:latin typeface="Meiryo" panose="020B0604030504040204" pitchFamily="34" charset="-128"/>
              <a:ea typeface="Meiryo" panose="020B0604030504040204" pitchFamily="34" charset="-128"/>
            </a:endParaRPr>
          </a:p>
          <a:p>
            <a:pPr algn="ctr">
              <a:lnSpc>
                <a:spcPts val="2000"/>
              </a:lnSpc>
            </a:pPr>
            <a:r>
              <a:rPr lang="ja-JP" altLang="en-US" sz="1200" b="1" dirty="0">
                <a:latin typeface="Meiryo" panose="020B0604030504040204" pitchFamily="34" charset="-128"/>
                <a:ea typeface="Meiryo" panose="020B0604030504040204" pitchFamily="34" charset="-128"/>
              </a:rPr>
              <a:t>必要がない</a:t>
            </a:r>
            <a:endParaRPr lang="en-US" altLang="ja-JP" sz="1200" b="1" dirty="0">
              <a:latin typeface="Meiryo" panose="020B0604030504040204" pitchFamily="34" charset="-128"/>
              <a:ea typeface="Meiryo" panose="020B0604030504040204" pitchFamily="34" charset="-128"/>
            </a:endParaRPr>
          </a:p>
        </p:txBody>
      </p:sp>
      <p:sp>
        <p:nvSpPr>
          <p:cNvPr id="28" name="角丸四角形 27">
            <a:extLst>
              <a:ext uri="{FF2B5EF4-FFF2-40B4-BE49-F238E27FC236}">
                <a16:creationId xmlns:a16="http://schemas.microsoft.com/office/drawing/2014/main" xmlns="" id="{9B4A4881-B7EC-A495-3816-CFE74988C1CF}"/>
              </a:ext>
            </a:extLst>
          </p:cNvPr>
          <p:cNvSpPr/>
          <p:nvPr/>
        </p:nvSpPr>
        <p:spPr>
          <a:xfrm>
            <a:off x="813231" y="5569162"/>
            <a:ext cx="2521753" cy="1163711"/>
          </a:xfrm>
          <a:prstGeom prst="roundRect">
            <a:avLst>
              <a:gd name="adj" fmla="val 5648"/>
            </a:avLst>
          </a:prstGeom>
          <a:no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33" name="角丸四角形 32">
            <a:extLst>
              <a:ext uri="{FF2B5EF4-FFF2-40B4-BE49-F238E27FC236}">
                <a16:creationId xmlns:a16="http://schemas.microsoft.com/office/drawing/2014/main" xmlns="" id="{57DD848F-9964-7470-EE42-9FDAADA92F82}"/>
              </a:ext>
            </a:extLst>
          </p:cNvPr>
          <p:cNvSpPr/>
          <p:nvPr/>
        </p:nvSpPr>
        <p:spPr>
          <a:xfrm>
            <a:off x="7100196" y="2760233"/>
            <a:ext cx="2521753" cy="1163711"/>
          </a:xfrm>
          <a:prstGeom prst="roundRect">
            <a:avLst>
              <a:gd name="adj" fmla="val 5648"/>
            </a:avLst>
          </a:prstGeom>
          <a:no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34" name="コンテンツ プレースホルダー 2">
            <a:extLst>
              <a:ext uri="{FF2B5EF4-FFF2-40B4-BE49-F238E27FC236}">
                <a16:creationId xmlns:a16="http://schemas.microsoft.com/office/drawing/2014/main" xmlns="" id="{43F015FD-251F-AEAA-FF45-1EBCA7F600D9}"/>
              </a:ext>
            </a:extLst>
          </p:cNvPr>
          <p:cNvSpPr txBox="1">
            <a:spLocks/>
          </p:cNvSpPr>
          <p:nvPr/>
        </p:nvSpPr>
        <p:spPr>
          <a:xfrm>
            <a:off x="7001957" y="2999117"/>
            <a:ext cx="2753170" cy="753659"/>
          </a:xfrm>
          <a:prstGeom prst="rect">
            <a:avLst/>
          </a:prstGeom>
        </p:spPr>
        <p:txBody>
          <a:bodyPr vert="horz" wrap="square" lIns="36000" tIns="36000" rIns="36000" bIns="36000" rtlCol="0">
            <a:spAutoFit/>
          </a:bodyPr>
          <a:lstStyle>
            <a:lvl1pPr marL="0"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1pPr>
            <a:lvl2pPr marL="457212"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2pPr>
            <a:lvl3pPr marL="914423" indent="0" algn="l" defTabSz="914423" rtl="0" eaLnBrk="1" latinLnBrk="0" hangingPunct="1">
              <a:lnSpc>
                <a:spcPct val="120000"/>
              </a:lnSpc>
              <a:spcBef>
                <a:spcPts val="0"/>
              </a:spcBef>
              <a:buFont typeface="Arial" panose="020B0604020202020204" pitchFamily="34" charset="0"/>
              <a:buNone/>
              <a:defRPr kumimoji="1" sz="1800" kern="1200">
                <a:solidFill>
                  <a:schemeClr val="tx1"/>
                </a:solidFill>
                <a:latin typeface="+mj-ea"/>
                <a:ea typeface="+mj-ea"/>
                <a:cs typeface="+mn-cs"/>
              </a:defRPr>
            </a:lvl3pPr>
            <a:lvl4pPr marL="1371634"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4pPr>
            <a:lvl5pPr marL="1828846"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ts val="1800"/>
              </a:lnSpc>
            </a:pPr>
            <a:r>
              <a:rPr lang="en-US" altLang="ja-JP" sz="1200" b="1" dirty="0">
                <a:latin typeface="Meiryo" panose="020B0604030504040204" pitchFamily="34" charset="-128"/>
                <a:ea typeface="Meiryo" panose="020B0604030504040204" pitchFamily="34" charset="-128"/>
              </a:rPr>
              <a:t>QR</a:t>
            </a:r>
            <a:r>
              <a:rPr lang="ja-JP" altLang="en-US" sz="1200" b="1" dirty="0">
                <a:latin typeface="Meiryo" panose="020B0604030504040204" pitchFamily="34" charset="-128"/>
                <a:ea typeface="Meiryo" panose="020B0604030504040204" pitchFamily="34" charset="-128"/>
              </a:rPr>
              <a:t>コード決済を</a:t>
            </a:r>
            <a:endParaRPr lang="en-US" altLang="ja-JP" sz="1200" b="1" dirty="0">
              <a:latin typeface="Meiryo" panose="020B0604030504040204" pitchFamily="34" charset="-128"/>
              <a:ea typeface="Meiryo" panose="020B0604030504040204" pitchFamily="34" charset="-128"/>
            </a:endParaRPr>
          </a:p>
          <a:p>
            <a:pPr algn="ctr">
              <a:lnSpc>
                <a:spcPts val="1800"/>
              </a:lnSpc>
            </a:pPr>
            <a:r>
              <a:rPr lang="ja-JP" altLang="en-US" sz="1200" b="1" dirty="0">
                <a:latin typeface="Meiryo" panose="020B0604030504040204" pitchFamily="34" charset="-128"/>
                <a:ea typeface="Meiryo" panose="020B0604030504040204" pitchFamily="34" charset="-128"/>
              </a:rPr>
              <a:t>導入している場所でしか</a:t>
            </a:r>
            <a:endParaRPr lang="en-US" altLang="ja-JP" sz="1200" b="1" dirty="0">
              <a:latin typeface="Meiryo" panose="020B0604030504040204" pitchFamily="34" charset="-128"/>
              <a:ea typeface="Meiryo" panose="020B0604030504040204" pitchFamily="34" charset="-128"/>
            </a:endParaRPr>
          </a:p>
          <a:p>
            <a:pPr algn="ctr">
              <a:lnSpc>
                <a:spcPts val="1800"/>
              </a:lnSpc>
            </a:pPr>
            <a:r>
              <a:rPr lang="ja-JP" altLang="en-US" sz="1200" b="1" dirty="0">
                <a:latin typeface="Meiryo" panose="020B0604030504040204" pitchFamily="34" charset="-128"/>
                <a:ea typeface="Meiryo" panose="020B0604030504040204" pitchFamily="34" charset="-128"/>
              </a:rPr>
              <a:t>利用ができない</a:t>
            </a:r>
            <a:endParaRPr lang="en-US" altLang="ja-JP" sz="1200" b="1" dirty="0">
              <a:latin typeface="Meiryo" panose="020B0604030504040204" pitchFamily="34" charset="-128"/>
              <a:ea typeface="Meiryo" panose="020B0604030504040204" pitchFamily="34" charset="-128"/>
            </a:endParaRPr>
          </a:p>
        </p:txBody>
      </p:sp>
      <p:sp>
        <p:nvSpPr>
          <p:cNvPr id="37" name="角丸四角形 36">
            <a:extLst>
              <a:ext uri="{FF2B5EF4-FFF2-40B4-BE49-F238E27FC236}">
                <a16:creationId xmlns:a16="http://schemas.microsoft.com/office/drawing/2014/main" xmlns="" id="{18AED907-F7CA-7953-A85C-EC0B08DD2576}"/>
              </a:ext>
            </a:extLst>
          </p:cNvPr>
          <p:cNvSpPr/>
          <p:nvPr/>
        </p:nvSpPr>
        <p:spPr>
          <a:xfrm>
            <a:off x="7100196" y="4173107"/>
            <a:ext cx="2521753" cy="1163711"/>
          </a:xfrm>
          <a:prstGeom prst="roundRect">
            <a:avLst>
              <a:gd name="adj" fmla="val 5648"/>
            </a:avLst>
          </a:prstGeom>
          <a:no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38" name="コンテンツ プレースホルダー 2">
            <a:extLst>
              <a:ext uri="{FF2B5EF4-FFF2-40B4-BE49-F238E27FC236}">
                <a16:creationId xmlns:a16="http://schemas.microsoft.com/office/drawing/2014/main" xmlns="" id="{1DF6AC1A-3F18-E18A-1BB9-7D614A6F3A76}"/>
              </a:ext>
            </a:extLst>
          </p:cNvPr>
          <p:cNvSpPr txBox="1">
            <a:spLocks/>
          </p:cNvSpPr>
          <p:nvPr/>
        </p:nvSpPr>
        <p:spPr>
          <a:xfrm>
            <a:off x="6993490" y="4552596"/>
            <a:ext cx="2753170" cy="522826"/>
          </a:xfrm>
          <a:prstGeom prst="rect">
            <a:avLst/>
          </a:prstGeom>
        </p:spPr>
        <p:txBody>
          <a:bodyPr vert="horz" wrap="square" lIns="36000" tIns="36000" rIns="36000" bIns="36000" rtlCol="0">
            <a:spAutoFit/>
          </a:bodyPr>
          <a:lstStyle>
            <a:lvl1pPr marL="0"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1pPr>
            <a:lvl2pPr marL="457212"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2pPr>
            <a:lvl3pPr marL="914423" indent="0" algn="l" defTabSz="914423" rtl="0" eaLnBrk="1" latinLnBrk="0" hangingPunct="1">
              <a:lnSpc>
                <a:spcPct val="120000"/>
              </a:lnSpc>
              <a:spcBef>
                <a:spcPts val="0"/>
              </a:spcBef>
              <a:buFont typeface="Arial" panose="020B0604020202020204" pitchFamily="34" charset="0"/>
              <a:buNone/>
              <a:defRPr kumimoji="1" sz="1800" kern="1200">
                <a:solidFill>
                  <a:schemeClr val="tx1"/>
                </a:solidFill>
                <a:latin typeface="+mj-ea"/>
                <a:ea typeface="+mj-ea"/>
                <a:cs typeface="+mn-cs"/>
              </a:defRPr>
            </a:lvl3pPr>
            <a:lvl4pPr marL="1371634"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4pPr>
            <a:lvl5pPr marL="1828846"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ts val="1800"/>
              </a:lnSpc>
            </a:pPr>
            <a:r>
              <a:rPr lang="ja-JP" altLang="en-US" sz="1200" b="1" dirty="0">
                <a:latin typeface="Meiryo" panose="020B0604030504040204" pitchFamily="34" charset="-128"/>
                <a:ea typeface="Meiryo" panose="020B0604030504040204" pitchFamily="34" charset="-128"/>
              </a:rPr>
              <a:t>端末の電池切れの際に</a:t>
            </a:r>
            <a:endParaRPr lang="en-US" altLang="ja-JP" sz="1200" b="1" dirty="0">
              <a:latin typeface="Meiryo" panose="020B0604030504040204" pitchFamily="34" charset="-128"/>
              <a:ea typeface="Meiryo" panose="020B0604030504040204" pitchFamily="34" charset="-128"/>
            </a:endParaRPr>
          </a:p>
          <a:p>
            <a:pPr algn="ctr">
              <a:lnSpc>
                <a:spcPts val="1800"/>
              </a:lnSpc>
            </a:pPr>
            <a:r>
              <a:rPr lang="ja-JP" altLang="en-US" sz="1200" b="1" dirty="0">
                <a:latin typeface="Meiryo" panose="020B0604030504040204" pitchFamily="34" charset="-128"/>
                <a:ea typeface="Meiryo" panose="020B0604030504040204" pitchFamily="34" charset="-128"/>
              </a:rPr>
              <a:t>決済ができない</a:t>
            </a:r>
            <a:endParaRPr lang="en-US" altLang="ja-JP" sz="1200" b="1" dirty="0">
              <a:latin typeface="Meiryo" panose="020B0604030504040204" pitchFamily="34" charset="-128"/>
              <a:ea typeface="Meiryo" panose="020B0604030504040204" pitchFamily="34" charset="-128"/>
            </a:endParaRPr>
          </a:p>
        </p:txBody>
      </p:sp>
      <p:sp>
        <p:nvSpPr>
          <p:cNvPr id="53" name="角丸四角形 52">
            <a:extLst>
              <a:ext uri="{FF2B5EF4-FFF2-40B4-BE49-F238E27FC236}">
                <a16:creationId xmlns:a16="http://schemas.microsoft.com/office/drawing/2014/main" xmlns="" id="{1433B256-B4F7-16BA-4D41-D5F806CD6BF1}"/>
              </a:ext>
            </a:extLst>
          </p:cNvPr>
          <p:cNvSpPr/>
          <p:nvPr/>
        </p:nvSpPr>
        <p:spPr>
          <a:xfrm>
            <a:off x="7100196" y="5569163"/>
            <a:ext cx="2521753" cy="1169138"/>
          </a:xfrm>
          <a:prstGeom prst="roundRect">
            <a:avLst>
              <a:gd name="adj" fmla="val 5648"/>
            </a:avLst>
          </a:prstGeom>
          <a:no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54" name="コンテンツ プレースホルダー 2">
            <a:extLst>
              <a:ext uri="{FF2B5EF4-FFF2-40B4-BE49-F238E27FC236}">
                <a16:creationId xmlns:a16="http://schemas.microsoft.com/office/drawing/2014/main" xmlns="" id="{3D4F11D0-57C8-F1CE-95A2-F92BEE0FAA7F}"/>
              </a:ext>
            </a:extLst>
          </p:cNvPr>
          <p:cNvSpPr txBox="1">
            <a:spLocks/>
          </p:cNvSpPr>
          <p:nvPr/>
        </p:nvSpPr>
        <p:spPr>
          <a:xfrm>
            <a:off x="7342493" y="5952176"/>
            <a:ext cx="2070051" cy="522826"/>
          </a:xfrm>
          <a:prstGeom prst="rect">
            <a:avLst/>
          </a:prstGeom>
        </p:spPr>
        <p:txBody>
          <a:bodyPr vert="horz" wrap="square" lIns="36000" tIns="36000" rIns="36000" bIns="36000" rtlCol="0">
            <a:spAutoFit/>
          </a:bodyPr>
          <a:lstStyle>
            <a:lvl1pPr marL="0"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1pPr>
            <a:lvl2pPr marL="457212"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2pPr>
            <a:lvl3pPr marL="914423" indent="0" algn="l" defTabSz="914423" rtl="0" eaLnBrk="1" latinLnBrk="0" hangingPunct="1">
              <a:lnSpc>
                <a:spcPct val="120000"/>
              </a:lnSpc>
              <a:spcBef>
                <a:spcPts val="0"/>
              </a:spcBef>
              <a:buFont typeface="Arial" panose="020B0604020202020204" pitchFamily="34" charset="0"/>
              <a:buNone/>
              <a:defRPr kumimoji="1" sz="1800" kern="1200">
                <a:solidFill>
                  <a:schemeClr val="tx1"/>
                </a:solidFill>
                <a:latin typeface="+mj-ea"/>
                <a:ea typeface="+mj-ea"/>
                <a:cs typeface="+mn-cs"/>
              </a:defRPr>
            </a:lvl3pPr>
            <a:lvl4pPr marL="1371634"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4pPr>
            <a:lvl5pPr marL="1828846"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ts val="1800"/>
              </a:lnSpc>
            </a:pPr>
            <a:r>
              <a:rPr lang="ja-JP" altLang="en-US" sz="1200" b="1" dirty="0">
                <a:latin typeface="Meiryo" panose="020B0604030504040204" pitchFamily="34" charset="-128"/>
                <a:ea typeface="Meiryo" panose="020B0604030504040204" pitchFamily="34" charset="-128"/>
              </a:rPr>
              <a:t>スマホやアプリが</a:t>
            </a:r>
            <a:endParaRPr lang="en-US" altLang="ja-JP" sz="1200" b="1" dirty="0">
              <a:latin typeface="Meiryo" panose="020B0604030504040204" pitchFamily="34" charset="-128"/>
              <a:ea typeface="Meiryo" panose="020B0604030504040204" pitchFamily="34" charset="-128"/>
            </a:endParaRPr>
          </a:p>
          <a:p>
            <a:pPr algn="ctr">
              <a:lnSpc>
                <a:spcPts val="1800"/>
              </a:lnSpc>
            </a:pPr>
            <a:r>
              <a:rPr lang="ja-JP" altLang="en-US" sz="1200" b="1" dirty="0">
                <a:latin typeface="Meiryo" panose="020B0604030504040204" pitchFamily="34" charset="-128"/>
                <a:ea typeface="Meiryo" panose="020B0604030504040204" pitchFamily="34" charset="-128"/>
              </a:rPr>
              <a:t>使える必要がある</a:t>
            </a:r>
            <a:endParaRPr lang="en-US" altLang="ja-JP" sz="1200" b="1" dirty="0">
              <a:latin typeface="Meiryo" panose="020B0604030504040204" pitchFamily="34" charset="-128"/>
              <a:ea typeface="Meiryo" panose="020B0604030504040204" pitchFamily="34" charset="-128"/>
            </a:endParaRPr>
          </a:p>
        </p:txBody>
      </p:sp>
      <p:pic>
        <p:nvPicPr>
          <p:cNvPr id="57" name="図 56" descr="時計 が含まれている画像&#10;&#10;自動的に生成された説明">
            <a:extLst>
              <a:ext uri="{FF2B5EF4-FFF2-40B4-BE49-F238E27FC236}">
                <a16:creationId xmlns:a16="http://schemas.microsoft.com/office/drawing/2014/main" xmlns="" id="{A4F6477E-D580-753E-C9F9-8C4196787626}"/>
              </a:ext>
            </a:extLst>
          </p:cNvPr>
          <p:cNvPicPr>
            <a:picLocks noChangeAspect="1"/>
          </p:cNvPicPr>
          <p:nvPr/>
        </p:nvPicPr>
        <p:blipFill>
          <a:blip r:embed="rId3"/>
          <a:stretch>
            <a:fillRect/>
          </a:stretch>
        </p:blipFill>
        <p:spPr>
          <a:xfrm>
            <a:off x="2841457" y="3392830"/>
            <a:ext cx="444435" cy="556299"/>
          </a:xfrm>
          <a:prstGeom prst="rect">
            <a:avLst/>
          </a:prstGeom>
        </p:spPr>
      </p:pic>
      <p:sp>
        <p:nvSpPr>
          <p:cNvPr id="58" name="コンテンツ プレースホルダー 2">
            <a:extLst>
              <a:ext uri="{FF2B5EF4-FFF2-40B4-BE49-F238E27FC236}">
                <a16:creationId xmlns:a16="http://schemas.microsoft.com/office/drawing/2014/main" xmlns="" id="{E9C884FC-8BB2-E763-33EB-14168160F28C}"/>
              </a:ext>
            </a:extLst>
          </p:cNvPr>
          <p:cNvSpPr txBox="1">
            <a:spLocks/>
          </p:cNvSpPr>
          <p:nvPr/>
        </p:nvSpPr>
        <p:spPr>
          <a:xfrm>
            <a:off x="3426921" y="3141279"/>
            <a:ext cx="2753170" cy="522826"/>
          </a:xfrm>
          <a:prstGeom prst="rect">
            <a:avLst/>
          </a:prstGeom>
        </p:spPr>
        <p:txBody>
          <a:bodyPr vert="horz" wrap="square" lIns="36000" tIns="36000" rIns="36000" bIns="36000" rtlCol="0">
            <a:spAutoFit/>
          </a:bodyPr>
          <a:lstStyle>
            <a:lvl1pPr marL="0"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1pPr>
            <a:lvl2pPr marL="457212"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2pPr>
            <a:lvl3pPr marL="914423" indent="0" algn="l" defTabSz="914423" rtl="0" eaLnBrk="1" latinLnBrk="0" hangingPunct="1">
              <a:lnSpc>
                <a:spcPct val="120000"/>
              </a:lnSpc>
              <a:spcBef>
                <a:spcPts val="0"/>
              </a:spcBef>
              <a:buFont typeface="Arial" panose="020B0604020202020204" pitchFamily="34" charset="0"/>
              <a:buNone/>
              <a:defRPr kumimoji="1" sz="1800" kern="1200">
                <a:solidFill>
                  <a:schemeClr val="tx1"/>
                </a:solidFill>
                <a:latin typeface="+mj-ea"/>
                <a:ea typeface="+mj-ea"/>
                <a:cs typeface="+mn-cs"/>
              </a:defRPr>
            </a:lvl3pPr>
            <a:lvl4pPr marL="1371634"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4pPr>
            <a:lvl5pPr marL="1828846"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ts val="1840"/>
              </a:lnSpc>
            </a:pPr>
            <a:r>
              <a:rPr lang="ja-JP" altLang="en-US" sz="1200" b="1" dirty="0">
                <a:latin typeface="Meiryo" panose="020B0604030504040204" pitchFamily="34" charset="-128"/>
                <a:ea typeface="Meiryo" panose="020B0604030504040204" pitchFamily="34" charset="-128"/>
              </a:rPr>
              <a:t>利用場所、利用金額などの</a:t>
            </a:r>
            <a:endParaRPr lang="en-US" altLang="ja-JP" sz="1200" b="1" dirty="0">
              <a:latin typeface="Meiryo" panose="020B0604030504040204" pitchFamily="34" charset="-128"/>
              <a:ea typeface="Meiryo" panose="020B0604030504040204" pitchFamily="34" charset="-128"/>
            </a:endParaRPr>
          </a:p>
          <a:p>
            <a:pPr algn="ctr">
              <a:lnSpc>
                <a:spcPts val="1840"/>
              </a:lnSpc>
            </a:pPr>
            <a:r>
              <a:rPr lang="ja-JP" altLang="en-US" sz="1200" b="1" dirty="0">
                <a:latin typeface="Meiryo" panose="020B0604030504040204" pitchFamily="34" charset="-128"/>
                <a:ea typeface="Meiryo" panose="020B0604030504040204" pitchFamily="34" charset="-128"/>
              </a:rPr>
              <a:t>利用履歴が確認できる</a:t>
            </a:r>
            <a:endParaRPr lang="en-US" altLang="ja-JP" sz="1200" b="1" dirty="0">
              <a:latin typeface="Meiryo" panose="020B0604030504040204" pitchFamily="34" charset="-128"/>
              <a:ea typeface="Meiryo" panose="020B0604030504040204" pitchFamily="34" charset="-128"/>
            </a:endParaRPr>
          </a:p>
        </p:txBody>
      </p:sp>
      <p:sp>
        <p:nvSpPr>
          <p:cNvPr id="50" name="正方形/長方形 49">
            <a:extLst>
              <a:ext uri="{FF2B5EF4-FFF2-40B4-BE49-F238E27FC236}">
                <a16:creationId xmlns:a16="http://schemas.microsoft.com/office/drawing/2014/main" xmlns="" id="{42F281E2-8B53-C532-9119-7D34B359A79B}"/>
              </a:ext>
            </a:extLst>
          </p:cNvPr>
          <p:cNvSpPr/>
          <p:nvPr/>
        </p:nvSpPr>
        <p:spPr>
          <a:xfrm>
            <a:off x="3973642" y="5920467"/>
            <a:ext cx="1569660" cy="605294"/>
          </a:xfrm>
          <a:prstGeom prst="rect">
            <a:avLst/>
          </a:prstGeom>
        </p:spPr>
        <p:txBody>
          <a:bodyPr wrap="none">
            <a:spAutoFit/>
          </a:bodyPr>
          <a:lstStyle/>
          <a:p>
            <a:pPr algn="ctr">
              <a:lnSpc>
                <a:spcPts val="2000"/>
              </a:lnSpc>
            </a:pPr>
            <a:r>
              <a:rPr lang="ja-JP" altLang="en-US" sz="1200" b="1" dirty="0">
                <a:latin typeface="Meiryo" panose="020B0604030504040204" pitchFamily="34" charset="-128"/>
                <a:ea typeface="Meiryo" panose="020B0604030504040204" pitchFamily="34" charset="-128"/>
              </a:rPr>
              <a:t>盗難</a:t>
            </a:r>
            <a:r>
              <a:rPr lang="ja-JP" altLang="en-US" sz="1200" b="1" dirty="0" smtClean="0">
                <a:latin typeface="Meiryo" panose="020B0604030504040204" pitchFamily="34" charset="-128"/>
                <a:ea typeface="Meiryo" panose="020B0604030504040204" pitchFamily="34" charset="-128"/>
              </a:rPr>
              <a:t>時の補償がある</a:t>
            </a:r>
            <a:endParaRPr lang="en-US" altLang="ja-JP" sz="1200" b="1" dirty="0">
              <a:latin typeface="Meiryo" panose="020B0604030504040204" pitchFamily="34" charset="-128"/>
              <a:ea typeface="Meiryo" panose="020B0604030504040204" pitchFamily="34" charset="-128"/>
            </a:endParaRPr>
          </a:p>
          <a:p>
            <a:pPr algn="ctr">
              <a:lnSpc>
                <a:spcPts val="2000"/>
              </a:lnSpc>
            </a:pPr>
            <a:r>
              <a:rPr lang="ja-JP" altLang="en-US" sz="1200" b="1" dirty="0" smtClean="0">
                <a:latin typeface="Meiryo" panose="020B0604030504040204" pitchFamily="34" charset="-128"/>
                <a:ea typeface="Meiryo" panose="020B0604030504040204" pitchFamily="34" charset="-128"/>
              </a:rPr>
              <a:t>場合がある</a:t>
            </a:r>
            <a:endParaRPr lang="en-US" altLang="ja-JP" sz="1200" b="1" dirty="0">
              <a:latin typeface="Meiryo" panose="020B0604030504040204" pitchFamily="34" charset="-128"/>
              <a:ea typeface="Meiryo" panose="020B0604030504040204" pitchFamily="34" charset="-128"/>
            </a:endParaRPr>
          </a:p>
        </p:txBody>
      </p:sp>
      <p:sp>
        <p:nvSpPr>
          <p:cNvPr id="4" name="角丸四角形吹き出し 3"/>
          <p:cNvSpPr/>
          <p:nvPr/>
        </p:nvSpPr>
        <p:spPr>
          <a:xfrm>
            <a:off x="1292739" y="3420859"/>
            <a:ext cx="1460244" cy="404677"/>
          </a:xfrm>
          <a:prstGeom prst="wedgeRoundRectCallout">
            <a:avLst>
              <a:gd name="adj1" fmla="val 56751"/>
              <a:gd name="adj2" fmla="val 27217"/>
              <a:gd name="adj3" fmla="val 16667"/>
            </a:avLst>
          </a:prstGeom>
          <a:solidFill>
            <a:srgbClr val="FA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xmlns="" id="{00C02A23-F99D-E1AB-E67A-A74AFC9BEA18}"/>
              </a:ext>
            </a:extLst>
          </p:cNvPr>
          <p:cNvSpPr txBox="1">
            <a:spLocks/>
          </p:cNvSpPr>
          <p:nvPr/>
        </p:nvSpPr>
        <p:spPr>
          <a:xfrm>
            <a:off x="1113931" y="3438695"/>
            <a:ext cx="1834518" cy="372785"/>
          </a:xfrm>
          <a:prstGeom prst="rect">
            <a:avLst/>
          </a:prstGeom>
        </p:spPr>
        <p:txBody>
          <a:bodyPr vert="horz" wrap="square" lIns="36000" tIns="36000" rIns="36000" bIns="36000" rtlCol="0">
            <a:spAutoFit/>
          </a:bodyPr>
          <a:lstStyle>
            <a:lvl1pPr marL="0"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1pPr>
            <a:lvl2pPr marL="457212" indent="0" algn="l" defTabSz="914423" rtl="0" eaLnBrk="1" latinLnBrk="0" hangingPunct="1">
              <a:lnSpc>
                <a:spcPct val="120000"/>
              </a:lnSpc>
              <a:spcBef>
                <a:spcPts val="0"/>
              </a:spcBef>
              <a:buFont typeface="Arial" panose="020B0604020202020204" pitchFamily="34" charset="0"/>
              <a:buNone/>
              <a:defRPr kumimoji="1" sz="2000" kern="1200">
                <a:solidFill>
                  <a:schemeClr val="tx1"/>
                </a:solidFill>
                <a:latin typeface="+mj-ea"/>
                <a:ea typeface="+mj-ea"/>
                <a:cs typeface="+mn-cs"/>
              </a:defRPr>
            </a:lvl2pPr>
            <a:lvl3pPr marL="914423" indent="0" algn="l" defTabSz="914423" rtl="0" eaLnBrk="1" latinLnBrk="0" hangingPunct="1">
              <a:lnSpc>
                <a:spcPct val="120000"/>
              </a:lnSpc>
              <a:spcBef>
                <a:spcPts val="0"/>
              </a:spcBef>
              <a:buFont typeface="Arial" panose="020B0604020202020204" pitchFamily="34" charset="0"/>
              <a:buNone/>
              <a:defRPr kumimoji="1" sz="1800" kern="1200">
                <a:solidFill>
                  <a:schemeClr val="tx1"/>
                </a:solidFill>
                <a:latin typeface="+mj-ea"/>
                <a:ea typeface="+mj-ea"/>
                <a:cs typeface="+mn-cs"/>
              </a:defRPr>
            </a:lvl3pPr>
            <a:lvl4pPr marL="1371634"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4pPr>
            <a:lvl5pPr marL="1828846" indent="0" algn="l" defTabSz="914423" rtl="0" eaLnBrk="1" latinLnBrk="0" hangingPunct="1">
              <a:lnSpc>
                <a:spcPct val="120000"/>
              </a:lnSpc>
              <a:spcBef>
                <a:spcPts val="0"/>
              </a:spcBef>
              <a:buFont typeface="Arial" panose="020B0604020202020204" pitchFamily="34" charset="0"/>
              <a:buNone/>
              <a:defRPr kumimoji="1" sz="1600" kern="1200">
                <a:solidFill>
                  <a:schemeClr val="tx1"/>
                </a:solidFill>
                <a:latin typeface="+mj-ea"/>
                <a:ea typeface="+mj-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ts val="1200"/>
              </a:lnSpc>
            </a:pPr>
            <a:r>
              <a:rPr lang="ja-JP" altLang="en-US" sz="800" b="1" dirty="0">
                <a:latin typeface="Meiryo" panose="020B0604030504040204" pitchFamily="34" charset="-128"/>
                <a:ea typeface="Meiryo" panose="020B0604030504040204" pitchFamily="34" charset="-128"/>
              </a:rPr>
              <a:t>スマホだけで支払えるから</a:t>
            </a:r>
            <a:endParaRPr lang="en-US" altLang="ja-JP" sz="800" b="1" dirty="0">
              <a:latin typeface="Meiryo" panose="020B0604030504040204" pitchFamily="34" charset="-128"/>
              <a:ea typeface="Meiryo" panose="020B0604030504040204" pitchFamily="34" charset="-128"/>
            </a:endParaRPr>
          </a:p>
          <a:p>
            <a:pPr algn="ctr">
              <a:lnSpc>
                <a:spcPts val="1200"/>
              </a:lnSpc>
            </a:pPr>
            <a:r>
              <a:rPr lang="ja-JP" altLang="en-US" sz="800" b="1" dirty="0">
                <a:latin typeface="Meiryo" panose="020B0604030504040204" pitchFamily="34" charset="-128"/>
                <a:ea typeface="Meiryo" panose="020B0604030504040204" pitchFamily="34" charset="-128"/>
              </a:rPr>
              <a:t>決済がラク！</a:t>
            </a:r>
            <a:endParaRPr lang="en-US" altLang="ja-JP" sz="8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62501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a:extLst>
              <a:ext uri="{FF2B5EF4-FFF2-40B4-BE49-F238E27FC236}">
                <a16:creationId xmlns:a16="http://schemas.microsoft.com/office/drawing/2014/main" xmlns="" id="{C03112F4-BEFC-13AA-F37B-2F8476405C6C}"/>
              </a:ext>
            </a:extLst>
          </p:cNvPr>
          <p:cNvSpPr/>
          <p:nvPr/>
        </p:nvSpPr>
        <p:spPr>
          <a:xfrm>
            <a:off x="586253" y="383339"/>
            <a:ext cx="9653173" cy="6792996"/>
          </a:xfrm>
          <a:prstGeom prst="roundRect">
            <a:avLst>
              <a:gd name="adj" fmla="val 2157"/>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xmlns="" id="{28E8535B-9C10-723E-59DF-960BB6A9D461}"/>
              </a:ext>
            </a:extLst>
          </p:cNvPr>
          <p:cNvSpPr txBox="1"/>
          <p:nvPr/>
        </p:nvSpPr>
        <p:spPr>
          <a:xfrm>
            <a:off x="266000" y="545046"/>
            <a:ext cx="10159811" cy="1092607"/>
          </a:xfrm>
          <a:prstGeom prst="rect">
            <a:avLst/>
          </a:prstGeom>
          <a:noFill/>
        </p:spPr>
        <p:txBody>
          <a:bodyPr wrap="square">
            <a:spAutoFit/>
          </a:bodyPr>
          <a:lstStyle/>
          <a:p>
            <a:pPr algn="ctr">
              <a:lnSpc>
                <a:spcPts val="3860"/>
              </a:lnSpc>
            </a:pPr>
            <a:r>
              <a:rPr lang="ja-JP" altLang="en-US" sz="2800" b="1" dirty="0">
                <a:solidFill>
                  <a:srgbClr val="006DA4"/>
                </a:solidFill>
                <a:latin typeface="Meiryo" panose="020B0604030504040204" pitchFamily="34" charset="-128"/>
                <a:ea typeface="Meiryo" panose="020B0604030504040204" pitchFamily="34" charset="-128"/>
              </a:rPr>
              <a:t>勉強会を受講した店主（リーダー）から他店主へ</a:t>
            </a:r>
            <a:endParaRPr lang="en-US" altLang="ja-JP" sz="2800" b="1" dirty="0">
              <a:solidFill>
                <a:srgbClr val="006DA4"/>
              </a:solidFill>
              <a:latin typeface="Meiryo" panose="020B0604030504040204" pitchFamily="34" charset="-128"/>
              <a:ea typeface="Meiryo" panose="020B0604030504040204" pitchFamily="34" charset="-128"/>
            </a:endParaRPr>
          </a:p>
          <a:p>
            <a:pPr algn="ctr">
              <a:lnSpc>
                <a:spcPts val="3860"/>
              </a:lnSpc>
            </a:pPr>
            <a:r>
              <a:rPr lang="ja-JP" altLang="en-US" sz="2800" b="1" dirty="0">
                <a:solidFill>
                  <a:srgbClr val="006DA4"/>
                </a:solidFill>
                <a:latin typeface="Meiryo" panose="020B0604030504040204" pitchFamily="34" charset="-128"/>
                <a:ea typeface="Meiryo" panose="020B0604030504040204" pitchFamily="34" charset="-128"/>
              </a:rPr>
              <a:t>ご説明いただく際のポイント</a:t>
            </a:r>
          </a:p>
        </p:txBody>
      </p:sp>
      <p:sp>
        <p:nvSpPr>
          <p:cNvPr id="4" name="テキスト ボックス 3">
            <a:extLst>
              <a:ext uri="{FF2B5EF4-FFF2-40B4-BE49-F238E27FC236}">
                <a16:creationId xmlns:a16="http://schemas.microsoft.com/office/drawing/2014/main" xmlns="" id="{3E03A1EA-47B2-7BEC-2819-C4C917E96CF0}"/>
              </a:ext>
            </a:extLst>
          </p:cNvPr>
          <p:cNvSpPr txBox="1"/>
          <p:nvPr/>
        </p:nvSpPr>
        <p:spPr>
          <a:xfrm>
            <a:off x="1850338" y="2253945"/>
            <a:ext cx="8460993" cy="528350"/>
          </a:xfrm>
          <a:prstGeom prst="rect">
            <a:avLst/>
          </a:prstGeom>
          <a:noFill/>
        </p:spPr>
        <p:txBody>
          <a:bodyPr wrap="square">
            <a:spAutoFit/>
          </a:bodyPr>
          <a:lstStyle/>
          <a:p>
            <a:pPr>
              <a:lnSpc>
                <a:spcPts val="1700"/>
              </a:lnSpc>
            </a:pPr>
            <a:r>
              <a:rPr lang="ja-JP" altLang="en-US" sz="1400" dirty="0">
                <a:latin typeface="Meiryo" panose="020B0604030504040204" pitchFamily="34" charset="-128"/>
                <a:ea typeface="Meiryo" panose="020B0604030504040204" pitchFamily="34" charset="-128"/>
              </a:rPr>
              <a:t>・複雑な手順を踏む必要はなく、マニュアル等もあることを伝えましょう。</a:t>
            </a:r>
            <a:endParaRPr lang="en-US" altLang="ja-JP" sz="1400" dirty="0">
              <a:latin typeface="Meiryo" panose="020B0604030504040204" pitchFamily="34" charset="-128"/>
              <a:ea typeface="Meiryo" panose="020B0604030504040204" pitchFamily="34" charset="-128"/>
            </a:endParaRPr>
          </a:p>
          <a:p>
            <a:pPr>
              <a:lnSpc>
                <a:spcPts val="1700"/>
              </a:lnSpc>
            </a:pPr>
            <a:r>
              <a:rPr lang="ja-JP" altLang="en-US" sz="1400" dirty="0">
                <a:latin typeface="Meiryo" panose="020B0604030504040204" pitchFamily="34" charset="-128"/>
                <a:ea typeface="Meiryo" panose="020B0604030504040204" pitchFamily="34" charset="-128"/>
              </a:rPr>
              <a:t>・わからなければ決済事業者のコールセンターなど、相談先があることを伝えましょう。</a:t>
            </a:r>
          </a:p>
        </p:txBody>
      </p:sp>
      <p:sp>
        <p:nvSpPr>
          <p:cNvPr id="3" name="テキスト ボックス 2">
            <a:extLst>
              <a:ext uri="{FF2B5EF4-FFF2-40B4-BE49-F238E27FC236}">
                <a16:creationId xmlns:a16="http://schemas.microsoft.com/office/drawing/2014/main" xmlns="" id="{4F7BA635-7C60-5382-A369-86D4448E0EC7}"/>
              </a:ext>
            </a:extLst>
          </p:cNvPr>
          <p:cNvSpPr txBox="1"/>
          <p:nvPr/>
        </p:nvSpPr>
        <p:spPr>
          <a:xfrm>
            <a:off x="1910928" y="1884613"/>
            <a:ext cx="8105050" cy="400110"/>
          </a:xfrm>
          <a:prstGeom prst="rect">
            <a:avLst/>
          </a:prstGeom>
          <a:noFill/>
        </p:spPr>
        <p:txBody>
          <a:bodyPr wrap="square">
            <a:spAutoFit/>
          </a:bodyPr>
          <a:lstStyle/>
          <a:p>
            <a:r>
              <a:rPr lang="ja-JP" altLang="en-US" sz="2000" b="1" dirty="0">
                <a:latin typeface="Meiryo" panose="020B0604030504040204" pitchFamily="34" charset="-128"/>
                <a:ea typeface="Meiryo" panose="020B0604030504040204" pitchFamily="34" charset="-128"/>
              </a:rPr>
              <a:t>キャッシュレスは思っているよりも難しくないこと</a:t>
            </a:r>
          </a:p>
        </p:txBody>
      </p:sp>
      <p:sp>
        <p:nvSpPr>
          <p:cNvPr id="15" name="テキスト ボックス 14">
            <a:extLst>
              <a:ext uri="{FF2B5EF4-FFF2-40B4-BE49-F238E27FC236}">
                <a16:creationId xmlns:a16="http://schemas.microsoft.com/office/drawing/2014/main" xmlns="" id="{632CDDF0-061C-2E56-320F-14AA2D36D751}"/>
              </a:ext>
            </a:extLst>
          </p:cNvPr>
          <p:cNvSpPr txBox="1"/>
          <p:nvPr/>
        </p:nvSpPr>
        <p:spPr>
          <a:xfrm>
            <a:off x="1850336" y="3519142"/>
            <a:ext cx="8460993" cy="528350"/>
          </a:xfrm>
          <a:prstGeom prst="rect">
            <a:avLst/>
          </a:prstGeom>
          <a:noFill/>
        </p:spPr>
        <p:txBody>
          <a:bodyPr wrap="square">
            <a:spAutoFit/>
          </a:bodyPr>
          <a:lstStyle/>
          <a:p>
            <a:pPr>
              <a:lnSpc>
                <a:spcPts val="1700"/>
              </a:lnSpc>
            </a:pPr>
            <a:r>
              <a:rPr lang="ja-JP" altLang="en-US" sz="1400" dirty="0">
                <a:latin typeface="Meiryo" panose="020B0604030504040204" pitchFamily="34" charset="-128"/>
                <a:ea typeface="Meiryo" panose="020B0604030504040204" pitchFamily="34" charset="-128"/>
              </a:rPr>
              <a:t>・</a:t>
            </a:r>
            <a:r>
              <a:rPr lang="en-US" altLang="ja-JP" sz="1400" dirty="0">
                <a:latin typeface="Meiryo" panose="020B0604030504040204" pitchFamily="34" charset="-128"/>
                <a:ea typeface="Meiryo" panose="020B0604030504040204" pitchFamily="34" charset="-128"/>
              </a:rPr>
              <a:t> </a:t>
            </a:r>
            <a:r>
              <a:rPr lang="ja-JP" altLang="en-US" sz="1400" dirty="0">
                <a:latin typeface="Meiryo" panose="020B0604030504040204" pitchFamily="34" charset="-128"/>
                <a:ea typeface="Meiryo" panose="020B0604030504040204" pitchFamily="34" charset="-128"/>
              </a:rPr>
              <a:t>キャッシュレス化に対する消費者のニーズが高まっていることを伝えましょう。</a:t>
            </a:r>
          </a:p>
          <a:p>
            <a:pPr>
              <a:lnSpc>
                <a:spcPts val="1700"/>
              </a:lnSpc>
            </a:pPr>
            <a:r>
              <a:rPr lang="ja-JP" altLang="en-US" sz="1400" dirty="0">
                <a:latin typeface="Meiryo" panose="020B0604030504040204" pitchFamily="34" charset="-128"/>
                <a:ea typeface="Meiryo" panose="020B0604030504040204" pitchFamily="34" charset="-128"/>
              </a:rPr>
              <a:t>・「機会喪失になりますよ。」というデメリットの面も併せて説明しましょう。</a:t>
            </a:r>
          </a:p>
        </p:txBody>
      </p:sp>
      <p:sp>
        <p:nvSpPr>
          <p:cNvPr id="14" name="テキスト ボックス 13">
            <a:extLst>
              <a:ext uri="{FF2B5EF4-FFF2-40B4-BE49-F238E27FC236}">
                <a16:creationId xmlns:a16="http://schemas.microsoft.com/office/drawing/2014/main" xmlns="" id="{9C16688A-0923-1040-DE7A-AE98BCA4C1AF}"/>
              </a:ext>
            </a:extLst>
          </p:cNvPr>
          <p:cNvSpPr txBox="1"/>
          <p:nvPr/>
        </p:nvSpPr>
        <p:spPr>
          <a:xfrm>
            <a:off x="1910927" y="3211907"/>
            <a:ext cx="8105050" cy="400110"/>
          </a:xfrm>
          <a:prstGeom prst="rect">
            <a:avLst/>
          </a:prstGeom>
          <a:noFill/>
        </p:spPr>
        <p:txBody>
          <a:bodyPr wrap="square">
            <a:spAutoFit/>
          </a:bodyPr>
          <a:lstStyle/>
          <a:p>
            <a:r>
              <a:rPr lang="ja-JP" altLang="en-US" sz="2000" b="1" dirty="0">
                <a:latin typeface="Meiryo" panose="020B0604030504040204" pitchFamily="34" charset="-128"/>
                <a:ea typeface="Meiryo" panose="020B0604030504040204" pitchFamily="34" charset="-128"/>
              </a:rPr>
              <a:t>消費者のキャッシュレス化の流れは想像以上に加速していること</a:t>
            </a:r>
          </a:p>
        </p:txBody>
      </p:sp>
      <p:sp>
        <p:nvSpPr>
          <p:cNvPr id="20" name="テキスト ボックス 19">
            <a:extLst>
              <a:ext uri="{FF2B5EF4-FFF2-40B4-BE49-F238E27FC236}">
                <a16:creationId xmlns:a16="http://schemas.microsoft.com/office/drawing/2014/main" xmlns="" id="{9A9D8D61-D5A3-07B8-257A-C9982C564D72}"/>
              </a:ext>
            </a:extLst>
          </p:cNvPr>
          <p:cNvSpPr txBox="1"/>
          <p:nvPr/>
        </p:nvSpPr>
        <p:spPr>
          <a:xfrm>
            <a:off x="1850336" y="4899892"/>
            <a:ext cx="8460993" cy="310341"/>
          </a:xfrm>
          <a:prstGeom prst="rect">
            <a:avLst/>
          </a:prstGeom>
          <a:noFill/>
        </p:spPr>
        <p:txBody>
          <a:bodyPr wrap="square">
            <a:spAutoFit/>
          </a:bodyPr>
          <a:lstStyle/>
          <a:p>
            <a:pPr>
              <a:lnSpc>
                <a:spcPts val="1700"/>
              </a:lnSpc>
            </a:pPr>
            <a:r>
              <a:rPr lang="ja-JP" altLang="en-US" sz="1400" dirty="0">
                <a:latin typeface="Meiryo" panose="020B0604030504040204" pitchFamily="34" charset="-128"/>
                <a:ea typeface="Meiryo" panose="020B0604030504040204" pitchFamily="34" charset="-128"/>
              </a:rPr>
              <a:t>・</a:t>
            </a:r>
            <a:r>
              <a:rPr lang="en-US" altLang="ja-JP" sz="1400" dirty="0">
                <a:latin typeface="Meiryo" panose="020B0604030504040204" pitchFamily="34" charset="-128"/>
                <a:ea typeface="Meiryo" panose="020B0604030504040204" pitchFamily="34" charset="-128"/>
              </a:rPr>
              <a:t> </a:t>
            </a:r>
            <a:r>
              <a:rPr lang="ja-JP" altLang="en-US" sz="1400" dirty="0">
                <a:latin typeface="Meiryo" panose="020B0604030504040204" pitchFamily="34" charset="-128"/>
                <a:ea typeface="Meiryo" panose="020B0604030504040204" pitchFamily="34" charset="-128"/>
              </a:rPr>
              <a:t>一般的に２～３％ほど決済手数料を支払う必要があります。</a:t>
            </a:r>
          </a:p>
        </p:txBody>
      </p:sp>
      <p:sp>
        <p:nvSpPr>
          <p:cNvPr id="19" name="テキスト ボックス 18">
            <a:extLst>
              <a:ext uri="{FF2B5EF4-FFF2-40B4-BE49-F238E27FC236}">
                <a16:creationId xmlns:a16="http://schemas.microsoft.com/office/drawing/2014/main" xmlns="" id="{DBD155C2-68E9-7511-A2FB-1224BE2028B0}"/>
              </a:ext>
            </a:extLst>
          </p:cNvPr>
          <p:cNvSpPr txBox="1"/>
          <p:nvPr/>
        </p:nvSpPr>
        <p:spPr>
          <a:xfrm>
            <a:off x="1910927" y="4536156"/>
            <a:ext cx="8105050" cy="400110"/>
          </a:xfrm>
          <a:prstGeom prst="rect">
            <a:avLst/>
          </a:prstGeom>
          <a:noFill/>
        </p:spPr>
        <p:txBody>
          <a:bodyPr wrap="square">
            <a:spAutoFit/>
          </a:bodyPr>
          <a:lstStyle/>
          <a:p>
            <a:r>
              <a:rPr lang="ja-JP" altLang="en-US" sz="2000" b="1" dirty="0">
                <a:latin typeface="Meiryo" panose="020B0604030504040204" pitchFamily="34" charset="-128"/>
                <a:ea typeface="Meiryo" panose="020B0604030504040204" pitchFamily="34" charset="-128"/>
              </a:rPr>
              <a:t>お店側は手数料や現金化までのタイムラグなど負担があること</a:t>
            </a:r>
          </a:p>
        </p:txBody>
      </p:sp>
      <p:sp>
        <p:nvSpPr>
          <p:cNvPr id="25" name="テキスト ボックス 24">
            <a:extLst>
              <a:ext uri="{FF2B5EF4-FFF2-40B4-BE49-F238E27FC236}">
                <a16:creationId xmlns:a16="http://schemas.microsoft.com/office/drawing/2014/main" xmlns="" id="{A23A23AD-1C0A-9001-FE0A-B9B15FDAFCE3}"/>
              </a:ext>
            </a:extLst>
          </p:cNvPr>
          <p:cNvSpPr txBox="1"/>
          <p:nvPr/>
        </p:nvSpPr>
        <p:spPr>
          <a:xfrm>
            <a:off x="1850336" y="5133749"/>
            <a:ext cx="8460993" cy="528350"/>
          </a:xfrm>
          <a:prstGeom prst="rect">
            <a:avLst/>
          </a:prstGeom>
          <a:noFill/>
        </p:spPr>
        <p:txBody>
          <a:bodyPr wrap="square">
            <a:spAutoFit/>
          </a:bodyPr>
          <a:lstStyle/>
          <a:p>
            <a:pPr>
              <a:lnSpc>
                <a:spcPts val="1700"/>
              </a:lnSpc>
            </a:pPr>
            <a:r>
              <a:rPr lang="ja-JP" altLang="en-US" sz="1400" dirty="0">
                <a:latin typeface="Meiryo" panose="020B0604030504040204" pitchFamily="34" charset="-128"/>
                <a:ea typeface="Meiryo" panose="020B0604030504040204" pitchFamily="34" charset="-128"/>
              </a:rPr>
              <a:t>・決済実施後、定期的なタイミングでまとめて精算・振り込みがされるため、即時現金化される</a:t>
            </a:r>
            <a:endParaRPr lang="en-US" altLang="ja-JP" sz="1400" dirty="0">
              <a:latin typeface="Meiryo" panose="020B0604030504040204" pitchFamily="34" charset="-128"/>
              <a:ea typeface="Meiryo" panose="020B0604030504040204" pitchFamily="34" charset="-128"/>
            </a:endParaRPr>
          </a:p>
          <a:p>
            <a:pPr>
              <a:lnSpc>
                <a:spcPts val="1700"/>
              </a:lnSpc>
            </a:pPr>
            <a:r>
              <a:rPr lang="ja-JP" altLang="en-US" sz="1400" dirty="0">
                <a:latin typeface="Meiryo" panose="020B0604030504040204" pitchFamily="34" charset="-128"/>
                <a:ea typeface="Meiryo" panose="020B0604030504040204" pitchFamily="34" charset="-128"/>
              </a:rPr>
              <a:t>　わけではない（タイムラグが発生する）ことは丁寧に説明しましょう。</a:t>
            </a:r>
          </a:p>
        </p:txBody>
      </p:sp>
      <p:sp>
        <p:nvSpPr>
          <p:cNvPr id="30" name="テキスト ボックス 29">
            <a:extLst>
              <a:ext uri="{FF2B5EF4-FFF2-40B4-BE49-F238E27FC236}">
                <a16:creationId xmlns:a16="http://schemas.microsoft.com/office/drawing/2014/main" xmlns="" id="{EDC93E88-1ADA-F11C-E164-44C0B862A923}"/>
              </a:ext>
            </a:extLst>
          </p:cNvPr>
          <p:cNvSpPr txBox="1"/>
          <p:nvPr/>
        </p:nvSpPr>
        <p:spPr>
          <a:xfrm>
            <a:off x="1850337" y="6424392"/>
            <a:ext cx="8460993" cy="528350"/>
          </a:xfrm>
          <a:prstGeom prst="rect">
            <a:avLst/>
          </a:prstGeom>
          <a:noFill/>
        </p:spPr>
        <p:txBody>
          <a:bodyPr wrap="square">
            <a:spAutoFit/>
          </a:bodyPr>
          <a:lstStyle/>
          <a:p>
            <a:pPr>
              <a:lnSpc>
                <a:spcPts val="1700"/>
              </a:lnSpc>
            </a:pPr>
            <a:r>
              <a:rPr lang="ja-JP" altLang="en-US" sz="1400" dirty="0">
                <a:latin typeface="Meiryo" panose="020B0604030504040204" pitchFamily="34" charset="-128"/>
                <a:ea typeface="Meiryo" panose="020B0604030504040204" pitchFamily="34" charset="-128"/>
              </a:rPr>
              <a:t>・</a:t>
            </a:r>
            <a:r>
              <a:rPr lang="en-US" altLang="ja-JP" sz="1400" dirty="0">
                <a:latin typeface="Meiryo" panose="020B0604030504040204" pitchFamily="34" charset="-128"/>
                <a:ea typeface="Meiryo" panose="020B0604030504040204" pitchFamily="34" charset="-128"/>
              </a:rPr>
              <a:t> </a:t>
            </a:r>
            <a:r>
              <a:rPr lang="ja-JP" altLang="en-US" sz="1400" dirty="0">
                <a:latin typeface="Meiryo" panose="020B0604030504040204" pitchFamily="34" charset="-128"/>
                <a:ea typeface="Meiryo" panose="020B0604030504040204" pitchFamily="34" charset="-128"/>
              </a:rPr>
              <a:t>期間を限定した使い切り型の商品券で、店舗側に初期・運用費用が発生しない事業があります。</a:t>
            </a:r>
          </a:p>
          <a:p>
            <a:pPr>
              <a:lnSpc>
                <a:spcPts val="1700"/>
              </a:lnSpc>
            </a:pPr>
            <a:r>
              <a:rPr lang="ja-JP" altLang="en-US" sz="1400" dirty="0">
                <a:latin typeface="Meiryo" panose="020B0604030504040204" pitchFamily="34" charset="-128"/>
                <a:ea typeface="Meiryo" panose="020B0604030504040204" pitchFamily="34" charset="-128"/>
              </a:rPr>
              <a:t>・</a:t>
            </a:r>
            <a:r>
              <a:rPr lang="en-US" altLang="ja-JP" sz="1400" dirty="0">
                <a:latin typeface="Meiryo" panose="020B0604030504040204" pitchFamily="34" charset="-128"/>
                <a:ea typeface="Meiryo" panose="020B0604030504040204" pitchFamily="34" charset="-128"/>
              </a:rPr>
              <a:t> </a:t>
            </a:r>
            <a:r>
              <a:rPr lang="ja-JP" altLang="en-US" sz="1400" dirty="0">
                <a:latin typeface="Meiryo" panose="020B0604030504040204" pitchFamily="34" charset="-128"/>
                <a:ea typeface="Meiryo" panose="020B0604030504040204" pitchFamily="34" charset="-128"/>
              </a:rPr>
              <a:t>商品券のデジタル化を契機にその後地域通貨が導入され、継続的に利用される場合もあります。</a:t>
            </a:r>
          </a:p>
        </p:txBody>
      </p:sp>
      <p:sp>
        <p:nvSpPr>
          <p:cNvPr id="29" name="テキスト ボックス 28">
            <a:extLst>
              <a:ext uri="{FF2B5EF4-FFF2-40B4-BE49-F238E27FC236}">
                <a16:creationId xmlns:a16="http://schemas.microsoft.com/office/drawing/2014/main" xmlns="" id="{C3C76D1F-FF67-6654-CBA4-4C90D92469BE}"/>
              </a:ext>
            </a:extLst>
          </p:cNvPr>
          <p:cNvSpPr txBox="1"/>
          <p:nvPr/>
        </p:nvSpPr>
        <p:spPr>
          <a:xfrm>
            <a:off x="1921945" y="6061699"/>
            <a:ext cx="8105050" cy="400110"/>
          </a:xfrm>
          <a:prstGeom prst="rect">
            <a:avLst/>
          </a:prstGeom>
          <a:noFill/>
        </p:spPr>
        <p:txBody>
          <a:bodyPr wrap="square">
            <a:spAutoFit/>
          </a:bodyPr>
          <a:lstStyle/>
          <a:p>
            <a:r>
              <a:rPr lang="ja-JP" altLang="en-US" sz="2000" b="1" dirty="0">
                <a:latin typeface="Meiryo" panose="020B0604030504040204" pitchFamily="34" charset="-128"/>
                <a:ea typeface="Meiryo" panose="020B0604030504040204" pitchFamily="34" charset="-128"/>
              </a:rPr>
              <a:t>行政が支援する地域商品券のデジタル化について</a:t>
            </a:r>
          </a:p>
        </p:txBody>
      </p:sp>
      <p:grpSp>
        <p:nvGrpSpPr>
          <p:cNvPr id="17" name="グループ化 16"/>
          <p:cNvGrpSpPr/>
          <p:nvPr/>
        </p:nvGrpSpPr>
        <p:grpSpPr>
          <a:xfrm>
            <a:off x="851450" y="1861246"/>
            <a:ext cx="1264500" cy="702828"/>
            <a:chOff x="1288591" y="1862543"/>
            <a:chExt cx="1264500" cy="702828"/>
          </a:xfrm>
        </p:grpSpPr>
        <p:sp>
          <p:nvSpPr>
            <p:cNvPr id="2" name="円/楕円 1">
              <a:extLst>
                <a:ext uri="{FF2B5EF4-FFF2-40B4-BE49-F238E27FC236}">
                  <a16:creationId xmlns:a16="http://schemas.microsoft.com/office/drawing/2014/main" xmlns="" id="{540293D0-EE93-DDCA-94E0-6EAA7476A39E}"/>
                </a:ext>
              </a:extLst>
            </p:cNvPr>
            <p:cNvSpPr/>
            <p:nvPr/>
          </p:nvSpPr>
          <p:spPr>
            <a:xfrm>
              <a:off x="1685617" y="2116056"/>
              <a:ext cx="448415" cy="448415"/>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8505CFF4-6095-CB0F-64F0-51D261313E41}"/>
                </a:ext>
              </a:extLst>
            </p:cNvPr>
            <p:cNvSpPr txBox="1"/>
            <p:nvPr/>
          </p:nvSpPr>
          <p:spPr>
            <a:xfrm>
              <a:off x="1773537" y="2196039"/>
              <a:ext cx="281609" cy="369332"/>
            </a:xfrm>
            <a:prstGeom prst="rect">
              <a:avLst/>
            </a:prstGeom>
            <a:noFill/>
          </p:spPr>
          <p:txBody>
            <a:bodyPr wrap="square">
              <a:spAutoFit/>
            </a:bodyPr>
            <a:lstStyle/>
            <a:p>
              <a:pPr algn="ctr"/>
              <a:r>
                <a:rPr lang="en-US" altLang="ja-JP" b="1" dirty="0">
                  <a:solidFill>
                    <a:schemeClr val="bg1"/>
                  </a:solidFill>
                  <a:latin typeface="Meiryo" panose="020B0604030504040204" pitchFamily="34" charset="-128"/>
                  <a:ea typeface="Meiryo" panose="020B0604030504040204" pitchFamily="34" charset="-128"/>
                </a:rPr>
                <a:t>✓</a:t>
              </a:r>
              <a:endParaRPr lang="ja-JP" altLang="en-US" b="1">
                <a:solidFill>
                  <a:schemeClr val="bg1"/>
                </a:solidFill>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xmlns="" id="{A69224D9-73C9-524C-2360-A77C9F191BD2}"/>
                </a:ext>
              </a:extLst>
            </p:cNvPr>
            <p:cNvSpPr txBox="1"/>
            <p:nvPr/>
          </p:nvSpPr>
          <p:spPr>
            <a:xfrm>
              <a:off x="1288591" y="1862543"/>
              <a:ext cx="1264500" cy="276999"/>
            </a:xfrm>
            <a:prstGeom prst="rect">
              <a:avLst/>
            </a:prstGeom>
            <a:noFill/>
          </p:spPr>
          <p:txBody>
            <a:bodyPr wrap="square">
              <a:spAutoFit/>
            </a:bodyPr>
            <a:lstStyle/>
            <a:p>
              <a:pPr algn="ctr"/>
              <a:r>
                <a:rPr lang="ja-JP" altLang="en-US" sz="1200" b="1" dirty="0">
                  <a:solidFill>
                    <a:srgbClr val="006DA4"/>
                  </a:solidFill>
                  <a:latin typeface="Meiryo" panose="020B0604030504040204" pitchFamily="34" charset="-128"/>
                  <a:ea typeface="Meiryo" panose="020B0604030504040204" pitchFamily="34" charset="-128"/>
                </a:rPr>
                <a:t>ポイント</a:t>
              </a:r>
            </a:p>
          </p:txBody>
        </p:sp>
      </p:grpSp>
      <p:grpSp>
        <p:nvGrpSpPr>
          <p:cNvPr id="35" name="グループ化 34"/>
          <p:cNvGrpSpPr/>
          <p:nvPr/>
        </p:nvGrpSpPr>
        <p:grpSpPr>
          <a:xfrm>
            <a:off x="851449" y="3106718"/>
            <a:ext cx="1264500" cy="702828"/>
            <a:chOff x="1288591" y="1862543"/>
            <a:chExt cx="1264500" cy="702828"/>
          </a:xfrm>
        </p:grpSpPr>
        <p:sp>
          <p:nvSpPr>
            <p:cNvPr id="36" name="円/楕円 35">
              <a:extLst>
                <a:ext uri="{FF2B5EF4-FFF2-40B4-BE49-F238E27FC236}">
                  <a16:creationId xmlns:a16="http://schemas.microsoft.com/office/drawing/2014/main" xmlns="" id="{540293D0-EE93-DDCA-94E0-6EAA7476A39E}"/>
                </a:ext>
              </a:extLst>
            </p:cNvPr>
            <p:cNvSpPr/>
            <p:nvPr/>
          </p:nvSpPr>
          <p:spPr>
            <a:xfrm>
              <a:off x="1685617" y="2116056"/>
              <a:ext cx="448415" cy="448415"/>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xmlns="" id="{8505CFF4-6095-CB0F-64F0-51D261313E41}"/>
                </a:ext>
              </a:extLst>
            </p:cNvPr>
            <p:cNvSpPr txBox="1"/>
            <p:nvPr/>
          </p:nvSpPr>
          <p:spPr>
            <a:xfrm>
              <a:off x="1773537" y="2196039"/>
              <a:ext cx="281609" cy="369332"/>
            </a:xfrm>
            <a:prstGeom prst="rect">
              <a:avLst/>
            </a:prstGeom>
            <a:noFill/>
          </p:spPr>
          <p:txBody>
            <a:bodyPr wrap="square">
              <a:spAutoFit/>
            </a:bodyPr>
            <a:lstStyle/>
            <a:p>
              <a:pPr algn="ctr"/>
              <a:r>
                <a:rPr lang="en-US" altLang="ja-JP" b="1" dirty="0">
                  <a:solidFill>
                    <a:schemeClr val="bg1"/>
                  </a:solidFill>
                  <a:latin typeface="Meiryo" panose="020B0604030504040204" pitchFamily="34" charset="-128"/>
                  <a:ea typeface="Meiryo" panose="020B0604030504040204" pitchFamily="34" charset="-128"/>
                </a:rPr>
                <a:t>✓</a:t>
              </a:r>
              <a:endParaRPr lang="ja-JP" altLang="en-US" b="1">
                <a:solidFill>
                  <a:schemeClr val="bg1"/>
                </a:solidFill>
                <a:latin typeface="Meiryo" panose="020B0604030504040204" pitchFamily="34" charset="-128"/>
                <a:ea typeface="Meiryo" panose="020B0604030504040204" pitchFamily="34" charset="-128"/>
              </a:endParaRPr>
            </a:p>
          </p:txBody>
        </p:sp>
        <p:sp>
          <p:nvSpPr>
            <p:cNvPr id="38" name="テキスト ボックス 37">
              <a:extLst>
                <a:ext uri="{FF2B5EF4-FFF2-40B4-BE49-F238E27FC236}">
                  <a16:creationId xmlns:a16="http://schemas.microsoft.com/office/drawing/2014/main" xmlns="" id="{A69224D9-73C9-524C-2360-A77C9F191BD2}"/>
                </a:ext>
              </a:extLst>
            </p:cNvPr>
            <p:cNvSpPr txBox="1"/>
            <p:nvPr/>
          </p:nvSpPr>
          <p:spPr>
            <a:xfrm>
              <a:off x="1288591" y="1862543"/>
              <a:ext cx="1264500" cy="276999"/>
            </a:xfrm>
            <a:prstGeom prst="rect">
              <a:avLst/>
            </a:prstGeom>
            <a:noFill/>
          </p:spPr>
          <p:txBody>
            <a:bodyPr wrap="square">
              <a:spAutoFit/>
            </a:bodyPr>
            <a:lstStyle/>
            <a:p>
              <a:pPr algn="ctr"/>
              <a:r>
                <a:rPr lang="ja-JP" altLang="en-US" sz="1200" b="1" dirty="0">
                  <a:solidFill>
                    <a:srgbClr val="006DA4"/>
                  </a:solidFill>
                  <a:latin typeface="Meiryo" panose="020B0604030504040204" pitchFamily="34" charset="-128"/>
                  <a:ea typeface="Meiryo" panose="020B0604030504040204" pitchFamily="34" charset="-128"/>
                </a:rPr>
                <a:t>ポイント</a:t>
              </a:r>
            </a:p>
          </p:txBody>
        </p:sp>
      </p:grpSp>
      <p:grpSp>
        <p:nvGrpSpPr>
          <p:cNvPr id="39" name="グループ化 38"/>
          <p:cNvGrpSpPr/>
          <p:nvPr/>
        </p:nvGrpSpPr>
        <p:grpSpPr>
          <a:xfrm>
            <a:off x="851449" y="4414069"/>
            <a:ext cx="1264500" cy="702828"/>
            <a:chOff x="1288591" y="1862543"/>
            <a:chExt cx="1264500" cy="702828"/>
          </a:xfrm>
        </p:grpSpPr>
        <p:sp>
          <p:nvSpPr>
            <p:cNvPr id="40" name="円/楕円 39">
              <a:extLst>
                <a:ext uri="{FF2B5EF4-FFF2-40B4-BE49-F238E27FC236}">
                  <a16:creationId xmlns:a16="http://schemas.microsoft.com/office/drawing/2014/main" xmlns="" id="{540293D0-EE93-DDCA-94E0-6EAA7476A39E}"/>
                </a:ext>
              </a:extLst>
            </p:cNvPr>
            <p:cNvSpPr/>
            <p:nvPr/>
          </p:nvSpPr>
          <p:spPr>
            <a:xfrm>
              <a:off x="1685617" y="2116056"/>
              <a:ext cx="448415" cy="448415"/>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xmlns="" id="{8505CFF4-6095-CB0F-64F0-51D261313E41}"/>
                </a:ext>
              </a:extLst>
            </p:cNvPr>
            <p:cNvSpPr txBox="1"/>
            <p:nvPr/>
          </p:nvSpPr>
          <p:spPr>
            <a:xfrm>
              <a:off x="1773537" y="2196039"/>
              <a:ext cx="281609" cy="369332"/>
            </a:xfrm>
            <a:prstGeom prst="rect">
              <a:avLst/>
            </a:prstGeom>
            <a:noFill/>
          </p:spPr>
          <p:txBody>
            <a:bodyPr wrap="square">
              <a:spAutoFit/>
            </a:bodyPr>
            <a:lstStyle/>
            <a:p>
              <a:pPr algn="ctr"/>
              <a:r>
                <a:rPr lang="en-US" altLang="ja-JP" b="1" dirty="0">
                  <a:solidFill>
                    <a:schemeClr val="bg1"/>
                  </a:solidFill>
                  <a:latin typeface="Meiryo" panose="020B0604030504040204" pitchFamily="34" charset="-128"/>
                  <a:ea typeface="Meiryo" panose="020B0604030504040204" pitchFamily="34" charset="-128"/>
                </a:rPr>
                <a:t>✓</a:t>
              </a:r>
              <a:endParaRPr lang="ja-JP" altLang="en-US" b="1">
                <a:solidFill>
                  <a:schemeClr val="bg1"/>
                </a:solidFill>
                <a:latin typeface="Meiryo" panose="020B0604030504040204" pitchFamily="34" charset="-128"/>
                <a:ea typeface="Meiryo" panose="020B0604030504040204" pitchFamily="34" charset="-128"/>
              </a:endParaRPr>
            </a:p>
          </p:txBody>
        </p:sp>
        <p:sp>
          <p:nvSpPr>
            <p:cNvPr id="42" name="テキスト ボックス 41">
              <a:extLst>
                <a:ext uri="{FF2B5EF4-FFF2-40B4-BE49-F238E27FC236}">
                  <a16:creationId xmlns:a16="http://schemas.microsoft.com/office/drawing/2014/main" xmlns="" id="{A69224D9-73C9-524C-2360-A77C9F191BD2}"/>
                </a:ext>
              </a:extLst>
            </p:cNvPr>
            <p:cNvSpPr txBox="1"/>
            <p:nvPr/>
          </p:nvSpPr>
          <p:spPr>
            <a:xfrm>
              <a:off x="1288591" y="1862543"/>
              <a:ext cx="1264500" cy="276999"/>
            </a:xfrm>
            <a:prstGeom prst="rect">
              <a:avLst/>
            </a:prstGeom>
            <a:noFill/>
          </p:spPr>
          <p:txBody>
            <a:bodyPr wrap="square">
              <a:spAutoFit/>
            </a:bodyPr>
            <a:lstStyle/>
            <a:p>
              <a:pPr algn="ctr"/>
              <a:r>
                <a:rPr lang="ja-JP" altLang="en-US" sz="1200" b="1" dirty="0">
                  <a:solidFill>
                    <a:srgbClr val="006DA4"/>
                  </a:solidFill>
                  <a:latin typeface="Meiryo" panose="020B0604030504040204" pitchFamily="34" charset="-128"/>
                  <a:ea typeface="Meiryo" panose="020B0604030504040204" pitchFamily="34" charset="-128"/>
                </a:rPr>
                <a:t>ポイント</a:t>
              </a:r>
            </a:p>
          </p:txBody>
        </p:sp>
      </p:grpSp>
      <p:grpSp>
        <p:nvGrpSpPr>
          <p:cNvPr id="52" name="グループ化 51"/>
          <p:cNvGrpSpPr/>
          <p:nvPr/>
        </p:nvGrpSpPr>
        <p:grpSpPr>
          <a:xfrm>
            <a:off x="851450" y="6176604"/>
            <a:ext cx="1264500" cy="702828"/>
            <a:chOff x="1288591" y="1862543"/>
            <a:chExt cx="1264500" cy="702828"/>
          </a:xfrm>
        </p:grpSpPr>
        <p:sp>
          <p:nvSpPr>
            <p:cNvPr id="53" name="円/楕円 52">
              <a:extLst>
                <a:ext uri="{FF2B5EF4-FFF2-40B4-BE49-F238E27FC236}">
                  <a16:creationId xmlns:a16="http://schemas.microsoft.com/office/drawing/2014/main" xmlns="" id="{540293D0-EE93-DDCA-94E0-6EAA7476A39E}"/>
                </a:ext>
              </a:extLst>
            </p:cNvPr>
            <p:cNvSpPr/>
            <p:nvPr/>
          </p:nvSpPr>
          <p:spPr>
            <a:xfrm>
              <a:off x="1685617" y="2116056"/>
              <a:ext cx="448415" cy="448415"/>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xmlns="" id="{8505CFF4-6095-CB0F-64F0-51D261313E41}"/>
                </a:ext>
              </a:extLst>
            </p:cNvPr>
            <p:cNvSpPr txBox="1"/>
            <p:nvPr/>
          </p:nvSpPr>
          <p:spPr>
            <a:xfrm>
              <a:off x="1773537" y="2196039"/>
              <a:ext cx="281609" cy="369332"/>
            </a:xfrm>
            <a:prstGeom prst="rect">
              <a:avLst/>
            </a:prstGeom>
            <a:noFill/>
          </p:spPr>
          <p:txBody>
            <a:bodyPr wrap="square">
              <a:spAutoFit/>
            </a:bodyPr>
            <a:lstStyle/>
            <a:p>
              <a:pPr algn="ctr"/>
              <a:r>
                <a:rPr lang="en-US" altLang="ja-JP" b="1" dirty="0">
                  <a:solidFill>
                    <a:schemeClr val="bg1"/>
                  </a:solidFill>
                  <a:latin typeface="Meiryo" panose="020B0604030504040204" pitchFamily="34" charset="-128"/>
                  <a:ea typeface="Meiryo" panose="020B0604030504040204" pitchFamily="34" charset="-128"/>
                </a:rPr>
                <a:t>✓</a:t>
              </a:r>
              <a:endParaRPr lang="ja-JP" altLang="en-US" b="1">
                <a:solidFill>
                  <a:schemeClr val="bg1"/>
                </a:solidFill>
                <a:latin typeface="Meiryo" panose="020B0604030504040204" pitchFamily="34" charset="-128"/>
                <a:ea typeface="Meiryo" panose="020B0604030504040204" pitchFamily="34" charset="-128"/>
              </a:endParaRPr>
            </a:p>
          </p:txBody>
        </p:sp>
        <p:sp>
          <p:nvSpPr>
            <p:cNvPr id="55" name="テキスト ボックス 54">
              <a:extLst>
                <a:ext uri="{FF2B5EF4-FFF2-40B4-BE49-F238E27FC236}">
                  <a16:creationId xmlns:a16="http://schemas.microsoft.com/office/drawing/2014/main" xmlns="" id="{A69224D9-73C9-524C-2360-A77C9F191BD2}"/>
                </a:ext>
              </a:extLst>
            </p:cNvPr>
            <p:cNvSpPr txBox="1"/>
            <p:nvPr/>
          </p:nvSpPr>
          <p:spPr>
            <a:xfrm>
              <a:off x="1288591" y="1862543"/>
              <a:ext cx="1264500" cy="276999"/>
            </a:xfrm>
            <a:prstGeom prst="rect">
              <a:avLst/>
            </a:prstGeom>
            <a:noFill/>
          </p:spPr>
          <p:txBody>
            <a:bodyPr wrap="square">
              <a:spAutoFit/>
            </a:bodyPr>
            <a:lstStyle/>
            <a:p>
              <a:pPr algn="ctr"/>
              <a:r>
                <a:rPr lang="ja-JP" altLang="en-US" sz="1200" b="1" dirty="0">
                  <a:solidFill>
                    <a:srgbClr val="006DA4"/>
                  </a:solidFill>
                  <a:latin typeface="Meiryo" panose="020B0604030504040204" pitchFamily="34" charset="-128"/>
                  <a:ea typeface="Meiryo" panose="020B0604030504040204" pitchFamily="34" charset="-128"/>
                </a:rPr>
                <a:t>ポイント</a:t>
              </a:r>
            </a:p>
          </p:txBody>
        </p:sp>
      </p:grpSp>
    </p:spTree>
    <p:extLst>
      <p:ext uri="{BB962C8B-B14F-4D97-AF65-F5344CB8AC3E}">
        <p14:creationId xmlns:p14="http://schemas.microsoft.com/office/powerpoint/2010/main" val="4197094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xmlns="" id="{5A8BB4E8-33E9-A08F-F569-8615880A92F8}"/>
              </a:ext>
            </a:extLst>
          </p:cNvPr>
          <p:cNvSpPr/>
          <p:nvPr/>
        </p:nvSpPr>
        <p:spPr>
          <a:xfrm>
            <a:off x="752684" y="509286"/>
            <a:ext cx="9398480" cy="6637748"/>
          </a:xfrm>
          <a:prstGeom prst="roundRect">
            <a:avLst>
              <a:gd name="adj" fmla="val 1570"/>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xmlns="" id="{549AA1CA-76E4-373F-3146-F034A46C274A}"/>
              </a:ext>
            </a:extLst>
          </p:cNvPr>
          <p:cNvGrpSpPr/>
          <p:nvPr/>
        </p:nvGrpSpPr>
        <p:grpSpPr>
          <a:xfrm>
            <a:off x="1314504" y="763318"/>
            <a:ext cx="9377309" cy="6234051"/>
            <a:chOff x="1314504" y="916686"/>
            <a:chExt cx="9377309" cy="6234051"/>
          </a:xfrm>
        </p:grpSpPr>
        <p:sp>
          <p:nvSpPr>
            <p:cNvPr id="5" name="テキスト ボックス 4">
              <a:extLst>
                <a:ext uri="{FF2B5EF4-FFF2-40B4-BE49-F238E27FC236}">
                  <a16:creationId xmlns:a16="http://schemas.microsoft.com/office/drawing/2014/main" xmlns="" id="{A703DF89-57B9-1302-59D0-DED762DF7F6F}"/>
                </a:ext>
              </a:extLst>
            </p:cNvPr>
            <p:cNvSpPr txBox="1"/>
            <p:nvPr/>
          </p:nvSpPr>
          <p:spPr>
            <a:xfrm>
              <a:off x="1314504" y="1508135"/>
              <a:ext cx="8733385" cy="2514150"/>
            </a:xfrm>
            <a:prstGeom prst="rect">
              <a:avLst/>
            </a:prstGeom>
            <a:noFill/>
          </p:spPr>
          <p:txBody>
            <a:bodyPr wrap="square">
              <a:spAutoFit/>
            </a:bodyPr>
            <a:lstStyle/>
            <a:p>
              <a:pPr>
                <a:lnSpc>
                  <a:spcPts val="1880"/>
                </a:lnSpc>
              </a:pPr>
              <a:r>
                <a:rPr lang="en-US" altLang="ja-JP" sz="1400" dirty="0">
                  <a:latin typeface="Meiryo" panose="020B0604030504040204" pitchFamily="34" charset="-128"/>
                  <a:ea typeface="Meiryo" panose="020B0604030504040204" pitchFamily="34" charset="-128"/>
                </a:rPr>
                <a:t>【</a:t>
              </a:r>
              <a:r>
                <a:rPr lang="ja-JP" altLang="en-US" sz="1400" dirty="0">
                  <a:latin typeface="Meiryo" panose="020B0604030504040204" pitchFamily="34" charset="-128"/>
                  <a:ea typeface="Meiryo" panose="020B0604030504040204" pitchFamily="34" charset="-128"/>
                </a:rPr>
                <a:t>免責</a:t>
              </a:r>
              <a:r>
                <a:rPr lang="en-US" altLang="ja-JP" sz="1400" dirty="0">
                  <a:latin typeface="Meiryo" panose="020B0604030504040204" pitchFamily="34" charset="-128"/>
                  <a:ea typeface="Meiryo" panose="020B0604030504040204" pitchFamily="34" charset="-128"/>
                </a:rPr>
                <a:t>】</a:t>
              </a:r>
            </a:p>
            <a:p>
              <a:pPr>
                <a:lnSpc>
                  <a:spcPts val="1880"/>
                </a:lnSpc>
              </a:pPr>
              <a:r>
                <a:rPr lang="ja-JP" altLang="en-US" sz="1200" dirty="0">
                  <a:latin typeface="Meiryo" panose="020B0604030504040204" pitchFamily="34" charset="-128"/>
                  <a:ea typeface="Meiryo" panose="020B0604030504040204" pitchFamily="34" charset="-128"/>
                </a:rPr>
                <a:t>※本ガイドブックで紹介しているアプリ</a:t>
              </a:r>
              <a:r>
                <a:rPr lang="ja-JP" altLang="en-US" sz="1200" dirty="0">
                  <a:solidFill>
                    <a:srgbClr val="211D1E"/>
                  </a:solidFill>
                  <a:latin typeface="Meiryo" panose="020B0604030504040204" pitchFamily="34" charset="-128"/>
                  <a:ea typeface="Meiryo" panose="020B0604030504040204" pitchFamily="34" charset="-128"/>
                </a:rPr>
                <a:t>、</a:t>
              </a:r>
              <a:r>
                <a:rPr lang="ja-JP" altLang="en-US" sz="1200" dirty="0">
                  <a:solidFill>
                    <a:srgbClr val="211D1E"/>
                  </a:solidFill>
                  <a:effectLst/>
                  <a:latin typeface="Meiryo" panose="020B0604030504040204" pitchFamily="34" charset="-128"/>
                  <a:ea typeface="Meiryo" panose="020B0604030504040204" pitchFamily="34" charset="-128"/>
                </a:rPr>
                <a:t>サービス内容や情報は</a:t>
              </a:r>
              <a:r>
                <a:rPr lang="en-US" altLang="ja-JP" sz="1200" dirty="0">
                  <a:solidFill>
                    <a:srgbClr val="211D1E"/>
                  </a:solidFill>
                  <a:effectLst/>
                  <a:latin typeface="Meiryo" panose="020B0604030504040204" pitchFamily="34" charset="-128"/>
                  <a:ea typeface="Meiryo" panose="020B0604030504040204" pitchFamily="34" charset="-128"/>
                </a:rPr>
                <a:t>2022</a:t>
              </a:r>
              <a:r>
                <a:rPr lang="ja-JP" altLang="en-US" sz="1200" dirty="0">
                  <a:solidFill>
                    <a:srgbClr val="211D1E"/>
                  </a:solidFill>
                  <a:effectLst/>
                  <a:latin typeface="Meiryo" panose="020B0604030504040204" pitchFamily="34" charset="-128"/>
                  <a:ea typeface="Meiryo" panose="020B0604030504040204" pitchFamily="34" charset="-128"/>
                </a:rPr>
                <a:t>年</a:t>
              </a:r>
              <a:r>
                <a:rPr lang="en-US" altLang="ja-JP" sz="1200" dirty="0">
                  <a:solidFill>
                    <a:srgbClr val="211D1E"/>
                  </a:solidFill>
                  <a:effectLst/>
                  <a:latin typeface="Meiryo" panose="020B0604030504040204" pitchFamily="34" charset="-128"/>
                  <a:ea typeface="Meiryo" panose="020B0604030504040204" pitchFamily="34" charset="-128"/>
                </a:rPr>
                <a:t>12</a:t>
              </a:r>
              <a:r>
                <a:rPr lang="ja-JP" altLang="en-US" sz="1200" dirty="0">
                  <a:solidFill>
                    <a:srgbClr val="211D1E"/>
                  </a:solidFill>
                  <a:effectLst/>
                  <a:latin typeface="Meiryo" panose="020B0604030504040204" pitchFamily="34" charset="-128"/>
                  <a:ea typeface="Meiryo" panose="020B0604030504040204" pitchFamily="34" charset="-128"/>
                </a:rPr>
                <a:t>月時点のものです。内容については変更</a:t>
              </a:r>
              <a:endParaRPr lang="en-US" altLang="ja-JP" sz="1200" dirty="0">
                <a:solidFill>
                  <a:srgbClr val="211D1E"/>
                </a:solidFill>
                <a:effectLst/>
                <a:latin typeface="Meiryo" panose="020B0604030504040204" pitchFamily="34" charset="-128"/>
                <a:ea typeface="Meiryo" panose="020B0604030504040204" pitchFamily="34" charset="-128"/>
              </a:endParaRPr>
            </a:p>
            <a:p>
              <a:pPr>
                <a:lnSpc>
                  <a:spcPts val="1880"/>
                </a:lnSpc>
              </a:pPr>
              <a:r>
                <a:rPr lang="ja-JP" altLang="en-US" sz="1200" dirty="0">
                  <a:solidFill>
                    <a:srgbClr val="211D1E"/>
                  </a:solidFill>
                  <a:latin typeface="Meiryo" panose="020B0604030504040204" pitchFamily="34" charset="-128"/>
                  <a:ea typeface="Meiryo" panose="020B0604030504040204" pitchFamily="34" charset="-128"/>
                </a:rPr>
                <a:t>　</a:t>
              </a:r>
              <a:r>
                <a:rPr lang="ja-JP" altLang="en-US" sz="1200" dirty="0">
                  <a:solidFill>
                    <a:srgbClr val="211D1E"/>
                  </a:solidFill>
                  <a:effectLst/>
                  <a:latin typeface="Meiryo" panose="020B0604030504040204" pitchFamily="34" charset="-128"/>
                  <a:ea typeface="Meiryo" panose="020B0604030504040204" pitchFamily="34" charset="-128"/>
                </a:rPr>
                <a:t>される場合もあります。あらかじめご了承ください。</a:t>
              </a:r>
            </a:p>
            <a:p>
              <a:pPr>
                <a:lnSpc>
                  <a:spcPts val="1880"/>
                </a:lnSpc>
              </a:pPr>
              <a:r>
                <a:rPr lang="ja-JP" altLang="en-US" sz="1200" dirty="0">
                  <a:latin typeface="Meiryo" panose="020B0604030504040204" pitchFamily="34" charset="-128"/>
                  <a:ea typeface="Meiryo" panose="020B0604030504040204" pitchFamily="34" charset="-128"/>
                </a:rPr>
                <a:t>※掲</a:t>
              </a:r>
              <a:r>
                <a:rPr lang="ja-JP" altLang="en-US" sz="1200" dirty="0">
                  <a:solidFill>
                    <a:srgbClr val="211D1E"/>
                  </a:solidFill>
                  <a:effectLst/>
                  <a:latin typeface="Meiryo" panose="020B0604030504040204" pitchFamily="34" charset="-128"/>
                  <a:ea typeface="Meiryo" panose="020B0604030504040204" pitchFamily="34" charset="-128"/>
                </a:rPr>
                <a:t>載している情報や製品、アプリの利用により生じた損害については一切の責任を負いませんので、ご了承ください。</a:t>
              </a:r>
              <a:endParaRPr lang="en-US" altLang="ja-JP" sz="1200" dirty="0">
                <a:solidFill>
                  <a:srgbClr val="211D1E"/>
                </a:solidFill>
                <a:effectLst/>
                <a:latin typeface="Meiryo" panose="020B0604030504040204" pitchFamily="34" charset="-128"/>
                <a:ea typeface="Meiryo" panose="020B0604030504040204" pitchFamily="34" charset="-128"/>
              </a:endParaRPr>
            </a:p>
            <a:p>
              <a:pPr>
                <a:lnSpc>
                  <a:spcPts val="1880"/>
                </a:lnSpc>
              </a:pPr>
              <a:r>
                <a:rPr lang="en-US" altLang="ja-JP" sz="1200" dirty="0">
                  <a:solidFill>
                    <a:srgbClr val="211D1E"/>
                  </a:solidFill>
                  <a:effectLst/>
                  <a:latin typeface="Meiryo" panose="020B0604030504040204" pitchFamily="34" charset="-128"/>
                  <a:ea typeface="Meiryo" panose="020B0604030504040204" pitchFamily="34" charset="-128"/>
                </a:rPr>
                <a:t>※</a:t>
              </a:r>
              <a:r>
                <a:rPr lang="ja-JP" altLang="en-US" sz="1200" dirty="0">
                  <a:solidFill>
                    <a:srgbClr val="211D1E"/>
                  </a:solidFill>
                  <a:effectLst/>
                  <a:latin typeface="Meiryo" panose="020B0604030504040204" pitchFamily="34" charset="-128"/>
                  <a:ea typeface="Meiryo" panose="020B0604030504040204" pitchFamily="34" charset="-128"/>
                </a:rPr>
                <a:t>本ガイドブックで紹介している操作手順は</a:t>
              </a:r>
              <a:r>
                <a:rPr lang="ja-JP" altLang="en-US" sz="1200" dirty="0">
                  <a:solidFill>
                    <a:srgbClr val="211D1E"/>
                  </a:solidFill>
                  <a:latin typeface="Meiryo" panose="020B0604030504040204" pitchFamily="34" charset="-128"/>
                  <a:ea typeface="Meiryo" panose="020B0604030504040204" pitchFamily="34" charset="-128"/>
                </a:rPr>
                <a:t>、</a:t>
              </a:r>
              <a:r>
                <a:rPr lang="en" altLang="ja-JP" sz="1200" dirty="0">
                  <a:solidFill>
                    <a:srgbClr val="211D1E"/>
                  </a:solidFill>
                  <a:effectLst/>
                  <a:latin typeface="Meiryo" panose="020B0604030504040204" pitchFamily="34" charset="-128"/>
                  <a:ea typeface="Meiryo" panose="020B0604030504040204" pitchFamily="34" charset="-128"/>
                </a:rPr>
                <a:t>Xperia 10 </a:t>
              </a:r>
              <a:r>
                <a:rPr lang="en-US" altLang="ja-JP" sz="1200" dirty="0">
                  <a:solidFill>
                    <a:srgbClr val="211D1E"/>
                  </a:solidFill>
                  <a:effectLst/>
                  <a:latin typeface="Meiryo" panose="020B0604030504040204" pitchFamily="34" charset="-128"/>
                  <a:ea typeface="Meiryo" panose="020B0604030504040204" pitchFamily="34" charset="-128"/>
                </a:rPr>
                <a:t>Ⅲ</a:t>
              </a:r>
              <a:r>
                <a:rPr lang="ja-JP" altLang="en-US" sz="1200" dirty="0">
                  <a:solidFill>
                    <a:srgbClr val="211D1E"/>
                  </a:solidFill>
                  <a:effectLst/>
                  <a:latin typeface="Meiryo" panose="020B0604030504040204" pitchFamily="34" charset="-128"/>
                  <a:ea typeface="Meiryo" panose="020B0604030504040204" pitchFamily="34" charset="-128"/>
                </a:rPr>
                <a:t>を使って説明しています。機種や</a:t>
              </a:r>
              <a:r>
                <a:rPr lang="en" altLang="ja-JP" sz="1200" dirty="0">
                  <a:solidFill>
                    <a:srgbClr val="211D1E"/>
                  </a:solidFill>
                  <a:effectLst/>
                  <a:latin typeface="Meiryo" panose="020B0604030504040204" pitchFamily="34" charset="-128"/>
                  <a:ea typeface="Meiryo" panose="020B0604030504040204" pitchFamily="34" charset="-128"/>
                </a:rPr>
                <a:t>OS</a:t>
              </a:r>
              <a:r>
                <a:rPr lang="ja-JP" altLang="en-US" sz="1200" dirty="0">
                  <a:solidFill>
                    <a:srgbClr val="211D1E"/>
                  </a:solidFill>
                  <a:effectLst/>
                  <a:latin typeface="Meiryo" panose="020B0604030504040204" pitchFamily="34" charset="-128"/>
                  <a:ea typeface="Meiryo" panose="020B0604030504040204" pitchFamily="34" charset="-128"/>
                </a:rPr>
                <a:t>のバージョンにより</a:t>
              </a:r>
              <a:endParaRPr lang="en-US" altLang="ja-JP" sz="1200" dirty="0">
                <a:solidFill>
                  <a:srgbClr val="211D1E"/>
                </a:solidFill>
                <a:effectLst/>
                <a:latin typeface="Meiryo" panose="020B0604030504040204" pitchFamily="34" charset="-128"/>
                <a:ea typeface="Meiryo" panose="020B0604030504040204" pitchFamily="34" charset="-128"/>
              </a:endParaRPr>
            </a:p>
            <a:p>
              <a:pPr>
                <a:lnSpc>
                  <a:spcPts val="1880"/>
                </a:lnSpc>
              </a:pPr>
              <a:r>
                <a:rPr lang="ja-JP" altLang="en-US" sz="1200" dirty="0">
                  <a:solidFill>
                    <a:srgbClr val="211D1E"/>
                  </a:solidFill>
                  <a:latin typeface="Meiryo" panose="020B0604030504040204" pitchFamily="34" charset="-128"/>
                  <a:ea typeface="Meiryo" panose="020B0604030504040204" pitchFamily="34" charset="-128"/>
                </a:rPr>
                <a:t>　</a:t>
              </a:r>
              <a:r>
                <a:rPr lang="ja-JP" altLang="en-US" sz="1200" dirty="0">
                  <a:solidFill>
                    <a:srgbClr val="211D1E"/>
                  </a:solidFill>
                  <a:effectLst/>
                  <a:latin typeface="Meiryo" panose="020B0604030504040204" pitchFamily="34" charset="-128"/>
                  <a:ea typeface="Meiryo" panose="020B0604030504040204" pitchFamily="34" charset="-128"/>
                </a:rPr>
                <a:t>操作手順が異なる場合もありますので、あらかじめご了承ください。</a:t>
              </a:r>
              <a:endParaRPr lang="en-US" altLang="ja-JP" sz="1200" dirty="0">
                <a:solidFill>
                  <a:srgbClr val="211D1E"/>
                </a:solidFill>
                <a:effectLst/>
                <a:latin typeface="Meiryo" panose="020B0604030504040204" pitchFamily="34" charset="-128"/>
                <a:ea typeface="Meiryo" panose="020B0604030504040204" pitchFamily="34" charset="-128"/>
              </a:endParaRPr>
            </a:p>
            <a:p>
              <a:pPr>
                <a:lnSpc>
                  <a:spcPts val="1880"/>
                </a:lnSpc>
              </a:pPr>
              <a:r>
                <a:rPr lang="en-US" altLang="ja-JP" sz="1200" dirty="0">
                  <a:solidFill>
                    <a:srgbClr val="211D1E"/>
                  </a:solidFill>
                  <a:latin typeface="Meiryo" panose="020B0604030504040204" pitchFamily="34" charset="-128"/>
                  <a:ea typeface="Meiryo" panose="020B0604030504040204" pitchFamily="34" charset="-128"/>
                </a:rPr>
                <a:t>※</a:t>
              </a:r>
              <a:r>
                <a:rPr lang="ja-JP" altLang="en-US" sz="1200" dirty="0">
                  <a:solidFill>
                    <a:srgbClr val="211D1E"/>
                  </a:solidFill>
                  <a:latin typeface="Meiryo" panose="020B0604030504040204" pitchFamily="34" charset="-128"/>
                  <a:ea typeface="Meiryo" panose="020B0604030504040204" pitchFamily="34" charset="-128"/>
                </a:rPr>
                <a:t>掲載している内容は、情報の提供のみを目的としています。このガイドブックによる運用については、必ずご自身の</a:t>
              </a:r>
              <a:endParaRPr lang="en-US" altLang="ja-JP" sz="1200" dirty="0">
                <a:solidFill>
                  <a:srgbClr val="211D1E"/>
                </a:solidFill>
                <a:latin typeface="Meiryo" panose="020B0604030504040204" pitchFamily="34" charset="-128"/>
                <a:ea typeface="Meiryo" panose="020B0604030504040204" pitchFamily="34" charset="-128"/>
              </a:endParaRPr>
            </a:p>
            <a:p>
              <a:pPr>
                <a:lnSpc>
                  <a:spcPts val="1880"/>
                </a:lnSpc>
              </a:pPr>
              <a:r>
                <a:rPr lang="ja-JP" altLang="en-US" sz="1200" dirty="0">
                  <a:solidFill>
                    <a:srgbClr val="211D1E"/>
                  </a:solidFill>
                  <a:latin typeface="Meiryo" panose="020B0604030504040204" pitchFamily="34" charset="-128"/>
                  <a:ea typeface="Meiryo" panose="020B0604030504040204" pitchFamily="34" charset="-128"/>
                </a:rPr>
                <a:t>　責任と判断によって行ってください。</a:t>
              </a:r>
            </a:p>
            <a:p>
              <a:pPr>
                <a:lnSpc>
                  <a:spcPts val="1880"/>
                </a:lnSpc>
              </a:pPr>
              <a:r>
                <a:rPr lang="ja-JP" altLang="en-US" sz="1200" dirty="0">
                  <a:solidFill>
                    <a:srgbClr val="211D1E"/>
                  </a:solidFill>
                  <a:latin typeface="Meiryo" panose="020B0604030504040204" pitchFamily="34" charset="-128"/>
                  <a:ea typeface="Meiryo" panose="020B0604030504040204" pitchFamily="34" charset="-128"/>
                </a:rPr>
                <a:t>　また、事例として紹介するサービスや製品は一例です。各都道府県・自治体の方針に従い、使用するものを決定</a:t>
              </a:r>
              <a:r>
                <a:rPr lang="ja-JP" altLang="en-US" sz="1200" dirty="0" smtClean="0">
                  <a:solidFill>
                    <a:srgbClr val="211D1E"/>
                  </a:solidFill>
                  <a:latin typeface="Meiryo" panose="020B0604030504040204" pitchFamily="34" charset="-128"/>
                  <a:ea typeface="Meiryo" panose="020B0604030504040204" pitchFamily="34" charset="-128"/>
                </a:rPr>
                <a:t>して</a:t>
              </a:r>
              <a:endParaRPr lang="en-US" altLang="ja-JP" sz="1200" dirty="0" smtClean="0">
                <a:solidFill>
                  <a:srgbClr val="211D1E"/>
                </a:solidFill>
                <a:latin typeface="Meiryo" panose="020B0604030504040204" pitchFamily="34" charset="-128"/>
                <a:ea typeface="Meiryo" panose="020B0604030504040204" pitchFamily="34" charset="-128"/>
              </a:endParaRPr>
            </a:p>
            <a:p>
              <a:pPr>
                <a:lnSpc>
                  <a:spcPts val="1880"/>
                </a:lnSpc>
              </a:pPr>
              <a:r>
                <a:rPr lang="ja-JP" altLang="en-US" sz="1200" dirty="0" smtClean="0">
                  <a:solidFill>
                    <a:srgbClr val="211D1E"/>
                  </a:solidFill>
                  <a:latin typeface="Meiryo" panose="020B0604030504040204" pitchFamily="34" charset="-128"/>
                  <a:ea typeface="Meiryo" panose="020B0604030504040204" pitchFamily="34" charset="-128"/>
                </a:rPr>
                <a:t>　ください。</a:t>
              </a:r>
              <a:endParaRPr lang="ja-JP" altLang="en-US" sz="1200" dirty="0">
                <a:solidFill>
                  <a:srgbClr val="211D1E"/>
                </a:solidFill>
                <a:effectLst/>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xmlns="" id="{EB285B63-C32D-E454-6B31-628DFFCA9BC0}"/>
                </a:ext>
              </a:extLst>
            </p:cNvPr>
            <p:cNvSpPr txBox="1"/>
            <p:nvPr/>
          </p:nvSpPr>
          <p:spPr>
            <a:xfrm>
              <a:off x="2019562" y="916686"/>
              <a:ext cx="6864724" cy="461665"/>
            </a:xfrm>
            <a:prstGeom prst="rect">
              <a:avLst/>
            </a:prstGeom>
            <a:noFill/>
          </p:spPr>
          <p:txBody>
            <a:bodyPr wrap="square">
              <a:spAutoFit/>
            </a:bodyPr>
            <a:lstStyle/>
            <a:p>
              <a:pPr algn="ctr"/>
              <a:r>
                <a:rPr lang="ja-JP" altLang="en-US" sz="2400" b="1" dirty="0">
                  <a:solidFill>
                    <a:srgbClr val="006DAB"/>
                  </a:solidFill>
                  <a:latin typeface="Meiryo" panose="020B0604030504040204" pitchFamily="34" charset="-128"/>
                  <a:ea typeface="Meiryo" panose="020B0604030504040204" pitchFamily="34" charset="-128"/>
                </a:rPr>
                <a:t>免責・他社所有商標に関する表示</a:t>
              </a:r>
            </a:p>
          </p:txBody>
        </p:sp>
        <p:sp>
          <p:nvSpPr>
            <p:cNvPr id="7" name="テキスト ボックス 6">
              <a:extLst>
                <a:ext uri="{FF2B5EF4-FFF2-40B4-BE49-F238E27FC236}">
                  <a16:creationId xmlns:a16="http://schemas.microsoft.com/office/drawing/2014/main" xmlns="" id="{5A606415-307A-BDB7-72B4-B6918FE3A9B6}"/>
                </a:ext>
              </a:extLst>
            </p:cNvPr>
            <p:cNvSpPr txBox="1"/>
            <p:nvPr/>
          </p:nvSpPr>
          <p:spPr>
            <a:xfrm>
              <a:off x="1314505" y="4134527"/>
              <a:ext cx="9377308" cy="3016210"/>
            </a:xfrm>
            <a:prstGeom prst="rect">
              <a:avLst/>
            </a:prstGeom>
            <a:noFill/>
          </p:spPr>
          <p:txBody>
            <a:bodyPr wrap="square">
              <a:spAutoFit/>
            </a:bodyPr>
            <a:lstStyle/>
            <a:p>
              <a:pPr>
                <a:lnSpc>
                  <a:spcPts val="1880"/>
                </a:lnSpc>
              </a:pPr>
              <a:r>
                <a:rPr lang="en-US" altLang="ja-JP" sz="1400" dirty="0">
                  <a:latin typeface="Meiryo" panose="020B0604030504040204" pitchFamily="34" charset="-128"/>
                  <a:ea typeface="Meiryo" panose="020B0604030504040204" pitchFamily="34" charset="-128"/>
                </a:rPr>
                <a:t>【</a:t>
              </a:r>
              <a:r>
                <a:rPr lang="ja-JP" altLang="en-US" sz="1400" dirty="0">
                  <a:latin typeface="Meiryo" panose="020B0604030504040204" pitchFamily="34" charset="-128"/>
                  <a:ea typeface="Meiryo" panose="020B0604030504040204" pitchFamily="34" charset="-128"/>
                </a:rPr>
                <a:t>商標</a:t>
              </a:r>
              <a:r>
                <a:rPr lang="en-US" altLang="ja-JP" sz="1400" dirty="0" smtClean="0">
                  <a:latin typeface="Meiryo" panose="020B0604030504040204" pitchFamily="34" charset="-128"/>
                  <a:ea typeface="Meiryo" panose="020B0604030504040204" pitchFamily="34" charset="-128"/>
                </a:rPr>
                <a:t>】</a:t>
              </a:r>
              <a:endParaRPr lang="en-US" altLang="ja-JP" sz="1400" dirty="0">
                <a:latin typeface="Meiryo" panose="020B0604030504040204" pitchFamily="34" charset="-128"/>
                <a:ea typeface="Meiryo" panose="020B0604030504040204" pitchFamily="34" charset="-128"/>
              </a:endParaRPr>
            </a:p>
            <a:p>
              <a:pPr>
                <a:lnSpc>
                  <a:spcPts val="1880"/>
                </a:lnSpc>
              </a:pPr>
              <a:r>
                <a:rPr lang="en-US" altLang="ja-JP" sz="1200" dirty="0">
                  <a:solidFill>
                    <a:srgbClr val="211D1E"/>
                  </a:solidFill>
                  <a:latin typeface="Meiryo" panose="020B0604030504040204" pitchFamily="34" charset="-128"/>
                  <a:ea typeface="Meiryo" panose="020B0604030504040204" pitchFamily="34" charset="-128"/>
                </a:rPr>
                <a:t>※</a:t>
              </a:r>
              <a:r>
                <a:rPr lang="en" altLang="ja-JP" sz="1200" dirty="0">
                  <a:solidFill>
                    <a:srgbClr val="212121"/>
                  </a:solidFill>
                  <a:latin typeface="メイリオ" panose="020B0604030504040204" pitchFamily="34" charset="-128"/>
                  <a:ea typeface="メイリオ" panose="020B0604030504040204" pitchFamily="34" charset="-128"/>
                </a:rPr>
                <a:t>QR</a:t>
              </a:r>
              <a:r>
                <a:rPr lang="ja-JP" altLang="en-US" sz="1200" dirty="0">
                  <a:solidFill>
                    <a:srgbClr val="212121"/>
                  </a:solidFill>
                  <a:latin typeface="メイリオ" panose="020B0604030504040204" pitchFamily="34" charset="-128"/>
                  <a:ea typeface="メイリオ" panose="020B0604030504040204" pitchFamily="34" charset="-128"/>
                </a:rPr>
                <a:t>コードは株式会社デンソーウェーブの登録商標です</a:t>
              </a:r>
              <a:r>
                <a:rPr lang="ja-JP" altLang="en-US" sz="1200" dirty="0" smtClean="0">
                  <a:solidFill>
                    <a:srgbClr val="212121"/>
                  </a:solidFill>
                  <a:latin typeface="メイリオ" panose="020B0604030504040204" pitchFamily="34" charset="-128"/>
                  <a:ea typeface="メイリオ" panose="020B0604030504040204" pitchFamily="34" charset="-128"/>
                </a:rPr>
                <a:t>。</a:t>
              </a:r>
              <a:endParaRPr lang="en-US" altLang="ja-JP" sz="1200" dirty="0" smtClean="0">
                <a:solidFill>
                  <a:srgbClr val="212121"/>
                </a:solidFill>
                <a:latin typeface="メイリオ" panose="020B0604030504040204" pitchFamily="34" charset="-128"/>
                <a:ea typeface="メイリオ" panose="020B0604030504040204" pitchFamily="34" charset="-128"/>
              </a:endParaRPr>
            </a:p>
            <a:p>
              <a:pPr>
                <a:lnSpc>
                  <a:spcPts val="1880"/>
                </a:lnSpc>
              </a:pPr>
              <a:r>
                <a:rPr lang="en-US" altLang="ja-JP" sz="1200" dirty="0" smtClean="0">
                  <a:solidFill>
                    <a:srgbClr val="212121"/>
                  </a:solidFill>
                  <a:latin typeface="メイリオ" panose="020B0604030504040204" pitchFamily="34" charset="-128"/>
                  <a:ea typeface="メイリオ" panose="020B0604030504040204" pitchFamily="34" charset="-128"/>
                </a:rPr>
                <a:t>※</a:t>
              </a:r>
              <a:r>
                <a:rPr lang="en-US" altLang="ja-JP" sz="1200" dirty="0" err="1" smtClean="0">
                  <a:solidFill>
                    <a:srgbClr val="212121"/>
                  </a:solidFill>
                  <a:latin typeface="メイリオ" panose="020B0604030504040204" pitchFamily="34" charset="-128"/>
                  <a:ea typeface="メイリオ" panose="020B0604030504040204" pitchFamily="34" charset="-128"/>
                </a:rPr>
                <a:t>PayPay</a:t>
              </a:r>
              <a:r>
                <a:rPr lang="ja-JP" altLang="en-US" sz="1200" dirty="0" smtClean="0">
                  <a:solidFill>
                    <a:srgbClr val="212121"/>
                  </a:solidFill>
                  <a:latin typeface="メイリオ" panose="020B0604030504040204" pitchFamily="34" charset="-128"/>
                  <a:ea typeface="メイリオ" panose="020B0604030504040204" pitchFamily="34" charset="-128"/>
                </a:rPr>
                <a:t>および</a:t>
              </a:r>
              <a:r>
                <a:rPr lang="en-US" altLang="ja-JP" sz="1200" dirty="0" err="1" smtClean="0">
                  <a:solidFill>
                    <a:srgbClr val="212121"/>
                  </a:solidFill>
                  <a:latin typeface="メイリオ" panose="020B0604030504040204" pitchFamily="34" charset="-128"/>
                  <a:ea typeface="メイリオ" panose="020B0604030504040204" pitchFamily="34" charset="-128"/>
                </a:rPr>
                <a:t>PayPay</a:t>
              </a:r>
              <a:r>
                <a:rPr lang="ja-JP" altLang="en-US" sz="1200" dirty="0" smtClean="0">
                  <a:solidFill>
                    <a:srgbClr val="212121"/>
                  </a:solidFill>
                  <a:latin typeface="メイリオ" panose="020B0604030504040204" pitchFamily="34" charset="-128"/>
                  <a:ea typeface="メイリオ" panose="020B0604030504040204" pitchFamily="34" charset="-128"/>
                </a:rPr>
                <a:t>ロゴは</a:t>
              </a:r>
              <a:r>
                <a:rPr lang="en-US" altLang="ja-JP" sz="1200" dirty="0" err="1">
                  <a:solidFill>
                    <a:srgbClr val="212121"/>
                  </a:solidFill>
                  <a:latin typeface="メイリオ" panose="020B0604030504040204" pitchFamily="34" charset="-128"/>
                  <a:ea typeface="メイリオ" panose="020B0604030504040204" pitchFamily="34" charset="-128"/>
                </a:rPr>
                <a:t>PayPay</a:t>
              </a:r>
              <a:r>
                <a:rPr lang="ja-JP" altLang="en-US" sz="1200" dirty="0">
                  <a:solidFill>
                    <a:srgbClr val="212121"/>
                  </a:solidFill>
                  <a:latin typeface="メイリオ" panose="020B0604030504040204" pitchFamily="34" charset="-128"/>
                  <a:ea typeface="メイリオ" panose="020B0604030504040204" pitchFamily="34" charset="-128"/>
                </a:rPr>
                <a:t>株式</a:t>
              </a:r>
              <a:r>
                <a:rPr lang="ja-JP" altLang="en-US" sz="1200" dirty="0" smtClean="0">
                  <a:solidFill>
                    <a:srgbClr val="212121"/>
                  </a:solidFill>
                  <a:latin typeface="メイリオ" panose="020B0604030504040204" pitchFamily="34" charset="-128"/>
                  <a:ea typeface="メイリオ" panose="020B0604030504040204" pitchFamily="34" charset="-128"/>
                </a:rPr>
                <a:t>会社の商標または登録商標です。</a:t>
              </a:r>
              <a:endParaRPr lang="en-US" altLang="ja-JP" sz="1200" dirty="0" smtClean="0">
                <a:solidFill>
                  <a:srgbClr val="212121"/>
                </a:solidFill>
                <a:latin typeface="メイリオ" panose="020B0604030504040204" pitchFamily="34" charset="-128"/>
                <a:ea typeface="メイリオ" panose="020B0604030504040204" pitchFamily="34" charset="-128"/>
              </a:endParaRPr>
            </a:p>
            <a:p>
              <a:pPr>
                <a:lnSpc>
                  <a:spcPts val="1880"/>
                </a:lnSpc>
              </a:pPr>
              <a:r>
                <a:rPr lang="en-US" altLang="ja-JP" sz="1200" dirty="0" smtClean="0">
                  <a:solidFill>
                    <a:srgbClr val="212121"/>
                  </a:solidFill>
                  <a:latin typeface="メイリオ" panose="020B0604030504040204" pitchFamily="34" charset="-128"/>
                  <a:ea typeface="メイリオ" panose="020B0604030504040204" pitchFamily="34" charset="-128"/>
                </a:rPr>
                <a:t>※</a:t>
              </a:r>
              <a:r>
                <a:rPr lang="ja-JP" altLang="en-US" sz="1200" dirty="0" smtClean="0">
                  <a:solidFill>
                    <a:srgbClr val="212121"/>
                  </a:solidFill>
                  <a:latin typeface="メイリオ" panose="020B0604030504040204" pitchFamily="34" charset="-128"/>
                  <a:ea typeface="メイリオ" panose="020B0604030504040204" pitchFamily="34" charset="-128"/>
                </a:rPr>
                <a:t>楽天ペイおよび楽天</a:t>
              </a:r>
              <a:r>
                <a:rPr lang="ja-JP" altLang="en-US" sz="1200" dirty="0">
                  <a:solidFill>
                    <a:srgbClr val="212121"/>
                  </a:solidFill>
                  <a:latin typeface="メイリオ" panose="020B0604030504040204" pitchFamily="34" charset="-128"/>
                  <a:ea typeface="メイリオ" panose="020B0604030504040204" pitchFamily="34" charset="-128"/>
                </a:rPr>
                <a:t>ペイ</a:t>
              </a:r>
              <a:r>
                <a:rPr lang="ja-JP" altLang="en-US" sz="1200" dirty="0" smtClean="0">
                  <a:solidFill>
                    <a:srgbClr val="212121"/>
                  </a:solidFill>
                  <a:latin typeface="メイリオ" panose="020B0604030504040204" pitchFamily="34" charset="-128"/>
                  <a:ea typeface="メイリオ" panose="020B0604030504040204" pitchFamily="34" charset="-128"/>
                </a:rPr>
                <a:t>ロゴは</a:t>
              </a:r>
              <a:r>
                <a:rPr lang="ja-JP" altLang="en-US" sz="1200" dirty="0">
                  <a:solidFill>
                    <a:srgbClr val="252525"/>
                  </a:solidFill>
                  <a:latin typeface="Meiryo" panose="020B0604030504040204" pitchFamily="34" charset="-128"/>
                  <a:ea typeface="Meiryo" panose="020B0604030504040204" pitchFamily="34" charset="-128"/>
                </a:rPr>
                <a:t>楽天グループ株式会社</a:t>
              </a:r>
              <a:r>
                <a:rPr lang="ja-JP" altLang="en-US" sz="1200" dirty="0" smtClean="0">
                  <a:solidFill>
                    <a:srgbClr val="212121"/>
                  </a:solidFill>
                  <a:latin typeface="メイリオ" panose="020B0604030504040204" pitchFamily="34" charset="-128"/>
                  <a:ea typeface="メイリオ" panose="020B0604030504040204" pitchFamily="34" charset="-128"/>
                </a:rPr>
                <a:t>の</a:t>
              </a:r>
              <a:r>
                <a:rPr lang="ja-JP" altLang="en-US" sz="1200" dirty="0">
                  <a:solidFill>
                    <a:srgbClr val="212121"/>
                  </a:solidFill>
                  <a:latin typeface="メイリオ" panose="020B0604030504040204" pitchFamily="34" charset="-128"/>
                  <a:ea typeface="メイリオ" panose="020B0604030504040204" pitchFamily="34" charset="-128"/>
                </a:rPr>
                <a:t>商標または登録商標です</a:t>
              </a:r>
              <a:r>
                <a:rPr lang="ja-JP" altLang="en-US" sz="1200" dirty="0" smtClean="0">
                  <a:solidFill>
                    <a:srgbClr val="212121"/>
                  </a:solidFill>
                  <a:latin typeface="メイリオ" panose="020B0604030504040204" pitchFamily="34" charset="-128"/>
                  <a:ea typeface="メイリオ" panose="020B0604030504040204" pitchFamily="34" charset="-128"/>
                </a:rPr>
                <a:t>。</a:t>
              </a:r>
              <a:endParaRPr lang="en-US" altLang="ja-JP" sz="1200" dirty="0" smtClean="0">
                <a:solidFill>
                  <a:srgbClr val="212121"/>
                </a:solidFill>
                <a:latin typeface="メイリオ" panose="020B0604030504040204" pitchFamily="34" charset="-128"/>
                <a:ea typeface="メイリオ" panose="020B0604030504040204" pitchFamily="34" charset="-128"/>
              </a:endParaRPr>
            </a:p>
            <a:p>
              <a:pPr>
                <a:lnSpc>
                  <a:spcPts val="1880"/>
                </a:lnSpc>
              </a:pPr>
              <a:r>
                <a:rPr lang="en-US" altLang="ja-JP" sz="1200" dirty="0" smtClean="0">
                  <a:solidFill>
                    <a:srgbClr val="212121"/>
                  </a:solidFill>
                  <a:latin typeface="メイリオ" panose="020B0604030504040204" pitchFamily="34" charset="-128"/>
                  <a:ea typeface="メイリオ" panose="020B0604030504040204" pitchFamily="34" charset="-128"/>
                </a:rPr>
                <a:t>※d</a:t>
              </a:r>
              <a:r>
                <a:rPr lang="ja-JP" altLang="en-US" sz="1200" dirty="0" smtClean="0">
                  <a:solidFill>
                    <a:srgbClr val="212121"/>
                  </a:solidFill>
                  <a:latin typeface="メイリオ" panose="020B0604030504040204" pitchFamily="34" charset="-128"/>
                  <a:ea typeface="メイリオ" panose="020B0604030504040204" pitchFamily="34" charset="-128"/>
                </a:rPr>
                <a:t>払いおよび</a:t>
              </a:r>
              <a:r>
                <a:rPr lang="en-US" altLang="ja-JP" sz="1200" dirty="0" smtClean="0">
                  <a:solidFill>
                    <a:srgbClr val="212121"/>
                  </a:solidFill>
                  <a:latin typeface="メイリオ" panose="020B0604030504040204" pitchFamily="34" charset="-128"/>
                  <a:ea typeface="メイリオ" panose="020B0604030504040204" pitchFamily="34" charset="-128"/>
                </a:rPr>
                <a:t>d</a:t>
              </a:r>
              <a:r>
                <a:rPr lang="ja-JP" altLang="en-US" sz="1200" dirty="0" smtClean="0">
                  <a:solidFill>
                    <a:srgbClr val="212121"/>
                  </a:solidFill>
                  <a:latin typeface="メイリオ" panose="020B0604030504040204" pitchFamily="34" charset="-128"/>
                  <a:ea typeface="メイリオ" panose="020B0604030504040204" pitchFamily="34" charset="-128"/>
                </a:rPr>
                <a:t>払いロゴは</a:t>
              </a:r>
              <a:r>
                <a:rPr lang="ja-JP" altLang="en-US" sz="1200" dirty="0">
                  <a:solidFill>
                    <a:srgbClr val="252525"/>
                  </a:solidFill>
                  <a:latin typeface="Meiryo" panose="020B0604030504040204" pitchFamily="34" charset="-128"/>
                  <a:ea typeface="Meiryo" panose="020B0604030504040204" pitchFamily="34" charset="-128"/>
                </a:rPr>
                <a:t>株式</a:t>
              </a:r>
              <a:r>
                <a:rPr lang="ja-JP" altLang="en-US" sz="1200" dirty="0" smtClean="0">
                  <a:solidFill>
                    <a:srgbClr val="252525"/>
                  </a:solidFill>
                  <a:latin typeface="Meiryo" panose="020B0604030504040204" pitchFamily="34" charset="-128"/>
                  <a:ea typeface="Meiryo" panose="020B0604030504040204" pitchFamily="34" charset="-128"/>
                </a:rPr>
                <a:t>会社</a:t>
              </a:r>
              <a:r>
                <a:rPr lang="en-US" altLang="ja-JP" sz="1200" dirty="0" smtClean="0">
                  <a:solidFill>
                    <a:srgbClr val="252525"/>
                  </a:solidFill>
                  <a:latin typeface="Meiryo" panose="020B0604030504040204" pitchFamily="34" charset="-128"/>
                  <a:ea typeface="Meiryo" panose="020B0604030504040204" pitchFamily="34" charset="-128"/>
                </a:rPr>
                <a:t>NTT</a:t>
              </a:r>
              <a:r>
                <a:rPr lang="ja-JP" altLang="en-US" sz="1200" dirty="0" smtClean="0">
                  <a:solidFill>
                    <a:srgbClr val="252525"/>
                  </a:solidFill>
                  <a:latin typeface="Meiryo" panose="020B0604030504040204" pitchFamily="34" charset="-128"/>
                  <a:ea typeface="Meiryo" panose="020B0604030504040204" pitchFamily="34" charset="-128"/>
                </a:rPr>
                <a:t>ドコモ</a:t>
              </a:r>
              <a:r>
                <a:rPr lang="ja-JP" altLang="en-US" sz="1200" dirty="0" smtClean="0">
                  <a:solidFill>
                    <a:srgbClr val="212121"/>
                  </a:solidFill>
                  <a:latin typeface="メイリオ" panose="020B0604030504040204" pitchFamily="34" charset="-128"/>
                  <a:ea typeface="メイリオ" panose="020B0604030504040204" pitchFamily="34" charset="-128"/>
                </a:rPr>
                <a:t>の</a:t>
              </a:r>
              <a:r>
                <a:rPr lang="ja-JP" altLang="en-US" sz="1200" dirty="0">
                  <a:solidFill>
                    <a:srgbClr val="212121"/>
                  </a:solidFill>
                  <a:latin typeface="メイリオ" panose="020B0604030504040204" pitchFamily="34" charset="-128"/>
                  <a:ea typeface="メイリオ" panose="020B0604030504040204" pitchFamily="34" charset="-128"/>
                </a:rPr>
                <a:t>商標または登録商標です。</a:t>
              </a:r>
              <a:endParaRPr lang="en-US" altLang="ja-JP" sz="1200" dirty="0">
                <a:solidFill>
                  <a:srgbClr val="212121"/>
                </a:solidFill>
                <a:latin typeface="メイリオ" panose="020B0604030504040204" pitchFamily="34" charset="-128"/>
                <a:ea typeface="メイリオ" panose="020B0604030504040204" pitchFamily="34" charset="-128"/>
              </a:endParaRPr>
            </a:p>
            <a:p>
              <a:pPr>
                <a:lnSpc>
                  <a:spcPts val="1880"/>
                </a:lnSpc>
              </a:pPr>
              <a:r>
                <a:rPr lang="en-US" altLang="ja-JP" sz="1200" dirty="0" smtClean="0">
                  <a:solidFill>
                    <a:srgbClr val="212121"/>
                  </a:solidFill>
                  <a:latin typeface="メイリオ" panose="020B0604030504040204" pitchFamily="34" charset="-128"/>
                  <a:ea typeface="メイリオ" panose="020B0604030504040204" pitchFamily="34" charset="-128"/>
                </a:rPr>
                <a:t>※au PAY</a:t>
              </a:r>
              <a:r>
                <a:rPr lang="ja-JP" altLang="en-US" sz="1200" dirty="0" smtClean="0">
                  <a:solidFill>
                    <a:srgbClr val="212121"/>
                  </a:solidFill>
                  <a:latin typeface="メイリオ" panose="020B0604030504040204" pitchFamily="34" charset="-128"/>
                  <a:ea typeface="メイリオ" panose="020B0604030504040204" pitchFamily="34" charset="-128"/>
                </a:rPr>
                <a:t>および</a:t>
              </a:r>
              <a:r>
                <a:rPr lang="en-US" altLang="ja-JP" sz="1200" dirty="0" smtClean="0">
                  <a:solidFill>
                    <a:srgbClr val="212121"/>
                  </a:solidFill>
                  <a:latin typeface="メイリオ" panose="020B0604030504040204" pitchFamily="34" charset="-128"/>
                  <a:ea typeface="メイリオ" panose="020B0604030504040204" pitchFamily="34" charset="-128"/>
                </a:rPr>
                <a:t>au PAY</a:t>
              </a:r>
              <a:r>
                <a:rPr lang="ja-JP" altLang="en-US" sz="1200" dirty="0" smtClean="0">
                  <a:solidFill>
                    <a:srgbClr val="212121"/>
                  </a:solidFill>
                  <a:latin typeface="メイリオ" panose="020B0604030504040204" pitchFamily="34" charset="-128"/>
                  <a:ea typeface="メイリオ" panose="020B0604030504040204" pitchFamily="34" charset="-128"/>
                </a:rPr>
                <a:t>ロゴは</a:t>
              </a:r>
              <a:r>
                <a:rPr lang="en-US" altLang="ja-JP" sz="1200" dirty="0">
                  <a:solidFill>
                    <a:srgbClr val="252525"/>
                  </a:solidFill>
                  <a:latin typeface="Meiryo" panose="020B0604030504040204" pitchFamily="34" charset="-128"/>
                  <a:ea typeface="Meiryo" panose="020B0604030504040204" pitchFamily="34" charset="-128"/>
                </a:rPr>
                <a:t>KDDI</a:t>
              </a:r>
              <a:r>
                <a:rPr lang="ja-JP" altLang="en-US" sz="1200" dirty="0">
                  <a:solidFill>
                    <a:srgbClr val="252525"/>
                  </a:solidFill>
                  <a:latin typeface="Meiryo" panose="020B0604030504040204" pitchFamily="34" charset="-128"/>
                  <a:ea typeface="Meiryo" panose="020B0604030504040204" pitchFamily="34" charset="-128"/>
                </a:rPr>
                <a:t>株式会社</a:t>
              </a:r>
              <a:r>
                <a:rPr lang="ja-JP" altLang="en-US" sz="1200" dirty="0" smtClean="0">
                  <a:solidFill>
                    <a:srgbClr val="212121"/>
                  </a:solidFill>
                  <a:latin typeface="メイリオ" panose="020B0604030504040204" pitchFamily="34" charset="-128"/>
                  <a:ea typeface="メイリオ" panose="020B0604030504040204" pitchFamily="34" charset="-128"/>
                </a:rPr>
                <a:t>の</a:t>
              </a:r>
              <a:r>
                <a:rPr lang="ja-JP" altLang="en-US" sz="1200" dirty="0">
                  <a:solidFill>
                    <a:srgbClr val="212121"/>
                  </a:solidFill>
                  <a:latin typeface="メイリオ" panose="020B0604030504040204" pitchFamily="34" charset="-128"/>
                  <a:ea typeface="メイリオ" panose="020B0604030504040204" pitchFamily="34" charset="-128"/>
                </a:rPr>
                <a:t>商標または登録商標です。</a:t>
              </a:r>
              <a:endParaRPr lang="en-US" altLang="ja-JP" sz="1200" dirty="0">
                <a:solidFill>
                  <a:srgbClr val="212121"/>
                </a:solidFill>
                <a:latin typeface="メイリオ" panose="020B0604030504040204" pitchFamily="34" charset="-128"/>
                <a:ea typeface="メイリオ" panose="020B0604030504040204" pitchFamily="34" charset="-128"/>
              </a:endParaRPr>
            </a:p>
            <a:p>
              <a:pPr>
                <a:lnSpc>
                  <a:spcPts val="1880"/>
                </a:lnSpc>
              </a:pPr>
              <a:r>
                <a:rPr lang="en-US" altLang="ja-JP" sz="1200" dirty="0" smtClean="0">
                  <a:solidFill>
                    <a:srgbClr val="211D1E"/>
                  </a:solidFill>
                  <a:latin typeface="Meiryo" panose="020B0604030504040204" pitchFamily="34" charset="-128"/>
                  <a:ea typeface="Meiryo" panose="020B0604030504040204" pitchFamily="34" charset="-128"/>
                </a:rPr>
                <a:t>※</a:t>
              </a:r>
              <a:r>
                <a:rPr lang="ja-JP" altLang="en-US" sz="1200" dirty="0">
                  <a:solidFill>
                    <a:srgbClr val="212121"/>
                  </a:solidFill>
                  <a:latin typeface="メイリオ" panose="020B0604030504040204" pitchFamily="34" charset="-128"/>
                  <a:ea typeface="メイリオ" panose="020B0604030504040204" pitchFamily="34" charset="-128"/>
                </a:rPr>
                <a:t>メルペイ</a:t>
              </a:r>
              <a:r>
                <a:rPr lang="ja-JP" altLang="en-US" sz="1200" dirty="0" smtClean="0">
                  <a:solidFill>
                    <a:srgbClr val="212121"/>
                  </a:solidFill>
                  <a:latin typeface="メイリオ" panose="020B0604030504040204" pitchFamily="34" charset="-128"/>
                  <a:ea typeface="メイリオ" panose="020B0604030504040204" pitchFamily="34" charset="-128"/>
                </a:rPr>
                <a:t>および</a:t>
              </a:r>
              <a:r>
                <a:rPr lang="ja-JP" altLang="en-US" sz="1200" dirty="0">
                  <a:solidFill>
                    <a:srgbClr val="212121"/>
                  </a:solidFill>
                  <a:latin typeface="メイリオ" panose="020B0604030504040204" pitchFamily="34" charset="-128"/>
                  <a:ea typeface="メイリオ" panose="020B0604030504040204" pitchFamily="34" charset="-128"/>
                </a:rPr>
                <a:t>メルペイロゴは株式会社メルカリの商標または登録商標です</a:t>
              </a:r>
              <a:r>
                <a:rPr lang="ja-JP" altLang="en-US" sz="1200" dirty="0" smtClean="0">
                  <a:solidFill>
                    <a:srgbClr val="212121"/>
                  </a:solidFill>
                  <a:latin typeface="メイリオ" panose="020B0604030504040204" pitchFamily="34" charset="-128"/>
                  <a:ea typeface="メイリオ" panose="020B0604030504040204" pitchFamily="34" charset="-128"/>
                </a:rPr>
                <a:t>。</a:t>
              </a:r>
              <a:endParaRPr lang="en-US" altLang="ja-JP" sz="1200" dirty="0" smtClean="0">
                <a:solidFill>
                  <a:srgbClr val="212121"/>
                </a:solidFill>
                <a:latin typeface="メイリオ" panose="020B0604030504040204" pitchFamily="34" charset="-128"/>
                <a:ea typeface="メイリオ" panose="020B0604030504040204" pitchFamily="34" charset="-128"/>
              </a:endParaRPr>
            </a:p>
            <a:p>
              <a:pPr>
                <a:lnSpc>
                  <a:spcPts val="1880"/>
                </a:lnSpc>
              </a:pPr>
              <a:r>
                <a:rPr lang="en-US" altLang="ja-JP" sz="1200" dirty="0" smtClean="0">
                  <a:solidFill>
                    <a:srgbClr val="211D1E"/>
                  </a:solidFill>
                  <a:latin typeface="Meiryo" panose="020B0604030504040204" pitchFamily="34" charset="-128"/>
                  <a:ea typeface="Meiryo" panose="020B0604030504040204" pitchFamily="34" charset="-128"/>
                </a:rPr>
                <a:t>※</a:t>
              </a:r>
              <a:r>
                <a:rPr lang="en-US" altLang="ja-JP" sz="1200" dirty="0" smtClean="0">
                  <a:solidFill>
                    <a:srgbClr val="212121"/>
                  </a:solidFill>
                  <a:latin typeface="メイリオ" panose="020B0604030504040204" pitchFamily="34" charset="-128"/>
                  <a:ea typeface="メイリオ" panose="020B0604030504040204" pitchFamily="34" charset="-128"/>
                </a:rPr>
                <a:t>LINE Pay</a:t>
              </a:r>
              <a:r>
                <a:rPr lang="ja-JP" altLang="en-US" sz="1200" dirty="0" smtClean="0">
                  <a:solidFill>
                    <a:srgbClr val="212121"/>
                  </a:solidFill>
                  <a:latin typeface="メイリオ" panose="020B0604030504040204" pitchFamily="34" charset="-128"/>
                  <a:ea typeface="メイリオ" panose="020B0604030504040204" pitchFamily="34" charset="-128"/>
                </a:rPr>
                <a:t>および</a:t>
              </a:r>
              <a:r>
                <a:rPr lang="en-US" altLang="ja-JP" sz="1200" dirty="0">
                  <a:solidFill>
                    <a:srgbClr val="212121"/>
                  </a:solidFill>
                  <a:latin typeface="メイリオ" panose="020B0604030504040204" pitchFamily="34" charset="-128"/>
                  <a:ea typeface="メイリオ" panose="020B0604030504040204" pitchFamily="34" charset="-128"/>
                </a:rPr>
                <a:t>LINE Pay</a:t>
              </a:r>
              <a:r>
                <a:rPr lang="ja-JP" altLang="en-US" sz="1200" dirty="0" smtClean="0">
                  <a:solidFill>
                    <a:srgbClr val="212121"/>
                  </a:solidFill>
                  <a:latin typeface="メイリオ" panose="020B0604030504040204" pitchFamily="34" charset="-128"/>
                  <a:ea typeface="メイリオ" panose="020B0604030504040204" pitchFamily="34" charset="-128"/>
                </a:rPr>
                <a:t>ロゴは</a:t>
              </a:r>
              <a:r>
                <a:rPr lang="en-US" altLang="ja-JP" sz="1200" dirty="0">
                  <a:solidFill>
                    <a:srgbClr val="212121"/>
                  </a:solidFill>
                  <a:latin typeface="メイリオ" panose="020B0604030504040204" pitchFamily="34" charset="-128"/>
                  <a:ea typeface="メイリオ" panose="020B0604030504040204" pitchFamily="34" charset="-128"/>
                </a:rPr>
                <a:t>LINE Pay</a:t>
              </a:r>
              <a:r>
                <a:rPr lang="ja-JP" altLang="en-US" sz="1200" dirty="0">
                  <a:solidFill>
                    <a:srgbClr val="212121"/>
                  </a:solidFill>
                  <a:latin typeface="メイリオ" panose="020B0604030504040204" pitchFamily="34" charset="-128"/>
                  <a:ea typeface="メイリオ" panose="020B0604030504040204" pitchFamily="34" charset="-128"/>
                </a:rPr>
                <a:t>株式会社の商標または登録商標です。</a:t>
              </a:r>
              <a:endParaRPr lang="en-US" altLang="ja-JP" sz="1200" dirty="0">
                <a:solidFill>
                  <a:srgbClr val="212121"/>
                </a:solidFill>
                <a:latin typeface="メイリオ" panose="020B0604030504040204" pitchFamily="34" charset="-128"/>
                <a:ea typeface="メイリオ" panose="020B0604030504040204" pitchFamily="34" charset="-128"/>
              </a:endParaRPr>
            </a:p>
            <a:p>
              <a:pPr>
                <a:lnSpc>
                  <a:spcPts val="1880"/>
                </a:lnSpc>
              </a:pPr>
              <a:r>
                <a:rPr lang="en-US" altLang="ja-JP" sz="1200" dirty="0" smtClean="0">
                  <a:solidFill>
                    <a:srgbClr val="211D1E"/>
                  </a:solidFill>
                  <a:latin typeface="Meiryo" panose="020B0604030504040204" pitchFamily="34" charset="-128"/>
                  <a:ea typeface="Meiryo" panose="020B0604030504040204" pitchFamily="34" charset="-128"/>
                </a:rPr>
                <a:t>※</a:t>
              </a:r>
              <a:r>
                <a:rPr lang="en-US" altLang="ja-JP" sz="1200" dirty="0" err="1" smtClean="0">
                  <a:solidFill>
                    <a:srgbClr val="211D1E"/>
                  </a:solidFill>
                  <a:latin typeface="Meiryo" panose="020B0604030504040204" pitchFamily="34" charset="-128"/>
                  <a:ea typeface="Meiryo" panose="020B0604030504040204" pitchFamily="34" charset="-128"/>
                </a:rPr>
                <a:t>Fami</a:t>
              </a:r>
              <a:r>
                <a:rPr lang="en-US" altLang="ja-JP" sz="1200" dirty="0" smtClean="0">
                  <a:solidFill>
                    <a:srgbClr val="211D1E"/>
                  </a:solidFill>
                  <a:latin typeface="Meiryo" panose="020B0604030504040204" pitchFamily="34" charset="-128"/>
                  <a:ea typeface="Meiryo" panose="020B0604030504040204" pitchFamily="34" charset="-128"/>
                </a:rPr>
                <a:t> Pay</a:t>
              </a:r>
              <a:r>
                <a:rPr lang="ja-JP" altLang="en-US" sz="1200" dirty="0" smtClean="0">
                  <a:solidFill>
                    <a:srgbClr val="212121"/>
                  </a:solidFill>
                  <a:latin typeface="メイリオ" panose="020B0604030504040204" pitchFamily="34" charset="-128"/>
                  <a:ea typeface="メイリオ" panose="020B0604030504040204" pitchFamily="34" charset="-128"/>
                </a:rPr>
                <a:t>および</a:t>
              </a:r>
              <a:r>
                <a:rPr lang="en-US" altLang="ja-JP" sz="1200" dirty="0" err="1">
                  <a:solidFill>
                    <a:srgbClr val="211D1E"/>
                  </a:solidFill>
                  <a:latin typeface="Meiryo" panose="020B0604030504040204" pitchFamily="34" charset="-128"/>
                  <a:ea typeface="Meiryo" panose="020B0604030504040204" pitchFamily="34" charset="-128"/>
                </a:rPr>
                <a:t>Fami</a:t>
              </a:r>
              <a:r>
                <a:rPr lang="en-US" altLang="ja-JP" sz="1200" dirty="0">
                  <a:solidFill>
                    <a:srgbClr val="211D1E"/>
                  </a:solidFill>
                  <a:latin typeface="Meiryo" panose="020B0604030504040204" pitchFamily="34" charset="-128"/>
                  <a:ea typeface="Meiryo" panose="020B0604030504040204" pitchFamily="34" charset="-128"/>
                </a:rPr>
                <a:t> Pay</a:t>
              </a:r>
              <a:r>
                <a:rPr lang="ja-JP" altLang="en-US" sz="1200" dirty="0" smtClean="0">
                  <a:solidFill>
                    <a:srgbClr val="212121"/>
                  </a:solidFill>
                  <a:latin typeface="メイリオ" panose="020B0604030504040204" pitchFamily="34" charset="-128"/>
                  <a:ea typeface="メイリオ" panose="020B0604030504040204" pitchFamily="34" charset="-128"/>
                </a:rPr>
                <a:t>ロゴは</a:t>
              </a:r>
              <a:r>
                <a:rPr lang="ja-JP" altLang="en-US" sz="1200" dirty="0">
                  <a:solidFill>
                    <a:srgbClr val="252525"/>
                  </a:solidFill>
                  <a:latin typeface="Meiryo" panose="020B0604030504040204" pitchFamily="34" charset="-128"/>
                  <a:ea typeface="Meiryo" panose="020B0604030504040204" pitchFamily="34" charset="-128"/>
                </a:rPr>
                <a:t>株式会社ファミマデジタルワン</a:t>
              </a:r>
              <a:r>
                <a:rPr lang="ja-JP" altLang="en-US" sz="1200" dirty="0" smtClean="0">
                  <a:solidFill>
                    <a:srgbClr val="212121"/>
                  </a:solidFill>
                  <a:latin typeface="メイリオ" panose="020B0604030504040204" pitchFamily="34" charset="-128"/>
                  <a:ea typeface="メイリオ" panose="020B0604030504040204" pitchFamily="34" charset="-128"/>
                </a:rPr>
                <a:t>の</a:t>
              </a:r>
              <a:r>
                <a:rPr lang="ja-JP" altLang="en-US" sz="1200" dirty="0">
                  <a:solidFill>
                    <a:srgbClr val="212121"/>
                  </a:solidFill>
                  <a:latin typeface="メイリオ" panose="020B0604030504040204" pitchFamily="34" charset="-128"/>
                  <a:ea typeface="メイリオ" panose="020B0604030504040204" pitchFamily="34" charset="-128"/>
                </a:rPr>
                <a:t>商標または登録商標です。</a:t>
              </a:r>
              <a:endParaRPr lang="en-US" altLang="ja-JP" sz="1200" dirty="0">
                <a:solidFill>
                  <a:srgbClr val="212121"/>
                </a:solidFill>
                <a:latin typeface="メイリオ" panose="020B0604030504040204" pitchFamily="34" charset="-128"/>
                <a:ea typeface="メイリオ" panose="020B0604030504040204" pitchFamily="34" charset="-128"/>
              </a:endParaRPr>
            </a:p>
            <a:p>
              <a:pPr>
                <a:lnSpc>
                  <a:spcPts val="1880"/>
                </a:lnSpc>
              </a:pPr>
              <a:r>
                <a:rPr lang="en-US" altLang="ja-JP" sz="1200" dirty="0" smtClean="0">
                  <a:solidFill>
                    <a:srgbClr val="211D1E"/>
                  </a:solidFill>
                  <a:latin typeface="Meiryo" panose="020B0604030504040204" pitchFamily="34" charset="-128"/>
                  <a:ea typeface="Meiryo" panose="020B0604030504040204" pitchFamily="34" charset="-128"/>
                </a:rPr>
                <a:t>※ALI </a:t>
              </a:r>
              <a:r>
                <a:rPr lang="en-US" altLang="ja-JP" sz="1200" dirty="0">
                  <a:solidFill>
                    <a:srgbClr val="211D1E"/>
                  </a:solidFill>
                  <a:latin typeface="Meiryo" panose="020B0604030504040204" pitchFamily="34" charset="-128"/>
                  <a:ea typeface="Meiryo" panose="020B0604030504040204" pitchFamily="34" charset="-128"/>
                </a:rPr>
                <a:t>Pay</a:t>
              </a:r>
              <a:r>
                <a:rPr lang="ja-JP" altLang="en-US" sz="1200" dirty="0" smtClean="0">
                  <a:solidFill>
                    <a:srgbClr val="212121"/>
                  </a:solidFill>
                  <a:latin typeface="メイリオ" panose="020B0604030504040204" pitchFamily="34" charset="-128"/>
                  <a:ea typeface="メイリオ" panose="020B0604030504040204" pitchFamily="34" charset="-128"/>
                </a:rPr>
                <a:t>および</a:t>
              </a:r>
              <a:r>
                <a:rPr lang="en-US" altLang="ja-JP" sz="1200" dirty="0">
                  <a:solidFill>
                    <a:srgbClr val="211D1E"/>
                  </a:solidFill>
                  <a:latin typeface="Meiryo" panose="020B0604030504040204" pitchFamily="34" charset="-128"/>
                  <a:ea typeface="Meiryo" panose="020B0604030504040204" pitchFamily="34" charset="-128"/>
                </a:rPr>
                <a:t>ALI Pay</a:t>
              </a:r>
              <a:r>
                <a:rPr lang="ja-JP" altLang="en-US" sz="1200" dirty="0" smtClean="0">
                  <a:solidFill>
                    <a:srgbClr val="212121"/>
                  </a:solidFill>
                  <a:latin typeface="メイリオ" panose="020B0604030504040204" pitchFamily="34" charset="-128"/>
                  <a:ea typeface="メイリオ" panose="020B0604030504040204" pitchFamily="34" charset="-128"/>
                </a:rPr>
                <a:t>ロゴは</a:t>
              </a:r>
              <a:r>
                <a:rPr lang="ja-JP" altLang="en-US" sz="1200" dirty="0">
                  <a:solidFill>
                    <a:srgbClr val="252525"/>
                  </a:solidFill>
                  <a:latin typeface="Meiryo" panose="020B0604030504040204" pitchFamily="34" charset="-128"/>
                  <a:ea typeface="Meiryo" panose="020B0604030504040204" pitchFamily="34" charset="-128"/>
                </a:rPr>
                <a:t>アリババ株式会社</a:t>
              </a:r>
              <a:r>
                <a:rPr lang="ja-JP" altLang="en-US" sz="1200" dirty="0" smtClean="0">
                  <a:solidFill>
                    <a:srgbClr val="212121"/>
                  </a:solidFill>
                  <a:latin typeface="メイリオ" panose="020B0604030504040204" pitchFamily="34" charset="-128"/>
                  <a:ea typeface="メイリオ" panose="020B0604030504040204" pitchFamily="34" charset="-128"/>
                </a:rPr>
                <a:t>の</a:t>
              </a:r>
              <a:r>
                <a:rPr lang="ja-JP" altLang="en-US" sz="1200" dirty="0">
                  <a:solidFill>
                    <a:srgbClr val="212121"/>
                  </a:solidFill>
                  <a:latin typeface="メイリオ" panose="020B0604030504040204" pitchFamily="34" charset="-128"/>
                  <a:ea typeface="メイリオ" panose="020B0604030504040204" pitchFamily="34" charset="-128"/>
                </a:rPr>
                <a:t>商標または登録商標です</a:t>
              </a:r>
              <a:r>
                <a:rPr lang="ja-JP" altLang="en-US" sz="1200" dirty="0" smtClean="0">
                  <a:solidFill>
                    <a:srgbClr val="212121"/>
                  </a:solidFill>
                  <a:latin typeface="メイリオ" panose="020B0604030504040204" pitchFamily="34" charset="-128"/>
                  <a:ea typeface="メイリオ" panose="020B0604030504040204" pitchFamily="34" charset="-128"/>
                </a:rPr>
                <a:t>。</a:t>
              </a:r>
              <a:endParaRPr lang="en-US" altLang="ja-JP" sz="1200" dirty="0" smtClean="0">
                <a:solidFill>
                  <a:srgbClr val="211D1E"/>
                </a:solidFill>
                <a:latin typeface="Meiryo" panose="020B0604030504040204" pitchFamily="34" charset="-128"/>
                <a:ea typeface="Meiryo" panose="020B0604030504040204" pitchFamily="34" charset="-128"/>
              </a:endParaRPr>
            </a:p>
            <a:p>
              <a:pPr>
                <a:lnSpc>
                  <a:spcPts val="1880"/>
                </a:lnSpc>
              </a:pPr>
              <a:r>
                <a:rPr lang="en-US" altLang="ja-JP" sz="1200" dirty="0" smtClean="0">
                  <a:solidFill>
                    <a:srgbClr val="211D1E"/>
                  </a:solidFill>
                  <a:latin typeface="Meiryo" panose="020B0604030504040204" pitchFamily="34" charset="-128"/>
                  <a:ea typeface="Meiryo" panose="020B0604030504040204" pitchFamily="34" charset="-128"/>
                </a:rPr>
                <a:t>※</a:t>
              </a:r>
              <a:r>
                <a:rPr lang="ja-JP" altLang="en-US" sz="1200" dirty="0">
                  <a:solidFill>
                    <a:srgbClr val="211D1E"/>
                  </a:solidFill>
                  <a:latin typeface="Meiryo" panose="020B0604030504040204" pitchFamily="34" charset="-128"/>
                  <a:ea typeface="Meiryo" panose="020B0604030504040204" pitchFamily="34" charset="-128"/>
                </a:rPr>
                <a:t>その他、本文中のサービス名、商</a:t>
              </a:r>
              <a:r>
                <a:rPr lang="ja-JP" altLang="en-US" sz="1200" dirty="0" smtClean="0">
                  <a:solidFill>
                    <a:srgbClr val="211D1E"/>
                  </a:solidFill>
                  <a:latin typeface="Meiryo" panose="020B0604030504040204" pitchFamily="34" charset="-128"/>
                  <a:ea typeface="Meiryo" panose="020B0604030504040204" pitchFamily="34" charset="-128"/>
                </a:rPr>
                <a:t>品名、ロゴなど</a:t>
              </a:r>
              <a:r>
                <a:rPr lang="ja-JP" altLang="en-US" sz="1200" dirty="0">
                  <a:solidFill>
                    <a:srgbClr val="211D1E"/>
                  </a:solidFill>
                  <a:latin typeface="Meiryo" panose="020B0604030504040204" pitchFamily="34" charset="-128"/>
                  <a:ea typeface="Meiryo" panose="020B0604030504040204" pitchFamily="34" charset="-128"/>
                </a:rPr>
                <a:t>は、それぞれの会社の商標、登録商標、商品名です。</a:t>
              </a:r>
              <a:endParaRPr lang="en-US" altLang="ja-JP" sz="1200" dirty="0">
                <a:solidFill>
                  <a:srgbClr val="211D1E"/>
                </a:solidFill>
                <a:latin typeface="Meiryo" panose="020B0604030504040204" pitchFamily="34" charset="-128"/>
                <a:ea typeface="Meiryo" panose="020B0604030504040204" pitchFamily="34" charset="-128"/>
              </a:endParaRPr>
            </a:p>
            <a:p>
              <a:pPr>
                <a:lnSpc>
                  <a:spcPts val="1880"/>
                </a:lnSpc>
              </a:pPr>
              <a:r>
                <a:rPr lang="ja-JP" altLang="en-US" sz="1200" dirty="0">
                  <a:solidFill>
                    <a:srgbClr val="211D1E"/>
                  </a:solidFill>
                  <a:latin typeface="Meiryo" panose="020B0604030504040204" pitchFamily="34" charset="-128"/>
                  <a:ea typeface="Meiryo" panose="020B0604030504040204" pitchFamily="34" charset="-128"/>
                </a:rPr>
                <a:t>　なお、本文中では™マーク、</a:t>
              </a:r>
              <a:r>
                <a:rPr lang="en-US" altLang="ja-JP" sz="1200" dirty="0">
                  <a:solidFill>
                    <a:srgbClr val="211D1E"/>
                  </a:solidFill>
                  <a:latin typeface="Meiryo" panose="020B0604030504040204" pitchFamily="34" charset="-128"/>
                  <a:ea typeface="Meiryo" panose="020B0604030504040204" pitchFamily="34" charset="-128"/>
                </a:rPr>
                <a:t>®</a:t>
              </a:r>
              <a:r>
                <a:rPr lang="ja-JP" altLang="en-US" sz="1200" dirty="0">
                  <a:solidFill>
                    <a:srgbClr val="211D1E"/>
                  </a:solidFill>
                  <a:latin typeface="Meiryo" panose="020B0604030504040204" pitchFamily="34" charset="-128"/>
                  <a:ea typeface="Meiryo" panose="020B0604030504040204" pitchFamily="34" charset="-128"/>
                </a:rPr>
                <a:t>マークは明記していません。</a:t>
              </a:r>
              <a:endParaRPr lang="ja-JP" altLang="en-US" sz="1200" dirty="0">
                <a:solidFill>
                  <a:srgbClr val="211D1E"/>
                </a:solidFill>
                <a:effectLst/>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85643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図 143">
            <a:extLst>
              <a:ext uri="{FF2B5EF4-FFF2-40B4-BE49-F238E27FC236}">
                <a16:creationId xmlns:a16="http://schemas.microsoft.com/office/drawing/2014/main" xmlns="" id="{C6F5E751-7A53-F5DB-F1AD-E4A4263B8547}"/>
              </a:ext>
            </a:extLst>
          </p:cNvPr>
          <p:cNvPicPr>
            <a:picLocks noChangeAspect="1"/>
          </p:cNvPicPr>
          <p:nvPr/>
        </p:nvPicPr>
        <p:blipFill>
          <a:blip r:embed="rId3"/>
          <a:stretch>
            <a:fillRect/>
          </a:stretch>
        </p:blipFill>
        <p:spPr>
          <a:xfrm>
            <a:off x="771181" y="413261"/>
            <a:ext cx="9399932" cy="6732000"/>
          </a:xfrm>
          <a:prstGeom prst="rect">
            <a:avLst/>
          </a:prstGeom>
        </p:spPr>
      </p:pic>
      <p:sp>
        <p:nvSpPr>
          <p:cNvPr id="4" name="テキスト ボックス 3">
            <a:extLst>
              <a:ext uri="{FF2B5EF4-FFF2-40B4-BE49-F238E27FC236}">
                <a16:creationId xmlns:a16="http://schemas.microsoft.com/office/drawing/2014/main" xmlns="" id="{B95DFD75-FD5A-F364-1A0D-6CB41A98FC4F}"/>
              </a:ext>
            </a:extLst>
          </p:cNvPr>
          <p:cNvSpPr txBox="1"/>
          <p:nvPr/>
        </p:nvSpPr>
        <p:spPr>
          <a:xfrm>
            <a:off x="1177009" y="751457"/>
            <a:ext cx="2020689" cy="461665"/>
          </a:xfrm>
          <a:prstGeom prst="rect">
            <a:avLst/>
          </a:prstGeom>
          <a:noFill/>
        </p:spPr>
        <p:txBody>
          <a:bodyPr wrap="square">
            <a:spAutoFit/>
          </a:bodyPr>
          <a:lstStyle/>
          <a:p>
            <a:r>
              <a:rPr lang="ja-JP" altLang="en-US" sz="2400" b="1" dirty="0">
                <a:solidFill>
                  <a:srgbClr val="006DAB"/>
                </a:solidFill>
                <a:latin typeface="Meiryo" panose="020B0604030504040204" pitchFamily="34" charset="-128"/>
                <a:ea typeface="Meiryo" panose="020B0604030504040204" pitchFamily="34" charset="-128"/>
              </a:rPr>
              <a:t>もくじ</a:t>
            </a:r>
          </a:p>
        </p:txBody>
      </p:sp>
      <p:grpSp>
        <p:nvGrpSpPr>
          <p:cNvPr id="8" name="グループ化 7">
            <a:extLst>
              <a:ext uri="{FF2B5EF4-FFF2-40B4-BE49-F238E27FC236}">
                <a16:creationId xmlns:a16="http://schemas.microsoft.com/office/drawing/2014/main" xmlns="" id="{7CD624DF-2B0E-66FE-040F-6F90A1DB35E7}"/>
              </a:ext>
            </a:extLst>
          </p:cNvPr>
          <p:cNvGrpSpPr/>
          <p:nvPr/>
        </p:nvGrpSpPr>
        <p:grpSpPr>
          <a:xfrm>
            <a:off x="1181061" y="1387836"/>
            <a:ext cx="4157163" cy="2372487"/>
            <a:chOff x="1403729" y="1189530"/>
            <a:chExt cx="3660962" cy="2372487"/>
          </a:xfrm>
        </p:grpSpPr>
        <p:grpSp>
          <p:nvGrpSpPr>
            <p:cNvPr id="175" name="グループ化 174">
              <a:extLst>
                <a:ext uri="{FF2B5EF4-FFF2-40B4-BE49-F238E27FC236}">
                  <a16:creationId xmlns:a16="http://schemas.microsoft.com/office/drawing/2014/main" xmlns="" id="{7BA5F17D-9C99-355E-7944-2F0915B48730}"/>
                </a:ext>
              </a:extLst>
            </p:cNvPr>
            <p:cNvGrpSpPr/>
            <p:nvPr/>
          </p:nvGrpSpPr>
          <p:grpSpPr>
            <a:xfrm>
              <a:off x="1570680" y="1324220"/>
              <a:ext cx="2919072" cy="2178915"/>
              <a:chOff x="1133944" y="1318753"/>
              <a:chExt cx="2919072" cy="2178915"/>
            </a:xfrm>
          </p:grpSpPr>
          <p:sp>
            <p:nvSpPr>
              <p:cNvPr id="6" name="テキスト ボックス 5">
                <a:extLst>
                  <a:ext uri="{FF2B5EF4-FFF2-40B4-BE49-F238E27FC236}">
                    <a16:creationId xmlns:a16="http://schemas.microsoft.com/office/drawing/2014/main" xmlns="" id="{B64E2985-2783-19CA-C8E7-B1F23AA89134}"/>
                  </a:ext>
                </a:extLst>
              </p:cNvPr>
              <p:cNvSpPr txBox="1"/>
              <p:nvPr/>
            </p:nvSpPr>
            <p:spPr>
              <a:xfrm>
                <a:off x="1150357" y="1318753"/>
                <a:ext cx="1063128" cy="400110"/>
              </a:xfrm>
              <a:prstGeom prst="rect">
                <a:avLst/>
              </a:prstGeom>
              <a:noFill/>
            </p:spPr>
            <p:txBody>
              <a:bodyPr wrap="square">
                <a:spAutoFit/>
              </a:bodyPr>
              <a:lstStyle/>
              <a:p>
                <a:r>
                  <a:rPr lang="ja-JP" altLang="en-US" sz="1400" b="1" dirty="0">
                    <a:solidFill>
                      <a:srgbClr val="00A478"/>
                    </a:solidFill>
                    <a:latin typeface="Meiryo" panose="020B0604030504040204" pitchFamily="34" charset="-128"/>
                    <a:ea typeface="Meiryo" panose="020B0604030504040204" pitchFamily="34" charset="-128"/>
                  </a:rPr>
                  <a:t>第</a:t>
                </a:r>
                <a:r>
                  <a:rPr lang="en-US" altLang="ja-JP" sz="2000" b="1" dirty="0">
                    <a:solidFill>
                      <a:srgbClr val="00A478"/>
                    </a:solidFill>
                    <a:latin typeface="Meiryo" panose="020B0604030504040204" pitchFamily="34" charset="-128"/>
                    <a:ea typeface="Meiryo" panose="020B0604030504040204" pitchFamily="34" charset="-128"/>
                  </a:rPr>
                  <a:t>1</a:t>
                </a:r>
                <a:r>
                  <a:rPr lang="ja-JP" altLang="en-US" sz="1400" b="1" dirty="0">
                    <a:solidFill>
                      <a:srgbClr val="00A478"/>
                    </a:solidFill>
                    <a:latin typeface="Meiryo" panose="020B0604030504040204" pitchFamily="34" charset="-128"/>
                    <a:ea typeface="Meiryo" panose="020B0604030504040204" pitchFamily="34" charset="-128"/>
                  </a:rPr>
                  <a:t>章</a:t>
                </a:r>
              </a:p>
            </p:txBody>
          </p:sp>
          <p:sp>
            <p:nvSpPr>
              <p:cNvPr id="7" name="テキスト ボックス 6">
                <a:extLst>
                  <a:ext uri="{FF2B5EF4-FFF2-40B4-BE49-F238E27FC236}">
                    <a16:creationId xmlns:a16="http://schemas.microsoft.com/office/drawing/2014/main" xmlns="" id="{4C5E4ED2-EAD4-2C77-71F7-F74ABD843347}"/>
                  </a:ext>
                </a:extLst>
              </p:cNvPr>
              <p:cNvSpPr txBox="1"/>
              <p:nvPr/>
            </p:nvSpPr>
            <p:spPr>
              <a:xfrm>
                <a:off x="1133944" y="1727236"/>
                <a:ext cx="2919072" cy="338554"/>
              </a:xfrm>
              <a:prstGeom prst="rect">
                <a:avLst/>
              </a:prstGeom>
              <a:noFill/>
            </p:spPr>
            <p:txBody>
              <a:bodyPr wrap="square">
                <a:spAutoFit/>
              </a:bodyPr>
              <a:lstStyle/>
              <a:p>
                <a:r>
                  <a:rPr lang="ja-JP" altLang="en-US" sz="1600" b="1" dirty="0">
                    <a:latin typeface="Meiryo" panose="020B0604030504040204" pitchFamily="34" charset="-128"/>
                    <a:ea typeface="Meiryo" panose="020B0604030504040204" pitchFamily="34" charset="-128"/>
                  </a:rPr>
                  <a:t>キャッシュレス決済について</a:t>
                </a:r>
              </a:p>
            </p:txBody>
          </p:sp>
          <p:sp>
            <p:nvSpPr>
              <p:cNvPr id="165" name="テキスト ボックス 164">
                <a:extLst>
                  <a:ext uri="{FF2B5EF4-FFF2-40B4-BE49-F238E27FC236}">
                    <a16:creationId xmlns:a16="http://schemas.microsoft.com/office/drawing/2014/main" xmlns="" id="{AE9AE9D0-B238-C60B-861D-758FBE423E27}"/>
                  </a:ext>
                </a:extLst>
              </p:cNvPr>
              <p:cNvSpPr txBox="1"/>
              <p:nvPr/>
            </p:nvSpPr>
            <p:spPr>
              <a:xfrm>
                <a:off x="1160423" y="2020340"/>
                <a:ext cx="2451503" cy="1477328"/>
              </a:xfrm>
              <a:prstGeom prst="rect">
                <a:avLst/>
              </a:prstGeom>
              <a:noFill/>
            </p:spPr>
            <p:txBody>
              <a:bodyPr wrap="square">
                <a:spAutoFit/>
              </a:bodyPr>
              <a:lstStyle/>
              <a:p>
                <a:pPr>
                  <a:lnSpc>
                    <a:spcPct val="150000"/>
                  </a:lnSpc>
                </a:pPr>
                <a:r>
                  <a:rPr lang="en-US" altLang="ja-JP" sz="1200" b="1" dirty="0">
                    <a:latin typeface="Meiryo" panose="020B0604030504040204" pitchFamily="34" charset="-128"/>
                    <a:ea typeface="Meiryo" panose="020B0604030504040204" pitchFamily="34" charset="-128"/>
                  </a:rPr>
                  <a:t>1. </a:t>
                </a:r>
                <a:r>
                  <a:rPr lang="ja-JP" altLang="en-US" sz="1200" b="1" dirty="0">
                    <a:latin typeface="Meiryo" panose="020B0604030504040204" pitchFamily="34" charset="-128"/>
                    <a:ea typeface="Meiryo" panose="020B0604030504040204" pitchFamily="34" charset="-128"/>
                  </a:rPr>
                  <a:t>キャッシュレス決済とは</a:t>
                </a:r>
                <a:endParaRPr lang="en-US" altLang="ja-JP" sz="1200" b="1" dirty="0">
                  <a:latin typeface="Meiryo" panose="020B0604030504040204" pitchFamily="34" charset="-128"/>
                  <a:ea typeface="Meiryo" panose="020B0604030504040204" pitchFamily="34" charset="-128"/>
                </a:endParaRPr>
              </a:p>
              <a:p>
                <a:pPr>
                  <a:lnSpc>
                    <a:spcPct val="150000"/>
                  </a:lnSpc>
                </a:pPr>
                <a:r>
                  <a:rPr lang="en-US" altLang="ja-JP" sz="1200" b="1" dirty="0">
                    <a:latin typeface="Meiryo" panose="020B0604030504040204" pitchFamily="34" charset="-128"/>
                    <a:ea typeface="Meiryo" panose="020B0604030504040204" pitchFamily="34" charset="-128"/>
                  </a:rPr>
                  <a:t>2. </a:t>
                </a:r>
                <a:r>
                  <a:rPr lang="ja-JP" altLang="en-US" sz="1200" b="1" dirty="0">
                    <a:latin typeface="Meiryo" panose="020B0604030504040204" pitchFamily="34" charset="-128"/>
                    <a:ea typeface="Meiryo" panose="020B0604030504040204" pitchFamily="34" charset="-128"/>
                  </a:rPr>
                  <a:t>消費者の動き</a:t>
                </a:r>
                <a:endParaRPr lang="en-US" altLang="ja-JP" sz="1200" b="1" dirty="0">
                  <a:latin typeface="Meiryo" panose="020B0604030504040204" pitchFamily="34" charset="-128"/>
                  <a:ea typeface="Meiryo" panose="020B0604030504040204" pitchFamily="34" charset="-128"/>
                </a:endParaRPr>
              </a:p>
              <a:p>
                <a:pPr>
                  <a:lnSpc>
                    <a:spcPct val="150000"/>
                  </a:lnSpc>
                </a:pPr>
                <a:r>
                  <a:rPr lang="en-US" altLang="ja-JP" sz="1200" b="1" dirty="0">
                    <a:latin typeface="Meiryo" panose="020B0604030504040204" pitchFamily="34" charset="-128"/>
                    <a:ea typeface="Meiryo" panose="020B0604030504040204" pitchFamily="34" charset="-128"/>
                  </a:rPr>
                  <a:t>3. </a:t>
                </a:r>
                <a:r>
                  <a:rPr lang="ja-JP" altLang="en-US" sz="1200" b="1" dirty="0">
                    <a:latin typeface="Meiryo" panose="020B0604030504040204" pitchFamily="34" charset="-128"/>
                    <a:ea typeface="Meiryo" panose="020B0604030504040204" pitchFamily="34" charset="-128"/>
                  </a:rPr>
                  <a:t>政府の動き</a:t>
                </a:r>
                <a:endParaRPr lang="en-US" altLang="ja-JP" sz="1200" b="1" dirty="0">
                  <a:latin typeface="Meiryo" panose="020B0604030504040204" pitchFamily="34" charset="-128"/>
                  <a:ea typeface="Meiryo" panose="020B0604030504040204" pitchFamily="34" charset="-128"/>
                </a:endParaRPr>
              </a:p>
              <a:p>
                <a:pPr>
                  <a:lnSpc>
                    <a:spcPct val="150000"/>
                  </a:lnSpc>
                </a:pPr>
                <a:r>
                  <a:rPr lang="en-US" altLang="ja-JP" sz="1200" b="1" dirty="0">
                    <a:latin typeface="Meiryo" panose="020B0604030504040204" pitchFamily="34" charset="-128"/>
                    <a:ea typeface="Meiryo" panose="020B0604030504040204" pitchFamily="34" charset="-128"/>
                  </a:rPr>
                  <a:t>4. </a:t>
                </a:r>
                <a:r>
                  <a:rPr lang="ja-JP" altLang="en-US" sz="1200" b="1" dirty="0">
                    <a:latin typeface="Meiryo" panose="020B0604030504040204" pitchFamily="34" charset="-128"/>
                    <a:ea typeface="Meiryo" panose="020B0604030504040204" pitchFamily="34" charset="-128"/>
                  </a:rPr>
                  <a:t>中野区の動き</a:t>
                </a:r>
                <a:endParaRPr lang="en-US" altLang="ja-JP" sz="1200" b="1" dirty="0">
                  <a:latin typeface="Meiryo" panose="020B0604030504040204" pitchFamily="34" charset="-128"/>
                  <a:ea typeface="Meiryo" panose="020B0604030504040204" pitchFamily="34" charset="-128"/>
                </a:endParaRPr>
              </a:p>
              <a:p>
                <a:pPr>
                  <a:lnSpc>
                    <a:spcPct val="150000"/>
                  </a:lnSpc>
                </a:pPr>
                <a:r>
                  <a:rPr lang="en-US" altLang="ja-JP" sz="1200" b="1" dirty="0">
                    <a:latin typeface="Meiryo" panose="020B0604030504040204" pitchFamily="34" charset="-128"/>
                    <a:ea typeface="Meiryo" panose="020B0604030504040204" pitchFamily="34" charset="-128"/>
                  </a:rPr>
                  <a:t>5. </a:t>
                </a:r>
                <a:r>
                  <a:rPr lang="ja-JP" altLang="en-US" sz="1200" b="1" dirty="0">
                    <a:latin typeface="Meiryo" panose="020B0604030504040204" pitchFamily="34" charset="-128"/>
                    <a:ea typeface="Meiryo" panose="020B0604030504040204" pitchFamily="34" charset="-128"/>
                  </a:rPr>
                  <a:t>他自治体の状況</a:t>
                </a:r>
                <a:endParaRPr lang="en-US" altLang="ja-JP" sz="1200" b="1" dirty="0">
                  <a:latin typeface="Meiryo" panose="020B0604030504040204" pitchFamily="34" charset="-128"/>
                  <a:ea typeface="Meiryo" panose="020B0604030504040204" pitchFamily="34" charset="-128"/>
                </a:endParaRPr>
              </a:p>
            </p:txBody>
          </p:sp>
        </p:grpSp>
        <p:sp>
          <p:nvSpPr>
            <p:cNvPr id="2" name="角丸四角形 1">
              <a:extLst>
                <a:ext uri="{FF2B5EF4-FFF2-40B4-BE49-F238E27FC236}">
                  <a16:creationId xmlns:a16="http://schemas.microsoft.com/office/drawing/2014/main" xmlns="" id="{5CD4C18B-8B35-9F15-7A6C-4F266AD23B41}"/>
                </a:ext>
              </a:extLst>
            </p:cNvPr>
            <p:cNvSpPr/>
            <p:nvPr/>
          </p:nvSpPr>
          <p:spPr>
            <a:xfrm>
              <a:off x="1403729" y="1189530"/>
              <a:ext cx="3660962" cy="2372487"/>
            </a:xfrm>
            <a:prstGeom prst="roundRect">
              <a:avLst>
                <a:gd name="adj" fmla="val 2365"/>
              </a:avLst>
            </a:prstGeom>
            <a:noFill/>
            <a:ln>
              <a:solidFill>
                <a:srgbClr val="00A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xmlns="" id="{14A0AE04-7E20-D817-36BE-38FF7AD621CA}"/>
              </a:ext>
            </a:extLst>
          </p:cNvPr>
          <p:cNvGrpSpPr/>
          <p:nvPr/>
        </p:nvGrpSpPr>
        <p:grpSpPr>
          <a:xfrm>
            <a:off x="1178898" y="3886368"/>
            <a:ext cx="4239240" cy="2356452"/>
            <a:chOff x="966993" y="3686255"/>
            <a:chExt cx="3950717" cy="2356452"/>
          </a:xfrm>
        </p:grpSpPr>
        <p:grpSp>
          <p:nvGrpSpPr>
            <p:cNvPr id="176" name="グループ化 175">
              <a:extLst>
                <a:ext uri="{FF2B5EF4-FFF2-40B4-BE49-F238E27FC236}">
                  <a16:creationId xmlns:a16="http://schemas.microsoft.com/office/drawing/2014/main" xmlns="" id="{49A71A09-FC80-D587-BF64-D7FA86A072DC}"/>
                </a:ext>
              </a:extLst>
            </p:cNvPr>
            <p:cNvGrpSpPr/>
            <p:nvPr/>
          </p:nvGrpSpPr>
          <p:grpSpPr>
            <a:xfrm>
              <a:off x="1160423" y="3816208"/>
              <a:ext cx="3757287" cy="1890627"/>
              <a:chOff x="1160423" y="1275250"/>
              <a:chExt cx="3757287" cy="1890627"/>
            </a:xfrm>
          </p:grpSpPr>
          <p:sp>
            <p:nvSpPr>
              <p:cNvPr id="177" name="テキスト ボックス 176">
                <a:extLst>
                  <a:ext uri="{FF2B5EF4-FFF2-40B4-BE49-F238E27FC236}">
                    <a16:creationId xmlns:a16="http://schemas.microsoft.com/office/drawing/2014/main" xmlns="" id="{EF9E181C-8E08-8D4C-391C-963E7011E9D7}"/>
                  </a:ext>
                </a:extLst>
              </p:cNvPr>
              <p:cNvSpPr txBox="1"/>
              <p:nvPr/>
            </p:nvSpPr>
            <p:spPr>
              <a:xfrm>
                <a:off x="1160423" y="1275250"/>
                <a:ext cx="1063128" cy="400110"/>
              </a:xfrm>
              <a:prstGeom prst="rect">
                <a:avLst/>
              </a:prstGeom>
              <a:noFill/>
            </p:spPr>
            <p:txBody>
              <a:bodyPr wrap="square">
                <a:spAutoFit/>
              </a:bodyPr>
              <a:lstStyle/>
              <a:p>
                <a:r>
                  <a:rPr lang="ja-JP" altLang="en-US" sz="1400" b="1" dirty="0">
                    <a:solidFill>
                      <a:srgbClr val="C62153"/>
                    </a:solidFill>
                    <a:latin typeface="Meiryo" panose="020B0604030504040204" pitchFamily="34" charset="-128"/>
                    <a:ea typeface="Meiryo" panose="020B0604030504040204" pitchFamily="34" charset="-128"/>
                  </a:rPr>
                  <a:t>第</a:t>
                </a:r>
                <a:r>
                  <a:rPr lang="en-US" altLang="ja-JP" sz="2000" b="1" dirty="0">
                    <a:solidFill>
                      <a:srgbClr val="C62153"/>
                    </a:solidFill>
                    <a:latin typeface="Meiryo" panose="020B0604030504040204" pitchFamily="34" charset="-128"/>
                    <a:ea typeface="Meiryo" panose="020B0604030504040204" pitchFamily="34" charset="-128"/>
                  </a:rPr>
                  <a:t>2</a:t>
                </a:r>
                <a:r>
                  <a:rPr lang="ja-JP" altLang="en-US" sz="1400" b="1" dirty="0">
                    <a:solidFill>
                      <a:srgbClr val="C62153"/>
                    </a:solidFill>
                    <a:latin typeface="Meiryo" panose="020B0604030504040204" pitchFamily="34" charset="-128"/>
                    <a:ea typeface="Meiryo" panose="020B0604030504040204" pitchFamily="34" charset="-128"/>
                  </a:rPr>
                  <a:t>章</a:t>
                </a:r>
              </a:p>
            </p:txBody>
          </p:sp>
          <p:sp>
            <p:nvSpPr>
              <p:cNvPr id="178" name="テキスト ボックス 177">
                <a:extLst>
                  <a:ext uri="{FF2B5EF4-FFF2-40B4-BE49-F238E27FC236}">
                    <a16:creationId xmlns:a16="http://schemas.microsoft.com/office/drawing/2014/main" xmlns="" id="{BA3247F2-36B0-E213-3763-089DEC6B70C5}"/>
                  </a:ext>
                </a:extLst>
              </p:cNvPr>
              <p:cNvSpPr txBox="1"/>
              <p:nvPr/>
            </p:nvSpPr>
            <p:spPr>
              <a:xfrm>
                <a:off x="1177516" y="1678994"/>
                <a:ext cx="2451503" cy="338554"/>
              </a:xfrm>
              <a:prstGeom prst="rect">
                <a:avLst/>
              </a:prstGeom>
              <a:noFill/>
            </p:spPr>
            <p:txBody>
              <a:bodyPr wrap="square">
                <a:spAutoFit/>
              </a:bodyPr>
              <a:lstStyle/>
              <a:p>
                <a:r>
                  <a:rPr lang="en-US" altLang="ja-JP" sz="1600" b="1" dirty="0">
                    <a:latin typeface="Meiryo" panose="020B0604030504040204" pitchFamily="34" charset="-128"/>
                    <a:ea typeface="Meiryo" panose="020B0604030504040204" pitchFamily="34" charset="-128"/>
                  </a:rPr>
                  <a:t>QR</a:t>
                </a:r>
                <a:r>
                  <a:rPr lang="ja-JP" altLang="en-US" sz="1600" b="1" dirty="0">
                    <a:latin typeface="Meiryo" panose="020B0604030504040204" pitchFamily="34" charset="-128"/>
                    <a:ea typeface="Meiryo" panose="020B0604030504040204" pitchFamily="34" charset="-128"/>
                  </a:rPr>
                  <a:t>コード決済とは</a:t>
                </a:r>
              </a:p>
            </p:txBody>
          </p:sp>
          <p:sp>
            <p:nvSpPr>
              <p:cNvPr id="179" name="テキスト ボックス 178">
                <a:extLst>
                  <a:ext uri="{FF2B5EF4-FFF2-40B4-BE49-F238E27FC236}">
                    <a16:creationId xmlns:a16="http://schemas.microsoft.com/office/drawing/2014/main" xmlns="" id="{D08FACAF-E959-09E7-F7BA-C1E5E906F24C}"/>
                  </a:ext>
                </a:extLst>
              </p:cNvPr>
              <p:cNvSpPr txBox="1"/>
              <p:nvPr/>
            </p:nvSpPr>
            <p:spPr>
              <a:xfrm>
                <a:off x="1183230" y="1965548"/>
                <a:ext cx="3734480" cy="1200329"/>
              </a:xfrm>
              <a:prstGeom prst="rect">
                <a:avLst/>
              </a:prstGeom>
              <a:noFill/>
            </p:spPr>
            <p:txBody>
              <a:bodyPr wrap="square">
                <a:spAutoFit/>
              </a:bodyPr>
              <a:lstStyle/>
              <a:p>
                <a:pPr>
                  <a:lnSpc>
                    <a:spcPct val="150000"/>
                  </a:lnSpc>
                </a:pPr>
                <a:r>
                  <a:rPr lang="en-US" altLang="ja-JP" sz="1200" b="1" dirty="0">
                    <a:latin typeface="Meiryo" panose="020B0604030504040204" pitchFamily="34" charset="-128"/>
                    <a:ea typeface="Meiryo" panose="020B0604030504040204" pitchFamily="34" charset="-128"/>
                  </a:rPr>
                  <a:t>1. QR</a:t>
                </a:r>
                <a:r>
                  <a:rPr lang="ja-JP" altLang="en-US" sz="1200" b="1" dirty="0">
                    <a:latin typeface="Meiryo" panose="020B0604030504040204" pitchFamily="34" charset="-128"/>
                    <a:ea typeface="Meiryo" panose="020B0604030504040204" pitchFamily="34" charset="-128"/>
                  </a:rPr>
                  <a:t>コード決済の概要</a:t>
                </a:r>
                <a:endParaRPr lang="en-US" altLang="ja-JP" sz="1200" b="1" dirty="0">
                  <a:latin typeface="Meiryo" panose="020B0604030504040204" pitchFamily="34" charset="-128"/>
                  <a:ea typeface="Meiryo" panose="020B0604030504040204" pitchFamily="34" charset="-128"/>
                </a:endParaRPr>
              </a:p>
              <a:p>
                <a:pPr>
                  <a:lnSpc>
                    <a:spcPct val="150000"/>
                  </a:lnSpc>
                </a:pPr>
                <a:r>
                  <a:rPr lang="en-US" altLang="ja-JP" sz="1200" b="1" dirty="0">
                    <a:latin typeface="Meiryo" panose="020B0604030504040204" pitchFamily="34" charset="-128"/>
                    <a:ea typeface="Meiryo" panose="020B0604030504040204" pitchFamily="34" charset="-128"/>
                  </a:rPr>
                  <a:t>2. QR</a:t>
                </a:r>
                <a:r>
                  <a:rPr lang="ja-JP" altLang="en-US" sz="1200" b="1" dirty="0">
                    <a:latin typeface="Meiryo" panose="020B0604030504040204" pitchFamily="34" charset="-128"/>
                    <a:ea typeface="Meiryo" panose="020B0604030504040204" pitchFamily="34" charset="-128"/>
                  </a:rPr>
                  <a:t>コード決済の決済方式</a:t>
                </a:r>
                <a:endParaRPr lang="en-US" altLang="ja-JP" sz="1200" b="1" dirty="0">
                  <a:latin typeface="Meiryo" panose="020B0604030504040204" pitchFamily="34" charset="-128"/>
                  <a:ea typeface="Meiryo" panose="020B0604030504040204" pitchFamily="34" charset="-128"/>
                </a:endParaRPr>
              </a:p>
              <a:p>
                <a:pPr>
                  <a:lnSpc>
                    <a:spcPct val="150000"/>
                  </a:lnSpc>
                </a:pPr>
                <a:r>
                  <a:rPr lang="en-US" altLang="ja-JP" sz="1200" b="1" dirty="0">
                    <a:latin typeface="Meiryo" panose="020B0604030504040204" pitchFamily="34" charset="-128"/>
                    <a:ea typeface="Meiryo" panose="020B0604030504040204" pitchFamily="34" charset="-128"/>
                  </a:rPr>
                  <a:t>3. QR</a:t>
                </a:r>
                <a:r>
                  <a:rPr lang="ja-JP" altLang="en-US" sz="1200" b="1" dirty="0">
                    <a:latin typeface="Meiryo" panose="020B0604030504040204" pitchFamily="34" charset="-128"/>
                    <a:ea typeface="Meiryo" panose="020B0604030504040204" pitchFamily="34" charset="-128"/>
                  </a:rPr>
                  <a:t>コード決済フロー</a:t>
                </a:r>
                <a:endParaRPr lang="en-US" altLang="ja-JP" sz="1200" b="1" dirty="0">
                  <a:latin typeface="Meiryo" panose="020B0604030504040204" pitchFamily="34" charset="-128"/>
                  <a:ea typeface="Meiryo" panose="020B0604030504040204" pitchFamily="34" charset="-128"/>
                </a:endParaRPr>
              </a:p>
              <a:p>
                <a:pPr>
                  <a:lnSpc>
                    <a:spcPct val="150000"/>
                  </a:lnSpc>
                </a:pPr>
                <a:r>
                  <a:rPr lang="en-US" altLang="ja-JP" sz="1200" b="1" dirty="0">
                    <a:latin typeface="Meiryo" panose="020B0604030504040204" pitchFamily="34" charset="-128"/>
                    <a:ea typeface="Meiryo" panose="020B0604030504040204" pitchFamily="34" charset="-128"/>
                  </a:rPr>
                  <a:t>4. QR</a:t>
                </a:r>
                <a:r>
                  <a:rPr lang="ja-JP" altLang="en-US" sz="1200" b="1" dirty="0">
                    <a:latin typeface="Meiryo" panose="020B0604030504040204" pitchFamily="34" charset="-128"/>
                    <a:ea typeface="Meiryo" panose="020B0604030504040204" pitchFamily="34" charset="-128"/>
                  </a:rPr>
                  <a:t>コード決済アプリを紹介</a:t>
                </a:r>
              </a:p>
            </p:txBody>
          </p:sp>
        </p:grpSp>
        <p:sp>
          <p:nvSpPr>
            <p:cNvPr id="22" name="角丸四角形 21">
              <a:extLst>
                <a:ext uri="{FF2B5EF4-FFF2-40B4-BE49-F238E27FC236}">
                  <a16:creationId xmlns:a16="http://schemas.microsoft.com/office/drawing/2014/main" xmlns="" id="{1FD6007B-AB8C-8750-6610-286BBA036309}"/>
                </a:ext>
              </a:extLst>
            </p:cNvPr>
            <p:cNvSpPr/>
            <p:nvPr/>
          </p:nvSpPr>
          <p:spPr>
            <a:xfrm>
              <a:off x="966993" y="3686255"/>
              <a:ext cx="3887018" cy="2356452"/>
            </a:xfrm>
            <a:prstGeom prst="roundRect">
              <a:avLst>
                <a:gd name="adj" fmla="val 2827"/>
              </a:avLst>
            </a:prstGeom>
            <a:no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xmlns="" id="{C51EBECE-EBFF-5ADF-42F0-38CECEA71629}"/>
              </a:ext>
            </a:extLst>
          </p:cNvPr>
          <p:cNvGrpSpPr/>
          <p:nvPr/>
        </p:nvGrpSpPr>
        <p:grpSpPr>
          <a:xfrm>
            <a:off x="5527803" y="1405034"/>
            <a:ext cx="4143796" cy="1881263"/>
            <a:chOff x="5582809" y="1189530"/>
            <a:chExt cx="3647688" cy="1879767"/>
          </a:xfrm>
        </p:grpSpPr>
        <p:grpSp>
          <p:nvGrpSpPr>
            <p:cNvPr id="181" name="グループ化 180">
              <a:extLst>
                <a:ext uri="{FF2B5EF4-FFF2-40B4-BE49-F238E27FC236}">
                  <a16:creationId xmlns:a16="http://schemas.microsoft.com/office/drawing/2014/main" xmlns="" id="{6D671CC5-F468-AEC2-CC55-C380E76DEC46}"/>
                </a:ext>
              </a:extLst>
            </p:cNvPr>
            <p:cNvGrpSpPr/>
            <p:nvPr/>
          </p:nvGrpSpPr>
          <p:grpSpPr>
            <a:xfrm>
              <a:off x="5746144" y="1310327"/>
              <a:ext cx="3416761" cy="1365918"/>
              <a:chOff x="1126787" y="1304860"/>
              <a:chExt cx="3416761" cy="1365918"/>
            </a:xfrm>
          </p:grpSpPr>
          <p:sp>
            <p:nvSpPr>
              <p:cNvPr id="182" name="テキスト ボックス 181">
                <a:extLst>
                  <a:ext uri="{FF2B5EF4-FFF2-40B4-BE49-F238E27FC236}">
                    <a16:creationId xmlns:a16="http://schemas.microsoft.com/office/drawing/2014/main" xmlns="" id="{E38094AF-4AA7-8E76-E557-AC51DC183F07}"/>
                  </a:ext>
                </a:extLst>
              </p:cNvPr>
              <p:cNvSpPr txBox="1"/>
              <p:nvPr/>
            </p:nvSpPr>
            <p:spPr>
              <a:xfrm>
                <a:off x="1155186" y="1304860"/>
                <a:ext cx="1063128" cy="400110"/>
              </a:xfrm>
              <a:prstGeom prst="rect">
                <a:avLst/>
              </a:prstGeom>
              <a:noFill/>
            </p:spPr>
            <p:txBody>
              <a:bodyPr wrap="square">
                <a:spAutoFit/>
              </a:bodyPr>
              <a:lstStyle/>
              <a:p>
                <a:r>
                  <a:rPr lang="ja-JP" altLang="en-US" sz="1400" b="1" dirty="0">
                    <a:solidFill>
                      <a:srgbClr val="6AC8F3"/>
                    </a:solidFill>
                    <a:latin typeface="Meiryo" panose="020B0604030504040204" pitchFamily="34" charset="-128"/>
                    <a:ea typeface="Meiryo" panose="020B0604030504040204" pitchFamily="34" charset="-128"/>
                  </a:rPr>
                  <a:t>第</a:t>
                </a:r>
                <a:r>
                  <a:rPr lang="en-US" altLang="ja-JP" sz="2000" b="1" dirty="0">
                    <a:solidFill>
                      <a:srgbClr val="6AC8F3"/>
                    </a:solidFill>
                    <a:latin typeface="Meiryo" panose="020B0604030504040204" pitchFamily="34" charset="-128"/>
                    <a:ea typeface="Meiryo" panose="020B0604030504040204" pitchFamily="34" charset="-128"/>
                  </a:rPr>
                  <a:t>3</a:t>
                </a:r>
                <a:r>
                  <a:rPr lang="ja-JP" altLang="en-US" sz="1400" b="1" dirty="0">
                    <a:solidFill>
                      <a:srgbClr val="6AC8F3"/>
                    </a:solidFill>
                    <a:latin typeface="Meiryo" panose="020B0604030504040204" pitchFamily="34" charset="-128"/>
                    <a:ea typeface="Meiryo" panose="020B0604030504040204" pitchFamily="34" charset="-128"/>
                  </a:rPr>
                  <a:t>章</a:t>
                </a:r>
              </a:p>
            </p:txBody>
          </p:sp>
          <p:sp>
            <p:nvSpPr>
              <p:cNvPr id="183" name="テキスト ボックス 182">
                <a:extLst>
                  <a:ext uri="{FF2B5EF4-FFF2-40B4-BE49-F238E27FC236}">
                    <a16:creationId xmlns:a16="http://schemas.microsoft.com/office/drawing/2014/main" xmlns="" id="{D74E20D2-52C7-8BB2-5EF5-9F62E4E9A47B}"/>
                  </a:ext>
                </a:extLst>
              </p:cNvPr>
              <p:cNvSpPr txBox="1"/>
              <p:nvPr/>
            </p:nvSpPr>
            <p:spPr>
              <a:xfrm>
                <a:off x="1130044" y="1735347"/>
                <a:ext cx="3413504" cy="584775"/>
              </a:xfrm>
              <a:prstGeom prst="rect">
                <a:avLst/>
              </a:prstGeom>
              <a:noFill/>
            </p:spPr>
            <p:txBody>
              <a:bodyPr wrap="square">
                <a:spAutoFit/>
              </a:bodyPr>
              <a:lstStyle/>
              <a:p>
                <a:r>
                  <a:rPr lang="en-US" altLang="ja-JP" sz="1600" b="1" dirty="0">
                    <a:latin typeface="Meiryo" panose="020B0604030504040204" pitchFamily="34" charset="-128"/>
                    <a:ea typeface="Meiryo" panose="020B0604030504040204" pitchFamily="34" charset="-128"/>
                  </a:rPr>
                  <a:t>QR</a:t>
                </a:r>
                <a:r>
                  <a:rPr lang="ja-JP" altLang="en-US" sz="1600" b="1" dirty="0">
                    <a:latin typeface="Meiryo" panose="020B0604030504040204" pitchFamily="34" charset="-128"/>
                    <a:ea typeface="Meiryo" panose="020B0604030504040204" pitchFamily="34" charset="-128"/>
                  </a:rPr>
                  <a:t>コード決済のメリット・デメリット</a:t>
                </a:r>
              </a:p>
            </p:txBody>
          </p:sp>
          <p:sp>
            <p:nvSpPr>
              <p:cNvPr id="184" name="テキスト ボックス 183">
                <a:extLst>
                  <a:ext uri="{FF2B5EF4-FFF2-40B4-BE49-F238E27FC236}">
                    <a16:creationId xmlns:a16="http://schemas.microsoft.com/office/drawing/2014/main" xmlns="" id="{75F6A2F5-EBAC-7CDF-545B-F11E6CA1B12D}"/>
                  </a:ext>
                </a:extLst>
              </p:cNvPr>
              <p:cNvSpPr txBox="1"/>
              <p:nvPr/>
            </p:nvSpPr>
            <p:spPr>
              <a:xfrm>
                <a:off x="1126787" y="2024961"/>
                <a:ext cx="3371168" cy="645817"/>
              </a:xfrm>
              <a:prstGeom prst="rect">
                <a:avLst/>
              </a:prstGeom>
              <a:noFill/>
            </p:spPr>
            <p:txBody>
              <a:bodyPr wrap="square">
                <a:spAutoFit/>
              </a:bodyPr>
              <a:lstStyle/>
              <a:p>
                <a:pPr>
                  <a:lnSpc>
                    <a:spcPct val="150000"/>
                  </a:lnSpc>
                </a:pPr>
                <a:r>
                  <a:rPr lang="en-US" altLang="ja-JP" sz="1200" b="1" dirty="0">
                    <a:latin typeface="Meiryo" panose="020B0604030504040204" pitchFamily="34" charset="-128"/>
                    <a:ea typeface="Meiryo" panose="020B0604030504040204" pitchFamily="34" charset="-128"/>
                  </a:rPr>
                  <a:t>1. </a:t>
                </a:r>
                <a:r>
                  <a:rPr lang="ja-JP" altLang="en-US" sz="1200" b="1" dirty="0">
                    <a:latin typeface="Meiryo" panose="020B0604030504040204" pitchFamily="34" charset="-128"/>
                    <a:ea typeface="Meiryo" panose="020B0604030504040204" pitchFamily="34" charset="-128"/>
                  </a:rPr>
                  <a:t>店舗側のメリット・デメリット</a:t>
                </a:r>
                <a:endParaRPr lang="en-US" altLang="ja-JP" sz="1200" b="1" dirty="0">
                  <a:latin typeface="Meiryo" panose="020B0604030504040204" pitchFamily="34" charset="-128"/>
                  <a:ea typeface="Meiryo" panose="020B0604030504040204" pitchFamily="34" charset="-128"/>
                </a:endParaRPr>
              </a:p>
              <a:p>
                <a:pPr>
                  <a:lnSpc>
                    <a:spcPct val="150000"/>
                  </a:lnSpc>
                </a:pPr>
                <a:r>
                  <a:rPr lang="en-US" altLang="ja-JP" sz="1200" b="1" dirty="0">
                    <a:latin typeface="Meiryo" panose="020B0604030504040204" pitchFamily="34" charset="-128"/>
                    <a:ea typeface="Meiryo" panose="020B0604030504040204" pitchFamily="34" charset="-128"/>
                  </a:rPr>
                  <a:t>2. </a:t>
                </a:r>
                <a:r>
                  <a:rPr lang="ja-JP" altLang="en-US" sz="1200" b="1" dirty="0">
                    <a:latin typeface="Meiryo" panose="020B0604030504040204" pitchFamily="34" charset="-128"/>
                    <a:ea typeface="Meiryo" panose="020B0604030504040204" pitchFamily="34" charset="-128"/>
                  </a:rPr>
                  <a:t>消費者側のメリット・デメリット</a:t>
                </a:r>
                <a:endParaRPr lang="en-US" altLang="ja-JP" sz="1200" b="1" dirty="0">
                  <a:latin typeface="Meiryo" panose="020B0604030504040204" pitchFamily="34" charset="-128"/>
                  <a:ea typeface="Meiryo" panose="020B0604030504040204" pitchFamily="34" charset="-128"/>
                </a:endParaRPr>
              </a:p>
            </p:txBody>
          </p:sp>
        </p:grpSp>
        <p:sp>
          <p:nvSpPr>
            <p:cNvPr id="23" name="角丸四角形 22">
              <a:extLst>
                <a:ext uri="{FF2B5EF4-FFF2-40B4-BE49-F238E27FC236}">
                  <a16:creationId xmlns:a16="http://schemas.microsoft.com/office/drawing/2014/main" xmlns="" id="{F5FD324E-C897-D3B3-72C1-A584A16188E6}"/>
                </a:ext>
              </a:extLst>
            </p:cNvPr>
            <p:cNvSpPr/>
            <p:nvPr/>
          </p:nvSpPr>
          <p:spPr>
            <a:xfrm>
              <a:off x="5582809" y="1189530"/>
              <a:ext cx="3647688" cy="1879767"/>
            </a:xfrm>
            <a:prstGeom prst="roundRect">
              <a:avLst>
                <a:gd name="adj" fmla="val 2439"/>
              </a:avLst>
            </a:prstGeom>
            <a:noFill/>
            <a:ln>
              <a:solidFill>
                <a:srgbClr val="6AC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正方形/長方形 19"/>
          <p:cNvSpPr/>
          <p:nvPr/>
        </p:nvSpPr>
        <p:spPr>
          <a:xfrm>
            <a:off x="5506355" y="5112807"/>
            <a:ext cx="4474927" cy="830997"/>
          </a:xfrm>
          <a:prstGeom prst="rect">
            <a:avLst/>
          </a:prstGeom>
        </p:spPr>
        <p:txBody>
          <a:bodyPr wrap="squar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この資料は</a:t>
            </a:r>
            <a:r>
              <a:rPr lang="en-US" altLang="ja-JP" sz="1200" dirty="0">
                <a:latin typeface="メイリオ" panose="020B0604030504040204" pitchFamily="50" charset="-128"/>
                <a:ea typeface="メイリオ" panose="020B0604030504040204" pitchFamily="50" charset="-128"/>
              </a:rPr>
              <a:t>QR</a:t>
            </a:r>
            <a:r>
              <a:rPr lang="ja-JP" altLang="en-US" sz="1200" dirty="0">
                <a:latin typeface="メイリオ" panose="020B0604030504040204" pitchFamily="50" charset="-128"/>
                <a:ea typeface="メイリオ" panose="020B0604030504040204" pitchFamily="50" charset="-128"/>
              </a:rPr>
              <a:t>コード決済に初めて触れる方</a:t>
            </a:r>
            <a:r>
              <a:rPr lang="ja-JP" altLang="en-US" sz="1200" dirty="0" smtClean="0">
                <a:latin typeface="メイリオ" panose="020B0604030504040204" pitchFamily="50" charset="-128"/>
                <a:ea typeface="メイリオ" panose="020B0604030504040204" pitchFamily="50" charset="-128"/>
              </a:rPr>
              <a:t>に向けて作成</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して</a:t>
            </a:r>
            <a:r>
              <a:rPr lang="ja-JP" altLang="en-US" sz="1200" dirty="0">
                <a:latin typeface="メイリオ" panose="020B0604030504040204" pitchFamily="50" charset="-128"/>
                <a:ea typeface="メイリオ" panose="020B0604030504040204" pitchFamily="50" charset="-128"/>
              </a:rPr>
              <a:t>おります</a:t>
            </a:r>
            <a:r>
              <a:rPr lang="ja-JP" altLang="en-US" sz="1200" dirty="0" smtClean="0">
                <a:latin typeface="メイリオ" panose="020B0604030504040204" pitchFamily="50" charset="-128"/>
                <a:ea typeface="メイリオ" panose="020B0604030504040204" pitchFamily="50" charset="-128"/>
              </a:rPr>
              <a:t>。詳細</a:t>
            </a:r>
            <a:r>
              <a:rPr lang="ja-JP" altLang="en-US" sz="1200" dirty="0">
                <a:latin typeface="メイリオ" panose="020B0604030504040204" pitchFamily="50" charset="-128"/>
                <a:ea typeface="メイリオ" panose="020B0604030504040204" pitchFamily="50" charset="-128"/>
              </a:rPr>
              <a:t>につきましては、各事業者の</a:t>
            </a:r>
            <a:r>
              <a:rPr lang="ja-JP" altLang="en-US" sz="1200" dirty="0" smtClean="0">
                <a:latin typeface="メイリオ" panose="020B0604030504040204" pitchFamily="50" charset="-128"/>
                <a:ea typeface="メイリオ" panose="020B0604030504040204" pitchFamily="50" charset="-128"/>
              </a:rPr>
              <a:t>ウェブ</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サイトをご確認</a:t>
            </a:r>
            <a:r>
              <a:rPr lang="ja-JP" altLang="en-US" sz="1200" dirty="0">
                <a:latin typeface="メイリオ" panose="020B0604030504040204" pitchFamily="50" charset="-128"/>
                <a:ea typeface="メイリオ" panose="020B0604030504040204" pitchFamily="50" charset="-128"/>
              </a:rPr>
              <a:t>ください</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本書ではスマートフォンをスマホ</a:t>
            </a:r>
            <a:r>
              <a:rPr lang="ja-JP" altLang="en-US" sz="1200" dirty="0" smtClean="0">
                <a:latin typeface="メイリオ" panose="020B0604030504040204" pitchFamily="50" charset="-128"/>
                <a:ea typeface="メイリオ" panose="020B0604030504040204" pitchFamily="50" charset="-128"/>
              </a:rPr>
              <a:t>と表記します</a:t>
            </a:r>
            <a:r>
              <a:rPr lang="ja-JP" altLang="en-US" sz="12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622103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a:extLst>
              <a:ext uri="{FF2B5EF4-FFF2-40B4-BE49-F238E27FC236}">
                <a16:creationId xmlns:a16="http://schemas.microsoft.com/office/drawing/2014/main" xmlns="" id="{6A0D5ECF-DF89-70E5-4E92-15281433D684}"/>
              </a:ext>
            </a:extLst>
          </p:cNvPr>
          <p:cNvSpPr/>
          <p:nvPr/>
        </p:nvSpPr>
        <p:spPr>
          <a:xfrm>
            <a:off x="604646" y="2031107"/>
            <a:ext cx="9609405" cy="4909399"/>
          </a:xfrm>
          <a:prstGeom prst="roundRect">
            <a:avLst>
              <a:gd name="adj" fmla="val 1897"/>
            </a:avLst>
          </a:prstGeom>
          <a:solidFill>
            <a:schemeClr val="bg1"/>
          </a:solidFill>
          <a:ln>
            <a:solidFill>
              <a:srgbClr val="00A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xmlns="" id="{6673FA56-0817-2E92-D261-87AFDA8CE3D8}"/>
              </a:ext>
            </a:extLst>
          </p:cNvPr>
          <p:cNvSpPr txBox="1"/>
          <p:nvPr/>
        </p:nvSpPr>
        <p:spPr>
          <a:xfrm>
            <a:off x="788667" y="1454411"/>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1. </a:t>
            </a:r>
            <a:r>
              <a:rPr lang="ja-JP" altLang="en-US" sz="2800" b="1" dirty="0">
                <a:latin typeface="Meiryo" panose="020B0604030504040204" pitchFamily="34" charset="-128"/>
                <a:ea typeface="Meiryo" panose="020B0604030504040204" pitchFamily="34" charset="-128"/>
              </a:rPr>
              <a:t>キャッシュレス決済とは</a:t>
            </a:r>
            <a:endParaRPr lang="en-US" altLang="ja-JP" sz="2800" b="1" dirty="0">
              <a:latin typeface="Meiryo" panose="020B0604030504040204" pitchFamily="34" charset="-128"/>
              <a:ea typeface="Meiryo" panose="020B0604030504040204" pitchFamily="34" charset="-128"/>
            </a:endParaRPr>
          </a:p>
        </p:txBody>
      </p:sp>
      <p:grpSp>
        <p:nvGrpSpPr>
          <p:cNvPr id="4" name="グループ化 3">
            <a:extLst>
              <a:ext uri="{FF2B5EF4-FFF2-40B4-BE49-F238E27FC236}">
                <a16:creationId xmlns:a16="http://schemas.microsoft.com/office/drawing/2014/main" xmlns="" id="{95ED6BDE-04D0-6FDF-7A6D-954C806D7B60}"/>
              </a:ext>
            </a:extLst>
          </p:cNvPr>
          <p:cNvGrpSpPr/>
          <p:nvPr/>
        </p:nvGrpSpPr>
        <p:grpSpPr>
          <a:xfrm>
            <a:off x="604646" y="0"/>
            <a:ext cx="1351370" cy="1047014"/>
            <a:chOff x="604646" y="0"/>
            <a:chExt cx="1351370" cy="1047014"/>
          </a:xfrm>
          <a:solidFill>
            <a:srgbClr val="00A478"/>
          </a:solidFill>
        </p:grpSpPr>
        <p:sp>
          <p:nvSpPr>
            <p:cNvPr id="3" name="片側の 2 つの角を切り取った四角形 2">
              <a:extLst>
                <a:ext uri="{FF2B5EF4-FFF2-40B4-BE49-F238E27FC236}">
                  <a16:creationId xmlns:a16="http://schemas.microsoft.com/office/drawing/2014/main" xmlns=""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xmlns=""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ja-JP" altLang="en-US" sz="3500" b="1">
                  <a:solidFill>
                    <a:schemeClr val="bg1"/>
                  </a:solidFill>
                  <a:latin typeface="Yu Gothic Pr6N B" panose="020B0400000000000000" pitchFamily="34" charset="-128"/>
                  <a:ea typeface="Yu Gothic Pr6N B" panose="020B0400000000000000" pitchFamily="34" charset="-128"/>
                </a:rPr>
                <a:t>1</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19" name="テキスト ボックス 18">
            <a:extLst>
              <a:ext uri="{FF2B5EF4-FFF2-40B4-BE49-F238E27FC236}">
                <a16:creationId xmlns:a16="http://schemas.microsoft.com/office/drawing/2014/main" xmlns="" id="{2A65662A-42F7-3536-73E2-F23CEB5A8CDD}"/>
              </a:ext>
            </a:extLst>
          </p:cNvPr>
          <p:cNvSpPr txBox="1"/>
          <p:nvPr/>
        </p:nvSpPr>
        <p:spPr>
          <a:xfrm>
            <a:off x="2199971" y="2194989"/>
            <a:ext cx="6418754" cy="630942"/>
          </a:xfrm>
          <a:prstGeom prst="rect">
            <a:avLst/>
          </a:prstGeom>
          <a:noFill/>
        </p:spPr>
        <p:txBody>
          <a:bodyPr wrap="square">
            <a:spAutoFit/>
          </a:bodyPr>
          <a:lstStyle/>
          <a:p>
            <a:pPr algn="ctr">
              <a:lnSpc>
                <a:spcPts val="2120"/>
              </a:lnSpc>
            </a:pPr>
            <a:r>
              <a:rPr lang="ja-JP" altLang="en-US" sz="1600" b="1" dirty="0">
                <a:solidFill>
                  <a:srgbClr val="C62153"/>
                </a:solidFill>
                <a:latin typeface="Meiryo" panose="020B0604030504040204" pitchFamily="34" charset="-128"/>
                <a:ea typeface="Meiryo" panose="020B0604030504040204" pitchFamily="34" charset="-128"/>
              </a:rPr>
              <a:t>現金を利用せず</a:t>
            </a:r>
            <a:r>
              <a:rPr lang="ja-JP" altLang="en-US" sz="1600" b="1" dirty="0">
                <a:latin typeface="Meiryo" panose="020B0604030504040204" pitchFamily="34" charset="-128"/>
                <a:ea typeface="Meiryo" panose="020B0604030504040204" pitchFamily="34" charset="-128"/>
              </a:rPr>
              <a:t>に、電子マネーや</a:t>
            </a:r>
            <a:r>
              <a:rPr lang="ja-JP" altLang="en-US" sz="1600" b="1" dirty="0" smtClean="0">
                <a:latin typeface="Meiryo" panose="020B0604030504040204" pitchFamily="34" charset="-128"/>
                <a:ea typeface="Meiryo" panose="020B0604030504040204" pitchFamily="34" charset="-128"/>
              </a:rPr>
              <a:t>クレジットカードなどの</a:t>
            </a:r>
            <a:endParaRPr lang="en-US" altLang="ja-JP" sz="1600" b="1" dirty="0" smtClean="0">
              <a:latin typeface="Meiryo" panose="020B0604030504040204" pitchFamily="34" charset="-128"/>
              <a:ea typeface="Meiryo" panose="020B0604030504040204" pitchFamily="34" charset="-128"/>
            </a:endParaRPr>
          </a:p>
          <a:p>
            <a:pPr algn="ctr">
              <a:lnSpc>
                <a:spcPts val="2120"/>
              </a:lnSpc>
            </a:pPr>
            <a:r>
              <a:rPr lang="ja-JP" altLang="en-US" sz="1600" b="1" dirty="0" smtClean="0">
                <a:latin typeface="Meiryo" panose="020B0604030504040204" pitchFamily="34" charset="-128"/>
                <a:ea typeface="Meiryo" panose="020B0604030504040204" pitchFamily="34" charset="-128"/>
              </a:rPr>
              <a:t>方法で支払い</a:t>
            </a:r>
            <a:r>
              <a:rPr lang="ja-JP" altLang="en-US" sz="1600" b="1" dirty="0">
                <a:latin typeface="Meiryo" panose="020B0604030504040204" pitchFamily="34" charset="-128"/>
                <a:ea typeface="Meiryo" panose="020B0604030504040204" pitchFamily="34" charset="-128"/>
              </a:rPr>
              <a:t>を済ませる方法です。</a:t>
            </a:r>
          </a:p>
        </p:txBody>
      </p:sp>
      <p:pic>
        <p:nvPicPr>
          <p:cNvPr id="23" name="Picture 2" descr="国内キャッシュレス決済カオスマップ (2022年1月版) を公開 ...">
            <a:extLst>
              <a:ext uri="{FF2B5EF4-FFF2-40B4-BE49-F238E27FC236}">
                <a16:creationId xmlns:a16="http://schemas.microsoft.com/office/drawing/2014/main" xmlns="" id="{21DF6029-91A0-A334-BBDD-D1112883E2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39" t="12982" r="3077" b="8301"/>
          <a:stretch/>
        </p:blipFill>
        <p:spPr bwMode="auto">
          <a:xfrm>
            <a:off x="1592351" y="2849648"/>
            <a:ext cx="7573331" cy="3659445"/>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xmlns="" id="{622815D0-C6B9-3AEA-34E0-4123905D6677}"/>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キャッシュレス決済について</a:t>
            </a:r>
          </a:p>
        </p:txBody>
      </p:sp>
      <p:sp>
        <p:nvSpPr>
          <p:cNvPr id="13" name="テキスト ボックス 12">
            <a:extLst>
              <a:ext uri="{FF2B5EF4-FFF2-40B4-BE49-F238E27FC236}">
                <a16:creationId xmlns:a16="http://schemas.microsoft.com/office/drawing/2014/main" xmlns="" id="{881945E3-CFEF-C0E0-8D5B-39C8C06FDEAA}"/>
              </a:ext>
            </a:extLst>
          </p:cNvPr>
          <p:cNvSpPr txBox="1"/>
          <p:nvPr/>
        </p:nvSpPr>
        <p:spPr>
          <a:xfrm>
            <a:off x="2291118" y="7082353"/>
            <a:ext cx="7922933" cy="226591"/>
          </a:xfrm>
          <a:prstGeom prst="rect">
            <a:avLst/>
          </a:prstGeom>
          <a:noFill/>
        </p:spPr>
        <p:txBody>
          <a:bodyPr vert="horz" wrap="square" lIns="36000" tIns="36000" rIns="36000" bIns="36000" rtlCol="0">
            <a:spAutoFit/>
          </a:bodyPr>
          <a:lstStyle/>
          <a:p>
            <a:pPr algn="r"/>
            <a:r>
              <a:rPr lang="en-US" altLang="ja-JP" sz="1000" b="0" i="0" u="none" strike="noStrike" baseline="0" dirty="0" smtClean="0">
                <a:latin typeface="Meiryo" panose="020B0604030504040204" pitchFamily="34" charset="-128"/>
                <a:ea typeface="Meiryo" panose="020B0604030504040204" pitchFamily="34" charset="-128"/>
              </a:rPr>
              <a:t>【</a:t>
            </a:r>
            <a:r>
              <a:rPr lang="ja-JP" altLang="en-US" sz="1000" b="0" i="0" u="none" strike="noStrike" baseline="0" dirty="0" smtClean="0">
                <a:latin typeface="Meiryo" panose="020B0604030504040204" pitchFamily="34" charset="-128"/>
                <a:ea typeface="Meiryo" panose="020B0604030504040204" pitchFamily="34" charset="-128"/>
              </a:rPr>
              <a:t>出典</a:t>
            </a:r>
            <a:r>
              <a:rPr lang="en-US" altLang="ja-JP" sz="1000" b="0" i="0" u="none" strike="noStrike" baseline="0" dirty="0" smtClean="0">
                <a:latin typeface="Meiryo" panose="020B0604030504040204" pitchFamily="34" charset="-128"/>
                <a:ea typeface="Meiryo" panose="020B0604030504040204" pitchFamily="34" charset="-128"/>
              </a:rPr>
              <a:t>】</a:t>
            </a:r>
            <a:r>
              <a:rPr lang="ja-JP" altLang="en-US" sz="1000" dirty="0" smtClean="0">
                <a:latin typeface="Meiryo" panose="020B0604030504040204" pitchFamily="34" charset="-128"/>
                <a:ea typeface="Meiryo" panose="020B0604030504040204" pitchFamily="34" charset="-128"/>
              </a:rPr>
              <a:t>クラウドキャスト株式会社（</a:t>
            </a:r>
            <a:r>
              <a:rPr lang="en-US" altLang="ja-JP" sz="1000" dirty="0" smtClean="0">
                <a:latin typeface="Meiryo" panose="020B0604030504040204" pitchFamily="34" charset="-128"/>
                <a:ea typeface="Meiryo" panose="020B0604030504040204" pitchFamily="34" charset="-128"/>
              </a:rPr>
              <a:t>2022</a:t>
            </a:r>
            <a:r>
              <a:rPr lang="ja-JP" altLang="en-US" sz="1000" dirty="0" smtClean="0">
                <a:latin typeface="Meiryo" panose="020B0604030504040204" pitchFamily="34" charset="-128"/>
                <a:ea typeface="Meiryo" panose="020B0604030504040204" pitchFamily="34" charset="-128"/>
              </a:rPr>
              <a:t>年</a:t>
            </a:r>
            <a:r>
              <a:rPr lang="en-US" altLang="ja-JP" sz="1000" dirty="0" smtClean="0">
                <a:latin typeface="Meiryo" panose="020B0604030504040204" pitchFamily="34" charset="-128"/>
                <a:ea typeface="Meiryo" panose="020B0604030504040204" pitchFamily="34" charset="-128"/>
              </a:rPr>
              <a:t>1</a:t>
            </a:r>
            <a:r>
              <a:rPr lang="ja-JP" altLang="en-US" sz="1000" dirty="0" smtClean="0">
                <a:latin typeface="Meiryo" panose="020B0604030504040204" pitchFamily="34" charset="-128"/>
                <a:ea typeface="Meiryo" panose="020B0604030504040204" pitchFamily="34" charset="-128"/>
              </a:rPr>
              <a:t>月）国内</a:t>
            </a:r>
            <a:r>
              <a:rPr lang="ja-JP" altLang="en-US" sz="1000" dirty="0">
                <a:latin typeface="Meiryo" panose="020B0604030504040204" pitchFamily="34" charset="-128"/>
                <a:ea typeface="Meiryo" panose="020B0604030504040204" pitchFamily="34" charset="-128"/>
              </a:rPr>
              <a:t>キャッシュレス決済カオスマップ </a:t>
            </a:r>
            <a:endParaRPr kumimoji="1" lang="ja-JP" altLang="en-US" sz="10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347477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a:extLst>
              <a:ext uri="{FF2B5EF4-FFF2-40B4-BE49-F238E27FC236}">
                <a16:creationId xmlns:a16="http://schemas.microsoft.com/office/drawing/2014/main" xmlns="" id="{6A0D5ECF-DF89-70E5-4E92-15281433D684}"/>
              </a:ext>
            </a:extLst>
          </p:cNvPr>
          <p:cNvSpPr/>
          <p:nvPr/>
        </p:nvSpPr>
        <p:spPr>
          <a:xfrm>
            <a:off x="604646" y="2031107"/>
            <a:ext cx="9609405" cy="4909399"/>
          </a:xfrm>
          <a:prstGeom prst="roundRect">
            <a:avLst>
              <a:gd name="adj" fmla="val 1897"/>
            </a:avLst>
          </a:prstGeom>
          <a:solidFill>
            <a:schemeClr val="bg1"/>
          </a:solidFill>
          <a:ln>
            <a:solidFill>
              <a:srgbClr val="00A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ホームベース 38"/>
          <p:cNvSpPr/>
          <p:nvPr/>
        </p:nvSpPr>
        <p:spPr>
          <a:xfrm rot="10800000">
            <a:off x="5770805" y="4979558"/>
            <a:ext cx="1823793" cy="324212"/>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ホームベース 36"/>
          <p:cNvSpPr/>
          <p:nvPr/>
        </p:nvSpPr>
        <p:spPr>
          <a:xfrm rot="10800000">
            <a:off x="5770805" y="3804569"/>
            <a:ext cx="1823793" cy="324212"/>
          </a:xfrm>
          <a:prstGeom prst="homePlate">
            <a:avLst/>
          </a:prstGeom>
          <a:solidFill>
            <a:srgbClr val="BA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xmlns="" id="{6673FA56-0817-2E92-D261-87AFDA8CE3D8}"/>
              </a:ext>
            </a:extLst>
          </p:cNvPr>
          <p:cNvSpPr txBox="1"/>
          <p:nvPr/>
        </p:nvSpPr>
        <p:spPr>
          <a:xfrm>
            <a:off x="799684" y="1452728"/>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2. </a:t>
            </a:r>
            <a:r>
              <a:rPr lang="ja-JP" altLang="en-US" sz="2800" b="1">
                <a:latin typeface="Meiryo" panose="020B0604030504040204" pitchFamily="34" charset="-128"/>
                <a:ea typeface="Meiryo" panose="020B0604030504040204" pitchFamily="34" charset="-128"/>
              </a:rPr>
              <a:t>消費者の動き</a:t>
            </a:r>
          </a:p>
        </p:txBody>
      </p:sp>
      <p:grpSp>
        <p:nvGrpSpPr>
          <p:cNvPr id="4" name="グループ化 3">
            <a:extLst>
              <a:ext uri="{FF2B5EF4-FFF2-40B4-BE49-F238E27FC236}">
                <a16:creationId xmlns:a16="http://schemas.microsoft.com/office/drawing/2014/main" xmlns="" id="{95ED6BDE-04D0-6FDF-7A6D-954C806D7B60}"/>
              </a:ext>
            </a:extLst>
          </p:cNvPr>
          <p:cNvGrpSpPr/>
          <p:nvPr/>
        </p:nvGrpSpPr>
        <p:grpSpPr>
          <a:xfrm>
            <a:off x="604646" y="0"/>
            <a:ext cx="1351370" cy="1047014"/>
            <a:chOff x="604646" y="0"/>
            <a:chExt cx="1351370" cy="1047014"/>
          </a:xfrm>
          <a:solidFill>
            <a:srgbClr val="00A478"/>
          </a:solidFill>
        </p:grpSpPr>
        <p:sp>
          <p:nvSpPr>
            <p:cNvPr id="3" name="片側の 2 つの角を切り取った四角形 2">
              <a:extLst>
                <a:ext uri="{FF2B5EF4-FFF2-40B4-BE49-F238E27FC236}">
                  <a16:creationId xmlns:a16="http://schemas.microsoft.com/office/drawing/2014/main" xmlns=""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xmlns=""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ja-JP" altLang="en-US" sz="3500" b="1">
                  <a:solidFill>
                    <a:schemeClr val="bg1"/>
                  </a:solidFill>
                  <a:latin typeface="Yu Gothic Pr6N B" panose="020B0400000000000000" pitchFamily="34" charset="-128"/>
                  <a:ea typeface="Yu Gothic Pr6N B" panose="020B0400000000000000" pitchFamily="34" charset="-128"/>
                </a:rPr>
                <a:t>1</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19" name="テキスト ボックス 18">
            <a:extLst>
              <a:ext uri="{FF2B5EF4-FFF2-40B4-BE49-F238E27FC236}">
                <a16:creationId xmlns:a16="http://schemas.microsoft.com/office/drawing/2014/main" xmlns="" id="{2A65662A-42F7-3536-73E2-F23CEB5A8CDD}"/>
              </a:ext>
            </a:extLst>
          </p:cNvPr>
          <p:cNvSpPr txBox="1"/>
          <p:nvPr/>
        </p:nvSpPr>
        <p:spPr>
          <a:xfrm>
            <a:off x="849217" y="2222900"/>
            <a:ext cx="9029700" cy="338554"/>
          </a:xfrm>
          <a:prstGeom prst="rect">
            <a:avLst/>
          </a:prstGeom>
          <a:noFill/>
        </p:spPr>
        <p:txBody>
          <a:bodyPr wrap="square">
            <a:spAutoFit/>
          </a:bodyPr>
          <a:lstStyle/>
          <a:p>
            <a:pPr algn="ctr"/>
            <a:r>
              <a:rPr lang="ja-JP" altLang="en-US" sz="1600" b="1" dirty="0">
                <a:latin typeface="Meiryo" panose="020B0604030504040204" pitchFamily="34" charset="-128"/>
                <a:ea typeface="Meiryo" panose="020B0604030504040204" pitchFamily="34" charset="-128"/>
              </a:rPr>
              <a:t>消費者のキャッシュレス化の流れが加速しており、特に</a:t>
            </a:r>
            <a:r>
              <a:rPr lang="en-US" altLang="ja-JP" sz="1600" b="1" dirty="0">
                <a:solidFill>
                  <a:srgbClr val="C62153"/>
                </a:solidFill>
                <a:latin typeface="Meiryo" panose="020B0604030504040204" pitchFamily="34" charset="-128"/>
                <a:ea typeface="Meiryo" panose="020B0604030504040204" pitchFamily="34" charset="-128"/>
              </a:rPr>
              <a:t>QR</a:t>
            </a:r>
            <a:r>
              <a:rPr lang="ja-JP" altLang="en-US" sz="1600" b="1" dirty="0">
                <a:solidFill>
                  <a:srgbClr val="C62153"/>
                </a:solidFill>
                <a:latin typeface="Meiryo" panose="020B0604030504040204" pitchFamily="34" charset="-128"/>
                <a:ea typeface="Meiryo" panose="020B0604030504040204" pitchFamily="34" charset="-128"/>
              </a:rPr>
              <a:t>コード決済</a:t>
            </a:r>
            <a:r>
              <a:rPr lang="ja-JP" altLang="en-US" sz="1600" b="1" dirty="0">
                <a:latin typeface="Meiryo" panose="020B0604030504040204" pitchFamily="34" charset="-128"/>
                <a:ea typeface="Meiryo" panose="020B0604030504040204" pitchFamily="34" charset="-128"/>
              </a:rPr>
              <a:t>は急激に伸びています。</a:t>
            </a:r>
          </a:p>
        </p:txBody>
      </p:sp>
      <p:sp>
        <p:nvSpPr>
          <p:cNvPr id="2" name="テキスト ボックス 1">
            <a:extLst>
              <a:ext uri="{FF2B5EF4-FFF2-40B4-BE49-F238E27FC236}">
                <a16:creationId xmlns:a16="http://schemas.microsoft.com/office/drawing/2014/main" xmlns="" id="{1F62643B-8056-F2BB-3C6B-E0BCC1DB319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キャッシュレス決済について</a:t>
            </a:r>
          </a:p>
        </p:txBody>
      </p:sp>
      <p:grpSp>
        <p:nvGrpSpPr>
          <p:cNvPr id="9" name="グループ化 8">
            <a:extLst>
              <a:ext uri="{FF2B5EF4-FFF2-40B4-BE49-F238E27FC236}">
                <a16:creationId xmlns:a16="http://schemas.microsoft.com/office/drawing/2014/main" xmlns="" id="{F832316D-0CC0-59F7-9C6F-C72F5234C6BF}"/>
              </a:ext>
            </a:extLst>
          </p:cNvPr>
          <p:cNvGrpSpPr/>
          <p:nvPr/>
        </p:nvGrpSpPr>
        <p:grpSpPr>
          <a:xfrm>
            <a:off x="7868631" y="3559520"/>
            <a:ext cx="2172596" cy="2119076"/>
            <a:chOff x="3488587" y="4096905"/>
            <a:chExt cx="1940866" cy="2081200"/>
          </a:xfrm>
        </p:grpSpPr>
        <p:sp>
          <p:nvSpPr>
            <p:cNvPr id="8" name="角丸四角形吹き出し 7">
              <a:extLst>
                <a:ext uri="{FF2B5EF4-FFF2-40B4-BE49-F238E27FC236}">
                  <a16:creationId xmlns:a16="http://schemas.microsoft.com/office/drawing/2014/main" xmlns="" id="{05ECBB30-F0D0-F283-7487-E06265265F49}"/>
                </a:ext>
              </a:extLst>
            </p:cNvPr>
            <p:cNvSpPr/>
            <p:nvPr/>
          </p:nvSpPr>
          <p:spPr>
            <a:xfrm>
              <a:off x="3488587" y="4096905"/>
              <a:ext cx="1940866" cy="2081200"/>
            </a:xfrm>
            <a:prstGeom prst="wedgeRoundRectCallout">
              <a:avLst>
                <a:gd name="adj1" fmla="val -75317"/>
                <a:gd name="adj2" fmla="val -50111"/>
                <a:gd name="adj3" fmla="val 16667"/>
              </a:avLst>
            </a:prstGeom>
            <a:solidFill>
              <a:srgbClr val="00A47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xmlns="" id="{3109D8B0-AA72-DECA-0615-5996EDC32541}"/>
                </a:ext>
              </a:extLst>
            </p:cNvPr>
            <p:cNvSpPr txBox="1"/>
            <p:nvPr/>
          </p:nvSpPr>
          <p:spPr>
            <a:xfrm>
              <a:off x="3706478" y="4752248"/>
              <a:ext cx="1546972" cy="1212880"/>
            </a:xfrm>
            <a:prstGeom prst="rect">
              <a:avLst/>
            </a:prstGeom>
            <a:noFill/>
          </p:spPr>
          <p:txBody>
            <a:bodyPr wrap="square">
              <a:spAutoFit/>
            </a:bodyPr>
            <a:lstStyle/>
            <a:p>
              <a:pPr>
                <a:lnSpc>
                  <a:spcPts val="1840"/>
                </a:lnSpc>
              </a:pPr>
              <a:r>
                <a:rPr lang="ja-JP" altLang="en-US" sz="1200" b="1" dirty="0">
                  <a:solidFill>
                    <a:schemeClr val="bg1"/>
                  </a:solidFill>
                  <a:latin typeface="Meiryo" panose="020B0604030504040204" pitchFamily="34" charset="-128"/>
                  <a:ea typeface="Meiryo" panose="020B0604030504040204" pitchFamily="34" charset="-128"/>
                </a:rPr>
                <a:t>特に2019年頃に登場したQRコード決済は、他のキャッシュレス決済と比べても顕著に伸びています。</a:t>
              </a:r>
            </a:p>
          </p:txBody>
        </p:sp>
        <p:sp>
          <p:nvSpPr>
            <p:cNvPr id="29" name="テキスト ボックス 28">
              <a:extLst>
                <a:ext uri="{FF2B5EF4-FFF2-40B4-BE49-F238E27FC236}">
                  <a16:creationId xmlns:a16="http://schemas.microsoft.com/office/drawing/2014/main" xmlns="" id="{3045FF87-605A-2F0A-2916-589956D3F8DC}"/>
                </a:ext>
              </a:extLst>
            </p:cNvPr>
            <p:cNvSpPr txBox="1"/>
            <p:nvPr/>
          </p:nvSpPr>
          <p:spPr>
            <a:xfrm>
              <a:off x="3751516" y="4314368"/>
              <a:ext cx="1390677" cy="400110"/>
            </a:xfrm>
            <a:prstGeom prst="rect">
              <a:avLst/>
            </a:prstGeom>
            <a:noFill/>
          </p:spPr>
          <p:txBody>
            <a:bodyPr wrap="square">
              <a:spAutoFit/>
            </a:bodyPr>
            <a:lstStyle/>
            <a:p>
              <a:pPr algn="ctr"/>
              <a:r>
                <a:rPr lang="en-US" altLang="ja-JP" sz="2000" b="1" dirty="0">
                  <a:solidFill>
                    <a:schemeClr val="bg1"/>
                  </a:solidFill>
                  <a:latin typeface="Meiryo" panose="020B0604030504040204" pitchFamily="34" charset="-128"/>
                  <a:ea typeface="Meiryo" panose="020B0604030504040204" pitchFamily="34" charset="-128"/>
                </a:rPr>
                <a:t>CHECK!</a:t>
              </a:r>
            </a:p>
          </p:txBody>
        </p:sp>
      </p:grpSp>
      <p:graphicFrame>
        <p:nvGraphicFramePr>
          <p:cNvPr id="22" name="グラフ 21"/>
          <p:cNvGraphicFramePr>
            <a:graphicFrameLocks/>
          </p:cNvGraphicFramePr>
          <p:nvPr>
            <p:extLst>
              <p:ext uri="{D42A27DB-BD31-4B8C-83A1-F6EECF244321}">
                <p14:modId xmlns:p14="http://schemas.microsoft.com/office/powerpoint/2010/main" val="3287582154"/>
              </p:ext>
            </p:extLst>
          </p:nvPr>
        </p:nvGraphicFramePr>
        <p:xfrm>
          <a:off x="592891" y="2562331"/>
          <a:ext cx="5839229" cy="3966674"/>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a:extLst>
              <a:ext uri="{FF2B5EF4-FFF2-40B4-BE49-F238E27FC236}">
                <a16:creationId xmlns:a16="http://schemas.microsoft.com/office/drawing/2014/main" xmlns="" id="{2A65662A-42F7-3536-73E2-F23CEB5A8CDD}"/>
              </a:ext>
            </a:extLst>
          </p:cNvPr>
          <p:cNvSpPr txBox="1"/>
          <p:nvPr/>
        </p:nvSpPr>
        <p:spPr>
          <a:xfrm>
            <a:off x="727710" y="6506895"/>
            <a:ext cx="5569590" cy="307777"/>
          </a:xfrm>
          <a:prstGeom prst="rect">
            <a:avLst/>
          </a:prstGeom>
          <a:noFill/>
        </p:spPr>
        <p:txBody>
          <a:bodyPr wrap="square">
            <a:spAutoFit/>
          </a:bodyPr>
          <a:lstStyle/>
          <a:p>
            <a:pPr algn="ctr"/>
            <a:r>
              <a:rPr lang="ja-JP" altLang="en-US" sz="1400" b="1" dirty="0">
                <a:latin typeface="Meiryo" panose="020B0604030504040204" pitchFamily="34" charset="-128"/>
                <a:ea typeface="Meiryo" panose="020B0604030504040204" pitchFamily="34" charset="-128"/>
              </a:rPr>
              <a:t>キャッシュレス決済手段別のキャッシュレス全体件数に占める割合</a:t>
            </a:r>
          </a:p>
        </p:txBody>
      </p:sp>
      <p:cxnSp>
        <p:nvCxnSpPr>
          <p:cNvPr id="12" name="直線コネクタ 11"/>
          <p:cNvCxnSpPr/>
          <p:nvPr/>
        </p:nvCxnSpPr>
        <p:spPr>
          <a:xfrm>
            <a:off x="2002090" y="3025846"/>
            <a:ext cx="1179997" cy="14666"/>
          </a:xfrm>
          <a:prstGeom prst="line">
            <a:avLst/>
          </a:prstGeom>
          <a:ln w="38100">
            <a:solidFill>
              <a:srgbClr val="00A478"/>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3848446" y="3034860"/>
            <a:ext cx="1167493" cy="1"/>
          </a:xfrm>
          <a:prstGeom prst="line">
            <a:avLst/>
          </a:prstGeom>
          <a:ln w="38100">
            <a:solidFill>
              <a:srgbClr val="00A478"/>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006323" y="3126370"/>
            <a:ext cx="1179997" cy="265609"/>
          </a:xfrm>
          <a:prstGeom prst="line">
            <a:avLst/>
          </a:prstGeom>
          <a:ln w="38100">
            <a:solidFill>
              <a:srgbClr val="00A478"/>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848446" y="3397413"/>
            <a:ext cx="1167493" cy="218102"/>
          </a:xfrm>
          <a:prstGeom prst="line">
            <a:avLst/>
          </a:prstGeom>
          <a:ln w="38100">
            <a:solidFill>
              <a:srgbClr val="00A478"/>
            </a:solidFill>
            <a:prstDash val="sysDot"/>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2172988" y="3143491"/>
            <a:ext cx="822706" cy="575451"/>
          </a:xfrm>
          <a:prstGeom prst="rect">
            <a:avLst/>
          </a:prstGeom>
          <a:solidFill>
            <a:srgbClr val="C6215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メイリオ" panose="020B0604030504040204" pitchFamily="50" charset="-128"/>
                <a:ea typeface="メイリオ" panose="020B0604030504040204" pitchFamily="50" charset="-128"/>
              </a:rPr>
              <a:t>+8.1</a:t>
            </a:r>
          </a:p>
          <a:p>
            <a:pPr algn="ctr"/>
            <a:r>
              <a:rPr kumimoji="1" lang="ja-JP" altLang="en-US" sz="900" b="1" dirty="0">
                <a:latin typeface="メイリオ" panose="020B0604030504040204" pitchFamily="50" charset="-128"/>
                <a:ea typeface="メイリオ" panose="020B0604030504040204" pitchFamily="50" charset="-128"/>
              </a:rPr>
              <a:t>ポイント</a:t>
            </a:r>
          </a:p>
        </p:txBody>
      </p:sp>
      <p:sp>
        <p:nvSpPr>
          <p:cNvPr id="48" name="正方形/長方形 47"/>
          <p:cNvSpPr/>
          <p:nvPr/>
        </p:nvSpPr>
        <p:spPr>
          <a:xfrm>
            <a:off x="5629934" y="4897486"/>
            <a:ext cx="2218861" cy="531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クレジットカード</a:t>
            </a:r>
          </a:p>
        </p:txBody>
      </p:sp>
      <p:sp>
        <p:nvSpPr>
          <p:cNvPr id="49" name="正方形/長方形 48"/>
          <p:cNvSpPr/>
          <p:nvPr/>
        </p:nvSpPr>
        <p:spPr>
          <a:xfrm>
            <a:off x="5645717" y="3744830"/>
            <a:ext cx="2218861" cy="531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電子マネー</a:t>
            </a:r>
          </a:p>
        </p:txBody>
      </p:sp>
      <p:sp>
        <p:nvSpPr>
          <p:cNvPr id="31" name="正方形/長方形 30"/>
          <p:cNvSpPr/>
          <p:nvPr/>
        </p:nvSpPr>
        <p:spPr>
          <a:xfrm>
            <a:off x="4024391" y="3143491"/>
            <a:ext cx="822706" cy="575451"/>
          </a:xfrm>
          <a:prstGeom prst="rect">
            <a:avLst/>
          </a:prstGeom>
          <a:solidFill>
            <a:srgbClr val="C6215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メイリオ" panose="020B0604030504040204" pitchFamily="50" charset="-128"/>
                <a:ea typeface="メイリオ" panose="020B0604030504040204" pitchFamily="50" charset="-128"/>
              </a:rPr>
              <a:t>+7.0</a:t>
            </a:r>
          </a:p>
          <a:p>
            <a:pPr algn="ctr"/>
            <a:r>
              <a:rPr kumimoji="1" lang="ja-JP" altLang="en-US" sz="900" b="1" dirty="0">
                <a:latin typeface="メイリオ" panose="020B0604030504040204" pitchFamily="50" charset="-128"/>
                <a:ea typeface="メイリオ" panose="020B0604030504040204" pitchFamily="50" charset="-128"/>
              </a:rPr>
              <a:t>ポイント</a:t>
            </a:r>
          </a:p>
        </p:txBody>
      </p:sp>
      <p:sp>
        <p:nvSpPr>
          <p:cNvPr id="18" name="ホームベース 17"/>
          <p:cNvSpPr/>
          <p:nvPr/>
        </p:nvSpPr>
        <p:spPr>
          <a:xfrm rot="10800000">
            <a:off x="5770806" y="2824627"/>
            <a:ext cx="1823793" cy="324212"/>
          </a:xfrm>
          <a:prstGeom prst="homePlate">
            <a:avLst/>
          </a:prstGeom>
          <a:solidFill>
            <a:srgbClr val="213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p:cNvSpPr/>
          <p:nvPr/>
        </p:nvSpPr>
        <p:spPr>
          <a:xfrm>
            <a:off x="5628850" y="2747914"/>
            <a:ext cx="2218861" cy="531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デビットマネー</a:t>
            </a:r>
            <a:r>
              <a:rPr kumimoji="1" lang="en-US" altLang="ja-JP" sz="1200" b="1" dirty="0">
                <a:solidFill>
                  <a:schemeClr val="bg1"/>
                </a:solidFill>
                <a:latin typeface="メイリオ" panose="020B0604030504040204" pitchFamily="50" charset="-128"/>
                <a:ea typeface="メイリオ" panose="020B0604030504040204" pitchFamily="50" charset="-128"/>
              </a:rPr>
              <a:t>※</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6" name="ホームベース 35"/>
          <p:cNvSpPr/>
          <p:nvPr/>
        </p:nvSpPr>
        <p:spPr>
          <a:xfrm rot="10800000">
            <a:off x="5770805" y="3235307"/>
            <a:ext cx="1823793" cy="324212"/>
          </a:xfrm>
          <a:prstGeom prst="homePlate">
            <a:avLst/>
          </a:prstGeom>
          <a:solidFill>
            <a:srgbClr val="00A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p:cNvSpPr/>
          <p:nvPr/>
        </p:nvSpPr>
        <p:spPr>
          <a:xfrm>
            <a:off x="5643517" y="3148839"/>
            <a:ext cx="2218861" cy="531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メイリオ" panose="020B0604030504040204" pitchFamily="50" charset="-128"/>
                <a:ea typeface="メイリオ" panose="020B0604030504040204" pitchFamily="50" charset="-128"/>
              </a:rPr>
              <a:t>QR</a:t>
            </a:r>
            <a:r>
              <a:rPr kumimoji="1" lang="ja-JP" altLang="en-US" sz="1600" b="1" dirty="0">
                <a:solidFill>
                  <a:schemeClr val="bg1"/>
                </a:solidFill>
                <a:latin typeface="メイリオ" panose="020B0604030504040204" pitchFamily="50" charset="-128"/>
                <a:ea typeface="メイリオ" panose="020B0604030504040204" pitchFamily="50" charset="-128"/>
              </a:rPr>
              <a:t>コード決済</a:t>
            </a:r>
          </a:p>
        </p:txBody>
      </p:sp>
      <p:sp>
        <p:nvSpPr>
          <p:cNvPr id="33" name="テキスト ボックス 32">
            <a:extLst>
              <a:ext uri="{FF2B5EF4-FFF2-40B4-BE49-F238E27FC236}">
                <a16:creationId xmlns:a16="http://schemas.microsoft.com/office/drawing/2014/main" xmlns="" id="{2A65662A-42F7-3536-73E2-F23CEB5A8CDD}"/>
              </a:ext>
            </a:extLst>
          </p:cNvPr>
          <p:cNvSpPr txBox="1"/>
          <p:nvPr/>
        </p:nvSpPr>
        <p:spPr>
          <a:xfrm>
            <a:off x="6479356" y="6349990"/>
            <a:ext cx="4006555" cy="461665"/>
          </a:xfrm>
          <a:prstGeom prst="rect">
            <a:avLst/>
          </a:prstGeom>
          <a:noFill/>
        </p:spPr>
        <p:txBody>
          <a:bodyPr wrap="square">
            <a:spAutoFit/>
          </a:bodyPr>
          <a:lstStyle/>
          <a:p>
            <a:r>
              <a:rPr lang="en-US" altLang="ja-JP" sz="1200" dirty="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デビットマネー：カードでの支払いと同時に</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銀行口座から</a:t>
            </a:r>
            <a:r>
              <a:rPr lang="ja-JP" altLang="en-US" sz="1200" dirty="0" smtClean="0">
                <a:latin typeface="Meiryo" panose="020B0604030504040204" pitchFamily="34" charset="-128"/>
                <a:ea typeface="Meiryo" panose="020B0604030504040204" pitchFamily="34" charset="-128"/>
              </a:rPr>
              <a:t>引き落としされる</a:t>
            </a:r>
            <a:r>
              <a:rPr lang="ja-JP" altLang="en-US" sz="1200" dirty="0">
                <a:latin typeface="Meiryo" panose="020B0604030504040204" pitchFamily="34" charset="-128"/>
                <a:ea typeface="Meiryo" panose="020B0604030504040204" pitchFamily="34" charset="-128"/>
              </a:rPr>
              <a:t>仕組みのカード。</a:t>
            </a:r>
          </a:p>
        </p:txBody>
      </p:sp>
      <p:sp>
        <p:nvSpPr>
          <p:cNvPr id="35" name="テキスト ボックス 34">
            <a:extLst>
              <a:ext uri="{FF2B5EF4-FFF2-40B4-BE49-F238E27FC236}">
                <a16:creationId xmlns:a16="http://schemas.microsoft.com/office/drawing/2014/main" xmlns="" id="{881945E3-CFEF-C0E0-8D5B-39C8C06FDEAA}"/>
              </a:ext>
            </a:extLst>
          </p:cNvPr>
          <p:cNvSpPr txBox="1"/>
          <p:nvPr/>
        </p:nvSpPr>
        <p:spPr>
          <a:xfrm>
            <a:off x="2291118" y="7082353"/>
            <a:ext cx="7922933" cy="226591"/>
          </a:xfrm>
          <a:prstGeom prst="rect">
            <a:avLst/>
          </a:prstGeom>
          <a:noFill/>
        </p:spPr>
        <p:txBody>
          <a:bodyPr vert="horz" wrap="square" lIns="36000" tIns="36000" rIns="36000" bIns="36000" rtlCol="0">
            <a:spAutoFit/>
          </a:bodyPr>
          <a:lstStyle/>
          <a:p>
            <a:pPr algn="r"/>
            <a:r>
              <a:rPr lang="en-US" altLang="ja-JP" sz="1000" b="0" i="0" u="none" strike="noStrike" baseline="0" dirty="0" smtClean="0">
                <a:latin typeface="Meiryo" panose="020B0604030504040204" pitchFamily="34" charset="-128"/>
                <a:ea typeface="Meiryo" panose="020B0604030504040204" pitchFamily="34" charset="-128"/>
              </a:rPr>
              <a:t>【</a:t>
            </a:r>
            <a:r>
              <a:rPr lang="ja-JP" altLang="en-US" sz="1000" b="0" i="0" u="none" strike="noStrike" baseline="0" dirty="0" smtClean="0">
                <a:latin typeface="Meiryo" panose="020B0604030504040204" pitchFamily="34" charset="-128"/>
                <a:ea typeface="Meiryo" panose="020B0604030504040204" pitchFamily="34" charset="-128"/>
              </a:rPr>
              <a:t>出典</a:t>
            </a:r>
            <a:r>
              <a:rPr lang="en-US" altLang="ja-JP" sz="1000" b="0" i="0" u="none" strike="noStrike" baseline="0" dirty="0" smtClean="0">
                <a:latin typeface="Meiryo" panose="020B0604030504040204" pitchFamily="34" charset="-128"/>
                <a:ea typeface="Meiryo" panose="020B0604030504040204" pitchFamily="34" charset="-128"/>
              </a:rPr>
              <a:t>】</a:t>
            </a:r>
            <a:r>
              <a:rPr lang="ja-JP" altLang="en-US" sz="1000" dirty="0">
                <a:latin typeface="メイリオ" panose="020B0604030504040204" pitchFamily="50" charset="-128"/>
                <a:ea typeface="メイリオ" panose="020B0604030504040204" pitchFamily="50" charset="-128"/>
              </a:rPr>
              <a:t>一般社団法人キャッシュレス推進協議会</a:t>
            </a:r>
            <a:r>
              <a:rPr lang="ja-JP" altLang="en-US" sz="1000" dirty="0" smtClean="0">
                <a:latin typeface="Meiryo" panose="020B0604030504040204" pitchFamily="34" charset="-128"/>
                <a:ea typeface="Meiryo" panose="020B0604030504040204" pitchFamily="34" charset="-128"/>
              </a:rPr>
              <a:t>（</a:t>
            </a:r>
            <a:r>
              <a:rPr lang="en-US" altLang="ja-JP" sz="1000" dirty="0" smtClean="0">
                <a:latin typeface="Meiryo" panose="020B0604030504040204" pitchFamily="34" charset="-128"/>
                <a:ea typeface="Meiryo" panose="020B0604030504040204" pitchFamily="34" charset="-128"/>
              </a:rPr>
              <a:t>2022</a:t>
            </a:r>
            <a:r>
              <a:rPr lang="ja-JP" altLang="en-US" sz="1000" dirty="0" smtClean="0">
                <a:latin typeface="Meiryo" panose="020B0604030504040204" pitchFamily="34" charset="-128"/>
                <a:ea typeface="Meiryo" panose="020B0604030504040204" pitchFamily="34" charset="-128"/>
              </a:rPr>
              <a:t>年</a:t>
            </a:r>
            <a:r>
              <a:rPr lang="en-US" altLang="ja-JP" sz="1000" dirty="0">
                <a:latin typeface="Meiryo" panose="020B0604030504040204" pitchFamily="34" charset="-128"/>
                <a:ea typeface="Meiryo" panose="020B0604030504040204" pitchFamily="34" charset="-128"/>
              </a:rPr>
              <a:t>6</a:t>
            </a:r>
            <a:r>
              <a:rPr lang="ja-JP" altLang="en-US" sz="1000" dirty="0">
                <a:latin typeface="Meiryo" panose="020B0604030504040204" pitchFamily="34" charset="-128"/>
                <a:ea typeface="Meiryo" panose="020B0604030504040204" pitchFamily="34" charset="-128"/>
              </a:rPr>
              <a:t>月）キャッシュレス・</a:t>
            </a:r>
            <a:r>
              <a:rPr lang="ja-JP" altLang="en-US" sz="1000" dirty="0" smtClean="0">
                <a:latin typeface="Meiryo" panose="020B0604030504040204" pitchFamily="34" charset="-128"/>
                <a:ea typeface="Meiryo" panose="020B0604030504040204" pitchFamily="34" charset="-128"/>
              </a:rPr>
              <a:t>ロードマップ</a:t>
            </a:r>
            <a:r>
              <a:rPr lang="en-US" altLang="ja-JP" sz="1000" dirty="0" smtClean="0">
                <a:latin typeface="Meiryo" panose="020B0604030504040204" pitchFamily="34" charset="-128"/>
                <a:ea typeface="Meiryo" panose="020B0604030504040204" pitchFamily="34" charset="-128"/>
              </a:rPr>
              <a:t>2022</a:t>
            </a:r>
            <a:r>
              <a:rPr lang="ja-JP" altLang="en-US" sz="1000" dirty="0" smtClean="0">
                <a:latin typeface="Meiryo" panose="020B0604030504040204" pitchFamily="34" charset="-128"/>
                <a:ea typeface="Meiryo" panose="020B0604030504040204" pitchFamily="34" charset="-128"/>
              </a:rPr>
              <a:t> </a:t>
            </a:r>
            <a:endParaRPr kumimoji="1" lang="ja-JP" altLang="en-US" sz="10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65853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a:extLst>
              <a:ext uri="{FF2B5EF4-FFF2-40B4-BE49-F238E27FC236}">
                <a16:creationId xmlns:a16="http://schemas.microsoft.com/office/drawing/2014/main" xmlns="" id="{6A0D5ECF-DF89-70E5-4E92-15281433D684}"/>
              </a:ext>
            </a:extLst>
          </p:cNvPr>
          <p:cNvSpPr/>
          <p:nvPr/>
        </p:nvSpPr>
        <p:spPr>
          <a:xfrm>
            <a:off x="604646" y="2031107"/>
            <a:ext cx="9609405" cy="4909399"/>
          </a:xfrm>
          <a:prstGeom prst="roundRect">
            <a:avLst>
              <a:gd name="adj" fmla="val 1897"/>
            </a:avLst>
          </a:prstGeom>
          <a:solidFill>
            <a:schemeClr val="bg1"/>
          </a:solidFill>
          <a:ln>
            <a:solidFill>
              <a:srgbClr val="00A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xmlns="" id="{6673FA56-0817-2E92-D261-87AFDA8CE3D8}"/>
              </a:ext>
            </a:extLst>
          </p:cNvPr>
          <p:cNvSpPr txBox="1"/>
          <p:nvPr/>
        </p:nvSpPr>
        <p:spPr>
          <a:xfrm>
            <a:off x="742033" y="1452605"/>
            <a:ext cx="8327898" cy="523220"/>
          </a:xfrm>
          <a:prstGeom prst="rect">
            <a:avLst/>
          </a:prstGeom>
          <a:noFill/>
        </p:spPr>
        <p:txBody>
          <a:bodyPr wrap="square">
            <a:spAutoFit/>
          </a:bodyPr>
          <a:lstStyle/>
          <a:p>
            <a:r>
              <a:rPr lang="ja-JP" altLang="en-US" sz="2800" b="1" dirty="0">
                <a:latin typeface="Meiryo" panose="020B0604030504040204" pitchFamily="34" charset="-128"/>
                <a:ea typeface="Meiryo" panose="020B0604030504040204" pitchFamily="34" charset="-128"/>
              </a:rPr>
              <a:t>３</a:t>
            </a:r>
            <a:r>
              <a:rPr lang="en-US" altLang="ja-JP" sz="2800" b="1" dirty="0">
                <a:latin typeface="Meiryo" panose="020B0604030504040204" pitchFamily="34" charset="-128"/>
                <a:ea typeface="Meiryo" panose="020B0604030504040204" pitchFamily="34" charset="-128"/>
              </a:rPr>
              <a:t>. </a:t>
            </a:r>
            <a:r>
              <a:rPr lang="ja-JP" altLang="en-US" sz="2800" b="1" dirty="0">
                <a:latin typeface="Meiryo" panose="020B0604030504040204" pitchFamily="34" charset="-128"/>
                <a:ea typeface="Meiryo" panose="020B0604030504040204" pitchFamily="34" charset="-128"/>
              </a:rPr>
              <a:t>政府の動き</a:t>
            </a:r>
          </a:p>
        </p:txBody>
      </p:sp>
      <p:sp>
        <p:nvSpPr>
          <p:cNvPr id="7" name="テキスト ボックス 6">
            <a:extLst>
              <a:ext uri="{FF2B5EF4-FFF2-40B4-BE49-F238E27FC236}">
                <a16:creationId xmlns:a16="http://schemas.microsoft.com/office/drawing/2014/main" xmlns=""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dirty="0">
                <a:latin typeface="Meiryo" panose="020B0604030504040204" pitchFamily="34" charset="-128"/>
                <a:ea typeface="Meiryo" panose="020B0604030504040204" pitchFamily="34" charset="-128"/>
              </a:rPr>
              <a:t>キャッシュレス決済について</a:t>
            </a:r>
          </a:p>
        </p:txBody>
      </p:sp>
      <p:grpSp>
        <p:nvGrpSpPr>
          <p:cNvPr id="4" name="グループ化 3">
            <a:extLst>
              <a:ext uri="{FF2B5EF4-FFF2-40B4-BE49-F238E27FC236}">
                <a16:creationId xmlns:a16="http://schemas.microsoft.com/office/drawing/2014/main" xmlns="" id="{95ED6BDE-04D0-6FDF-7A6D-954C806D7B60}"/>
              </a:ext>
            </a:extLst>
          </p:cNvPr>
          <p:cNvGrpSpPr/>
          <p:nvPr/>
        </p:nvGrpSpPr>
        <p:grpSpPr>
          <a:xfrm>
            <a:off x="604646" y="0"/>
            <a:ext cx="1351370" cy="1047014"/>
            <a:chOff x="604646" y="0"/>
            <a:chExt cx="1351370" cy="1047014"/>
          </a:xfrm>
          <a:solidFill>
            <a:srgbClr val="00A478"/>
          </a:solidFill>
        </p:grpSpPr>
        <p:sp>
          <p:nvSpPr>
            <p:cNvPr id="3" name="片側の 2 つの角を切り取った四角形 2">
              <a:extLst>
                <a:ext uri="{FF2B5EF4-FFF2-40B4-BE49-F238E27FC236}">
                  <a16:creationId xmlns:a16="http://schemas.microsoft.com/office/drawing/2014/main" xmlns=""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xmlns=""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ja-JP" altLang="en-US" sz="3500" b="1">
                  <a:solidFill>
                    <a:schemeClr val="bg1"/>
                  </a:solidFill>
                  <a:latin typeface="Yu Gothic Pr6N B" panose="020B0400000000000000" pitchFamily="34" charset="-128"/>
                  <a:ea typeface="Yu Gothic Pr6N B" panose="020B0400000000000000" pitchFamily="34" charset="-128"/>
                </a:rPr>
                <a:t>1</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grpSp>
        <p:nvGrpSpPr>
          <p:cNvPr id="9" name="グループ化 8">
            <a:extLst>
              <a:ext uri="{FF2B5EF4-FFF2-40B4-BE49-F238E27FC236}">
                <a16:creationId xmlns:a16="http://schemas.microsoft.com/office/drawing/2014/main" xmlns="" id="{128D987E-AD02-ECA6-002E-25F2E44266E8}"/>
              </a:ext>
            </a:extLst>
          </p:cNvPr>
          <p:cNvGrpSpPr/>
          <p:nvPr/>
        </p:nvGrpSpPr>
        <p:grpSpPr>
          <a:xfrm>
            <a:off x="610502" y="3268980"/>
            <a:ext cx="4762963" cy="3546851"/>
            <a:chOff x="5393574" y="3277281"/>
            <a:chExt cx="4292600" cy="3245578"/>
          </a:xfrm>
        </p:grpSpPr>
        <p:grpSp>
          <p:nvGrpSpPr>
            <p:cNvPr id="10" name="グループ化 9">
              <a:extLst>
                <a:ext uri="{FF2B5EF4-FFF2-40B4-BE49-F238E27FC236}">
                  <a16:creationId xmlns:a16="http://schemas.microsoft.com/office/drawing/2014/main" xmlns="" id="{1E82E858-5E0E-B19E-6E71-AA620BD0C403}"/>
                </a:ext>
              </a:extLst>
            </p:cNvPr>
            <p:cNvGrpSpPr/>
            <p:nvPr/>
          </p:nvGrpSpPr>
          <p:grpSpPr>
            <a:xfrm>
              <a:off x="5875322" y="3277281"/>
              <a:ext cx="3475844" cy="2663876"/>
              <a:chOff x="5728233" y="2667123"/>
              <a:chExt cx="3475844" cy="2663876"/>
            </a:xfrm>
          </p:grpSpPr>
          <p:sp>
            <p:nvSpPr>
              <p:cNvPr id="12" name="正方形/長方形 11">
                <a:extLst>
                  <a:ext uri="{FF2B5EF4-FFF2-40B4-BE49-F238E27FC236}">
                    <a16:creationId xmlns:a16="http://schemas.microsoft.com/office/drawing/2014/main" xmlns="" id="{CAF51BA1-C9A1-F388-B9AF-A20DCC28494C}"/>
                  </a:ext>
                </a:extLst>
              </p:cNvPr>
              <p:cNvSpPr/>
              <p:nvPr/>
            </p:nvSpPr>
            <p:spPr>
              <a:xfrm>
                <a:off x="5901722" y="4520702"/>
                <a:ext cx="614375" cy="810000"/>
              </a:xfrm>
              <a:prstGeom prst="rect">
                <a:avLst/>
              </a:prstGeom>
              <a:solidFill>
                <a:srgbClr val="00E6A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xmlns="" id="{A972C9ED-62BD-4240-1E2D-3AB9F8D893FF}"/>
                  </a:ext>
                </a:extLst>
              </p:cNvPr>
              <p:cNvSpPr/>
              <p:nvPr/>
            </p:nvSpPr>
            <p:spPr>
              <a:xfrm>
                <a:off x="7139553" y="4250999"/>
                <a:ext cx="614375" cy="1080000"/>
              </a:xfrm>
              <a:prstGeom prst="rect">
                <a:avLst/>
              </a:prstGeom>
              <a:solidFill>
                <a:srgbClr val="00E6A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xmlns="" id="{F7AA678F-461A-B7BD-698D-64EEAA9B22A2}"/>
                  </a:ext>
                </a:extLst>
              </p:cNvPr>
              <p:cNvSpPr/>
              <p:nvPr/>
            </p:nvSpPr>
            <p:spPr>
              <a:xfrm>
                <a:off x="8377384" y="3170999"/>
                <a:ext cx="614375" cy="2160000"/>
              </a:xfrm>
              <a:prstGeom prst="rect">
                <a:avLst/>
              </a:prstGeom>
              <a:solidFill>
                <a:srgbClr val="00E6A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panose="020B0604030504040204" pitchFamily="34" charset="-128"/>
                  <a:ea typeface="Meiryo" panose="020B0604030504040204" pitchFamily="34" charset="-128"/>
                </a:endParaRPr>
              </a:p>
            </p:txBody>
          </p:sp>
          <p:cxnSp>
            <p:nvCxnSpPr>
              <p:cNvPr id="18" name="直線コネクタ 17">
                <a:extLst>
                  <a:ext uri="{FF2B5EF4-FFF2-40B4-BE49-F238E27FC236}">
                    <a16:creationId xmlns:a16="http://schemas.microsoft.com/office/drawing/2014/main" xmlns="" id="{56E3B949-4CB3-869F-971C-0B0C02D9C2A1}"/>
                  </a:ext>
                </a:extLst>
              </p:cNvPr>
              <p:cNvCxnSpPr/>
              <p:nvPr/>
            </p:nvCxnSpPr>
            <p:spPr>
              <a:xfrm>
                <a:off x="6516097" y="4517926"/>
                <a:ext cx="123783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上矢印 19">
                <a:extLst>
                  <a:ext uri="{FF2B5EF4-FFF2-40B4-BE49-F238E27FC236}">
                    <a16:creationId xmlns:a16="http://schemas.microsoft.com/office/drawing/2014/main" xmlns="" id="{75329A53-D900-E526-6F43-FAE211978850}"/>
                  </a:ext>
                </a:extLst>
              </p:cNvPr>
              <p:cNvSpPr/>
              <p:nvPr/>
            </p:nvSpPr>
            <p:spPr>
              <a:xfrm>
                <a:off x="7262762" y="4260765"/>
                <a:ext cx="367956" cy="229677"/>
              </a:xfrm>
              <a:prstGeom prst="upArrow">
                <a:avLst/>
              </a:prstGeom>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xmlns="" id="{09F71E82-D66F-C973-FA48-AAC77E57D52D}"/>
                  </a:ext>
                </a:extLst>
              </p:cNvPr>
              <p:cNvSpPr txBox="1"/>
              <p:nvPr/>
            </p:nvSpPr>
            <p:spPr>
              <a:xfrm>
                <a:off x="5728233" y="3999201"/>
                <a:ext cx="961353" cy="565146"/>
              </a:xfrm>
              <a:prstGeom prst="rect">
                <a:avLst/>
              </a:prstGeom>
              <a:noFill/>
            </p:spPr>
            <p:txBody>
              <a:bodyPr vert="horz" wrap="square" lIns="36000" tIns="36000" rIns="36000" bIns="36000" rtlCol="0">
                <a:spAutoFit/>
              </a:bodyPr>
              <a:lstStyle/>
              <a:p>
                <a:pPr algn="ctr"/>
                <a:r>
                  <a:rPr lang="en-US" altLang="ja-JP" sz="1600" b="1" dirty="0">
                    <a:latin typeface="Meiryo" panose="020B0604030504040204" pitchFamily="34" charset="-128"/>
                    <a:ea typeface="Meiryo" panose="020B0604030504040204" pitchFamily="34" charset="-128"/>
                  </a:rPr>
                  <a:t>2021</a:t>
                </a:r>
                <a:r>
                  <a:rPr lang="ja-JP" altLang="en-US" sz="1600" b="1" dirty="0">
                    <a:latin typeface="Meiryo" panose="020B0604030504040204" pitchFamily="34" charset="-128"/>
                    <a:ea typeface="Meiryo" panose="020B0604030504040204" pitchFamily="34" charset="-128"/>
                  </a:rPr>
                  <a:t>年</a:t>
                </a:r>
                <a:r>
                  <a:rPr lang="en-US" altLang="ja-JP" sz="1600" b="1" dirty="0">
                    <a:latin typeface="Meiryo" panose="020B0604030504040204" pitchFamily="34" charset="-128"/>
                    <a:ea typeface="Meiryo" panose="020B0604030504040204" pitchFamily="34" charset="-128"/>
                  </a:rPr>
                  <a:t>32.5</a:t>
                </a:r>
                <a:r>
                  <a:rPr kumimoji="1" lang="ja-JP" altLang="en-US" sz="1600" b="1" dirty="0">
                    <a:latin typeface="Meiryo" panose="020B0604030504040204" pitchFamily="34" charset="-128"/>
                    <a:ea typeface="Meiryo" panose="020B0604030504040204" pitchFamily="34" charset="-128"/>
                  </a:rPr>
                  <a:t>％</a:t>
                </a:r>
              </a:p>
            </p:txBody>
          </p:sp>
          <p:sp>
            <p:nvSpPr>
              <p:cNvPr id="22" name="テキスト ボックス 21">
                <a:extLst>
                  <a:ext uri="{FF2B5EF4-FFF2-40B4-BE49-F238E27FC236}">
                    <a16:creationId xmlns:a16="http://schemas.microsoft.com/office/drawing/2014/main" xmlns="" id="{ECA71557-F3BA-8C15-D559-E1A78F0F7107}"/>
                  </a:ext>
                </a:extLst>
              </p:cNvPr>
              <p:cNvSpPr txBox="1"/>
              <p:nvPr/>
            </p:nvSpPr>
            <p:spPr>
              <a:xfrm>
                <a:off x="6966064" y="3756340"/>
                <a:ext cx="961353" cy="565146"/>
              </a:xfrm>
              <a:prstGeom prst="rect">
                <a:avLst/>
              </a:prstGeom>
              <a:noFill/>
            </p:spPr>
            <p:txBody>
              <a:bodyPr vert="horz" wrap="square" lIns="36000" tIns="36000" rIns="36000" bIns="36000" rtlCol="0">
                <a:spAutoFit/>
              </a:bodyPr>
              <a:lstStyle/>
              <a:p>
                <a:pPr algn="ctr"/>
                <a:r>
                  <a:rPr lang="en-US" altLang="ja-JP" sz="1600" b="1" dirty="0">
                    <a:latin typeface="Meiryo" panose="020B0604030504040204" pitchFamily="34" charset="-128"/>
                    <a:ea typeface="Meiryo" panose="020B0604030504040204" pitchFamily="34" charset="-128"/>
                  </a:rPr>
                  <a:t>2025</a:t>
                </a:r>
                <a:r>
                  <a:rPr lang="ja-JP" altLang="en-US" sz="1600" b="1" dirty="0">
                    <a:latin typeface="Meiryo" panose="020B0604030504040204" pitchFamily="34" charset="-128"/>
                    <a:ea typeface="Meiryo" panose="020B0604030504040204" pitchFamily="34" charset="-128"/>
                  </a:rPr>
                  <a:t>年</a:t>
                </a:r>
                <a:endParaRPr lang="en-US" altLang="ja-JP" sz="1600" b="1" dirty="0">
                  <a:latin typeface="Meiryo" panose="020B0604030504040204" pitchFamily="34" charset="-128"/>
                  <a:ea typeface="Meiryo" panose="020B0604030504040204" pitchFamily="34" charset="-128"/>
                </a:endParaRPr>
              </a:p>
              <a:p>
                <a:pPr algn="ctr"/>
                <a:r>
                  <a:rPr lang="en-US" altLang="ja-JP" sz="1600" b="1" dirty="0">
                    <a:latin typeface="Meiryo" panose="020B0604030504040204" pitchFamily="34" charset="-128"/>
                    <a:ea typeface="Meiryo" panose="020B0604030504040204" pitchFamily="34" charset="-128"/>
                  </a:rPr>
                  <a:t>4</a:t>
                </a:r>
                <a:r>
                  <a:rPr kumimoji="1" lang="en-US" altLang="ja-JP" sz="1600" b="1" dirty="0">
                    <a:latin typeface="Meiryo" panose="020B0604030504040204" pitchFamily="34" charset="-128"/>
                    <a:ea typeface="Meiryo" panose="020B0604030504040204" pitchFamily="34" charset="-128"/>
                  </a:rPr>
                  <a:t>0</a:t>
                </a:r>
                <a:r>
                  <a:rPr kumimoji="1" lang="ja-JP" altLang="en-US" sz="1600" b="1" dirty="0">
                    <a:latin typeface="Meiryo" panose="020B0604030504040204" pitchFamily="34" charset="-128"/>
                    <a:ea typeface="Meiryo" panose="020B0604030504040204" pitchFamily="34" charset="-128"/>
                  </a:rPr>
                  <a:t>％</a:t>
                </a:r>
              </a:p>
            </p:txBody>
          </p:sp>
          <p:sp>
            <p:nvSpPr>
              <p:cNvPr id="23" name="テキスト ボックス 22">
                <a:extLst>
                  <a:ext uri="{FF2B5EF4-FFF2-40B4-BE49-F238E27FC236}">
                    <a16:creationId xmlns:a16="http://schemas.microsoft.com/office/drawing/2014/main" xmlns="" id="{4A165A8C-9964-07C0-CDA6-FB3F07020C9E}"/>
                  </a:ext>
                </a:extLst>
              </p:cNvPr>
              <p:cNvSpPr txBox="1"/>
              <p:nvPr/>
            </p:nvSpPr>
            <p:spPr>
              <a:xfrm>
                <a:off x="8165065" y="2667123"/>
                <a:ext cx="1039012" cy="565146"/>
              </a:xfrm>
              <a:prstGeom prst="rect">
                <a:avLst/>
              </a:prstGeom>
              <a:noFill/>
            </p:spPr>
            <p:txBody>
              <a:bodyPr vert="horz" wrap="square" lIns="36000" tIns="36000" rIns="36000" bIns="36000" rtlCol="0">
                <a:spAutoFit/>
              </a:bodyPr>
              <a:lstStyle/>
              <a:p>
                <a:pPr algn="ctr"/>
                <a:r>
                  <a:rPr lang="ja-JP" altLang="en-US" sz="1600" b="1" dirty="0">
                    <a:latin typeface="Meiryo" panose="020B0604030504040204" pitchFamily="34" charset="-128"/>
                    <a:ea typeface="Meiryo" panose="020B0604030504040204" pitchFamily="34" charset="-128"/>
                  </a:rPr>
                  <a:t>最終目標</a:t>
                </a:r>
                <a:endParaRPr lang="en-US" altLang="ja-JP" sz="1600" b="1" dirty="0">
                  <a:latin typeface="Meiryo" panose="020B0604030504040204" pitchFamily="34" charset="-128"/>
                  <a:ea typeface="Meiryo" panose="020B0604030504040204" pitchFamily="34" charset="-128"/>
                </a:endParaRPr>
              </a:p>
              <a:p>
                <a:pPr algn="ctr"/>
                <a:r>
                  <a:rPr lang="en-US" altLang="ja-JP" sz="1600" b="1" dirty="0">
                    <a:latin typeface="Meiryo" panose="020B0604030504040204" pitchFamily="34" charset="-128"/>
                    <a:ea typeface="Meiryo" panose="020B0604030504040204" pitchFamily="34" charset="-128"/>
                  </a:rPr>
                  <a:t>8</a:t>
                </a:r>
                <a:r>
                  <a:rPr kumimoji="1" lang="en-US" altLang="ja-JP" sz="1600" b="1" dirty="0">
                    <a:latin typeface="Meiryo" panose="020B0604030504040204" pitchFamily="34" charset="-128"/>
                    <a:ea typeface="Meiryo" panose="020B0604030504040204" pitchFamily="34" charset="-128"/>
                  </a:rPr>
                  <a:t>0</a:t>
                </a:r>
                <a:r>
                  <a:rPr kumimoji="1" lang="ja-JP" altLang="en-US" sz="1600" b="1" dirty="0">
                    <a:latin typeface="Meiryo" panose="020B0604030504040204" pitchFamily="34" charset="-128"/>
                    <a:ea typeface="Meiryo" panose="020B0604030504040204" pitchFamily="34" charset="-128"/>
                  </a:rPr>
                  <a:t>％</a:t>
                </a:r>
              </a:p>
            </p:txBody>
          </p:sp>
        </p:grpSp>
        <p:sp>
          <p:nvSpPr>
            <p:cNvPr id="11" name="テキスト ボックス 10">
              <a:extLst>
                <a:ext uri="{FF2B5EF4-FFF2-40B4-BE49-F238E27FC236}">
                  <a16:creationId xmlns:a16="http://schemas.microsoft.com/office/drawing/2014/main" xmlns="" id="{83E2C336-494D-01A4-7025-55611FB16641}"/>
                </a:ext>
              </a:extLst>
            </p:cNvPr>
            <p:cNvSpPr txBox="1"/>
            <p:nvPr/>
          </p:nvSpPr>
          <p:spPr>
            <a:xfrm>
              <a:off x="5393574" y="6076858"/>
              <a:ext cx="4292600" cy="446001"/>
            </a:xfrm>
            <a:prstGeom prst="rect">
              <a:avLst/>
            </a:prstGeom>
            <a:noFill/>
          </p:spPr>
          <p:txBody>
            <a:bodyPr vert="horz" wrap="square" lIns="36000" tIns="36000" rIns="36000" bIns="36000" rtlCol="0">
              <a:spAutoFit/>
            </a:bodyPr>
            <a:lstStyle/>
            <a:p>
              <a:pPr algn="ctr"/>
              <a:r>
                <a:rPr kumimoji="1" lang="ja-JP" altLang="en-US" sz="1400" b="1" dirty="0">
                  <a:latin typeface="Meiryo" panose="020B0604030504040204" pitchFamily="34" charset="-128"/>
                  <a:ea typeface="Meiryo" panose="020B0604030504040204" pitchFamily="34" charset="-128"/>
                </a:rPr>
                <a:t>キャッシュレス決済比率の目標値</a:t>
              </a:r>
              <a:endParaRPr kumimoji="1" lang="en-US" altLang="ja-JP" sz="1400" b="1" dirty="0">
                <a:latin typeface="Meiryo" panose="020B0604030504040204" pitchFamily="34" charset="-128"/>
                <a:ea typeface="Meiryo" panose="020B0604030504040204" pitchFamily="34" charset="-128"/>
              </a:endParaRPr>
            </a:p>
            <a:p>
              <a:pPr algn="ctr"/>
              <a:r>
                <a:rPr lang="en-US" altLang="ja-JP" sz="1100" b="1" dirty="0">
                  <a:latin typeface="Meiryo" panose="020B0604030504040204" pitchFamily="34" charset="-128"/>
                  <a:ea typeface="Meiryo" panose="020B0604030504040204" pitchFamily="34" charset="-128"/>
                </a:rPr>
                <a:t>&lt;</a:t>
              </a:r>
              <a:r>
                <a:rPr lang="ja-JP" altLang="en-US" sz="1100" b="1" dirty="0">
                  <a:latin typeface="Meiryo" panose="020B0604030504040204" pitchFamily="34" charset="-128"/>
                  <a:ea typeface="Meiryo" panose="020B0604030504040204" pitchFamily="34" charset="-128"/>
                </a:rPr>
                <a:t>経産省提言目標</a:t>
              </a:r>
              <a:r>
                <a:rPr lang="en-US" altLang="ja-JP" sz="1100" b="1" dirty="0">
                  <a:latin typeface="Meiryo" panose="020B0604030504040204" pitchFamily="34" charset="-128"/>
                  <a:ea typeface="Meiryo" panose="020B0604030504040204" pitchFamily="34" charset="-128"/>
                </a:rPr>
                <a:t>&gt;</a:t>
              </a:r>
              <a:endParaRPr kumimoji="1" lang="ja-JP" altLang="en-US" sz="1100" b="1" dirty="0">
                <a:latin typeface="Meiryo" panose="020B0604030504040204" pitchFamily="34" charset="-128"/>
                <a:ea typeface="Meiryo" panose="020B0604030504040204" pitchFamily="34" charset="-128"/>
              </a:endParaRPr>
            </a:p>
          </p:txBody>
        </p:sp>
      </p:grpSp>
      <p:sp>
        <p:nvSpPr>
          <p:cNvPr id="39" name="テキスト ボックス 38">
            <a:extLst>
              <a:ext uri="{FF2B5EF4-FFF2-40B4-BE49-F238E27FC236}">
                <a16:creationId xmlns:a16="http://schemas.microsoft.com/office/drawing/2014/main" xmlns="" id="{2A65662A-42F7-3536-73E2-F23CEB5A8CDD}"/>
              </a:ext>
            </a:extLst>
          </p:cNvPr>
          <p:cNvSpPr txBox="1"/>
          <p:nvPr/>
        </p:nvSpPr>
        <p:spPr>
          <a:xfrm>
            <a:off x="1283308" y="2225833"/>
            <a:ext cx="8269412" cy="584775"/>
          </a:xfrm>
          <a:prstGeom prst="rect">
            <a:avLst/>
          </a:prstGeom>
          <a:noFill/>
        </p:spPr>
        <p:txBody>
          <a:bodyPr wrap="square" lIns="91440" tIns="45720" rIns="91440" bIns="45720" anchor="t">
            <a:spAutoFit/>
          </a:bodyPr>
          <a:lstStyle/>
          <a:p>
            <a:pPr algn="ctr"/>
            <a:r>
              <a:rPr lang="ja-JP" altLang="en-US" sz="1600" b="1" dirty="0">
                <a:latin typeface="メイリオ" panose="020B0604030504040204" pitchFamily="50" charset="-128"/>
                <a:ea typeface="メイリオ" panose="020B0604030504040204" pitchFamily="50" charset="-128"/>
                <a:cs typeface="+mn-lt"/>
              </a:rPr>
              <a:t>主要各国ではキャッシュレス決済比率が</a:t>
            </a:r>
            <a:r>
              <a:rPr lang="en-US" altLang="ja-JP" sz="1600" b="1" dirty="0">
                <a:latin typeface="メイリオ" panose="020B0604030504040204" pitchFamily="50" charset="-128"/>
                <a:ea typeface="メイリオ" panose="020B0604030504040204" pitchFamily="50" charset="-128"/>
                <a:cs typeface="+mn-lt"/>
              </a:rPr>
              <a:t>40</a:t>
            </a:r>
            <a:r>
              <a:rPr lang="ja-JP" altLang="en-US" sz="1600" b="1" dirty="0">
                <a:latin typeface="メイリオ" panose="020B0604030504040204" pitchFamily="50" charset="-128"/>
                <a:ea typeface="メイリオ" panose="020B0604030504040204" pitchFamily="50" charset="-128"/>
                <a:cs typeface="+mn-lt"/>
              </a:rPr>
              <a:t>％～</a:t>
            </a:r>
            <a:r>
              <a:rPr lang="en-US" altLang="ja-JP" sz="1600" b="1" dirty="0">
                <a:latin typeface="メイリオ" panose="020B0604030504040204" pitchFamily="50" charset="-128"/>
                <a:ea typeface="メイリオ" panose="020B0604030504040204" pitchFamily="50" charset="-128"/>
                <a:cs typeface="+mn-lt"/>
              </a:rPr>
              <a:t>60</a:t>
            </a:r>
            <a:r>
              <a:rPr lang="ja-JP" altLang="en-US" sz="1600" b="1" dirty="0">
                <a:latin typeface="メイリオ" panose="020B0604030504040204" pitchFamily="50" charset="-128"/>
                <a:ea typeface="メイリオ" panose="020B0604030504040204" pitchFamily="50" charset="-128"/>
                <a:cs typeface="+mn-lt"/>
              </a:rPr>
              <a:t>％に推移しており、</a:t>
            </a:r>
            <a:endParaRPr lang="ja-JP" sz="16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日本も国や自治体が</a:t>
            </a:r>
            <a:r>
              <a:rPr lang="ja-JP" altLang="en-US" sz="1600" b="1" dirty="0">
                <a:solidFill>
                  <a:srgbClr val="C62153"/>
                </a:solidFill>
                <a:latin typeface="メイリオ" panose="020B0604030504040204" pitchFamily="50" charset="-128"/>
                <a:ea typeface="メイリオ" panose="020B0604030504040204" pitchFamily="50" charset="-128"/>
              </a:rPr>
              <a:t>キャッシュレス化を後押し</a:t>
            </a:r>
            <a:r>
              <a:rPr lang="ja-JP" altLang="en-US" sz="1600" b="1" dirty="0">
                <a:latin typeface="メイリオ" panose="020B0604030504040204" pitchFamily="50" charset="-128"/>
                <a:ea typeface="メイリオ" panose="020B0604030504040204" pitchFamily="50" charset="-128"/>
              </a:rPr>
              <a:t>しています。</a:t>
            </a:r>
            <a:endParaRPr lang="ja-JP" sz="1600" b="1" dirty="0">
              <a:latin typeface="メイリオ" panose="020B0604030504040204" pitchFamily="50" charset="-128"/>
              <a:ea typeface="メイリオ" panose="020B0604030504040204" pitchFamily="50" charset="-128"/>
            </a:endParaRPr>
          </a:p>
        </p:txBody>
      </p:sp>
      <p:sp>
        <p:nvSpPr>
          <p:cNvPr id="44" name="角丸四角形 43">
            <a:extLst>
              <a:ext uri="{FF2B5EF4-FFF2-40B4-BE49-F238E27FC236}">
                <a16:creationId xmlns:a16="http://schemas.microsoft.com/office/drawing/2014/main" xmlns="" id="{85235AFE-A835-326C-0FD7-934702FC8F50}"/>
              </a:ext>
            </a:extLst>
          </p:cNvPr>
          <p:cNvSpPr/>
          <p:nvPr/>
        </p:nvSpPr>
        <p:spPr>
          <a:xfrm>
            <a:off x="5770551" y="3078490"/>
            <a:ext cx="4056494" cy="1556761"/>
          </a:xfrm>
          <a:prstGeom prst="roundRect">
            <a:avLst>
              <a:gd name="adj" fmla="val 5986"/>
            </a:avLst>
          </a:prstGeom>
          <a:solidFill>
            <a:srgbClr val="B9F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xmlns="" id="{2A65662A-42F7-3536-73E2-F23CEB5A8CDD}"/>
              </a:ext>
            </a:extLst>
          </p:cNvPr>
          <p:cNvSpPr txBox="1"/>
          <p:nvPr/>
        </p:nvSpPr>
        <p:spPr>
          <a:xfrm>
            <a:off x="5895806" y="3240371"/>
            <a:ext cx="3809152" cy="276999"/>
          </a:xfrm>
          <a:prstGeom prst="rect">
            <a:avLst/>
          </a:prstGeom>
          <a:noFill/>
        </p:spPr>
        <p:txBody>
          <a:bodyPr wrap="square">
            <a:spAutoFit/>
          </a:bodyPr>
          <a:lstStyle/>
          <a:p>
            <a:pPr algn="ctr"/>
            <a:r>
              <a:rPr lang="ja-JP" altLang="en-US" sz="1200" b="1" dirty="0">
                <a:latin typeface="Meiryo" panose="020B0604030504040204" pitchFamily="34" charset="-128"/>
                <a:ea typeface="Meiryo" panose="020B0604030504040204" pitchFamily="34" charset="-128"/>
              </a:rPr>
              <a:t>キャッシュレス化を推進する理由</a:t>
            </a:r>
            <a:endParaRPr lang="en-US" altLang="ja-JP" sz="1200" b="1" dirty="0">
              <a:latin typeface="Meiryo" panose="020B0604030504040204" pitchFamily="34" charset="-128"/>
              <a:ea typeface="Meiryo" panose="020B0604030504040204" pitchFamily="34" charset="-128"/>
            </a:endParaRPr>
          </a:p>
        </p:txBody>
      </p:sp>
      <p:sp>
        <p:nvSpPr>
          <p:cNvPr id="47" name="テキスト ボックス 46">
            <a:extLst>
              <a:ext uri="{FF2B5EF4-FFF2-40B4-BE49-F238E27FC236}">
                <a16:creationId xmlns:a16="http://schemas.microsoft.com/office/drawing/2014/main" xmlns="" id="{2A65662A-42F7-3536-73E2-F23CEB5A8CDD}"/>
              </a:ext>
            </a:extLst>
          </p:cNvPr>
          <p:cNvSpPr txBox="1"/>
          <p:nvPr/>
        </p:nvSpPr>
        <p:spPr>
          <a:xfrm>
            <a:off x="6186045" y="3658099"/>
            <a:ext cx="3809152" cy="861774"/>
          </a:xfrm>
          <a:prstGeom prst="rect">
            <a:avLst/>
          </a:prstGeom>
          <a:noFill/>
        </p:spPr>
        <p:txBody>
          <a:bodyPr wrap="square">
            <a:spAutoFit/>
          </a:bodyPr>
          <a:lstStyle/>
          <a:p>
            <a:pPr>
              <a:lnSpc>
                <a:spcPts val="2000"/>
              </a:lnSpc>
            </a:pPr>
            <a:r>
              <a:rPr lang="ja-JP" altLang="en-US" sz="1200" b="1" dirty="0">
                <a:latin typeface="Meiryo" panose="020B0604030504040204" pitchFamily="34" charset="-128"/>
                <a:ea typeface="Meiryo" panose="020B0604030504040204" pitchFamily="34" charset="-128"/>
              </a:rPr>
              <a:t>１）少子高齢化による労働者人口減少のため</a:t>
            </a:r>
            <a:endParaRPr lang="en-US" altLang="ja-JP" sz="1200" b="1" dirty="0">
              <a:latin typeface="Meiryo" panose="020B0604030504040204" pitchFamily="34" charset="-128"/>
              <a:ea typeface="Meiryo" panose="020B0604030504040204" pitchFamily="34" charset="-128"/>
            </a:endParaRPr>
          </a:p>
          <a:p>
            <a:pPr>
              <a:lnSpc>
                <a:spcPts val="2000"/>
              </a:lnSpc>
            </a:pPr>
            <a:r>
              <a:rPr lang="ja-JP" altLang="en-US" sz="1200" b="1" dirty="0">
                <a:latin typeface="Meiryo" panose="020B0604030504040204" pitchFamily="34" charset="-128"/>
                <a:ea typeface="Meiryo" panose="020B0604030504040204" pitchFamily="34" charset="-128"/>
              </a:rPr>
              <a:t>２）現金決済のインフラコスト削減</a:t>
            </a:r>
            <a:endParaRPr lang="en-US" altLang="ja-JP" sz="1200" b="1" dirty="0">
              <a:latin typeface="Meiryo" panose="020B0604030504040204" pitchFamily="34" charset="-128"/>
              <a:ea typeface="Meiryo" panose="020B0604030504040204" pitchFamily="34" charset="-128"/>
            </a:endParaRPr>
          </a:p>
          <a:p>
            <a:pPr>
              <a:lnSpc>
                <a:spcPts val="2000"/>
              </a:lnSpc>
            </a:pPr>
            <a:r>
              <a:rPr lang="ja-JP" altLang="en-US" sz="1200" b="1" dirty="0">
                <a:latin typeface="Meiryo" panose="020B0604030504040204" pitchFamily="34" charset="-128"/>
                <a:ea typeface="Meiryo" panose="020B0604030504040204" pitchFamily="34" charset="-128"/>
              </a:rPr>
              <a:t>３）インバウンド消費の拡大</a:t>
            </a:r>
            <a:endParaRPr lang="en-US" altLang="ja-JP" sz="1200" b="1" dirty="0">
              <a:latin typeface="Meiryo" panose="020B0604030504040204" pitchFamily="34" charset="-128"/>
              <a:ea typeface="Meiryo" panose="020B0604030504040204" pitchFamily="34" charset="-128"/>
            </a:endParaRPr>
          </a:p>
        </p:txBody>
      </p:sp>
      <p:cxnSp>
        <p:nvCxnSpPr>
          <p:cNvPr id="49" name="直線コネクタ 48"/>
          <p:cNvCxnSpPr/>
          <p:nvPr/>
        </p:nvCxnSpPr>
        <p:spPr>
          <a:xfrm>
            <a:off x="6441965" y="3530070"/>
            <a:ext cx="27911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グループ化 50">
            <a:extLst>
              <a:ext uri="{FF2B5EF4-FFF2-40B4-BE49-F238E27FC236}">
                <a16:creationId xmlns:a16="http://schemas.microsoft.com/office/drawing/2014/main" xmlns="" id="{47F459A7-17B7-BA85-8EAB-02DF6DCA10C7}"/>
              </a:ext>
            </a:extLst>
          </p:cNvPr>
          <p:cNvGrpSpPr/>
          <p:nvPr/>
        </p:nvGrpSpPr>
        <p:grpSpPr>
          <a:xfrm>
            <a:off x="1248543" y="3143433"/>
            <a:ext cx="2327714" cy="1084023"/>
            <a:chOff x="1394902" y="4067081"/>
            <a:chExt cx="2327714" cy="1084023"/>
          </a:xfrm>
        </p:grpSpPr>
        <p:sp>
          <p:nvSpPr>
            <p:cNvPr id="52" name="角丸四角形吹き出し 51">
              <a:extLst>
                <a:ext uri="{FF2B5EF4-FFF2-40B4-BE49-F238E27FC236}">
                  <a16:creationId xmlns:a16="http://schemas.microsoft.com/office/drawing/2014/main" xmlns="" id="{3C78FDDE-1C8C-BC85-DA55-1344733B4682}"/>
                </a:ext>
              </a:extLst>
            </p:cNvPr>
            <p:cNvSpPr/>
            <p:nvPr/>
          </p:nvSpPr>
          <p:spPr>
            <a:xfrm>
              <a:off x="1394903" y="4067081"/>
              <a:ext cx="2327713" cy="1084023"/>
            </a:xfrm>
            <a:prstGeom prst="wedgeRoundRectCallout">
              <a:avLst>
                <a:gd name="adj1" fmla="val 61961"/>
                <a:gd name="adj2" fmla="val -20605"/>
                <a:gd name="adj3" fmla="val 16667"/>
              </a:avLst>
            </a:prstGeom>
            <a:solidFill>
              <a:srgbClr val="00A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xmlns="" id="{0A2285AD-ABA8-F9B2-1555-95E3812EBEC8}"/>
                </a:ext>
              </a:extLst>
            </p:cNvPr>
            <p:cNvSpPr txBox="1"/>
            <p:nvPr/>
          </p:nvSpPr>
          <p:spPr>
            <a:xfrm>
              <a:off x="1394902" y="4522033"/>
              <a:ext cx="2319792" cy="553998"/>
            </a:xfrm>
            <a:prstGeom prst="rect">
              <a:avLst/>
            </a:prstGeom>
            <a:noFill/>
          </p:spPr>
          <p:txBody>
            <a:bodyPr wrap="square">
              <a:spAutoFit/>
            </a:bodyPr>
            <a:lstStyle/>
            <a:p>
              <a:pPr algn="ctr">
                <a:lnSpc>
                  <a:spcPts val="1840"/>
                </a:lnSpc>
              </a:pPr>
              <a:r>
                <a:rPr lang="ja-JP" altLang="en-US" sz="1200" b="1" dirty="0">
                  <a:solidFill>
                    <a:schemeClr val="bg1"/>
                  </a:solidFill>
                  <a:latin typeface="Meiryo" panose="020B0604030504040204" pitchFamily="34" charset="-128"/>
                  <a:ea typeface="Meiryo" panose="020B0604030504040204" pitchFamily="34" charset="-128"/>
                </a:rPr>
                <a:t>キャッシュレス決済比率</a:t>
              </a:r>
              <a:r>
                <a:rPr lang="en-US" altLang="ja-JP" sz="1200" b="1" dirty="0">
                  <a:solidFill>
                    <a:schemeClr val="bg1"/>
                  </a:solidFill>
                  <a:latin typeface="Meiryo" panose="020B0604030504040204" pitchFamily="34" charset="-128"/>
                  <a:ea typeface="Meiryo" panose="020B0604030504040204" pitchFamily="34" charset="-128"/>
                </a:rPr>
                <a:t>80</a:t>
              </a:r>
              <a:r>
                <a:rPr lang="ja-JP" altLang="en-US" sz="1200" b="1" dirty="0">
                  <a:solidFill>
                    <a:schemeClr val="bg1"/>
                  </a:solidFill>
                  <a:latin typeface="Meiryo" panose="020B0604030504040204" pitchFamily="34" charset="-128"/>
                  <a:ea typeface="Meiryo" panose="020B0604030504040204" pitchFamily="34" charset="-128"/>
                </a:rPr>
                <a:t>％を目指しています。</a:t>
              </a:r>
            </a:p>
          </p:txBody>
        </p:sp>
        <p:sp>
          <p:nvSpPr>
            <p:cNvPr id="54" name="テキスト ボックス 53">
              <a:extLst>
                <a:ext uri="{FF2B5EF4-FFF2-40B4-BE49-F238E27FC236}">
                  <a16:creationId xmlns:a16="http://schemas.microsoft.com/office/drawing/2014/main" xmlns="" id="{248A9E52-6DD8-29F6-B490-7D971C60F94D}"/>
                </a:ext>
              </a:extLst>
            </p:cNvPr>
            <p:cNvSpPr txBox="1"/>
            <p:nvPr/>
          </p:nvSpPr>
          <p:spPr>
            <a:xfrm>
              <a:off x="1863510" y="4162738"/>
              <a:ext cx="1390677" cy="400110"/>
            </a:xfrm>
            <a:prstGeom prst="rect">
              <a:avLst/>
            </a:prstGeom>
            <a:noFill/>
          </p:spPr>
          <p:txBody>
            <a:bodyPr wrap="square">
              <a:spAutoFit/>
            </a:bodyPr>
            <a:lstStyle/>
            <a:p>
              <a:pPr algn="ctr"/>
              <a:r>
                <a:rPr lang="en-US" altLang="ja-JP" sz="2000" b="1" dirty="0">
                  <a:solidFill>
                    <a:schemeClr val="bg1"/>
                  </a:solidFill>
                  <a:latin typeface="Meiryo" panose="020B0604030504040204" pitchFamily="34" charset="-128"/>
                  <a:ea typeface="Meiryo" panose="020B0604030504040204" pitchFamily="34" charset="-128"/>
                </a:rPr>
                <a:t>CHECK!</a:t>
              </a:r>
            </a:p>
          </p:txBody>
        </p:sp>
      </p:grpSp>
      <p:sp>
        <p:nvSpPr>
          <p:cNvPr id="56" name="テキスト ボックス 55">
            <a:extLst>
              <a:ext uri="{FF2B5EF4-FFF2-40B4-BE49-F238E27FC236}">
                <a16:creationId xmlns:a16="http://schemas.microsoft.com/office/drawing/2014/main" xmlns="" id="{2A65662A-42F7-3536-73E2-F23CEB5A8CDD}"/>
              </a:ext>
            </a:extLst>
          </p:cNvPr>
          <p:cNvSpPr txBox="1"/>
          <p:nvPr/>
        </p:nvSpPr>
        <p:spPr>
          <a:xfrm>
            <a:off x="5814618" y="4865771"/>
            <a:ext cx="4305695" cy="276999"/>
          </a:xfrm>
          <a:prstGeom prst="rect">
            <a:avLst/>
          </a:prstGeom>
          <a:noFill/>
        </p:spPr>
        <p:txBody>
          <a:bodyPr wrap="square" lIns="91440" tIns="45720" rIns="91440" bIns="45720" anchor="t">
            <a:spAutoFit/>
          </a:bodyPr>
          <a:lstStyle/>
          <a:p>
            <a:r>
              <a:rPr lang="ja-JP" altLang="en-US" sz="1200" b="1" dirty="0">
                <a:latin typeface="Meiryo" panose="020B0604030504040204" pitchFamily="34" charset="-128"/>
                <a:ea typeface="Meiryo" panose="020B0604030504040204" pitchFamily="34" charset="-128"/>
              </a:rPr>
              <a:t>キャッシュレス化の施策</a:t>
            </a:r>
            <a:endParaRPr lang="en-US" altLang="ja-JP" sz="1200" b="1" dirty="0">
              <a:latin typeface="Meiryo" panose="020B0604030504040204" pitchFamily="34" charset="-128"/>
              <a:ea typeface="Meiryo" panose="020B0604030504040204" pitchFamily="34" charset="-128"/>
            </a:endParaRPr>
          </a:p>
        </p:txBody>
      </p:sp>
      <p:sp>
        <p:nvSpPr>
          <p:cNvPr id="8" name="円/楕円 7"/>
          <p:cNvSpPr/>
          <p:nvPr/>
        </p:nvSpPr>
        <p:spPr>
          <a:xfrm>
            <a:off x="6405338" y="3493049"/>
            <a:ext cx="73253" cy="732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9196465" y="3493049"/>
            <a:ext cx="73253" cy="732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p:nvPr/>
        </p:nvCxnSpPr>
        <p:spPr>
          <a:xfrm>
            <a:off x="1248543" y="6176774"/>
            <a:ext cx="3617462"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角丸四角形 44">
            <a:extLst>
              <a:ext uri="{FF2B5EF4-FFF2-40B4-BE49-F238E27FC236}">
                <a16:creationId xmlns:a16="http://schemas.microsoft.com/office/drawing/2014/main" xmlns="" id="{6A0D5ECF-DF89-70E5-4E92-15281433D684}"/>
              </a:ext>
            </a:extLst>
          </p:cNvPr>
          <p:cNvSpPr/>
          <p:nvPr/>
        </p:nvSpPr>
        <p:spPr>
          <a:xfrm>
            <a:off x="5913240" y="5142770"/>
            <a:ext cx="3913805" cy="1553305"/>
          </a:xfrm>
          <a:prstGeom prst="roundRect">
            <a:avLst>
              <a:gd name="adj" fmla="val 1443"/>
            </a:avLst>
          </a:prstGeom>
          <a:noFill/>
          <a:ln>
            <a:solidFill>
              <a:srgbClr val="00A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xmlns="" id="{2A65662A-42F7-3536-73E2-F23CEB5A8CDD}"/>
              </a:ext>
            </a:extLst>
          </p:cNvPr>
          <p:cNvSpPr txBox="1"/>
          <p:nvPr/>
        </p:nvSpPr>
        <p:spPr>
          <a:xfrm>
            <a:off x="6544064" y="5991468"/>
            <a:ext cx="4305695" cy="605294"/>
          </a:xfrm>
          <a:prstGeom prst="rect">
            <a:avLst/>
          </a:prstGeom>
          <a:noFill/>
        </p:spPr>
        <p:txBody>
          <a:bodyPr wrap="square" lIns="91440" tIns="45720" rIns="91440" bIns="45720" anchor="t">
            <a:spAutoFit/>
          </a:bodyPr>
          <a:lstStyle/>
          <a:p>
            <a:pPr>
              <a:lnSpc>
                <a:spcPts val="2000"/>
              </a:lnSpc>
            </a:pPr>
            <a:r>
              <a:rPr lang="ja-JP" altLang="en-US" sz="1200" b="1" dirty="0">
                <a:latin typeface="Meiryo" panose="020B0604030504040204" pitchFamily="34" charset="-128"/>
                <a:ea typeface="Meiryo" panose="020B0604030504040204" pitchFamily="34" charset="-128"/>
              </a:rPr>
              <a:t>・</a:t>
            </a:r>
            <a:r>
              <a:rPr lang="zh-TW" altLang="en-US" sz="1200" b="1" dirty="0">
                <a:latin typeface="Meiryo" panose="020B0604030504040204" pitchFamily="34" charset="-128"/>
                <a:ea typeface="Meiryo" panose="020B0604030504040204" pitchFamily="34" charset="-128"/>
              </a:rPr>
              <a:t>「</a:t>
            </a:r>
            <a:r>
              <a:rPr lang="en-US" altLang="zh-TW" sz="1200" b="1" dirty="0">
                <a:latin typeface="Meiryo" panose="020B0604030504040204" pitchFamily="34" charset="-128"/>
                <a:ea typeface="Meiryo" panose="020B0604030504040204" pitchFamily="34" charset="-128"/>
              </a:rPr>
              <a:t>JPQR</a:t>
            </a:r>
            <a:r>
              <a:rPr lang="zh-TW" altLang="en-US" sz="1200" b="1" dirty="0">
                <a:latin typeface="Meiryo" panose="020B0604030504040204" pitchFamily="34" charset="-128"/>
                <a:ea typeface="Meiryo" panose="020B0604030504040204" pitchFamily="34" charset="-128"/>
              </a:rPr>
              <a:t>」普及事業</a:t>
            </a:r>
          </a:p>
          <a:p>
            <a:pPr>
              <a:lnSpc>
                <a:spcPts val="2000"/>
              </a:lnSpc>
            </a:pPr>
            <a:r>
              <a:rPr lang="ja-JP" altLang="en-US" sz="1200" b="1" dirty="0">
                <a:latin typeface="Meiryo" panose="020B0604030504040204" pitchFamily="34" charset="-128"/>
                <a:ea typeface="Meiryo" panose="020B0604030504040204" pitchFamily="34" charset="-128"/>
              </a:rPr>
              <a:t>・マイナポイント事業（第</a:t>
            </a:r>
            <a:r>
              <a:rPr lang="en-US" altLang="ja-JP" sz="1200" b="1" dirty="0">
                <a:latin typeface="Meiryo" panose="020B0604030504040204" pitchFamily="34" charset="-128"/>
                <a:ea typeface="Meiryo" panose="020B0604030504040204" pitchFamily="34" charset="-128"/>
              </a:rPr>
              <a:t>1</a:t>
            </a:r>
            <a:r>
              <a:rPr lang="ja-JP" altLang="en-US" sz="1200" b="1" dirty="0">
                <a:latin typeface="Meiryo" panose="020B0604030504040204" pitchFamily="34" charset="-128"/>
                <a:ea typeface="Meiryo" panose="020B0604030504040204" pitchFamily="34" charset="-128"/>
              </a:rPr>
              <a:t>弾）</a:t>
            </a:r>
          </a:p>
        </p:txBody>
      </p:sp>
      <p:sp>
        <p:nvSpPr>
          <p:cNvPr id="48" name="テキスト ボックス 47">
            <a:extLst>
              <a:ext uri="{FF2B5EF4-FFF2-40B4-BE49-F238E27FC236}">
                <a16:creationId xmlns:a16="http://schemas.microsoft.com/office/drawing/2014/main" xmlns="" id="{2A65662A-42F7-3536-73E2-F23CEB5A8CDD}"/>
              </a:ext>
            </a:extLst>
          </p:cNvPr>
          <p:cNvSpPr txBox="1"/>
          <p:nvPr/>
        </p:nvSpPr>
        <p:spPr>
          <a:xfrm>
            <a:off x="6544064" y="5281901"/>
            <a:ext cx="3513147" cy="605294"/>
          </a:xfrm>
          <a:prstGeom prst="rect">
            <a:avLst/>
          </a:prstGeom>
          <a:noFill/>
        </p:spPr>
        <p:txBody>
          <a:bodyPr wrap="square" lIns="91440" tIns="45720" rIns="91440" bIns="45720" anchor="t">
            <a:spAutoFit/>
          </a:bodyPr>
          <a:lstStyle/>
          <a:p>
            <a:pPr>
              <a:lnSpc>
                <a:spcPts val="2000"/>
              </a:lnSpc>
            </a:pPr>
            <a:r>
              <a:rPr lang="ja-JP" altLang="en-US" sz="1200" b="1" dirty="0">
                <a:latin typeface="Meiryo"/>
                <a:ea typeface="Meiryo"/>
              </a:rPr>
              <a:t>・キャッシュレス化モニター自治体選定</a:t>
            </a:r>
            <a:endParaRPr lang="en-US" altLang="ja-JP" sz="1200" b="1" dirty="0">
              <a:latin typeface="Meiryo"/>
              <a:ea typeface="Meiryo"/>
            </a:endParaRPr>
          </a:p>
          <a:p>
            <a:pPr>
              <a:lnSpc>
                <a:spcPts val="2000"/>
              </a:lnSpc>
            </a:pPr>
            <a:r>
              <a:rPr lang="ja-JP" altLang="en-US" sz="1200" b="1" dirty="0">
                <a:latin typeface="Meiryo" panose="020B0604030504040204" pitchFamily="34" charset="-128"/>
                <a:ea typeface="Meiryo" panose="020B0604030504040204" pitchFamily="34" charset="-128"/>
              </a:rPr>
              <a:t>・地域におけるキャッシュレス導入支援事業</a:t>
            </a:r>
            <a:endParaRPr lang="en-US" altLang="ja-JP" sz="1200" b="1" dirty="0">
              <a:latin typeface="Meiryo" panose="020B0604030504040204" pitchFamily="34" charset="-128"/>
              <a:ea typeface="Meiryo" panose="020B0604030504040204" pitchFamily="34" charset="-128"/>
            </a:endParaRPr>
          </a:p>
        </p:txBody>
      </p:sp>
      <p:sp>
        <p:nvSpPr>
          <p:cNvPr id="32" name="正方形/長方形 31"/>
          <p:cNvSpPr/>
          <p:nvPr/>
        </p:nvSpPr>
        <p:spPr>
          <a:xfrm>
            <a:off x="5770550" y="5349115"/>
            <a:ext cx="772611" cy="47086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経産省</a:t>
            </a:r>
          </a:p>
        </p:txBody>
      </p:sp>
      <p:sp>
        <p:nvSpPr>
          <p:cNvPr id="59" name="正方形/長方形 58"/>
          <p:cNvSpPr/>
          <p:nvPr/>
        </p:nvSpPr>
        <p:spPr>
          <a:xfrm>
            <a:off x="5770550" y="6045850"/>
            <a:ext cx="772611" cy="47086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総務省</a:t>
            </a:r>
          </a:p>
        </p:txBody>
      </p:sp>
      <p:sp>
        <p:nvSpPr>
          <p:cNvPr id="41" name="テキスト ボックス 40">
            <a:extLst>
              <a:ext uri="{FF2B5EF4-FFF2-40B4-BE49-F238E27FC236}">
                <a16:creationId xmlns:a16="http://schemas.microsoft.com/office/drawing/2014/main" xmlns="" id="{881945E3-CFEF-C0E0-8D5B-39C8C06FDEAA}"/>
              </a:ext>
            </a:extLst>
          </p:cNvPr>
          <p:cNvSpPr txBox="1"/>
          <p:nvPr/>
        </p:nvSpPr>
        <p:spPr>
          <a:xfrm>
            <a:off x="2291118" y="7082353"/>
            <a:ext cx="7922933" cy="226591"/>
          </a:xfrm>
          <a:prstGeom prst="rect">
            <a:avLst/>
          </a:prstGeom>
          <a:noFill/>
        </p:spPr>
        <p:txBody>
          <a:bodyPr vert="horz" wrap="square" lIns="36000" tIns="36000" rIns="36000" bIns="36000" rtlCol="0">
            <a:spAutoFit/>
          </a:bodyPr>
          <a:lstStyle/>
          <a:p>
            <a:pPr algn="r"/>
            <a:r>
              <a:rPr lang="en-US" altLang="ja-JP" sz="1000" b="0" i="0" u="none" strike="noStrike" baseline="0" dirty="0" smtClean="0">
                <a:latin typeface="Meiryo" panose="020B0604030504040204" pitchFamily="34" charset="-128"/>
                <a:ea typeface="Meiryo" panose="020B0604030504040204" pitchFamily="34" charset="-128"/>
              </a:rPr>
              <a:t>【</a:t>
            </a:r>
            <a:r>
              <a:rPr lang="ja-JP" altLang="en-US" sz="1000" b="0" i="0" u="none" strike="noStrike" baseline="0" dirty="0" smtClean="0">
                <a:latin typeface="Meiryo" panose="020B0604030504040204" pitchFamily="34" charset="-128"/>
                <a:ea typeface="Meiryo" panose="020B0604030504040204" pitchFamily="34" charset="-128"/>
              </a:rPr>
              <a:t>出典</a:t>
            </a:r>
            <a:r>
              <a:rPr lang="en-US" altLang="ja-JP" sz="1000" b="0" i="0" u="none" strike="noStrike" baseline="0" dirty="0" smtClean="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経済</a:t>
            </a:r>
            <a:r>
              <a:rPr lang="ja-JP" altLang="en-US" sz="1000" dirty="0" smtClean="0">
                <a:latin typeface="Meiryo" panose="020B0604030504040204" pitchFamily="34" charset="-128"/>
                <a:ea typeface="Meiryo" panose="020B0604030504040204" pitchFamily="34" charset="-128"/>
              </a:rPr>
              <a:t>産業省</a:t>
            </a:r>
            <a:r>
              <a:rPr lang="ja-JP" altLang="en-US" sz="1000" dirty="0">
                <a:latin typeface="Meiryo" panose="020B0604030504040204" pitchFamily="34" charset="-128"/>
                <a:ea typeface="Meiryo" panose="020B0604030504040204" pitchFamily="34" charset="-128"/>
              </a:rPr>
              <a:t> </a:t>
            </a:r>
            <a:r>
              <a:rPr lang="ja-JP" altLang="en-US" sz="1000" dirty="0" smtClean="0">
                <a:latin typeface="Meiryo" panose="020B0604030504040204" pitchFamily="34" charset="-128"/>
                <a:ea typeface="Meiryo" panose="020B0604030504040204" pitchFamily="34" charset="-128"/>
              </a:rPr>
              <a:t>商務</a:t>
            </a:r>
            <a:r>
              <a:rPr lang="ja-JP" altLang="en-US" sz="1000" dirty="0">
                <a:latin typeface="Meiryo" panose="020B0604030504040204" pitchFamily="34" charset="-128"/>
                <a:ea typeface="Meiryo" panose="020B0604030504040204" pitchFamily="34" charset="-128"/>
              </a:rPr>
              <a:t>・サービスグループキャッシュレス</a:t>
            </a:r>
            <a:r>
              <a:rPr lang="ja-JP" altLang="en-US" sz="1000" dirty="0" smtClean="0">
                <a:latin typeface="Meiryo" panose="020B0604030504040204" pitchFamily="34" charset="-128"/>
                <a:ea typeface="Meiryo" panose="020B0604030504040204" pitchFamily="34" charset="-128"/>
              </a:rPr>
              <a:t>推進室（</a:t>
            </a:r>
            <a:r>
              <a:rPr lang="en-US" altLang="ja-JP" sz="1000" dirty="0" smtClean="0">
                <a:latin typeface="Meiryo" panose="020B0604030504040204" pitchFamily="34" charset="-128"/>
                <a:ea typeface="Meiryo" panose="020B0604030504040204" pitchFamily="34" charset="-128"/>
              </a:rPr>
              <a:t>2022</a:t>
            </a:r>
            <a:r>
              <a:rPr lang="ja-JP" altLang="en-US" sz="1000" dirty="0" smtClean="0">
                <a:latin typeface="Meiryo" panose="020B0604030504040204" pitchFamily="34" charset="-128"/>
                <a:ea typeface="Meiryo" panose="020B0604030504040204" pitchFamily="34" charset="-128"/>
              </a:rPr>
              <a:t>年</a:t>
            </a:r>
            <a:r>
              <a:rPr lang="en-US" altLang="ja-JP" sz="1000" dirty="0" smtClean="0">
                <a:latin typeface="Meiryo" panose="020B0604030504040204" pitchFamily="34" charset="-128"/>
                <a:ea typeface="Meiryo" panose="020B0604030504040204" pitchFamily="34" charset="-128"/>
              </a:rPr>
              <a:t>9</a:t>
            </a:r>
            <a:r>
              <a:rPr lang="ja-JP" altLang="en-US" sz="1000" dirty="0" smtClean="0">
                <a:latin typeface="Meiryo" panose="020B0604030504040204" pitchFamily="34" charset="-128"/>
                <a:ea typeface="Meiryo" panose="020B0604030504040204" pitchFamily="34" charset="-128"/>
              </a:rPr>
              <a:t>月）キャッシュレス</a:t>
            </a:r>
            <a:r>
              <a:rPr lang="ja-JP" altLang="en-US" sz="1000" dirty="0">
                <a:latin typeface="Meiryo" panose="020B0604030504040204" pitchFamily="34" charset="-128"/>
                <a:ea typeface="Meiryo" panose="020B0604030504040204" pitchFamily="34" charset="-128"/>
              </a:rPr>
              <a:t>更なる普及促進に向けた</a:t>
            </a:r>
            <a:r>
              <a:rPr lang="ja-JP" altLang="en-US" sz="1000" dirty="0" smtClean="0">
                <a:latin typeface="Meiryo" panose="020B0604030504040204" pitchFamily="34" charset="-128"/>
                <a:ea typeface="Meiryo" panose="020B0604030504040204" pitchFamily="34" charset="-128"/>
              </a:rPr>
              <a:t>方向性</a:t>
            </a:r>
            <a:endParaRPr kumimoji="1" lang="ja-JP" altLang="en-US" sz="10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69948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a:extLst>
              <a:ext uri="{FF2B5EF4-FFF2-40B4-BE49-F238E27FC236}">
                <a16:creationId xmlns:a16="http://schemas.microsoft.com/office/drawing/2014/main" xmlns="" id="{6A0D5ECF-DF89-70E5-4E92-15281433D684}"/>
              </a:ext>
            </a:extLst>
          </p:cNvPr>
          <p:cNvSpPr/>
          <p:nvPr/>
        </p:nvSpPr>
        <p:spPr>
          <a:xfrm>
            <a:off x="604646" y="2031107"/>
            <a:ext cx="9609405" cy="4909399"/>
          </a:xfrm>
          <a:prstGeom prst="roundRect">
            <a:avLst>
              <a:gd name="adj" fmla="val 1897"/>
            </a:avLst>
          </a:prstGeom>
          <a:solidFill>
            <a:schemeClr val="bg1"/>
          </a:solidFill>
          <a:ln>
            <a:solidFill>
              <a:srgbClr val="00A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xmlns=""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キャッシュレス決済について</a:t>
            </a:r>
          </a:p>
        </p:txBody>
      </p:sp>
      <p:sp>
        <p:nvSpPr>
          <p:cNvPr id="16" name="テキスト ボックス 15">
            <a:extLst>
              <a:ext uri="{FF2B5EF4-FFF2-40B4-BE49-F238E27FC236}">
                <a16:creationId xmlns:a16="http://schemas.microsoft.com/office/drawing/2014/main" xmlns="" id="{6673FA56-0817-2E92-D261-87AFDA8CE3D8}"/>
              </a:ext>
            </a:extLst>
          </p:cNvPr>
          <p:cNvSpPr txBox="1"/>
          <p:nvPr/>
        </p:nvSpPr>
        <p:spPr>
          <a:xfrm>
            <a:off x="753050" y="1437711"/>
            <a:ext cx="8327898" cy="523220"/>
          </a:xfrm>
          <a:prstGeom prst="rect">
            <a:avLst/>
          </a:prstGeom>
          <a:noFill/>
        </p:spPr>
        <p:txBody>
          <a:bodyPr wrap="square">
            <a:spAutoFit/>
          </a:bodyPr>
          <a:lstStyle/>
          <a:p>
            <a:r>
              <a:rPr lang="ja-JP" altLang="en-US" sz="2800" b="1" dirty="0">
                <a:latin typeface="Meiryo" panose="020B0604030504040204" pitchFamily="34" charset="-128"/>
                <a:ea typeface="Meiryo" panose="020B0604030504040204" pitchFamily="34" charset="-128"/>
              </a:rPr>
              <a:t>４</a:t>
            </a:r>
            <a:r>
              <a:rPr lang="en-US" altLang="ja-JP" sz="2800" b="1" dirty="0">
                <a:latin typeface="Meiryo" panose="020B0604030504040204" pitchFamily="34" charset="-128"/>
                <a:ea typeface="Meiryo" panose="020B0604030504040204" pitchFamily="34" charset="-128"/>
              </a:rPr>
              <a:t>. </a:t>
            </a:r>
            <a:r>
              <a:rPr lang="ja-JP" altLang="en-US" sz="2800" b="1" dirty="0">
                <a:latin typeface="Meiryo" panose="020B0604030504040204" pitchFamily="34" charset="-128"/>
                <a:ea typeface="Meiryo" panose="020B0604030504040204" pitchFamily="34" charset="-128"/>
              </a:rPr>
              <a:t>中野区の動き</a:t>
            </a:r>
          </a:p>
        </p:txBody>
      </p:sp>
      <p:grpSp>
        <p:nvGrpSpPr>
          <p:cNvPr id="4" name="グループ化 3">
            <a:extLst>
              <a:ext uri="{FF2B5EF4-FFF2-40B4-BE49-F238E27FC236}">
                <a16:creationId xmlns:a16="http://schemas.microsoft.com/office/drawing/2014/main" xmlns="" id="{95ED6BDE-04D0-6FDF-7A6D-954C806D7B60}"/>
              </a:ext>
            </a:extLst>
          </p:cNvPr>
          <p:cNvGrpSpPr/>
          <p:nvPr/>
        </p:nvGrpSpPr>
        <p:grpSpPr>
          <a:xfrm>
            <a:off x="604646" y="0"/>
            <a:ext cx="1351370" cy="1047014"/>
            <a:chOff x="604646" y="0"/>
            <a:chExt cx="1351370" cy="1047014"/>
          </a:xfrm>
          <a:solidFill>
            <a:srgbClr val="00A478"/>
          </a:solidFill>
        </p:grpSpPr>
        <p:sp>
          <p:nvSpPr>
            <p:cNvPr id="3" name="片側の 2 つの角を切り取った四角形 2">
              <a:extLst>
                <a:ext uri="{FF2B5EF4-FFF2-40B4-BE49-F238E27FC236}">
                  <a16:creationId xmlns:a16="http://schemas.microsoft.com/office/drawing/2014/main" xmlns=""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xmlns=""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ja-JP" altLang="en-US" sz="3500" b="1">
                  <a:solidFill>
                    <a:schemeClr val="bg1"/>
                  </a:solidFill>
                  <a:latin typeface="Yu Gothic Pr6N B" panose="020B0400000000000000" pitchFamily="34" charset="-128"/>
                  <a:ea typeface="Yu Gothic Pr6N B" panose="020B0400000000000000" pitchFamily="34" charset="-128"/>
                </a:rPr>
                <a:t>1</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19" name="テキスト ボックス 18">
            <a:extLst>
              <a:ext uri="{FF2B5EF4-FFF2-40B4-BE49-F238E27FC236}">
                <a16:creationId xmlns:a16="http://schemas.microsoft.com/office/drawing/2014/main" xmlns="" id="{2A65662A-42F7-3536-73E2-F23CEB5A8CDD}"/>
              </a:ext>
            </a:extLst>
          </p:cNvPr>
          <p:cNvSpPr txBox="1"/>
          <p:nvPr/>
        </p:nvSpPr>
        <p:spPr>
          <a:xfrm>
            <a:off x="1550735" y="2208904"/>
            <a:ext cx="7734805" cy="338554"/>
          </a:xfrm>
          <a:prstGeom prst="rect">
            <a:avLst/>
          </a:prstGeom>
          <a:noFill/>
        </p:spPr>
        <p:txBody>
          <a:bodyPr wrap="square">
            <a:spAutoFit/>
          </a:bodyPr>
          <a:lstStyle/>
          <a:p>
            <a:pPr algn="ctr"/>
            <a:r>
              <a:rPr lang="ja-JP" altLang="en-US" sz="1600" b="1" dirty="0">
                <a:latin typeface="Meiryo" panose="020B0604030504040204" pitchFamily="34" charset="-128"/>
                <a:ea typeface="Meiryo" panose="020B0604030504040204" pitchFamily="34" charset="-128"/>
              </a:rPr>
              <a:t>中野区でも積極的にキャッシュレス決済を推進する事業を展開しています。</a:t>
            </a:r>
          </a:p>
        </p:txBody>
      </p:sp>
      <p:pic>
        <p:nvPicPr>
          <p:cNvPr id="2" name="図 1">
            <a:extLst>
              <a:ext uri="{FF2B5EF4-FFF2-40B4-BE49-F238E27FC236}">
                <a16:creationId xmlns:a16="http://schemas.microsoft.com/office/drawing/2014/main" xmlns="" id="{17B7056D-C4C4-2869-D2ED-FC2513AC2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128" y="2866587"/>
            <a:ext cx="2568196" cy="3742364"/>
          </a:xfrm>
          <a:prstGeom prst="rect">
            <a:avLst/>
          </a:prstGeom>
          <a:ln w="9525">
            <a:solidFill>
              <a:schemeClr val="bg1">
                <a:lumMod val="75000"/>
              </a:schemeClr>
            </a:solidFill>
          </a:ln>
        </p:spPr>
      </p:pic>
      <p:pic>
        <p:nvPicPr>
          <p:cNvPr id="6" name="図 5" descr="画面の領域">
            <a:extLst>
              <a:ext uri="{FF2B5EF4-FFF2-40B4-BE49-F238E27FC236}">
                <a16:creationId xmlns:a16="http://schemas.microsoft.com/office/drawing/2014/main" xmlns="" id="{EDAD8053-EA69-B092-CBE1-EAF4C1A11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5971" y="2866587"/>
            <a:ext cx="3928581" cy="3742364"/>
          </a:xfrm>
          <a:prstGeom prst="rect">
            <a:avLst/>
          </a:prstGeom>
          <a:ln>
            <a:solidFill>
              <a:schemeClr val="bg1">
                <a:lumMod val="75000"/>
              </a:schemeClr>
            </a:solidFill>
          </a:ln>
        </p:spPr>
      </p:pic>
      <p:grpSp>
        <p:nvGrpSpPr>
          <p:cNvPr id="10" name="グループ化 9">
            <a:extLst>
              <a:ext uri="{FF2B5EF4-FFF2-40B4-BE49-F238E27FC236}">
                <a16:creationId xmlns:a16="http://schemas.microsoft.com/office/drawing/2014/main" xmlns="" id="{47F459A7-17B7-BA85-8EAB-02DF6DCA10C7}"/>
              </a:ext>
            </a:extLst>
          </p:cNvPr>
          <p:cNvGrpSpPr/>
          <p:nvPr/>
        </p:nvGrpSpPr>
        <p:grpSpPr>
          <a:xfrm>
            <a:off x="7703724" y="3294348"/>
            <a:ext cx="2327713" cy="2758854"/>
            <a:chOff x="739260" y="3829586"/>
            <a:chExt cx="2327713" cy="2758854"/>
          </a:xfrm>
        </p:grpSpPr>
        <p:sp>
          <p:nvSpPr>
            <p:cNvPr id="11" name="角丸四角形吹き出し 10">
              <a:extLst>
                <a:ext uri="{FF2B5EF4-FFF2-40B4-BE49-F238E27FC236}">
                  <a16:creationId xmlns:a16="http://schemas.microsoft.com/office/drawing/2014/main" xmlns="" id="{3C78FDDE-1C8C-BC85-DA55-1344733B4682}"/>
                </a:ext>
              </a:extLst>
            </p:cNvPr>
            <p:cNvSpPr/>
            <p:nvPr/>
          </p:nvSpPr>
          <p:spPr>
            <a:xfrm>
              <a:off x="739260" y="3829586"/>
              <a:ext cx="2327713" cy="2758854"/>
            </a:xfrm>
            <a:prstGeom prst="wedgeRoundRectCallout">
              <a:avLst>
                <a:gd name="adj1" fmla="val -64407"/>
                <a:gd name="adj2" fmla="val -5868"/>
                <a:gd name="adj3" fmla="val 16667"/>
              </a:avLst>
            </a:prstGeom>
            <a:solidFill>
              <a:srgbClr val="00A47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0A2285AD-ABA8-F9B2-1555-95E3812EBEC8}"/>
                </a:ext>
              </a:extLst>
            </p:cNvPr>
            <p:cNvSpPr txBox="1"/>
            <p:nvPr/>
          </p:nvSpPr>
          <p:spPr>
            <a:xfrm>
              <a:off x="887434" y="4630944"/>
              <a:ext cx="2031363" cy="1696618"/>
            </a:xfrm>
            <a:prstGeom prst="rect">
              <a:avLst/>
            </a:prstGeom>
            <a:noFill/>
            <a:ln>
              <a:noFill/>
            </a:ln>
          </p:spPr>
          <p:txBody>
            <a:bodyPr wrap="square">
              <a:spAutoFit/>
            </a:bodyPr>
            <a:lstStyle/>
            <a:p>
              <a:pPr>
                <a:lnSpc>
                  <a:spcPts val="1840"/>
                </a:lnSpc>
              </a:pPr>
              <a:r>
                <a:rPr lang="ja-JP" altLang="en-US" sz="1200" b="1" dirty="0">
                  <a:solidFill>
                    <a:schemeClr val="bg1"/>
                  </a:solidFill>
                  <a:latin typeface="Meiryo" panose="020B0604030504040204" pitchFamily="34" charset="-128"/>
                  <a:ea typeface="Meiryo" panose="020B0604030504040204" pitchFamily="34" charset="-128"/>
                </a:rPr>
                <a:t>新型コロナウイルス感染症の長期化や物価高で影響を受ける区民や商店街、飲食店を応援する目的で、対象店舗でキャッシュレス決済をするとポイント還元する施策を展開しました。</a:t>
              </a:r>
            </a:p>
          </p:txBody>
        </p:sp>
        <p:sp>
          <p:nvSpPr>
            <p:cNvPr id="13" name="テキスト ボックス 12">
              <a:extLst>
                <a:ext uri="{FF2B5EF4-FFF2-40B4-BE49-F238E27FC236}">
                  <a16:creationId xmlns:a16="http://schemas.microsoft.com/office/drawing/2014/main" xmlns="" id="{248A9E52-6DD8-29F6-B490-7D971C60F94D}"/>
                </a:ext>
              </a:extLst>
            </p:cNvPr>
            <p:cNvSpPr txBox="1"/>
            <p:nvPr/>
          </p:nvSpPr>
          <p:spPr>
            <a:xfrm>
              <a:off x="1260649" y="4139055"/>
              <a:ext cx="1390677" cy="400110"/>
            </a:xfrm>
            <a:prstGeom prst="rect">
              <a:avLst/>
            </a:prstGeom>
            <a:noFill/>
            <a:ln>
              <a:noFill/>
            </a:ln>
          </p:spPr>
          <p:txBody>
            <a:bodyPr wrap="square">
              <a:spAutoFit/>
            </a:bodyPr>
            <a:lstStyle/>
            <a:p>
              <a:r>
                <a:rPr lang="en-US" altLang="ja-JP" sz="2000" b="1" dirty="0">
                  <a:solidFill>
                    <a:schemeClr val="bg1"/>
                  </a:solidFill>
                  <a:latin typeface="Meiryo" panose="020B0604030504040204" pitchFamily="34" charset="-128"/>
                  <a:ea typeface="Meiryo" panose="020B0604030504040204" pitchFamily="34" charset="-128"/>
                </a:rPr>
                <a:t>CHECK!</a:t>
              </a:r>
            </a:p>
          </p:txBody>
        </p:sp>
      </p:grpSp>
    </p:spTree>
    <p:extLst>
      <p:ext uri="{BB962C8B-B14F-4D97-AF65-F5344CB8AC3E}">
        <p14:creationId xmlns:p14="http://schemas.microsoft.com/office/powerpoint/2010/main" val="2633483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a:extLst>
              <a:ext uri="{FF2B5EF4-FFF2-40B4-BE49-F238E27FC236}">
                <a16:creationId xmlns:a16="http://schemas.microsoft.com/office/drawing/2014/main" xmlns="" id="{6A0D5ECF-DF89-70E5-4E92-15281433D684}"/>
              </a:ext>
            </a:extLst>
          </p:cNvPr>
          <p:cNvSpPr/>
          <p:nvPr/>
        </p:nvSpPr>
        <p:spPr>
          <a:xfrm>
            <a:off x="604646" y="2031107"/>
            <a:ext cx="9609405" cy="4909399"/>
          </a:xfrm>
          <a:prstGeom prst="roundRect">
            <a:avLst>
              <a:gd name="adj" fmla="val 1897"/>
            </a:avLst>
          </a:prstGeom>
          <a:solidFill>
            <a:schemeClr val="bg1"/>
          </a:solidFill>
          <a:ln>
            <a:solidFill>
              <a:srgbClr val="00A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a:extLst>
              <a:ext uri="{FF2B5EF4-FFF2-40B4-BE49-F238E27FC236}">
                <a16:creationId xmlns:a16="http://schemas.microsoft.com/office/drawing/2014/main" xmlns="" id="{85235AFE-A835-326C-0FD7-934702FC8F50}"/>
              </a:ext>
            </a:extLst>
          </p:cNvPr>
          <p:cNvSpPr/>
          <p:nvPr/>
        </p:nvSpPr>
        <p:spPr>
          <a:xfrm>
            <a:off x="1011977" y="3142564"/>
            <a:ext cx="5967933" cy="1426092"/>
          </a:xfrm>
          <a:prstGeom prst="roundRect">
            <a:avLst>
              <a:gd name="adj" fmla="val 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xmlns="" id="{703A1D4B-B1AA-E4F9-7B2B-AC39FC43CA89}"/>
              </a:ext>
            </a:extLst>
          </p:cNvPr>
          <p:cNvSpPr txBox="1"/>
          <p:nvPr/>
        </p:nvSpPr>
        <p:spPr>
          <a:xfrm>
            <a:off x="2085872" y="639937"/>
            <a:ext cx="5347252" cy="461665"/>
          </a:xfrm>
          <a:prstGeom prst="rect">
            <a:avLst/>
          </a:prstGeom>
          <a:noFill/>
        </p:spPr>
        <p:txBody>
          <a:bodyPr wrap="square">
            <a:spAutoFit/>
          </a:bodyPr>
          <a:lstStyle/>
          <a:p>
            <a:r>
              <a:rPr lang="ja-JP" altLang="en-US" sz="2400" b="1">
                <a:latin typeface="Meiryo" panose="020B0604030504040204" pitchFamily="34" charset="-128"/>
                <a:ea typeface="Meiryo" panose="020B0604030504040204" pitchFamily="34" charset="-128"/>
              </a:rPr>
              <a:t>キャッシュレス決済について</a:t>
            </a:r>
          </a:p>
        </p:txBody>
      </p:sp>
      <p:sp>
        <p:nvSpPr>
          <p:cNvPr id="16" name="テキスト ボックス 15">
            <a:extLst>
              <a:ext uri="{FF2B5EF4-FFF2-40B4-BE49-F238E27FC236}">
                <a16:creationId xmlns:a16="http://schemas.microsoft.com/office/drawing/2014/main" xmlns="" id="{6673FA56-0817-2E92-D261-87AFDA8CE3D8}"/>
              </a:ext>
            </a:extLst>
          </p:cNvPr>
          <p:cNvSpPr txBox="1"/>
          <p:nvPr/>
        </p:nvSpPr>
        <p:spPr>
          <a:xfrm>
            <a:off x="731016" y="1437711"/>
            <a:ext cx="8327898" cy="523220"/>
          </a:xfrm>
          <a:prstGeom prst="rect">
            <a:avLst/>
          </a:prstGeom>
          <a:noFill/>
        </p:spPr>
        <p:txBody>
          <a:bodyPr wrap="square">
            <a:spAutoFit/>
          </a:bodyPr>
          <a:lstStyle/>
          <a:p>
            <a:r>
              <a:rPr lang="ja-JP" altLang="en-US" sz="2800" b="1" dirty="0">
                <a:latin typeface="Meiryo" panose="020B0604030504040204" pitchFamily="34" charset="-128"/>
                <a:ea typeface="Meiryo" panose="020B0604030504040204" pitchFamily="34" charset="-128"/>
              </a:rPr>
              <a:t>５</a:t>
            </a:r>
            <a:r>
              <a:rPr lang="en-US" altLang="ja-JP" sz="2800" b="1" dirty="0">
                <a:latin typeface="Meiryo" panose="020B0604030504040204" pitchFamily="34" charset="-128"/>
                <a:ea typeface="Meiryo" panose="020B0604030504040204" pitchFamily="34" charset="-128"/>
              </a:rPr>
              <a:t>. </a:t>
            </a:r>
            <a:r>
              <a:rPr lang="ja-JP" altLang="en-US" sz="2800" b="1" dirty="0">
                <a:latin typeface="Meiryo" panose="020B0604030504040204" pitchFamily="34" charset="-128"/>
                <a:ea typeface="Meiryo" panose="020B0604030504040204" pitchFamily="34" charset="-128"/>
              </a:rPr>
              <a:t>他自治体の状況</a:t>
            </a:r>
          </a:p>
        </p:txBody>
      </p:sp>
      <p:grpSp>
        <p:nvGrpSpPr>
          <p:cNvPr id="4" name="グループ化 3">
            <a:extLst>
              <a:ext uri="{FF2B5EF4-FFF2-40B4-BE49-F238E27FC236}">
                <a16:creationId xmlns:a16="http://schemas.microsoft.com/office/drawing/2014/main" xmlns="" id="{95ED6BDE-04D0-6FDF-7A6D-954C806D7B60}"/>
              </a:ext>
            </a:extLst>
          </p:cNvPr>
          <p:cNvGrpSpPr/>
          <p:nvPr/>
        </p:nvGrpSpPr>
        <p:grpSpPr>
          <a:xfrm>
            <a:off x="604646" y="0"/>
            <a:ext cx="1351370" cy="1047014"/>
            <a:chOff x="604646" y="0"/>
            <a:chExt cx="1351370" cy="1047014"/>
          </a:xfrm>
          <a:solidFill>
            <a:srgbClr val="00A478"/>
          </a:solidFill>
        </p:grpSpPr>
        <p:sp>
          <p:nvSpPr>
            <p:cNvPr id="3" name="片側の 2 つの角を切り取った四角形 2">
              <a:extLst>
                <a:ext uri="{FF2B5EF4-FFF2-40B4-BE49-F238E27FC236}">
                  <a16:creationId xmlns:a16="http://schemas.microsoft.com/office/drawing/2014/main" xmlns="" id="{C35D1FFF-B187-312E-B10F-094550CA0465}"/>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片側の 2 つの角を切り取った四角形 37">
              <a:extLst>
                <a:ext uri="{FF2B5EF4-FFF2-40B4-BE49-F238E27FC236}">
                  <a16:creationId xmlns:a16="http://schemas.microsoft.com/office/drawing/2014/main" xmlns="" id="{55B71CB6-A6A3-5689-8255-B23672BBBE5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C45DF096-503E-EB20-0727-780B4668A26C}"/>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ja-JP" altLang="en-US" sz="3500" b="1">
                  <a:solidFill>
                    <a:schemeClr val="bg1"/>
                  </a:solidFill>
                  <a:latin typeface="Yu Gothic Pr6N B" panose="020B0400000000000000" pitchFamily="34" charset="-128"/>
                  <a:ea typeface="Yu Gothic Pr6N B" panose="020B0400000000000000" pitchFamily="34" charset="-128"/>
                </a:rPr>
                <a:t>1</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19" name="テキスト ボックス 18">
            <a:extLst>
              <a:ext uri="{FF2B5EF4-FFF2-40B4-BE49-F238E27FC236}">
                <a16:creationId xmlns:a16="http://schemas.microsoft.com/office/drawing/2014/main" xmlns="" id="{2A65662A-42F7-3536-73E2-F23CEB5A8CDD}"/>
              </a:ext>
            </a:extLst>
          </p:cNvPr>
          <p:cNvSpPr txBox="1"/>
          <p:nvPr/>
        </p:nvSpPr>
        <p:spPr>
          <a:xfrm>
            <a:off x="2675353" y="2722218"/>
            <a:ext cx="3710744" cy="338554"/>
          </a:xfrm>
          <a:prstGeom prst="rect">
            <a:avLst/>
          </a:prstGeom>
          <a:noFill/>
        </p:spPr>
        <p:txBody>
          <a:bodyPr wrap="square" anchor="ctr">
            <a:spAutoFit/>
          </a:bodyPr>
          <a:lstStyle/>
          <a:p>
            <a:pPr algn="ctr"/>
            <a:r>
              <a:rPr lang="ja-JP" altLang="en-US" sz="1600" b="1" dirty="0">
                <a:latin typeface="Meiryo" panose="020B0604030504040204" pitchFamily="34" charset="-128"/>
                <a:ea typeface="Meiryo" panose="020B0604030504040204" pitchFamily="34" charset="-128"/>
              </a:rPr>
              <a:t>プレミアムデジタル商品券</a:t>
            </a:r>
          </a:p>
        </p:txBody>
      </p:sp>
      <p:grpSp>
        <p:nvGrpSpPr>
          <p:cNvPr id="10" name="グループ化 9">
            <a:extLst>
              <a:ext uri="{FF2B5EF4-FFF2-40B4-BE49-F238E27FC236}">
                <a16:creationId xmlns:a16="http://schemas.microsoft.com/office/drawing/2014/main" xmlns="" id="{47F459A7-17B7-BA85-8EAB-02DF6DCA10C7}"/>
              </a:ext>
            </a:extLst>
          </p:cNvPr>
          <p:cNvGrpSpPr/>
          <p:nvPr/>
        </p:nvGrpSpPr>
        <p:grpSpPr>
          <a:xfrm>
            <a:off x="7514970" y="3142564"/>
            <a:ext cx="2327713" cy="2907900"/>
            <a:chOff x="739260" y="3829586"/>
            <a:chExt cx="2327713" cy="2758854"/>
          </a:xfrm>
        </p:grpSpPr>
        <p:sp>
          <p:nvSpPr>
            <p:cNvPr id="11" name="角丸四角形吹き出し 10">
              <a:extLst>
                <a:ext uri="{FF2B5EF4-FFF2-40B4-BE49-F238E27FC236}">
                  <a16:creationId xmlns:a16="http://schemas.microsoft.com/office/drawing/2014/main" xmlns="" id="{3C78FDDE-1C8C-BC85-DA55-1344733B4682}"/>
                </a:ext>
              </a:extLst>
            </p:cNvPr>
            <p:cNvSpPr/>
            <p:nvPr/>
          </p:nvSpPr>
          <p:spPr>
            <a:xfrm>
              <a:off x="739260" y="3829586"/>
              <a:ext cx="2327713" cy="2758854"/>
            </a:xfrm>
            <a:prstGeom prst="wedgeRoundRectCallout">
              <a:avLst>
                <a:gd name="adj1" fmla="val -63410"/>
                <a:gd name="adj2" fmla="val -10643"/>
                <a:gd name="adj3" fmla="val 16667"/>
              </a:avLst>
            </a:prstGeom>
            <a:solidFill>
              <a:srgbClr val="00A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0A2285AD-ABA8-F9B2-1555-95E3812EBEC8}"/>
                </a:ext>
              </a:extLst>
            </p:cNvPr>
            <p:cNvSpPr txBox="1"/>
            <p:nvPr/>
          </p:nvSpPr>
          <p:spPr>
            <a:xfrm>
              <a:off x="887434" y="4804652"/>
              <a:ext cx="2031363" cy="1246495"/>
            </a:xfrm>
            <a:prstGeom prst="rect">
              <a:avLst/>
            </a:prstGeom>
            <a:noFill/>
          </p:spPr>
          <p:txBody>
            <a:bodyPr wrap="square">
              <a:spAutoFit/>
            </a:bodyPr>
            <a:lstStyle/>
            <a:p>
              <a:pPr>
                <a:lnSpc>
                  <a:spcPts val="1840"/>
                </a:lnSpc>
              </a:pPr>
              <a:r>
                <a:rPr lang="ja-JP" altLang="en-US" sz="1200" b="1" dirty="0">
                  <a:solidFill>
                    <a:schemeClr val="bg1"/>
                  </a:solidFill>
                  <a:latin typeface="Meiryo" panose="020B0604030504040204" pitchFamily="34" charset="-128"/>
                  <a:ea typeface="Meiryo" panose="020B0604030504040204" pitchFamily="34" charset="-128"/>
                </a:rPr>
                <a:t>プレミアム付きデジタル商品券として期間限定で行うもの、地域通貨として長期的に行うものなど、多様な方式がとられている。</a:t>
              </a:r>
            </a:p>
          </p:txBody>
        </p:sp>
        <p:sp>
          <p:nvSpPr>
            <p:cNvPr id="13" name="テキスト ボックス 12">
              <a:extLst>
                <a:ext uri="{FF2B5EF4-FFF2-40B4-BE49-F238E27FC236}">
                  <a16:creationId xmlns:a16="http://schemas.microsoft.com/office/drawing/2014/main" xmlns="" id="{248A9E52-6DD8-29F6-B490-7D971C60F94D}"/>
                </a:ext>
              </a:extLst>
            </p:cNvPr>
            <p:cNvSpPr txBox="1"/>
            <p:nvPr/>
          </p:nvSpPr>
          <p:spPr>
            <a:xfrm>
              <a:off x="1260649" y="4139055"/>
              <a:ext cx="1390677" cy="400110"/>
            </a:xfrm>
            <a:prstGeom prst="rect">
              <a:avLst/>
            </a:prstGeom>
            <a:noFill/>
          </p:spPr>
          <p:txBody>
            <a:bodyPr wrap="square">
              <a:spAutoFit/>
            </a:bodyPr>
            <a:lstStyle/>
            <a:p>
              <a:r>
                <a:rPr lang="en-US" altLang="ja-JP" sz="2000" b="1" dirty="0">
                  <a:solidFill>
                    <a:schemeClr val="bg1"/>
                  </a:solidFill>
                  <a:latin typeface="Meiryo" panose="020B0604030504040204" pitchFamily="34" charset="-128"/>
                  <a:ea typeface="Meiryo" panose="020B0604030504040204" pitchFamily="34" charset="-128"/>
                </a:rPr>
                <a:t>CHECK!</a:t>
              </a:r>
            </a:p>
          </p:txBody>
        </p:sp>
      </p:grpSp>
      <p:sp>
        <p:nvSpPr>
          <p:cNvPr id="26" name="テキスト ボックス 25">
            <a:extLst>
              <a:ext uri="{FF2B5EF4-FFF2-40B4-BE49-F238E27FC236}">
                <a16:creationId xmlns:a16="http://schemas.microsoft.com/office/drawing/2014/main" xmlns="" id="{2A65662A-42F7-3536-73E2-F23CEB5A8CDD}"/>
              </a:ext>
            </a:extLst>
          </p:cNvPr>
          <p:cNvSpPr txBox="1"/>
          <p:nvPr/>
        </p:nvSpPr>
        <p:spPr>
          <a:xfrm>
            <a:off x="1759618" y="2209002"/>
            <a:ext cx="7267231" cy="338554"/>
          </a:xfrm>
          <a:prstGeom prst="rect">
            <a:avLst/>
          </a:prstGeom>
          <a:noFill/>
        </p:spPr>
        <p:txBody>
          <a:bodyPr wrap="square">
            <a:spAutoFit/>
          </a:bodyPr>
          <a:lstStyle/>
          <a:p>
            <a:pPr algn="ctr"/>
            <a:r>
              <a:rPr lang="ja-JP" altLang="en-US" sz="1600" b="1" dirty="0">
                <a:latin typeface="Meiryo" panose="020B0604030504040204" pitchFamily="34" charset="-128"/>
                <a:ea typeface="Meiryo" panose="020B0604030504040204" pitchFamily="34" charset="-128"/>
              </a:rPr>
              <a:t>東京都内の他の自治体でもキャッシュレス事業を実施しています。</a:t>
            </a:r>
          </a:p>
        </p:txBody>
      </p:sp>
      <p:sp>
        <p:nvSpPr>
          <p:cNvPr id="28" name="正方形/長方形 27"/>
          <p:cNvSpPr/>
          <p:nvPr/>
        </p:nvSpPr>
        <p:spPr>
          <a:xfrm flipH="1">
            <a:off x="1017239" y="2679531"/>
            <a:ext cx="1036569" cy="384595"/>
          </a:xfrm>
          <a:prstGeom prst="rect">
            <a:avLst/>
          </a:prstGeom>
          <a:solidFill>
            <a:srgbClr val="00A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足立区</a:t>
            </a:r>
          </a:p>
        </p:txBody>
      </p:sp>
      <p:sp>
        <p:nvSpPr>
          <p:cNvPr id="30" name="角丸四角形 29">
            <a:extLst>
              <a:ext uri="{FF2B5EF4-FFF2-40B4-BE49-F238E27FC236}">
                <a16:creationId xmlns:a16="http://schemas.microsoft.com/office/drawing/2014/main" xmlns="" id="{6A0D5ECF-DF89-70E5-4E92-15281433D684}"/>
              </a:ext>
            </a:extLst>
          </p:cNvPr>
          <p:cNvSpPr/>
          <p:nvPr/>
        </p:nvSpPr>
        <p:spPr>
          <a:xfrm>
            <a:off x="1011977" y="2679531"/>
            <a:ext cx="5967933" cy="392802"/>
          </a:xfrm>
          <a:prstGeom prst="roundRect">
            <a:avLst>
              <a:gd name="adj" fmla="val 1443"/>
            </a:avLst>
          </a:prstGeom>
          <a:noFill/>
          <a:ln w="19050">
            <a:solidFill>
              <a:srgbClr val="00A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xmlns="" id="{2A65662A-42F7-3536-73E2-F23CEB5A8CDD}"/>
              </a:ext>
            </a:extLst>
          </p:cNvPr>
          <p:cNvSpPr txBox="1"/>
          <p:nvPr/>
        </p:nvSpPr>
        <p:spPr>
          <a:xfrm>
            <a:off x="1275413" y="3898776"/>
            <a:ext cx="6242385" cy="605294"/>
          </a:xfrm>
          <a:prstGeom prst="rect">
            <a:avLst/>
          </a:prstGeom>
          <a:noFill/>
        </p:spPr>
        <p:txBody>
          <a:bodyPr wrap="square">
            <a:spAutoFit/>
          </a:bodyPr>
          <a:lstStyle/>
          <a:p>
            <a:pPr>
              <a:lnSpc>
                <a:spcPts val="2000"/>
              </a:lnSpc>
            </a:pPr>
            <a:r>
              <a:rPr lang="ja-JP" altLang="en-US" sz="1200" dirty="0">
                <a:latin typeface="Meiryo" panose="020B0604030504040204" pitchFamily="34" charset="-128"/>
                <a:ea typeface="Meiryo" panose="020B0604030504040204" pitchFamily="34" charset="-128"/>
              </a:rPr>
              <a:t>■期間　　：令和</a:t>
            </a:r>
            <a:r>
              <a:rPr lang="en-US" altLang="ja-JP" sz="1200" dirty="0">
                <a:latin typeface="Meiryo" panose="020B0604030504040204" pitchFamily="34" charset="-128"/>
                <a:ea typeface="Meiryo" panose="020B0604030504040204" pitchFamily="34" charset="-128"/>
              </a:rPr>
              <a:t>4</a:t>
            </a:r>
            <a:r>
              <a:rPr lang="ja-JP" altLang="en-US" sz="1200" dirty="0">
                <a:latin typeface="Meiryo" panose="020B0604030504040204" pitchFamily="34" charset="-128"/>
                <a:ea typeface="Meiryo" panose="020B0604030504040204" pitchFamily="34" charset="-128"/>
              </a:rPr>
              <a:t>年</a:t>
            </a:r>
            <a:r>
              <a:rPr lang="en-US" altLang="ja-JP" sz="1200" dirty="0">
                <a:latin typeface="Meiryo" panose="020B0604030504040204" pitchFamily="34" charset="-128"/>
                <a:ea typeface="Meiryo" panose="020B0604030504040204" pitchFamily="34" charset="-128"/>
              </a:rPr>
              <a:t>7</a:t>
            </a:r>
            <a:r>
              <a:rPr lang="ja-JP" altLang="en-US" sz="1200" dirty="0">
                <a:latin typeface="Meiryo" panose="020B0604030504040204" pitchFamily="34" charset="-128"/>
                <a:ea typeface="Meiryo" panose="020B0604030504040204" pitchFamily="34" charset="-128"/>
              </a:rPr>
              <a:t>月</a:t>
            </a:r>
            <a:r>
              <a:rPr lang="en-US" altLang="ja-JP" sz="1200" dirty="0">
                <a:latin typeface="Meiryo" panose="020B0604030504040204" pitchFamily="34" charset="-128"/>
                <a:ea typeface="Meiryo" panose="020B0604030504040204" pitchFamily="34" charset="-128"/>
              </a:rPr>
              <a:t>1</a:t>
            </a:r>
            <a:r>
              <a:rPr lang="ja-JP" altLang="en-US" sz="1200" dirty="0">
                <a:latin typeface="Meiryo" panose="020B0604030504040204" pitchFamily="34" charset="-128"/>
                <a:ea typeface="Meiryo" panose="020B0604030504040204" pitchFamily="34" charset="-128"/>
              </a:rPr>
              <a:t>日～令和</a:t>
            </a:r>
            <a:r>
              <a:rPr lang="en-US" altLang="ja-JP" sz="1200" dirty="0">
                <a:latin typeface="Meiryo" panose="020B0604030504040204" pitchFamily="34" charset="-128"/>
                <a:ea typeface="Meiryo" panose="020B0604030504040204" pitchFamily="34" charset="-128"/>
              </a:rPr>
              <a:t>4</a:t>
            </a:r>
            <a:r>
              <a:rPr lang="ja-JP" altLang="en-US" sz="1200" dirty="0">
                <a:latin typeface="Meiryo" panose="020B0604030504040204" pitchFamily="34" charset="-128"/>
                <a:ea typeface="Meiryo" panose="020B0604030504040204" pitchFamily="34" charset="-128"/>
              </a:rPr>
              <a:t>年</a:t>
            </a:r>
            <a:r>
              <a:rPr lang="en-US" altLang="ja-JP" sz="1200" dirty="0">
                <a:latin typeface="Meiryo" panose="020B0604030504040204" pitchFamily="34" charset="-128"/>
                <a:ea typeface="Meiryo" panose="020B0604030504040204" pitchFamily="34" charset="-128"/>
              </a:rPr>
              <a:t>12</a:t>
            </a:r>
            <a:r>
              <a:rPr lang="ja-JP" altLang="en-US" sz="1200" dirty="0">
                <a:latin typeface="Meiryo" panose="020B0604030504040204" pitchFamily="34" charset="-128"/>
                <a:ea typeface="Meiryo" panose="020B0604030504040204" pitchFamily="34" charset="-128"/>
              </a:rPr>
              <a:t>月</a:t>
            </a:r>
            <a:r>
              <a:rPr lang="en-US" altLang="ja-JP" sz="1200" dirty="0">
                <a:latin typeface="Meiryo" panose="020B0604030504040204" pitchFamily="34" charset="-128"/>
                <a:ea typeface="Meiryo" panose="020B0604030504040204" pitchFamily="34" charset="-128"/>
              </a:rPr>
              <a:t>31</a:t>
            </a:r>
            <a:r>
              <a:rPr lang="ja-JP" altLang="en-US" sz="1200" dirty="0">
                <a:latin typeface="Meiryo" panose="020B0604030504040204" pitchFamily="34" charset="-128"/>
                <a:ea typeface="Meiryo" panose="020B0604030504040204" pitchFamily="34" charset="-128"/>
              </a:rPr>
              <a:t>日</a:t>
            </a:r>
            <a:endParaRPr lang="en-US" altLang="ja-JP" sz="1200" dirty="0">
              <a:latin typeface="Meiryo" panose="020B0604030504040204" pitchFamily="34" charset="-128"/>
              <a:ea typeface="Meiryo" panose="020B0604030504040204" pitchFamily="34" charset="-128"/>
            </a:endParaRPr>
          </a:p>
          <a:p>
            <a:pPr>
              <a:lnSpc>
                <a:spcPts val="2000"/>
              </a:lnSpc>
            </a:pPr>
            <a:r>
              <a:rPr lang="ja-JP" altLang="en-US" sz="1200" dirty="0">
                <a:latin typeface="Meiryo" panose="020B0604030504040204" pitchFamily="34" charset="-128"/>
                <a:ea typeface="Meiryo" panose="020B0604030504040204" pitchFamily="34" charset="-128"/>
              </a:rPr>
              <a:t>■決済方法：専用アプリで店舗の</a:t>
            </a:r>
            <a:r>
              <a:rPr lang="en-US" altLang="ja-JP" sz="1200" dirty="0">
                <a:latin typeface="Meiryo" panose="020B0604030504040204" pitchFamily="34" charset="-128"/>
                <a:ea typeface="Meiryo" panose="020B0604030504040204" pitchFamily="34" charset="-128"/>
              </a:rPr>
              <a:t>QR</a:t>
            </a:r>
            <a:r>
              <a:rPr lang="ja-JP" altLang="en-US" sz="1200" dirty="0">
                <a:latin typeface="Meiryo" panose="020B0604030504040204" pitchFamily="34" charset="-128"/>
                <a:ea typeface="Meiryo" panose="020B0604030504040204" pitchFamily="34" charset="-128"/>
              </a:rPr>
              <a:t>コードを読み取り決済</a:t>
            </a:r>
          </a:p>
        </p:txBody>
      </p:sp>
      <p:sp>
        <p:nvSpPr>
          <p:cNvPr id="22" name="テキスト ボックス 21">
            <a:extLst>
              <a:ext uri="{FF2B5EF4-FFF2-40B4-BE49-F238E27FC236}">
                <a16:creationId xmlns:a16="http://schemas.microsoft.com/office/drawing/2014/main" xmlns="" id="{2A65662A-42F7-3536-73E2-F23CEB5A8CDD}"/>
              </a:ext>
            </a:extLst>
          </p:cNvPr>
          <p:cNvSpPr txBox="1"/>
          <p:nvPr/>
        </p:nvSpPr>
        <p:spPr>
          <a:xfrm>
            <a:off x="1291663" y="3254093"/>
            <a:ext cx="5586648" cy="656590"/>
          </a:xfrm>
          <a:prstGeom prst="rect">
            <a:avLst/>
          </a:prstGeom>
          <a:noFill/>
        </p:spPr>
        <p:txBody>
          <a:bodyPr wrap="square" anchor="ctr">
            <a:spAutoFit/>
          </a:bodyPr>
          <a:lstStyle/>
          <a:p>
            <a:pPr>
              <a:lnSpc>
                <a:spcPts val="2200"/>
              </a:lnSpc>
            </a:pPr>
            <a:r>
              <a:rPr lang="en-US" altLang="ja-JP" sz="1600" b="1" dirty="0">
                <a:latin typeface="Meiryo" panose="020B0604030504040204" pitchFamily="34" charset="-128"/>
                <a:ea typeface="Meiryo" panose="020B0604030504040204" pitchFamily="34" charset="-128"/>
              </a:rPr>
              <a:t>5,000</a:t>
            </a:r>
            <a:r>
              <a:rPr lang="ja-JP" altLang="en-US" sz="1600" b="1" dirty="0">
                <a:latin typeface="Meiryo" panose="020B0604030504040204" pitchFamily="34" charset="-128"/>
                <a:ea typeface="Meiryo" panose="020B0604030504040204" pitchFamily="34" charset="-128"/>
              </a:rPr>
              <a:t>円で</a:t>
            </a:r>
            <a:r>
              <a:rPr lang="en-US" altLang="ja-JP" sz="1600" b="1" dirty="0">
                <a:latin typeface="Meiryo" panose="020B0604030504040204" pitchFamily="34" charset="-128"/>
                <a:ea typeface="Meiryo" panose="020B0604030504040204" pitchFamily="34" charset="-128"/>
              </a:rPr>
              <a:t>6,000</a:t>
            </a:r>
            <a:r>
              <a:rPr lang="ja-JP" altLang="en-US" sz="1600" b="1" dirty="0">
                <a:latin typeface="Meiryo" panose="020B0604030504040204" pitchFamily="34" charset="-128"/>
                <a:ea typeface="Meiryo" panose="020B0604030504040204" pitchFamily="34" charset="-128"/>
              </a:rPr>
              <a:t>円分のデジタル商品券の購入が可能。</a:t>
            </a:r>
            <a:endParaRPr lang="en-US" altLang="ja-JP" sz="1600" b="1" dirty="0">
              <a:latin typeface="Meiryo" panose="020B0604030504040204" pitchFamily="34" charset="-128"/>
              <a:ea typeface="Meiryo" panose="020B0604030504040204" pitchFamily="34" charset="-128"/>
            </a:endParaRPr>
          </a:p>
          <a:p>
            <a:pPr>
              <a:lnSpc>
                <a:spcPts val="2200"/>
              </a:lnSpc>
            </a:pPr>
            <a:r>
              <a:rPr lang="ja-JP" altLang="en-US" sz="1600" b="1" dirty="0">
                <a:latin typeface="Meiryo" panose="020B0604030504040204" pitchFamily="34" charset="-128"/>
                <a:ea typeface="Meiryo" panose="020B0604030504040204" pitchFamily="34" charset="-128"/>
              </a:rPr>
              <a:t>区内の商店で利用可能なプレミアム付きデジタル商品券。</a:t>
            </a:r>
          </a:p>
        </p:txBody>
      </p:sp>
      <p:sp>
        <p:nvSpPr>
          <p:cNvPr id="44" name="角丸四角形 43">
            <a:extLst>
              <a:ext uri="{FF2B5EF4-FFF2-40B4-BE49-F238E27FC236}">
                <a16:creationId xmlns:a16="http://schemas.microsoft.com/office/drawing/2014/main" xmlns="" id="{85235AFE-A835-326C-0FD7-934702FC8F50}"/>
              </a:ext>
            </a:extLst>
          </p:cNvPr>
          <p:cNvSpPr/>
          <p:nvPr/>
        </p:nvSpPr>
        <p:spPr>
          <a:xfrm>
            <a:off x="1011977" y="5291736"/>
            <a:ext cx="5967933" cy="1426092"/>
          </a:xfrm>
          <a:prstGeom prst="roundRect">
            <a:avLst>
              <a:gd name="adj" fmla="val 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xmlns="" id="{2A65662A-42F7-3536-73E2-F23CEB5A8CDD}"/>
              </a:ext>
            </a:extLst>
          </p:cNvPr>
          <p:cNvSpPr txBox="1"/>
          <p:nvPr/>
        </p:nvSpPr>
        <p:spPr>
          <a:xfrm>
            <a:off x="2675353" y="4871390"/>
            <a:ext cx="3710744" cy="338554"/>
          </a:xfrm>
          <a:prstGeom prst="rect">
            <a:avLst/>
          </a:prstGeom>
          <a:noFill/>
        </p:spPr>
        <p:txBody>
          <a:bodyPr wrap="square" anchor="ctr">
            <a:spAutoFit/>
          </a:bodyPr>
          <a:lstStyle/>
          <a:p>
            <a:pPr algn="ctr"/>
            <a:r>
              <a:rPr lang="ja-JP" altLang="en-US" sz="1600" b="1" dirty="0">
                <a:latin typeface="Meiryo" panose="020B0604030504040204" pitchFamily="34" charset="-128"/>
                <a:ea typeface="Meiryo" panose="020B0604030504040204" pitchFamily="34" charset="-128"/>
              </a:rPr>
              <a:t>せたがや</a:t>
            </a:r>
            <a:r>
              <a:rPr lang="en-US" altLang="ja-JP" sz="1600" b="1" dirty="0">
                <a:latin typeface="Meiryo" panose="020B0604030504040204" pitchFamily="34" charset="-128"/>
                <a:ea typeface="Meiryo" panose="020B0604030504040204" pitchFamily="34" charset="-128"/>
              </a:rPr>
              <a:t>Pay</a:t>
            </a:r>
          </a:p>
        </p:txBody>
      </p:sp>
      <p:sp>
        <p:nvSpPr>
          <p:cNvPr id="46" name="正方形/長方形 45"/>
          <p:cNvSpPr/>
          <p:nvPr/>
        </p:nvSpPr>
        <p:spPr>
          <a:xfrm flipH="1">
            <a:off x="1017239" y="4828703"/>
            <a:ext cx="1036569" cy="384595"/>
          </a:xfrm>
          <a:prstGeom prst="rect">
            <a:avLst/>
          </a:prstGeom>
          <a:solidFill>
            <a:srgbClr val="00A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世田谷区</a:t>
            </a:r>
          </a:p>
        </p:txBody>
      </p:sp>
      <p:sp>
        <p:nvSpPr>
          <p:cNvPr id="47" name="角丸四角形 46">
            <a:extLst>
              <a:ext uri="{FF2B5EF4-FFF2-40B4-BE49-F238E27FC236}">
                <a16:creationId xmlns:a16="http://schemas.microsoft.com/office/drawing/2014/main" xmlns="" id="{6A0D5ECF-DF89-70E5-4E92-15281433D684}"/>
              </a:ext>
            </a:extLst>
          </p:cNvPr>
          <p:cNvSpPr/>
          <p:nvPr/>
        </p:nvSpPr>
        <p:spPr>
          <a:xfrm>
            <a:off x="1011977" y="4828703"/>
            <a:ext cx="5967933" cy="392802"/>
          </a:xfrm>
          <a:prstGeom prst="roundRect">
            <a:avLst>
              <a:gd name="adj" fmla="val 1443"/>
            </a:avLst>
          </a:prstGeom>
          <a:noFill/>
          <a:ln w="19050">
            <a:solidFill>
              <a:srgbClr val="00A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xmlns="" id="{2A65662A-42F7-3536-73E2-F23CEB5A8CDD}"/>
              </a:ext>
            </a:extLst>
          </p:cNvPr>
          <p:cNvSpPr txBox="1"/>
          <p:nvPr/>
        </p:nvSpPr>
        <p:spPr>
          <a:xfrm>
            <a:off x="1275413" y="6047948"/>
            <a:ext cx="6242385" cy="605294"/>
          </a:xfrm>
          <a:prstGeom prst="rect">
            <a:avLst/>
          </a:prstGeom>
          <a:noFill/>
        </p:spPr>
        <p:txBody>
          <a:bodyPr wrap="square">
            <a:spAutoFit/>
          </a:bodyPr>
          <a:lstStyle/>
          <a:p>
            <a:pPr>
              <a:lnSpc>
                <a:spcPts val="2000"/>
              </a:lnSpc>
            </a:pPr>
            <a:r>
              <a:rPr lang="ja-JP" altLang="en-US" sz="1200" dirty="0">
                <a:latin typeface="Meiryo" panose="020B0604030504040204" pitchFamily="34" charset="-128"/>
                <a:ea typeface="Meiryo" panose="020B0604030504040204" pitchFamily="34" charset="-128"/>
              </a:rPr>
              <a:t>■期間　　：令和</a:t>
            </a:r>
            <a:r>
              <a:rPr lang="en-US" altLang="ja-JP" sz="1200" dirty="0">
                <a:latin typeface="Meiryo" panose="020B0604030504040204" pitchFamily="34" charset="-128"/>
                <a:ea typeface="Meiryo" panose="020B0604030504040204" pitchFamily="34" charset="-128"/>
              </a:rPr>
              <a:t>3</a:t>
            </a:r>
            <a:r>
              <a:rPr lang="ja-JP" altLang="en-US" sz="1200" dirty="0">
                <a:latin typeface="Meiryo" panose="020B0604030504040204" pitchFamily="34" charset="-128"/>
                <a:ea typeface="Meiryo" panose="020B0604030504040204" pitchFamily="34" charset="-128"/>
              </a:rPr>
              <a:t>年</a:t>
            </a:r>
            <a:r>
              <a:rPr lang="en-US" altLang="ja-JP" sz="1200" dirty="0">
                <a:latin typeface="Meiryo" panose="020B0604030504040204" pitchFamily="34" charset="-128"/>
                <a:ea typeface="Meiryo" panose="020B0604030504040204" pitchFamily="34" charset="-128"/>
              </a:rPr>
              <a:t>2</a:t>
            </a:r>
            <a:r>
              <a:rPr lang="ja-JP" altLang="en-US" sz="1200" dirty="0">
                <a:latin typeface="Meiryo" panose="020B0604030504040204" pitchFamily="34" charset="-128"/>
                <a:ea typeface="Meiryo" panose="020B0604030504040204" pitchFamily="34" charset="-128"/>
              </a:rPr>
              <a:t>月～</a:t>
            </a:r>
          </a:p>
          <a:p>
            <a:pPr>
              <a:lnSpc>
                <a:spcPts val="2000"/>
              </a:lnSpc>
            </a:pPr>
            <a:r>
              <a:rPr lang="ja-JP" altLang="en-US" sz="1200" dirty="0">
                <a:latin typeface="Meiryo" panose="020B0604030504040204" pitchFamily="34" charset="-128"/>
                <a:ea typeface="Meiryo" panose="020B0604030504040204" pitchFamily="34" charset="-128"/>
              </a:rPr>
              <a:t>■決済方法：専用アプリで店舗の</a:t>
            </a:r>
            <a:r>
              <a:rPr lang="en-US" altLang="ja-JP" sz="1200" dirty="0">
                <a:latin typeface="Meiryo" panose="020B0604030504040204" pitchFamily="34" charset="-128"/>
                <a:ea typeface="Meiryo" panose="020B0604030504040204" pitchFamily="34" charset="-128"/>
              </a:rPr>
              <a:t>QR</a:t>
            </a:r>
            <a:r>
              <a:rPr lang="ja-JP" altLang="en-US" sz="1200" dirty="0">
                <a:latin typeface="Meiryo" panose="020B0604030504040204" pitchFamily="34" charset="-128"/>
                <a:ea typeface="Meiryo" panose="020B0604030504040204" pitchFamily="34" charset="-128"/>
              </a:rPr>
              <a:t>コードを読み取り決済</a:t>
            </a:r>
          </a:p>
        </p:txBody>
      </p:sp>
      <p:sp>
        <p:nvSpPr>
          <p:cNvPr id="49" name="テキスト ボックス 48">
            <a:extLst>
              <a:ext uri="{FF2B5EF4-FFF2-40B4-BE49-F238E27FC236}">
                <a16:creationId xmlns:a16="http://schemas.microsoft.com/office/drawing/2014/main" xmlns="" id="{2A65662A-42F7-3536-73E2-F23CEB5A8CDD}"/>
              </a:ext>
            </a:extLst>
          </p:cNvPr>
          <p:cNvSpPr txBox="1"/>
          <p:nvPr/>
        </p:nvSpPr>
        <p:spPr>
          <a:xfrm>
            <a:off x="1306777" y="5403265"/>
            <a:ext cx="5586648" cy="656590"/>
          </a:xfrm>
          <a:prstGeom prst="rect">
            <a:avLst/>
          </a:prstGeom>
          <a:noFill/>
        </p:spPr>
        <p:txBody>
          <a:bodyPr wrap="square" anchor="ctr">
            <a:spAutoFit/>
          </a:bodyPr>
          <a:lstStyle/>
          <a:p>
            <a:pPr>
              <a:lnSpc>
                <a:spcPts val="2200"/>
              </a:lnSpc>
            </a:pPr>
            <a:r>
              <a:rPr lang="ja-JP" altLang="en-US" sz="1600" b="1" dirty="0">
                <a:latin typeface="Meiryo" panose="020B0604030504040204" pitchFamily="34" charset="-128"/>
                <a:ea typeface="Meiryo" panose="020B0604030504040204" pitchFamily="34" charset="-128"/>
              </a:rPr>
              <a:t>世田谷区内の加盟店で使える地域通貨。</a:t>
            </a:r>
            <a:endParaRPr lang="en-US" altLang="ja-JP" sz="1600" b="1" dirty="0">
              <a:latin typeface="Meiryo" panose="020B0604030504040204" pitchFamily="34" charset="-128"/>
              <a:ea typeface="Meiryo" panose="020B0604030504040204" pitchFamily="34" charset="-128"/>
            </a:endParaRPr>
          </a:p>
          <a:p>
            <a:pPr>
              <a:lnSpc>
                <a:spcPts val="2200"/>
              </a:lnSpc>
            </a:pPr>
            <a:r>
              <a:rPr lang="ja-JP" altLang="en-US" sz="1600" b="1" dirty="0">
                <a:latin typeface="Meiryo" panose="020B0604030504040204" pitchFamily="34" charset="-128"/>
                <a:ea typeface="Meiryo" panose="020B0604030504040204" pitchFamily="34" charset="-128"/>
              </a:rPr>
              <a:t>チャージしたコインの送受信も可能。</a:t>
            </a:r>
          </a:p>
        </p:txBody>
      </p:sp>
    </p:spTree>
    <p:extLst>
      <p:ext uri="{BB962C8B-B14F-4D97-AF65-F5344CB8AC3E}">
        <p14:creationId xmlns:p14="http://schemas.microsoft.com/office/powerpoint/2010/main" val="846379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xmlns="" id="{2DBD94E4-C13F-EB07-A5E1-4DDC3253085D}"/>
              </a:ext>
            </a:extLst>
          </p:cNvPr>
          <p:cNvSpPr/>
          <p:nvPr/>
        </p:nvSpPr>
        <p:spPr>
          <a:xfrm>
            <a:off x="604646" y="2031107"/>
            <a:ext cx="9609405" cy="4909399"/>
          </a:xfrm>
          <a:prstGeom prst="roundRect">
            <a:avLst>
              <a:gd name="adj" fmla="val 2252"/>
            </a:avLst>
          </a:prstGeom>
          <a:solidFill>
            <a:schemeClr val="bg1"/>
          </a:solid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xmlns="" id="{01683D90-8F54-59BE-33DA-98E47CDC9869}"/>
              </a:ext>
            </a:extLst>
          </p:cNvPr>
          <p:cNvSpPr txBox="1"/>
          <p:nvPr/>
        </p:nvSpPr>
        <p:spPr>
          <a:xfrm>
            <a:off x="786101" y="1442552"/>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1. QR</a:t>
            </a:r>
            <a:r>
              <a:rPr lang="ja-JP" altLang="en-US" sz="2800" b="1" dirty="0">
                <a:latin typeface="Meiryo" panose="020B0604030504040204" pitchFamily="34" charset="-128"/>
                <a:ea typeface="Meiryo" panose="020B0604030504040204" pitchFamily="34" charset="-128"/>
              </a:rPr>
              <a:t>コード決済の概要</a:t>
            </a:r>
          </a:p>
        </p:txBody>
      </p:sp>
      <p:grpSp>
        <p:nvGrpSpPr>
          <p:cNvPr id="62" name="グループ化 61">
            <a:extLst>
              <a:ext uri="{FF2B5EF4-FFF2-40B4-BE49-F238E27FC236}">
                <a16:creationId xmlns:a16="http://schemas.microsoft.com/office/drawing/2014/main" xmlns="" id="{2193CC3C-A15B-7944-E378-B3A9392801A5}"/>
              </a:ext>
            </a:extLst>
          </p:cNvPr>
          <p:cNvGrpSpPr/>
          <p:nvPr/>
        </p:nvGrpSpPr>
        <p:grpSpPr>
          <a:xfrm>
            <a:off x="604646" y="2821"/>
            <a:ext cx="1351370" cy="1047014"/>
            <a:chOff x="604646" y="0"/>
            <a:chExt cx="1351370" cy="1047014"/>
          </a:xfrm>
          <a:solidFill>
            <a:srgbClr val="C62153"/>
          </a:solidFill>
        </p:grpSpPr>
        <p:sp>
          <p:nvSpPr>
            <p:cNvPr id="63" name="片側の 2 つの角を切り取った四角形 62">
              <a:extLst>
                <a:ext uri="{FF2B5EF4-FFF2-40B4-BE49-F238E27FC236}">
                  <a16:creationId xmlns:a16="http://schemas.microsoft.com/office/drawing/2014/main" xmlns="" id="{D5D591E5-42FA-A1C1-F2B5-82F382922DC1}"/>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xmlns=""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xmlns="" id="{A3525639-CD2D-25E6-AA1B-D13D8DDC40C5}"/>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2</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12" name="テキスト ボックス 11">
            <a:extLst>
              <a:ext uri="{FF2B5EF4-FFF2-40B4-BE49-F238E27FC236}">
                <a16:creationId xmlns:a16="http://schemas.microsoft.com/office/drawing/2014/main" xmlns="" id="{35FCA228-A6D8-4315-AD78-7F56C68E6DE7}"/>
              </a:ext>
            </a:extLst>
          </p:cNvPr>
          <p:cNvSpPr txBox="1"/>
          <p:nvPr/>
        </p:nvSpPr>
        <p:spPr>
          <a:xfrm>
            <a:off x="2085871" y="611386"/>
            <a:ext cx="7417685" cy="461665"/>
          </a:xfrm>
          <a:prstGeom prst="rect">
            <a:avLst/>
          </a:prstGeom>
          <a:noFill/>
        </p:spPr>
        <p:txBody>
          <a:bodyPr wrap="square">
            <a:spAutoFit/>
          </a:bodyPr>
          <a:lstStyle/>
          <a:p>
            <a:r>
              <a:rPr lang="en-US" altLang="ja-JP" sz="2400" b="1" dirty="0">
                <a:latin typeface="Meiryo" panose="020B0604030504040204" pitchFamily="34" charset="-128"/>
                <a:ea typeface="Meiryo" panose="020B0604030504040204" pitchFamily="34" charset="-128"/>
              </a:rPr>
              <a:t>QR</a:t>
            </a:r>
            <a:r>
              <a:rPr lang="ja-JP" altLang="en-US" sz="2400" b="1">
                <a:latin typeface="Meiryo" panose="020B0604030504040204" pitchFamily="34" charset="-128"/>
                <a:ea typeface="Meiryo" panose="020B0604030504040204" pitchFamily="34" charset="-128"/>
              </a:rPr>
              <a:t>コード決済とは</a:t>
            </a:r>
          </a:p>
        </p:txBody>
      </p:sp>
      <p:sp>
        <p:nvSpPr>
          <p:cNvPr id="43" name="テキスト ボックス 42">
            <a:extLst>
              <a:ext uri="{FF2B5EF4-FFF2-40B4-BE49-F238E27FC236}">
                <a16:creationId xmlns:a16="http://schemas.microsoft.com/office/drawing/2014/main" xmlns="" id="{AF095506-11D7-8095-C660-28CB7042F920}"/>
              </a:ext>
            </a:extLst>
          </p:cNvPr>
          <p:cNvSpPr txBox="1"/>
          <p:nvPr/>
        </p:nvSpPr>
        <p:spPr>
          <a:xfrm>
            <a:off x="1054607" y="2183344"/>
            <a:ext cx="8709481" cy="900246"/>
          </a:xfrm>
          <a:prstGeom prst="rect">
            <a:avLst/>
          </a:prstGeom>
          <a:noFill/>
        </p:spPr>
        <p:txBody>
          <a:bodyPr wrap="square">
            <a:spAutoFit/>
          </a:bodyPr>
          <a:lstStyle/>
          <a:p>
            <a:pPr algn="ctr">
              <a:lnSpc>
                <a:spcPts val="2120"/>
              </a:lnSpc>
            </a:pPr>
            <a:r>
              <a:rPr lang="en-US" altLang="ja-JP" sz="1600" b="1" dirty="0">
                <a:latin typeface="Meiryo" panose="020B0604030504040204" pitchFamily="34" charset="-128"/>
                <a:ea typeface="Meiryo" panose="020B0604030504040204" pitchFamily="34" charset="-128"/>
              </a:rPr>
              <a:t>QR</a:t>
            </a:r>
            <a:r>
              <a:rPr lang="ja-JP" altLang="en-US" sz="1600" b="1" dirty="0">
                <a:latin typeface="Meiryo" panose="020B0604030504040204" pitchFamily="34" charset="-128"/>
                <a:ea typeface="Meiryo" panose="020B0604030504040204" pitchFamily="34" charset="-128"/>
              </a:rPr>
              <a:t>コード決済とは</a:t>
            </a:r>
            <a:r>
              <a:rPr lang="ja-JP" altLang="en-US" sz="1600" b="1" dirty="0" smtClean="0">
                <a:latin typeface="Meiryo" panose="020B0604030504040204" pitchFamily="34" charset="-128"/>
                <a:ea typeface="Meiryo" panose="020B0604030504040204" pitchFamily="34" charset="-128"/>
              </a:rPr>
              <a:t>、</a:t>
            </a:r>
            <a:endParaRPr lang="en-US" altLang="ja-JP" sz="1600" b="1" dirty="0" smtClean="0">
              <a:latin typeface="Meiryo" panose="020B0604030504040204" pitchFamily="34" charset="-128"/>
              <a:ea typeface="Meiryo" panose="020B0604030504040204" pitchFamily="34" charset="-128"/>
            </a:endParaRPr>
          </a:p>
          <a:p>
            <a:pPr algn="ctr">
              <a:lnSpc>
                <a:spcPts val="2120"/>
              </a:lnSpc>
            </a:pPr>
            <a:r>
              <a:rPr lang="ja-JP" altLang="en-US" sz="1600" b="1" dirty="0" smtClean="0">
                <a:latin typeface="Meiryo" panose="020B0604030504040204" pitchFamily="34" charset="-128"/>
                <a:ea typeface="Meiryo" panose="020B0604030504040204" pitchFamily="34" charset="-128"/>
              </a:rPr>
              <a:t>消費者もしくは店舗のスマホのカメラ</a:t>
            </a:r>
            <a:r>
              <a:rPr lang="ja-JP" altLang="en-US" sz="1600" b="1" dirty="0">
                <a:latin typeface="Meiryo" panose="020B0604030504040204" pitchFamily="34" charset="-128"/>
                <a:ea typeface="Meiryo" panose="020B0604030504040204" pitchFamily="34" charset="-128"/>
              </a:rPr>
              <a:t>機能</a:t>
            </a:r>
            <a:r>
              <a:rPr lang="ja-JP" altLang="en-US" sz="1600" b="1" dirty="0" smtClean="0">
                <a:latin typeface="Meiryo" panose="020B0604030504040204" pitchFamily="34" charset="-128"/>
                <a:ea typeface="Meiryo" panose="020B0604030504040204" pitchFamily="34" charset="-128"/>
              </a:rPr>
              <a:t>や店舗の決済</a:t>
            </a:r>
            <a:r>
              <a:rPr lang="ja-JP" altLang="en-US" sz="1600" b="1" dirty="0">
                <a:latin typeface="Meiryo" panose="020B0604030504040204" pitchFamily="34" charset="-128"/>
                <a:ea typeface="Meiryo" panose="020B0604030504040204" pitchFamily="34" charset="-128"/>
              </a:rPr>
              <a:t>端末を使い、</a:t>
            </a:r>
            <a:endParaRPr lang="en-US" altLang="ja-JP" sz="1600" b="1" dirty="0">
              <a:latin typeface="Meiryo" panose="020B0604030504040204" pitchFamily="34" charset="-128"/>
              <a:ea typeface="Meiryo" panose="020B0604030504040204" pitchFamily="34" charset="-128"/>
            </a:endParaRPr>
          </a:p>
          <a:p>
            <a:pPr algn="ctr">
              <a:lnSpc>
                <a:spcPts val="2120"/>
              </a:lnSpc>
            </a:pPr>
            <a:r>
              <a:rPr lang="en" altLang="ja-JP" sz="1600" b="1" dirty="0">
                <a:solidFill>
                  <a:srgbClr val="C62153"/>
                </a:solidFill>
                <a:latin typeface="Meiryo" panose="020B0604030504040204" pitchFamily="34" charset="-128"/>
                <a:ea typeface="Meiryo" panose="020B0604030504040204" pitchFamily="34" charset="-128"/>
              </a:rPr>
              <a:t>QR</a:t>
            </a:r>
            <a:r>
              <a:rPr lang="ja-JP" altLang="en-US" sz="1600" b="1" dirty="0">
                <a:solidFill>
                  <a:srgbClr val="C62153"/>
                </a:solidFill>
                <a:latin typeface="Meiryo" panose="020B0604030504040204" pitchFamily="34" charset="-128"/>
                <a:ea typeface="Meiryo" panose="020B0604030504040204" pitchFamily="34" charset="-128"/>
              </a:rPr>
              <a:t>コードを読み取る</a:t>
            </a:r>
            <a:r>
              <a:rPr lang="ja-JP" altLang="en-US" sz="1600" b="1" dirty="0">
                <a:latin typeface="Meiryo" panose="020B0604030504040204" pitchFamily="34" charset="-128"/>
                <a:ea typeface="Meiryo" panose="020B0604030504040204" pitchFamily="34" charset="-128"/>
              </a:rPr>
              <a:t>ことで支払いを受ける決済方法です。</a:t>
            </a:r>
          </a:p>
        </p:txBody>
      </p:sp>
      <p:sp>
        <p:nvSpPr>
          <p:cNvPr id="4" name="ホームベース 3"/>
          <p:cNvSpPr/>
          <p:nvPr/>
        </p:nvSpPr>
        <p:spPr>
          <a:xfrm>
            <a:off x="1189206" y="3316759"/>
            <a:ext cx="8462794" cy="650671"/>
          </a:xfrm>
          <a:prstGeom prst="homePlat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商店における</a:t>
            </a:r>
            <a:r>
              <a:rPr kumimoji="1" lang="en-US" altLang="ja-JP" sz="2000" b="1" dirty="0">
                <a:solidFill>
                  <a:schemeClr val="bg1"/>
                </a:solidFill>
                <a:latin typeface="メイリオ" panose="020B0604030504040204" pitchFamily="50" charset="-128"/>
                <a:ea typeface="メイリオ" panose="020B0604030504040204" pitchFamily="50" charset="-128"/>
              </a:rPr>
              <a:t>QR</a:t>
            </a:r>
            <a:r>
              <a:rPr kumimoji="1" lang="ja-JP" altLang="en-US" sz="2000" b="1" dirty="0">
                <a:solidFill>
                  <a:schemeClr val="bg1"/>
                </a:solidFill>
                <a:latin typeface="メイリオ" panose="020B0604030504040204" pitchFamily="50" charset="-128"/>
                <a:ea typeface="メイリオ" panose="020B0604030504040204" pitchFamily="50" charset="-128"/>
              </a:rPr>
              <a:t>コード決済・精算の基本的な流れ</a:t>
            </a:r>
          </a:p>
        </p:txBody>
      </p:sp>
      <p:sp>
        <p:nvSpPr>
          <p:cNvPr id="55" name="二等辺三角形 54"/>
          <p:cNvSpPr/>
          <p:nvPr/>
        </p:nvSpPr>
        <p:spPr>
          <a:xfrm rot="5400000">
            <a:off x="6695458" y="5104980"/>
            <a:ext cx="609940" cy="44638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a:extLst>
              <a:ext uri="{FF2B5EF4-FFF2-40B4-BE49-F238E27FC236}">
                <a16:creationId xmlns:a16="http://schemas.microsoft.com/office/drawing/2014/main" xmlns="" id="{5839E6EC-B0FE-9D69-CF42-93A4EC8F043F}"/>
              </a:ext>
            </a:extLst>
          </p:cNvPr>
          <p:cNvSpPr/>
          <p:nvPr/>
        </p:nvSpPr>
        <p:spPr>
          <a:xfrm>
            <a:off x="1389432" y="4200599"/>
            <a:ext cx="1966889" cy="2265514"/>
          </a:xfrm>
          <a:prstGeom prst="roundRect">
            <a:avLst>
              <a:gd name="adj" fmla="val 8919"/>
            </a:avLst>
          </a:prstGeom>
          <a:solidFill>
            <a:srgbClr val="FA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rPr>
              <a:t>会計</a:t>
            </a:r>
          </a:p>
        </p:txBody>
      </p:sp>
      <p:sp>
        <p:nvSpPr>
          <p:cNvPr id="2" name="二等辺三角形 1"/>
          <p:cNvSpPr/>
          <p:nvPr/>
        </p:nvSpPr>
        <p:spPr>
          <a:xfrm rot="5400000">
            <a:off x="3623322" y="5104980"/>
            <a:ext cx="609940" cy="44638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a:extLst>
              <a:ext uri="{FF2B5EF4-FFF2-40B4-BE49-F238E27FC236}">
                <a16:creationId xmlns:a16="http://schemas.microsoft.com/office/drawing/2014/main" xmlns="" id="{5839E6EC-B0FE-9D69-CF42-93A4EC8F043F}"/>
              </a:ext>
            </a:extLst>
          </p:cNvPr>
          <p:cNvSpPr/>
          <p:nvPr/>
        </p:nvSpPr>
        <p:spPr>
          <a:xfrm>
            <a:off x="4480915" y="4200599"/>
            <a:ext cx="1966889" cy="2265514"/>
          </a:xfrm>
          <a:prstGeom prst="roundRect">
            <a:avLst>
              <a:gd name="adj" fmla="val 8919"/>
            </a:avLst>
          </a:prstGeom>
          <a:solidFill>
            <a:srgbClr val="FA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rPr>
              <a:t>締め作業</a:t>
            </a:r>
          </a:p>
        </p:txBody>
      </p:sp>
      <p:sp>
        <p:nvSpPr>
          <p:cNvPr id="28" name="角丸四角形 27">
            <a:extLst>
              <a:ext uri="{FF2B5EF4-FFF2-40B4-BE49-F238E27FC236}">
                <a16:creationId xmlns:a16="http://schemas.microsoft.com/office/drawing/2014/main" xmlns="" id="{5839E6EC-B0FE-9D69-CF42-93A4EC8F043F}"/>
              </a:ext>
            </a:extLst>
          </p:cNvPr>
          <p:cNvSpPr/>
          <p:nvPr/>
        </p:nvSpPr>
        <p:spPr>
          <a:xfrm>
            <a:off x="7553052" y="4200599"/>
            <a:ext cx="1966889" cy="2265514"/>
          </a:xfrm>
          <a:prstGeom prst="roundRect">
            <a:avLst>
              <a:gd name="adj" fmla="val 8919"/>
            </a:avLst>
          </a:prstGeom>
          <a:solidFill>
            <a:srgbClr val="FA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rPr>
              <a:t>入金</a:t>
            </a:r>
          </a:p>
        </p:txBody>
      </p:sp>
    </p:spTree>
    <p:extLst>
      <p:ext uri="{BB962C8B-B14F-4D97-AF65-F5344CB8AC3E}">
        <p14:creationId xmlns:p14="http://schemas.microsoft.com/office/powerpoint/2010/main" val="378639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a:extLst>
              <a:ext uri="{FF2B5EF4-FFF2-40B4-BE49-F238E27FC236}">
                <a16:creationId xmlns:a16="http://schemas.microsoft.com/office/drawing/2014/main" xmlns="" id="{2DBD94E4-C13F-EB07-A5E1-4DDC3253085D}"/>
              </a:ext>
            </a:extLst>
          </p:cNvPr>
          <p:cNvSpPr/>
          <p:nvPr/>
        </p:nvSpPr>
        <p:spPr>
          <a:xfrm>
            <a:off x="604646" y="2031107"/>
            <a:ext cx="9609405" cy="4909399"/>
          </a:xfrm>
          <a:prstGeom prst="roundRect">
            <a:avLst>
              <a:gd name="adj" fmla="val 2252"/>
            </a:avLst>
          </a:prstGeom>
          <a:solidFill>
            <a:schemeClr val="bg1"/>
          </a:solid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p:cNvSpPr/>
          <p:nvPr/>
        </p:nvSpPr>
        <p:spPr>
          <a:xfrm>
            <a:off x="5568098" y="3352090"/>
            <a:ext cx="4237153" cy="1111039"/>
          </a:xfrm>
          <a:prstGeom prst="rect">
            <a:avLst/>
          </a:prstGeom>
          <a:solidFill>
            <a:srgbClr val="FA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86293" y="3352090"/>
            <a:ext cx="4237153" cy="1111039"/>
          </a:xfrm>
          <a:prstGeom prst="rect">
            <a:avLst/>
          </a:prstGeom>
          <a:solidFill>
            <a:srgbClr val="FA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xmlns="" id="{01683D90-8F54-59BE-33DA-98E47CDC9869}"/>
              </a:ext>
            </a:extLst>
          </p:cNvPr>
          <p:cNvSpPr txBox="1"/>
          <p:nvPr/>
        </p:nvSpPr>
        <p:spPr>
          <a:xfrm>
            <a:off x="797118" y="1442552"/>
            <a:ext cx="8327898" cy="523220"/>
          </a:xfrm>
          <a:prstGeom prst="rect">
            <a:avLst/>
          </a:prstGeom>
          <a:noFill/>
        </p:spPr>
        <p:txBody>
          <a:bodyPr wrap="square">
            <a:spAutoFit/>
          </a:bodyPr>
          <a:lstStyle/>
          <a:p>
            <a:r>
              <a:rPr lang="en-US" altLang="ja-JP" sz="2800" b="1" dirty="0">
                <a:latin typeface="Meiryo" panose="020B0604030504040204" pitchFamily="34" charset="-128"/>
                <a:ea typeface="Meiryo" panose="020B0604030504040204" pitchFamily="34" charset="-128"/>
              </a:rPr>
              <a:t>2. QR</a:t>
            </a:r>
            <a:r>
              <a:rPr lang="ja-JP" altLang="en-US" sz="2800" b="1" dirty="0">
                <a:latin typeface="Meiryo" panose="020B0604030504040204" pitchFamily="34" charset="-128"/>
                <a:ea typeface="Meiryo" panose="020B0604030504040204" pitchFamily="34" charset="-128"/>
              </a:rPr>
              <a:t>コード決済の決済方式</a:t>
            </a:r>
          </a:p>
        </p:txBody>
      </p:sp>
      <p:grpSp>
        <p:nvGrpSpPr>
          <p:cNvPr id="62" name="グループ化 61">
            <a:extLst>
              <a:ext uri="{FF2B5EF4-FFF2-40B4-BE49-F238E27FC236}">
                <a16:creationId xmlns:a16="http://schemas.microsoft.com/office/drawing/2014/main" xmlns="" id="{2193CC3C-A15B-7944-E378-B3A9392801A5}"/>
              </a:ext>
            </a:extLst>
          </p:cNvPr>
          <p:cNvGrpSpPr/>
          <p:nvPr/>
        </p:nvGrpSpPr>
        <p:grpSpPr>
          <a:xfrm>
            <a:off x="604646" y="2821"/>
            <a:ext cx="1351370" cy="1047014"/>
            <a:chOff x="604646" y="0"/>
            <a:chExt cx="1351370" cy="1047014"/>
          </a:xfrm>
          <a:solidFill>
            <a:srgbClr val="C62153"/>
          </a:solidFill>
        </p:grpSpPr>
        <p:sp>
          <p:nvSpPr>
            <p:cNvPr id="63" name="片側の 2 つの角を切り取った四角形 62">
              <a:extLst>
                <a:ext uri="{FF2B5EF4-FFF2-40B4-BE49-F238E27FC236}">
                  <a16:creationId xmlns:a16="http://schemas.microsoft.com/office/drawing/2014/main" xmlns="" id="{D5D591E5-42FA-A1C1-F2B5-82F382922DC1}"/>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a:extLst>
                <a:ext uri="{FF2B5EF4-FFF2-40B4-BE49-F238E27FC236}">
                  <a16:creationId xmlns:a16="http://schemas.microsoft.com/office/drawing/2014/main" xmlns="" id="{029909CC-6CDF-60E3-ABF8-5A147F22B26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xmlns="" id="{A3525639-CD2D-25E6-AA1B-D13D8DDC40C5}"/>
                </a:ext>
              </a:extLst>
            </p:cNvPr>
            <p:cNvSpPr txBox="1"/>
            <p:nvPr/>
          </p:nvSpPr>
          <p:spPr>
            <a:xfrm>
              <a:off x="788667" y="403384"/>
              <a:ext cx="983325" cy="630942"/>
            </a:xfrm>
            <a:prstGeom prst="rect">
              <a:avLst/>
            </a:prstGeom>
            <a:grpFill/>
          </p:spPr>
          <p:txBody>
            <a:bodyPr wrap="square">
              <a:spAutoFit/>
            </a:bodyPr>
            <a:lstStyle/>
            <a:p>
              <a:pPr algn="ctr"/>
              <a:r>
                <a:rPr lang="ja-JP" altLang="en-US" sz="2000" b="1">
                  <a:solidFill>
                    <a:schemeClr val="bg1"/>
                  </a:solidFill>
                  <a:latin typeface="Yu Gothic Pr6N B" panose="020B0400000000000000" pitchFamily="34" charset="-128"/>
                  <a:ea typeface="Yu Gothic Pr6N B" panose="020B0400000000000000" pitchFamily="34" charset="-128"/>
                </a:rPr>
                <a:t>第</a:t>
              </a:r>
              <a:r>
                <a:rPr lang="en-US" altLang="ja-JP" sz="3500" b="1" dirty="0">
                  <a:solidFill>
                    <a:schemeClr val="bg1"/>
                  </a:solidFill>
                  <a:latin typeface="Yu Gothic Pr6N B" panose="020B0400000000000000" pitchFamily="34" charset="-128"/>
                  <a:ea typeface="Yu Gothic Pr6N B" panose="020B0400000000000000" pitchFamily="34" charset="-128"/>
                </a:rPr>
                <a:t>2</a:t>
              </a:r>
              <a:r>
                <a:rPr lang="ja-JP" altLang="en-US" sz="2000" b="1">
                  <a:solidFill>
                    <a:schemeClr val="bg1"/>
                  </a:solidFill>
                  <a:latin typeface="Yu Gothic Pr6N B" panose="020B0400000000000000" pitchFamily="34" charset="-128"/>
                  <a:ea typeface="Yu Gothic Pr6N B" panose="020B0400000000000000" pitchFamily="34" charset="-128"/>
                </a:rPr>
                <a:t>章</a:t>
              </a:r>
            </a:p>
          </p:txBody>
        </p:sp>
      </p:grpSp>
      <p:sp>
        <p:nvSpPr>
          <p:cNvPr id="38" name="角丸四角形 37">
            <a:extLst>
              <a:ext uri="{FF2B5EF4-FFF2-40B4-BE49-F238E27FC236}">
                <a16:creationId xmlns:a16="http://schemas.microsoft.com/office/drawing/2014/main" xmlns="" id="{D6CE6F27-F1BA-D3B2-19CD-4C1725EC4DE9}"/>
              </a:ext>
            </a:extLst>
          </p:cNvPr>
          <p:cNvSpPr/>
          <p:nvPr/>
        </p:nvSpPr>
        <p:spPr>
          <a:xfrm>
            <a:off x="986293" y="4706330"/>
            <a:ext cx="1796821" cy="307777"/>
          </a:xfrm>
          <a:prstGeom prst="roundRect">
            <a:avLst>
              <a:gd name="adj" fmla="val 90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C62153"/>
                </a:solidFill>
                <a:latin typeface="Meiryo" panose="020B0604030504040204" pitchFamily="34" charset="-128"/>
                <a:ea typeface="Meiryo" panose="020B0604030504040204" pitchFamily="34" charset="-128"/>
              </a:rPr>
              <a:t>店舗側のメリット</a:t>
            </a:r>
          </a:p>
        </p:txBody>
      </p:sp>
      <p:sp>
        <p:nvSpPr>
          <p:cNvPr id="54" name="角丸四角形 53">
            <a:extLst>
              <a:ext uri="{FF2B5EF4-FFF2-40B4-BE49-F238E27FC236}">
                <a16:creationId xmlns:a16="http://schemas.microsoft.com/office/drawing/2014/main" xmlns="" id="{C14825CE-3749-1DAC-58B4-6C06E7F960D7}"/>
              </a:ext>
            </a:extLst>
          </p:cNvPr>
          <p:cNvSpPr/>
          <p:nvPr/>
        </p:nvSpPr>
        <p:spPr>
          <a:xfrm>
            <a:off x="987362" y="5488196"/>
            <a:ext cx="4481883" cy="307777"/>
          </a:xfrm>
          <a:prstGeom prst="roundRect">
            <a:avLst>
              <a:gd name="adj" fmla="val 90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6DA4"/>
                </a:solidFill>
                <a:latin typeface="Meiryo" panose="020B0604030504040204" pitchFamily="34" charset="-128"/>
                <a:ea typeface="Meiryo" panose="020B0604030504040204" pitchFamily="34" charset="-128"/>
              </a:rPr>
              <a:t>店舗側のデメリット</a:t>
            </a:r>
          </a:p>
        </p:txBody>
      </p:sp>
      <p:sp>
        <p:nvSpPr>
          <p:cNvPr id="56" name="テキスト ボックス 55">
            <a:extLst>
              <a:ext uri="{FF2B5EF4-FFF2-40B4-BE49-F238E27FC236}">
                <a16:creationId xmlns:a16="http://schemas.microsoft.com/office/drawing/2014/main" xmlns="" id="{FB8C50BA-10B6-C17C-7041-93EC3116A73E}"/>
              </a:ext>
            </a:extLst>
          </p:cNvPr>
          <p:cNvSpPr txBox="1"/>
          <p:nvPr/>
        </p:nvSpPr>
        <p:spPr>
          <a:xfrm>
            <a:off x="1134303" y="4970889"/>
            <a:ext cx="4814264" cy="538609"/>
          </a:xfrm>
          <a:prstGeom prst="rect">
            <a:avLst/>
          </a:prstGeom>
          <a:noFill/>
        </p:spPr>
        <p:txBody>
          <a:bodyPr wrap="square">
            <a:spAutoFit/>
          </a:bodyPr>
          <a:lstStyle/>
          <a:p>
            <a:pPr>
              <a:spcBef>
                <a:spcPts val="600"/>
              </a:spcBef>
            </a:pPr>
            <a:r>
              <a:rPr lang="ja-JP" altLang="en-US" sz="1200" dirty="0" smtClean="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店舗</a:t>
            </a:r>
            <a:r>
              <a:rPr lang="ja-JP" altLang="en-US" sz="1200" dirty="0" smtClean="0">
                <a:latin typeface="Meiryo" panose="020B0604030504040204" pitchFamily="34" charset="-128"/>
                <a:ea typeface="Meiryo" panose="020B0604030504040204" pitchFamily="34" charset="-128"/>
              </a:rPr>
              <a:t>に</a:t>
            </a:r>
            <a:r>
              <a:rPr lang="ja-JP" altLang="en-US" sz="1200" dirty="0">
                <a:solidFill>
                  <a:srgbClr val="C62153"/>
                </a:solidFill>
                <a:latin typeface="Meiryo" panose="020B0604030504040204" pitchFamily="34" charset="-128"/>
                <a:ea typeface="Meiryo" panose="020B0604030504040204" pitchFamily="34" charset="-128"/>
              </a:rPr>
              <a:t>インターネット環境</a:t>
            </a:r>
            <a:r>
              <a:rPr lang="ja-JP" altLang="en-US" sz="1200" dirty="0">
                <a:latin typeface="Meiryo" panose="020B0604030504040204" pitchFamily="34" charset="-128"/>
                <a:ea typeface="Meiryo" panose="020B0604030504040204" pitchFamily="34" charset="-128"/>
              </a:rPr>
              <a:t>や機器がなくても</a:t>
            </a:r>
            <a:endParaRPr lang="en-US" altLang="ja-JP" sz="1200" dirty="0">
              <a:latin typeface="Meiryo" panose="020B0604030504040204" pitchFamily="34" charset="-128"/>
              <a:ea typeface="Meiryo" panose="020B0604030504040204" pitchFamily="34" charset="-128"/>
            </a:endParaRPr>
          </a:p>
          <a:p>
            <a:pPr>
              <a:spcBef>
                <a:spcPts val="600"/>
              </a:spcBef>
            </a:pPr>
            <a:r>
              <a:rPr lang="ja-JP" altLang="en-US" sz="1200" dirty="0">
                <a:latin typeface="Meiryo" panose="020B0604030504040204" pitchFamily="34" charset="-128"/>
                <a:ea typeface="Meiryo" panose="020B0604030504040204" pitchFamily="34" charset="-128"/>
              </a:rPr>
              <a:t>　簡単に導入できる</a:t>
            </a:r>
          </a:p>
        </p:txBody>
      </p:sp>
      <p:sp>
        <p:nvSpPr>
          <p:cNvPr id="57" name="テキスト ボックス 56">
            <a:extLst>
              <a:ext uri="{FF2B5EF4-FFF2-40B4-BE49-F238E27FC236}">
                <a16:creationId xmlns:a16="http://schemas.microsoft.com/office/drawing/2014/main" xmlns="" id="{3DE022BA-64E3-A68E-0B95-1D14122BC8B3}"/>
              </a:ext>
            </a:extLst>
          </p:cNvPr>
          <p:cNvSpPr txBox="1"/>
          <p:nvPr/>
        </p:nvSpPr>
        <p:spPr>
          <a:xfrm>
            <a:off x="5853229" y="4969630"/>
            <a:ext cx="4230997" cy="538609"/>
          </a:xfrm>
          <a:prstGeom prst="rect">
            <a:avLst/>
          </a:prstGeom>
          <a:noFill/>
        </p:spPr>
        <p:txBody>
          <a:bodyPr wrap="square">
            <a:spAutoFit/>
          </a:bodyPr>
          <a:lstStyle/>
          <a:p>
            <a:pPr>
              <a:spcBef>
                <a:spcPts val="600"/>
              </a:spcBef>
            </a:pPr>
            <a:r>
              <a:rPr lang="ja-JP" altLang="en-US" sz="1200" dirty="0">
                <a:latin typeface="Meiryo" panose="020B0604030504040204" pitchFamily="34" charset="-128"/>
                <a:ea typeface="Meiryo" panose="020B0604030504040204" pitchFamily="34" charset="-128"/>
              </a:rPr>
              <a:t>・</a:t>
            </a:r>
            <a:r>
              <a:rPr lang="ja-JP" altLang="en-US" sz="1200" dirty="0">
                <a:solidFill>
                  <a:srgbClr val="C62153"/>
                </a:solidFill>
                <a:latin typeface="Meiryo" panose="020B0604030504040204" pitchFamily="34" charset="-128"/>
                <a:ea typeface="Meiryo" panose="020B0604030504040204" pitchFamily="34" charset="-128"/>
              </a:rPr>
              <a:t>スマホ</a:t>
            </a:r>
            <a:r>
              <a:rPr lang="ja-JP" altLang="en-US" sz="1200" dirty="0">
                <a:latin typeface="Meiryo" panose="020B0604030504040204" pitchFamily="34" charset="-128"/>
                <a:ea typeface="Meiryo" panose="020B0604030504040204" pitchFamily="34" charset="-128"/>
              </a:rPr>
              <a:t>で決済でき、会計処理が早い</a:t>
            </a:r>
            <a:endParaRPr lang="en-US" altLang="ja-JP" sz="1200" dirty="0">
              <a:latin typeface="Meiryo" panose="020B0604030504040204" pitchFamily="34" charset="-128"/>
              <a:ea typeface="Meiryo" panose="020B0604030504040204" pitchFamily="34" charset="-128"/>
            </a:endParaRPr>
          </a:p>
          <a:p>
            <a:pPr>
              <a:spcBef>
                <a:spcPts val="600"/>
              </a:spcBef>
            </a:pPr>
            <a:r>
              <a:rPr lang="ja-JP" altLang="en-US" sz="1200" dirty="0">
                <a:latin typeface="Meiryo" panose="020B0604030504040204" pitchFamily="34" charset="-128"/>
                <a:ea typeface="Meiryo" panose="020B0604030504040204" pitchFamily="34" charset="-128"/>
              </a:rPr>
              <a:t>・金額間違いを抑止できる</a:t>
            </a:r>
            <a:endParaRPr lang="en-US" altLang="ja-JP" sz="1200" dirty="0">
              <a:latin typeface="Meiryo" panose="020B0604030504040204" pitchFamily="34" charset="-128"/>
              <a:ea typeface="Meiryo" panose="020B0604030504040204" pitchFamily="34" charset="-128"/>
            </a:endParaRPr>
          </a:p>
        </p:txBody>
      </p:sp>
      <p:sp>
        <p:nvSpPr>
          <p:cNvPr id="58" name="テキスト ボックス 57">
            <a:extLst>
              <a:ext uri="{FF2B5EF4-FFF2-40B4-BE49-F238E27FC236}">
                <a16:creationId xmlns:a16="http://schemas.microsoft.com/office/drawing/2014/main" xmlns="" id="{EF717F9F-2B9D-9AF3-0461-95DC61DC9306}"/>
              </a:ext>
            </a:extLst>
          </p:cNvPr>
          <p:cNvSpPr txBox="1"/>
          <p:nvPr/>
        </p:nvSpPr>
        <p:spPr>
          <a:xfrm>
            <a:off x="1134620" y="5786348"/>
            <a:ext cx="4417851" cy="1323439"/>
          </a:xfrm>
          <a:prstGeom prst="rect">
            <a:avLst/>
          </a:prstGeom>
          <a:noFill/>
        </p:spPr>
        <p:txBody>
          <a:bodyPr wrap="square">
            <a:spAutoFit/>
          </a:bodyPr>
          <a:lstStyle/>
          <a:p>
            <a:pPr>
              <a:spcBef>
                <a:spcPts val="600"/>
              </a:spcBef>
            </a:pPr>
            <a:r>
              <a:rPr lang="ja-JP" altLang="en-US" sz="1200" dirty="0">
                <a:latin typeface="Meiryo" panose="020B0604030504040204" pitchFamily="34" charset="-128"/>
                <a:ea typeface="Meiryo" panose="020B0604030504040204" pitchFamily="34" charset="-128"/>
              </a:rPr>
              <a:t>・利用者がスマホ利用者に限定される</a:t>
            </a:r>
          </a:p>
          <a:p>
            <a:pPr>
              <a:spcBef>
                <a:spcPts val="600"/>
              </a:spcBef>
            </a:pPr>
            <a:r>
              <a:rPr lang="ja-JP" altLang="en-US" sz="1200" dirty="0" smtClean="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精算</a:t>
            </a:r>
            <a:r>
              <a:rPr lang="ja-JP" altLang="en-US" sz="1200" dirty="0" smtClean="0">
                <a:latin typeface="Meiryo" panose="020B0604030504040204" pitchFamily="34" charset="-128"/>
                <a:ea typeface="Meiryo" panose="020B0604030504040204" pitchFamily="34" charset="-128"/>
              </a:rPr>
              <a:t>時</a:t>
            </a:r>
            <a:r>
              <a:rPr lang="ja-JP" altLang="en-US" sz="1200" dirty="0">
                <a:latin typeface="Meiryo" panose="020B0604030504040204" pitchFamily="34" charset="-128"/>
                <a:ea typeface="Meiryo" panose="020B0604030504040204" pitchFamily="34" charset="-128"/>
              </a:rPr>
              <a:t>利用者からのスマホ・アプリ操作の質問対応が必要</a:t>
            </a:r>
            <a:endParaRPr lang="en-US" altLang="ja-JP" sz="1200" dirty="0">
              <a:latin typeface="Meiryo" panose="020B0604030504040204" pitchFamily="34" charset="-128"/>
              <a:ea typeface="Meiryo" panose="020B0604030504040204" pitchFamily="34" charset="-128"/>
            </a:endParaRPr>
          </a:p>
          <a:p>
            <a:pPr>
              <a:spcBef>
                <a:spcPts val="600"/>
              </a:spcBef>
            </a:pPr>
            <a:r>
              <a:rPr lang="ja-JP" altLang="en-US" sz="1200" dirty="0">
                <a:latin typeface="Meiryo" panose="020B0604030504040204" pitchFamily="34" charset="-128"/>
                <a:ea typeface="Meiryo" panose="020B0604030504040204" pitchFamily="34" charset="-128"/>
              </a:rPr>
              <a:t>・消費者が自分のスマホに決済金額を入力するため、入力</a:t>
            </a:r>
            <a:endParaRPr lang="en-US" altLang="ja-JP" sz="1200" dirty="0">
              <a:latin typeface="Meiryo" panose="020B0604030504040204" pitchFamily="34" charset="-128"/>
              <a:ea typeface="Meiryo" panose="020B0604030504040204" pitchFamily="34" charset="-128"/>
            </a:endParaRPr>
          </a:p>
          <a:p>
            <a:pPr>
              <a:spcBef>
                <a:spcPts val="600"/>
              </a:spcBef>
            </a:pPr>
            <a:r>
              <a:rPr lang="ja-JP" altLang="en-US" sz="1200" dirty="0">
                <a:latin typeface="Meiryo" panose="020B0604030504040204" pitchFamily="34" charset="-128"/>
                <a:ea typeface="Meiryo" panose="020B0604030504040204" pitchFamily="34" charset="-128"/>
              </a:rPr>
              <a:t>　間違いが生じやすい（入力金額の確認が必要）</a:t>
            </a:r>
          </a:p>
          <a:p>
            <a:pPr>
              <a:spcBef>
                <a:spcPts val="600"/>
              </a:spcBef>
            </a:pPr>
            <a:endParaRPr lang="ja-JP" altLang="en-US" sz="1200" dirty="0">
              <a:latin typeface="Meiryo" panose="020B0604030504040204" pitchFamily="34" charset="-128"/>
              <a:ea typeface="Meiryo" panose="020B0604030504040204" pitchFamily="34" charset="-128"/>
            </a:endParaRPr>
          </a:p>
        </p:txBody>
      </p:sp>
      <p:sp>
        <p:nvSpPr>
          <p:cNvPr id="59" name="テキスト ボックス 58">
            <a:extLst>
              <a:ext uri="{FF2B5EF4-FFF2-40B4-BE49-F238E27FC236}">
                <a16:creationId xmlns:a16="http://schemas.microsoft.com/office/drawing/2014/main" xmlns="" id="{7CB01B65-BAF0-7DF1-78F0-1C57ACF6E3AB}"/>
              </a:ext>
            </a:extLst>
          </p:cNvPr>
          <p:cNvSpPr txBox="1"/>
          <p:nvPr/>
        </p:nvSpPr>
        <p:spPr>
          <a:xfrm>
            <a:off x="5848143" y="5785184"/>
            <a:ext cx="4838584" cy="538609"/>
          </a:xfrm>
          <a:prstGeom prst="rect">
            <a:avLst/>
          </a:prstGeom>
          <a:noFill/>
        </p:spPr>
        <p:txBody>
          <a:bodyPr wrap="square">
            <a:spAutoFit/>
          </a:bodyPr>
          <a:lstStyle/>
          <a:p>
            <a:pPr>
              <a:spcBef>
                <a:spcPts val="600"/>
              </a:spcBef>
            </a:pPr>
            <a:r>
              <a:rPr lang="ja-JP" altLang="en-US" sz="1200" dirty="0">
                <a:latin typeface="Meiryo" panose="020B0604030504040204" pitchFamily="34" charset="-128"/>
                <a:ea typeface="Meiryo" panose="020B0604030504040204" pitchFamily="34" charset="-128"/>
              </a:rPr>
              <a:t>・店舗にスマホ等の決済端末および</a:t>
            </a:r>
            <a:endParaRPr lang="en-US" altLang="ja-JP" sz="1200" dirty="0">
              <a:latin typeface="Meiryo" panose="020B0604030504040204" pitchFamily="34" charset="-128"/>
              <a:ea typeface="Meiryo" panose="020B0604030504040204" pitchFamily="34" charset="-128"/>
            </a:endParaRPr>
          </a:p>
          <a:p>
            <a:pPr>
              <a:spcBef>
                <a:spcPts val="600"/>
              </a:spcBef>
            </a:pPr>
            <a:r>
              <a:rPr lang="ja-JP" altLang="en-US" sz="1200" dirty="0">
                <a:latin typeface="Meiryo" panose="020B0604030504040204" pitchFamily="34" charset="-128"/>
                <a:ea typeface="Meiryo" panose="020B0604030504040204" pitchFamily="34" charset="-128"/>
              </a:rPr>
              <a:t>　インターネット環境が必要</a:t>
            </a:r>
          </a:p>
        </p:txBody>
      </p:sp>
      <p:sp>
        <p:nvSpPr>
          <p:cNvPr id="12" name="テキスト ボックス 11">
            <a:extLst>
              <a:ext uri="{FF2B5EF4-FFF2-40B4-BE49-F238E27FC236}">
                <a16:creationId xmlns:a16="http://schemas.microsoft.com/office/drawing/2014/main" xmlns="" id="{35FCA228-A6D8-4315-AD78-7F56C68E6DE7}"/>
              </a:ext>
            </a:extLst>
          </p:cNvPr>
          <p:cNvSpPr txBox="1"/>
          <p:nvPr/>
        </p:nvSpPr>
        <p:spPr>
          <a:xfrm>
            <a:off x="2085871" y="611386"/>
            <a:ext cx="7417685" cy="461665"/>
          </a:xfrm>
          <a:prstGeom prst="rect">
            <a:avLst/>
          </a:prstGeom>
          <a:noFill/>
        </p:spPr>
        <p:txBody>
          <a:bodyPr wrap="square">
            <a:spAutoFit/>
          </a:bodyPr>
          <a:lstStyle/>
          <a:p>
            <a:r>
              <a:rPr lang="en-US" altLang="ja-JP" sz="2400" b="1" dirty="0">
                <a:latin typeface="Meiryo" panose="020B0604030504040204" pitchFamily="34" charset="-128"/>
                <a:ea typeface="Meiryo" panose="020B0604030504040204" pitchFamily="34" charset="-128"/>
              </a:rPr>
              <a:t>QR</a:t>
            </a:r>
            <a:r>
              <a:rPr lang="ja-JP" altLang="en-US" sz="2400" b="1">
                <a:latin typeface="Meiryo" panose="020B0604030504040204" pitchFamily="34" charset="-128"/>
                <a:ea typeface="Meiryo" panose="020B0604030504040204" pitchFamily="34" charset="-128"/>
              </a:rPr>
              <a:t>コード決済とは</a:t>
            </a:r>
          </a:p>
        </p:txBody>
      </p:sp>
      <p:grpSp>
        <p:nvGrpSpPr>
          <p:cNvPr id="27" name="グループ化 26">
            <a:extLst>
              <a:ext uri="{FF2B5EF4-FFF2-40B4-BE49-F238E27FC236}">
                <a16:creationId xmlns:a16="http://schemas.microsoft.com/office/drawing/2014/main" xmlns="" id="{F13CEBC1-917C-7E9F-F65C-FD63E0DBF94A}"/>
              </a:ext>
            </a:extLst>
          </p:cNvPr>
          <p:cNvGrpSpPr/>
          <p:nvPr/>
        </p:nvGrpSpPr>
        <p:grpSpPr>
          <a:xfrm>
            <a:off x="992449" y="2819335"/>
            <a:ext cx="4230997" cy="397292"/>
            <a:chOff x="890169" y="3409773"/>
            <a:chExt cx="4230997" cy="397292"/>
          </a:xfrm>
        </p:grpSpPr>
        <p:sp>
          <p:nvSpPr>
            <p:cNvPr id="26" name="角丸四角形 25">
              <a:extLst>
                <a:ext uri="{FF2B5EF4-FFF2-40B4-BE49-F238E27FC236}">
                  <a16:creationId xmlns:a16="http://schemas.microsoft.com/office/drawing/2014/main" xmlns="" id="{5839E6EC-B0FE-9D69-CF42-93A4EC8F043F}"/>
                </a:ext>
              </a:extLst>
            </p:cNvPr>
            <p:cNvSpPr/>
            <p:nvPr/>
          </p:nvSpPr>
          <p:spPr>
            <a:xfrm>
              <a:off x="890169" y="3409773"/>
              <a:ext cx="4230997" cy="397292"/>
            </a:xfrm>
            <a:prstGeom prst="roundRect">
              <a:avLst/>
            </a:prstGeom>
            <a:solidFill>
              <a:srgbClr val="C6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xmlns="" id="{94EA311E-24F6-D0BC-7C0E-74E99AA33B10}"/>
                </a:ext>
              </a:extLst>
            </p:cNvPr>
            <p:cNvSpPr txBox="1"/>
            <p:nvPr/>
          </p:nvSpPr>
          <p:spPr>
            <a:xfrm>
              <a:off x="1085359" y="3457142"/>
              <a:ext cx="3818292" cy="338554"/>
            </a:xfrm>
            <a:prstGeom prst="rect">
              <a:avLst/>
            </a:prstGeom>
            <a:noFill/>
          </p:spPr>
          <p:txBody>
            <a:bodyPr wrap="square">
              <a:spAutoFit/>
            </a:bodyPr>
            <a:lstStyle/>
            <a:p>
              <a:pPr algn="ctr"/>
              <a:r>
                <a:rPr lang="ja-JP" altLang="en-US" sz="1600" b="1" dirty="0">
                  <a:solidFill>
                    <a:schemeClr val="bg1"/>
                  </a:solidFill>
                  <a:latin typeface="Meiryo" panose="020B0604030504040204" pitchFamily="34" charset="-128"/>
                  <a:ea typeface="Meiryo" panose="020B0604030504040204" pitchFamily="34" charset="-128"/>
                </a:rPr>
                <a:t>ユーザースキャン方式（</a:t>
              </a:r>
              <a:r>
                <a:rPr lang="en-US" altLang="ja-JP" sz="1600" b="1" dirty="0">
                  <a:solidFill>
                    <a:schemeClr val="bg1"/>
                  </a:solidFill>
                  <a:latin typeface="Meiryo" panose="020B0604030504040204" pitchFamily="34" charset="-128"/>
                  <a:ea typeface="Meiryo" panose="020B0604030504040204" pitchFamily="34" charset="-128"/>
                </a:rPr>
                <a:t>MPM</a:t>
              </a:r>
              <a:r>
                <a:rPr lang="ja-JP" altLang="en-US" sz="1600" b="1" dirty="0">
                  <a:solidFill>
                    <a:schemeClr val="bg1"/>
                  </a:solidFill>
                  <a:latin typeface="Meiryo" panose="020B0604030504040204" pitchFamily="34" charset="-128"/>
                  <a:ea typeface="Meiryo" panose="020B0604030504040204" pitchFamily="34" charset="-128"/>
                </a:rPr>
                <a:t>）</a:t>
              </a:r>
            </a:p>
          </p:txBody>
        </p:sp>
      </p:grpSp>
      <p:sp>
        <p:nvSpPr>
          <p:cNvPr id="36" name="角丸四角形 35">
            <a:extLst>
              <a:ext uri="{FF2B5EF4-FFF2-40B4-BE49-F238E27FC236}">
                <a16:creationId xmlns:a16="http://schemas.microsoft.com/office/drawing/2014/main" xmlns="" id="{BF07F469-8908-CDB9-C1C2-95AA83D680E6}"/>
              </a:ext>
            </a:extLst>
          </p:cNvPr>
          <p:cNvSpPr/>
          <p:nvPr/>
        </p:nvSpPr>
        <p:spPr>
          <a:xfrm>
            <a:off x="5696551" y="4706330"/>
            <a:ext cx="1711553" cy="307777"/>
          </a:xfrm>
          <a:prstGeom prst="roundRect">
            <a:avLst>
              <a:gd name="adj" fmla="val 90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C62153"/>
                </a:solidFill>
                <a:latin typeface="Meiryo" panose="020B0604030504040204" pitchFamily="34" charset="-128"/>
                <a:ea typeface="Meiryo" panose="020B0604030504040204" pitchFamily="34" charset="-128"/>
              </a:rPr>
              <a:t>店舗側のメリット</a:t>
            </a:r>
          </a:p>
        </p:txBody>
      </p:sp>
      <p:sp>
        <p:nvSpPr>
          <p:cNvPr id="37" name="角丸四角形 36">
            <a:extLst>
              <a:ext uri="{FF2B5EF4-FFF2-40B4-BE49-F238E27FC236}">
                <a16:creationId xmlns:a16="http://schemas.microsoft.com/office/drawing/2014/main" xmlns="" id="{A1038D22-046A-F8FE-514C-18C07B0C7E7D}"/>
              </a:ext>
            </a:extLst>
          </p:cNvPr>
          <p:cNvSpPr/>
          <p:nvPr/>
        </p:nvSpPr>
        <p:spPr>
          <a:xfrm>
            <a:off x="5692171" y="5518581"/>
            <a:ext cx="4269196" cy="307777"/>
          </a:xfrm>
          <a:prstGeom prst="roundRect">
            <a:avLst>
              <a:gd name="adj" fmla="val 90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6DA4"/>
                </a:solidFill>
                <a:latin typeface="Meiryo" panose="020B0604030504040204" pitchFamily="34" charset="-128"/>
                <a:ea typeface="Meiryo" panose="020B0604030504040204" pitchFamily="34" charset="-128"/>
              </a:rPr>
              <a:t>店舗側のデメリット</a:t>
            </a:r>
          </a:p>
        </p:txBody>
      </p:sp>
      <p:sp>
        <p:nvSpPr>
          <p:cNvPr id="40" name="テキスト ボックス 39">
            <a:extLst>
              <a:ext uri="{FF2B5EF4-FFF2-40B4-BE49-F238E27FC236}">
                <a16:creationId xmlns:a16="http://schemas.microsoft.com/office/drawing/2014/main" xmlns="" id="{AF095506-11D7-8095-C660-28CB7042F920}"/>
              </a:ext>
            </a:extLst>
          </p:cNvPr>
          <p:cNvSpPr txBox="1"/>
          <p:nvPr/>
        </p:nvSpPr>
        <p:spPr>
          <a:xfrm>
            <a:off x="1634889" y="2196044"/>
            <a:ext cx="7523634" cy="630942"/>
          </a:xfrm>
          <a:prstGeom prst="rect">
            <a:avLst/>
          </a:prstGeom>
          <a:noFill/>
        </p:spPr>
        <p:txBody>
          <a:bodyPr wrap="square">
            <a:spAutoFit/>
          </a:bodyPr>
          <a:lstStyle/>
          <a:p>
            <a:pPr algn="ctr">
              <a:lnSpc>
                <a:spcPts val="2120"/>
              </a:lnSpc>
            </a:pPr>
            <a:r>
              <a:rPr lang="en-US" altLang="ja-JP" sz="1600" b="1" dirty="0">
                <a:latin typeface="Meiryo" panose="020B0604030504040204" pitchFamily="34" charset="-128"/>
                <a:ea typeface="Meiryo" panose="020B0604030504040204" pitchFamily="34" charset="-128"/>
              </a:rPr>
              <a:t>QR</a:t>
            </a:r>
            <a:r>
              <a:rPr lang="ja-JP" altLang="en-US" sz="1600" b="1" dirty="0">
                <a:latin typeface="Meiryo" panose="020B0604030504040204" pitchFamily="34" charset="-128"/>
                <a:ea typeface="Meiryo" panose="020B0604030504040204" pitchFamily="34" charset="-128"/>
              </a:rPr>
              <a:t>コード決済には、</a:t>
            </a:r>
            <a:r>
              <a:rPr lang="en-US" altLang="ja-JP" sz="1600" b="1" dirty="0">
                <a:solidFill>
                  <a:srgbClr val="C62153"/>
                </a:solidFill>
                <a:latin typeface="Meiryo" panose="020B0604030504040204" pitchFamily="34" charset="-128"/>
                <a:ea typeface="Meiryo" panose="020B0604030504040204" pitchFamily="34" charset="-128"/>
              </a:rPr>
              <a:t>2</a:t>
            </a:r>
            <a:r>
              <a:rPr lang="ja-JP" altLang="en-US" sz="1600" b="1" dirty="0">
                <a:solidFill>
                  <a:srgbClr val="C62153"/>
                </a:solidFill>
                <a:latin typeface="Meiryo" panose="020B0604030504040204" pitchFamily="34" charset="-128"/>
                <a:ea typeface="Meiryo" panose="020B0604030504040204" pitchFamily="34" charset="-128"/>
              </a:rPr>
              <a:t>種類</a:t>
            </a:r>
            <a:r>
              <a:rPr lang="ja-JP" altLang="en-US" sz="1600" b="1" dirty="0">
                <a:latin typeface="Meiryo" panose="020B0604030504040204" pitchFamily="34" charset="-128"/>
                <a:ea typeface="Meiryo" panose="020B0604030504040204" pitchFamily="34" charset="-128"/>
              </a:rPr>
              <a:t>の決済方式があります。</a:t>
            </a:r>
            <a:endParaRPr lang="en-US" altLang="ja-JP" sz="1600" b="1" dirty="0">
              <a:latin typeface="Meiryo" panose="020B0604030504040204" pitchFamily="34" charset="-128"/>
              <a:ea typeface="Meiryo" panose="020B0604030504040204" pitchFamily="34" charset="-128"/>
            </a:endParaRPr>
          </a:p>
          <a:p>
            <a:pPr algn="ctr">
              <a:lnSpc>
                <a:spcPts val="2120"/>
              </a:lnSpc>
            </a:pPr>
            <a:r>
              <a:rPr lang="ja-JP" altLang="en-US" sz="1600" b="1" dirty="0">
                <a:latin typeface="Meiryo" panose="020B0604030504040204" pitchFamily="34" charset="-128"/>
                <a:ea typeface="Meiryo" panose="020B0604030504040204" pitchFamily="34" charset="-128"/>
              </a:rPr>
              <a:t>決済時に</a:t>
            </a:r>
            <a:r>
              <a:rPr lang="en-US" altLang="ja-JP" sz="1600" b="1" dirty="0">
                <a:latin typeface="Meiryo" panose="020B0604030504040204" pitchFamily="34" charset="-128"/>
                <a:ea typeface="Meiryo" panose="020B0604030504040204" pitchFamily="34" charset="-128"/>
              </a:rPr>
              <a:t>QR</a:t>
            </a:r>
            <a:r>
              <a:rPr lang="ja-JP" altLang="en-US" sz="1600" b="1" dirty="0">
                <a:latin typeface="Meiryo" panose="020B0604030504040204" pitchFamily="34" charset="-128"/>
                <a:ea typeface="Meiryo" panose="020B0604030504040204" pitchFamily="34" charset="-128"/>
              </a:rPr>
              <a:t>コードを読み取るのが、消費者か店舗側かの違いがあります。</a:t>
            </a:r>
          </a:p>
        </p:txBody>
      </p:sp>
      <p:grpSp>
        <p:nvGrpSpPr>
          <p:cNvPr id="41" name="グループ化 40">
            <a:extLst>
              <a:ext uri="{FF2B5EF4-FFF2-40B4-BE49-F238E27FC236}">
                <a16:creationId xmlns:a16="http://schemas.microsoft.com/office/drawing/2014/main" xmlns="" id="{F13CEBC1-917C-7E9F-F65C-FD63E0DBF94A}"/>
              </a:ext>
            </a:extLst>
          </p:cNvPr>
          <p:cNvGrpSpPr/>
          <p:nvPr/>
        </p:nvGrpSpPr>
        <p:grpSpPr>
          <a:xfrm>
            <a:off x="5557557" y="2819335"/>
            <a:ext cx="4230997" cy="397292"/>
            <a:chOff x="890169" y="3409773"/>
            <a:chExt cx="4230997" cy="397292"/>
          </a:xfrm>
        </p:grpSpPr>
        <p:sp>
          <p:nvSpPr>
            <p:cNvPr id="42" name="角丸四角形 41">
              <a:extLst>
                <a:ext uri="{FF2B5EF4-FFF2-40B4-BE49-F238E27FC236}">
                  <a16:creationId xmlns:a16="http://schemas.microsoft.com/office/drawing/2014/main" xmlns="" id="{5839E6EC-B0FE-9D69-CF42-93A4EC8F043F}"/>
                </a:ext>
              </a:extLst>
            </p:cNvPr>
            <p:cNvSpPr/>
            <p:nvPr/>
          </p:nvSpPr>
          <p:spPr>
            <a:xfrm>
              <a:off x="890169" y="3409773"/>
              <a:ext cx="4230997" cy="397292"/>
            </a:xfrm>
            <a:prstGeom prst="roundRect">
              <a:avLst/>
            </a:prstGeom>
            <a:solidFill>
              <a:srgbClr val="C6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xmlns="" id="{94EA311E-24F6-D0BC-7C0E-74E99AA33B10}"/>
                </a:ext>
              </a:extLst>
            </p:cNvPr>
            <p:cNvSpPr txBox="1"/>
            <p:nvPr/>
          </p:nvSpPr>
          <p:spPr>
            <a:xfrm>
              <a:off x="1085359" y="3457142"/>
              <a:ext cx="3818292" cy="338554"/>
            </a:xfrm>
            <a:prstGeom prst="rect">
              <a:avLst/>
            </a:prstGeom>
            <a:noFill/>
          </p:spPr>
          <p:txBody>
            <a:bodyPr wrap="square">
              <a:spAutoFit/>
            </a:bodyPr>
            <a:lstStyle/>
            <a:p>
              <a:pPr algn="ctr"/>
              <a:r>
                <a:rPr lang="ja-JP" altLang="en-US" sz="1600" b="1" dirty="0">
                  <a:solidFill>
                    <a:schemeClr val="bg1"/>
                  </a:solidFill>
                  <a:latin typeface="Meiryo" panose="020B0604030504040204" pitchFamily="34" charset="-128"/>
                  <a:ea typeface="Meiryo" panose="020B0604030504040204" pitchFamily="34" charset="-128"/>
                </a:rPr>
                <a:t>ストアスキャン方式（</a:t>
              </a:r>
              <a:r>
                <a:rPr lang="en-US" altLang="ja-JP" sz="1600" b="1" dirty="0">
                  <a:solidFill>
                    <a:schemeClr val="bg1"/>
                  </a:solidFill>
                  <a:latin typeface="Meiryo" panose="020B0604030504040204" pitchFamily="34" charset="-128"/>
                  <a:ea typeface="Meiryo" panose="020B0604030504040204" pitchFamily="34" charset="-128"/>
                </a:rPr>
                <a:t>CPM</a:t>
              </a:r>
              <a:r>
                <a:rPr lang="ja-JP" altLang="en-US" sz="1600" b="1" dirty="0">
                  <a:solidFill>
                    <a:schemeClr val="bg1"/>
                  </a:solidFill>
                  <a:latin typeface="Meiryo" panose="020B0604030504040204" pitchFamily="34" charset="-128"/>
                  <a:ea typeface="Meiryo" panose="020B0604030504040204" pitchFamily="34" charset="-128"/>
                </a:rPr>
                <a:t>）</a:t>
              </a:r>
            </a:p>
          </p:txBody>
        </p:sp>
      </p:grpSp>
      <p:sp>
        <p:nvSpPr>
          <p:cNvPr id="28" name="角丸四角形 27">
            <a:extLst>
              <a:ext uri="{FF2B5EF4-FFF2-40B4-BE49-F238E27FC236}">
                <a16:creationId xmlns:a16="http://schemas.microsoft.com/office/drawing/2014/main" xmlns="" id="{434BF231-5394-5C02-4E6B-F95AE83BCF38}"/>
              </a:ext>
            </a:extLst>
          </p:cNvPr>
          <p:cNvSpPr/>
          <p:nvPr/>
        </p:nvSpPr>
        <p:spPr>
          <a:xfrm>
            <a:off x="1305486" y="3500917"/>
            <a:ext cx="3615204" cy="831133"/>
          </a:xfrm>
          <a:prstGeom prst="roundRect">
            <a:avLst>
              <a:gd name="adj" fmla="val 90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00"/>
              </a:lnSpc>
            </a:pPr>
            <a:r>
              <a:rPr kumimoji="1" lang="ja-JP" altLang="en-US" sz="2000" b="1" dirty="0">
                <a:solidFill>
                  <a:schemeClr val="tx1"/>
                </a:solidFill>
                <a:latin typeface="Meiryo" panose="020B0604030504040204" pitchFamily="34" charset="-128"/>
                <a:ea typeface="Meiryo" panose="020B0604030504040204" pitchFamily="34" charset="-128"/>
              </a:rPr>
              <a:t>消費者 </a:t>
            </a:r>
            <a:r>
              <a:rPr kumimoji="1" lang="ja-JP" altLang="en-US" sz="1400" b="1" dirty="0">
                <a:solidFill>
                  <a:schemeClr val="tx1"/>
                </a:solidFill>
                <a:latin typeface="Meiryo" panose="020B0604030504040204" pitchFamily="34" charset="-128"/>
                <a:ea typeface="Meiryo" panose="020B0604030504040204" pitchFamily="34" charset="-128"/>
              </a:rPr>
              <a:t>がスマホで</a:t>
            </a:r>
            <a:endParaRPr kumimoji="1" lang="en-US" altLang="ja-JP" sz="1400" b="1" dirty="0">
              <a:solidFill>
                <a:schemeClr val="tx1"/>
              </a:solidFill>
              <a:latin typeface="Meiryo" panose="020B0604030504040204" pitchFamily="34" charset="-128"/>
              <a:ea typeface="Meiryo" panose="020B0604030504040204" pitchFamily="34" charset="-128"/>
            </a:endParaRPr>
          </a:p>
          <a:p>
            <a:pPr algn="ctr">
              <a:lnSpc>
                <a:spcPts val="2700"/>
              </a:lnSpc>
            </a:pPr>
            <a:r>
              <a:rPr kumimoji="1" lang="ja-JP" altLang="en-US" sz="1400" b="1" dirty="0">
                <a:solidFill>
                  <a:schemeClr val="tx1"/>
                </a:solidFill>
                <a:latin typeface="Meiryo" panose="020B0604030504040204" pitchFamily="34" charset="-128"/>
                <a:ea typeface="Meiryo" panose="020B0604030504040204" pitchFamily="34" charset="-128"/>
              </a:rPr>
              <a:t>お店の</a:t>
            </a:r>
            <a:r>
              <a:rPr kumimoji="1" lang="en-US" altLang="ja-JP" sz="1400" b="1" dirty="0">
                <a:solidFill>
                  <a:schemeClr val="tx1"/>
                </a:solidFill>
                <a:latin typeface="Meiryo" panose="020B0604030504040204" pitchFamily="34" charset="-128"/>
                <a:ea typeface="Meiryo" panose="020B0604030504040204" pitchFamily="34" charset="-128"/>
              </a:rPr>
              <a:t>QR</a:t>
            </a:r>
            <a:r>
              <a:rPr kumimoji="1" lang="ja-JP" altLang="en-US" sz="1400" b="1" dirty="0">
                <a:solidFill>
                  <a:schemeClr val="tx1"/>
                </a:solidFill>
                <a:latin typeface="Meiryo" panose="020B0604030504040204" pitchFamily="34" charset="-128"/>
                <a:ea typeface="Meiryo" panose="020B0604030504040204" pitchFamily="34" charset="-128"/>
              </a:rPr>
              <a:t>コードを読み取る</a:t>
            </a:r>
          </a:p>
        </p:txBody>
      </p:sp>
      <p:sp>
        <p:nvSpPr>
          <p:cNvPr id="46" name="角丸四角形 45">
            <a:extLst>
              <a:ext uri="{FF2B5EF4-FFF2-40B4-BE49-F238E27FC236}">
                <a16:creationId xmlns:a16="http://schemas.microsoft.com/office/drawing/2014/main" xmlns="" id="{434BF231-5394-5C02-4E6B-F95AE83BCF38}"/>
              </a:ext>
            </a:extLst>
          </p:cNvPr>
          <p:cNvSpPr/>
          <p:nvPr/>
        </p:nvSpPr>
        <p:spPr>
          <a:xfrm>
            <a:off x="5825592" y="3491497"/>
            <a:ext cx="3722896" cy="831133"/>
          </a:xfrm>
          <a:prstGeom prst="roundRect">
            <a:avLst>
              <a:gd name="adj" fmla="val 90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00"/>
              </a:lnSpc>
            </a:pPr>
            <a:r>
              <a:rPr kumimoji="1" lang="ja-JP" altLang="en-US" sz="2000" b="1" dirty="0">
                <a:solidFill>
                  <a:schemeClr val="tx1"/>
                </a:solidFill>
                <a:latin typeface="Meiryo" panose="020B0604030504040204" pitchFamily="34" charset="-128"/>
                <a:ea typeface="Meiryo" panose="020B0604030504040204" pitchFamily="34" charset="-128"/>
              </a:rPr>
              <a:t>お店 </a:t>
            </a:r>
            <a:r>
              <a:rPr kumimoji="1" lang="ja-JP" altLang="en-US" sz="1400" b="1" dirty="0">
                <a:solidFill>
                  <a:schemeClr val="tx1"/>
                </a:solidFill>
                <a:latin typeface="Meiryo" panose="020B0604030504040204" pitchFamily="34" charset="-128"/>
                <a:ea typeface="Meiryo" panose="020B0604030504040204" pitchFamily="34" charset="-128"/>
              </a:rPr>
              <a:t>が消費者の</a:t>
            </a:r>
            <a:endParaRPr kumimoji="1" lang="en-US" altLang="ja-JP" sz="1400" b="1" dirty="0">
              <a:solidFill>
                <a:schemeClr val="tx1"/>
              </a:solidFill>
              <a:latin typeface="Meiryo" panose="020B0604030504040204" pitchFamily="34" charset="-128"/>
              <a:ea typeface="Meiryo" panose="020B0604030504040204" pitchFamily="34" charset="-128"/>
            </a:endParaRPr>
          </a:p>
          <a:p>
            <a:pPr algn="ctr">
              <a:lnSpc>
                <a:spcPts val="2700"/>
              </a:lnSpc>
            </a:pPr>
            <a:r>
              <a:rPr kumimoji="1" lang="ja-JP" altLang="en-US" sz="1400" b="1" dirty="0">
                <a:solidFill>
                  <a:schemeClr val="tx1"/>
                </a:solidFill>
                <a:latin typeface="Meiryo" panose="020B0604030504040204" pitchFamily="34" charset="-128"/>
                <a:ea typeface="Meiryo" panose="020B0604030504040204" pitchFamily="34" charset="-128"/>
              </a:rPr>
              <a:t>スマホの</a:t>
            </a:r>
            <a:r>
              <a:rPr kumimoji="1" lang="en-US" altLang="ja-JP" sz="1400" b="1" dirty="0">
                <a:solidFill>
                  <a:schemeClr val="tx1"/>
                </a:solidFill>
                <a:latin typeface="Meiryo" panose="020B0604030504040204" pitchFamily="34" charset="-128"/>
                <a:ea typeface="Meiryo" panose="020B0604030504040204" pitchFamily="34" charset="-128"/>
              </a:rPr>
              <a:t>QR</a:t>
            </a:r>
            <a:r>
              <a:rPr kumimoji="1" lang="ja-JP" altLang="en-US" sz="1400" b="1" dirty="0">
                <a:solidFill>
                  <a:schemeClr val="tx1"/>
                </a:solidFill>
                <a:latin typeface="Meiryo" panose="020B0604030504040204" pitchFamily="34" charset="-128"/>
                <a:ea typeface="Meiryo" panose="020B0604030504040204" pitchFamily="34" charset="-128"/>
              </a:rPr>
              <a:t>コードを読み取る</a:t>
            </a:r>
          </a:p>
        </p:txBody>
      </p:sp>
    </p:spTree>
    <p:extLst>
      <p:ext uri="{BB962C8B-B14F-4D97-AF65-F5344CB8AC3E}">
        <p14:creationId xmlns:p14="http://schemas.microsoft.com/office/powerpoint/2010/main" val="2066085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948906A5B9BC94CB39CCC7F103327A8" ma:contentTypeVersion="14" ma:contentTypeDescription="新しいドキュメントを作成します。" ma:contentTypeScope="" ma:versionID="6751857bd674826ae40e52d7e0cddf17">
  <xsd:schema xmlns:xsd="http://www.w3.org/2001/XMLSchema" xmlns:xs="http://www.w3.org/2001/XMLSchema" xmlns:p="http://schemas.microsoft.com/office/2006/metadata/properties" xmlns:ns2="06e1bc0f-853e-4ba2-a782-f3ab1addc711" xmlns:ns3="0d8da5bc-19d1-441f-899f-c77cf966b9a8" targetNamespace="http://schemas.microsoft.com/office/2006/metadata/properties" ma:root="true" ma:fieldsID="ced91485f568246302f103b0cfa60167" ns2:_="" ns3:_="">
    <xsd:import namespace="06e1bc0f-853e-4ba2-a782-f3ab1addc711"/>
    <xsd:import namespace="0d8da5bc-19d1-441f-899f-c77cf966b9a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e1bc0f-853e-4ba2-a782-f3ab1addc7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8da5bc-19d1-441f-899f-c77cf966b9a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7a566aa-3bac-4e05-8d40-950a76f531d7}" ma:internalName="TaxCatchAll" ma:showField="CatchAllData" ma:web="0d8da5bc-19d1-441f-899f-c77cf966b9a8">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6e1bc0f-853e-4ba2-a782-f3ab1addc711">
      <Terms xmlns="http://schemas.microsoft.com/office/infopath/2007/PartnerControls"/>
    </lcf76f155ced4ddcb4097134ff3c332f>
    <TaxCatchAll xmlns="0d8da5bc-19d1-441f-899f-c77cf966b9a8" xsi:nil="true"/>
  </documentManagement>
</p:properties>
</file>

<file path=customXml/itemProps1.xml><?xml version="1.0" encoding="utf-8"?>
<ds:datastoreItem xmlns:ds="http://schemas.openxmlformats.org/officeDocument/2006/customXml" ds:itemID="{40919EF8-DB93-4414-A917-32144BA3B2B8}"/>
</file>

<file path=customXml/itemProps2.xml><?xml version="1.0" encoding="utf-8"?>
<ds:datastoreItem xmlns:ds="http://schemas.openxmlformats.org/officeDocument/2006/customXml" ds:itemID="{FC65F40E-79DE-403E-8D6B-57E62A5DADCE}"/>
</file>

<file path=customXml/itemProps3.xml><?xml version="1.0" encoding="utf-8"?>
<ds:datastoreItem xmlns:ds="http://schemas.openxmlformats.org/officeDocument/2006/customXml" ds:itemID="{6AB4453E-DB41-4A31-B87D-F314C983BD9F}"/>
</file>

<file path=docProps/app.xml><?xml version="1.0" encoding="utf-8"?>
<Properties xmlns="http://schemas.openxmlformats.org/officeDocument/2006/extended-properties" xmlns:vt="http://schemas.openxmlformats.org/officeDocument/2006/docPropsVTypes">
  <Template>Office Theme</Template>
  <TotalTime>3465</TotalTime>
  <Words>1740</Words>
  <Application>Microsoft Office PowerPoint</Application>
  <PresentationFormat>ユーザー設定</PresentationFormat>
  <Paragraphs>312</Paragraphs>
  <Slides>15</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vt:i4>
      </vt:variant>
    </vt:vector>
  </HeadingPairs>
  <TitlesOfParts>
    <vt:vector size="25" baseType="lpstr">
      <vt:lpstr>ＭＳ Ｐゴシック</vt:lpstr>
      <vt:lpstr>Yu Gothic Pr6N B</vt:lpstr>
      <vt:lpstr>Meiryo</vt:lpstr>
      <vt:lpstr>Meiryo</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futtefuttefutte@gmail.com</dc:creator>
  <cp:lastModifiedBy>Administrator</cp:lastModifiedBy>
  <cp:revision>366</cp:revision>
  <cp:lastPrinted>2023-03-09T02:34:40Z</cp:lastPrinted>
  <dcterms:created xsi:type="dcterms:W3CDTF">2022-11-10T06:32:51Z</dcterms:created>
  <dcterms:modified xsi:type="dcterms:W3CDTF">2023-03-17T07:13:51Z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0x0101009948906A5B9BC94CB39CCC7F103327A8</vt:lpwstr>
  </property>
</Properties>
</file>