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7.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slideLayouts/slideLayout11.xml" ContentType="application/vnd.openxmlformats-officedocument.presentationml.slideLayout+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slideLayouts/slideLayout9.xml" ContentType="application/vnd.openxmlformats-officedocument.presentationml.slideLayout+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25"/>
  </p:notesMasterIdLst>
  <p:sldIdLst>
    <p:sldId id="327" r:id="rId2"/>
    <p:sldId id="264" r:id="rId3"/>
    <p:sldId id="256" r:id="rId4"/>
    <p:sldId id="263" r:id="rId5"/>
    <p:sldId id="257" r:id="rId6"/>
    <p:sldId id="266" r:id="rId7"/>
    <p:sldId id="267" r:id="rId8"/>
    <p:sldId id="269" r:id="rId9"/>
    <p:sldId id="297" r:id="rId10"/>
    <p:sldId id="270" r:id="rId11"/>
    <p:sldId id="298" r:id="rId12"/>
    <p:sldId id="273" r:id="rId13"/>
    <p:sldId id="307" r:id="rId14"/>
    <p:sldId id="313" r:id="rId15"/>
    <p:sldId id="319" r:id="rId16"/>
    <p:sldId id="320" r:id="rId17"/>
    <p:sldId id="321" r:id="rId18"/>
    <p:sldId id="296" r:id="rId19"/>
    <p:sldId id="322" r:id="rId20"/>
    <p:sldId id="325" r:id="rId21"/>
    <p:sldId id="323" r:id="rId22"/>
    <p:sldId id="260" r:id="rId23"/>
    <p:sldId id="328" r:id="rId24"/>
  </p:sldIdLst>
  <p:sldSz cx="10691813" cy="7559675"/>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B00"/>
    <a:srgbClr val="6AC8F3"/>
    <a:srgbClr val="ED7D31"/>
    <a:srgbClr val="5865F3"/>
    <a:srgbClr val="242424"/>
    <a:srgbClr val="202020"/>
    <a:srgbClr val="C62153"/>
    <a:srgbClr val="006DA4"/>
    <a:srgbClr val="00A478"/>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39" autoAdjust="0"/>
    <p:restoredTop sz="93826" autoAdjust="0"/>
  </p:normalViewPr>
  <p:slideViewPr>
    <p:cSldViewPr snapToGrid="0">
      <p:cViewPr varScale="1">
        <p:scale>
          <a:sx n="81" d="100"/>
          <a:sy n="81" d="100"/>
        </p:scale>
        <p:origin x="821" y="53"/>
      </p:cViewPr>
      <p:guideLst>
        <p:guide orient="horz" pos="2381"/>
        <p:guide pos="3367"/>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69B927F8-3F57-403E-9340-8E2232A5C8F0}" type="datetimeFigureOut">
              <a:rPr kumimoji="1" lang="ja-JP" altLang="en-US" smtClean="0"/>
              <a:t>2023/3/23</a:t>
            </a:fld>
            <a:endParaRPr kumimoji="1" lang="ja-JP" altLang="en-US"/>
          </a:p>
        </p:txBody>
      </p:sp>
      <p:sp>
        <p:nvSpPr>
          <p:cNvPr id="4" name="スライド イメージ プレースホルダー 3"/>
          <p:cNvSpPr>
            <a:spLocks noGrp="1" noRot="1" noChangeAspect="1"/>
          </p:cNvSpPr>
          <p:nvPr>
            <p:ph type="sldImg" idx="2"/>
          </p:nvPr>
        </p:nvSpPr>
        <p:spPr>
          <a:xfrm>
            <a:off x="1014413" y="1233488"/>
            <a:ext cx="47069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20CD0B8E-7FA7-48D1-BA0D-F18944A1A64A}" type="slidenum">
              <a:rPr kumimoji="1" lang="ja-JP" altLang="en-US" smtClean="0"/>
              <a:t>‹#›</a:t>
            </a:fld>
            <a:endParaRPr kumimoji="1" lang="ja-JP" altLang="en-US"/>
          </a:p>
        </p:txBody>
      </p:sp>
    </p:spTree>
    <p:extLst>
      <p:ext uri="{BB962C8B-B14F-4D97-AF65-F5344CB8AC3E}">
        <p14:creationId xmlns:p14="http://schemas.microsoft.com/office/powerpoint/2010/main" val="18402910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1</a:t>
            </a:fld>
            <a:endParaRPr kumimoji="1" lang="ja-JP" altLang="en-US"/>
          </a:p>
        </p:txBody>
      </p:sp>
    </p:spTree>
    <p:extLst>
      <p:ext uri="{BB962C8B-B14F-4D97-AF65-F5344CB8AC3E}">
        <p14:creationId xmlns:p14="http://schemas.microsoft.com/office/powerpoint/2010/main" val="3743650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10</a:t>
            </a:fld>
            <a:endParaRPr kumimoji="1" lang="ja-JP" altLang="en-US"/>
          </a:p>
        </p:txBody>
      </p:sp>
    </p:spTree>
    <p:extLst>
      <p:ext uri="{BB962C8B-B14F-4D97-AF65-F5344CB8AC3E}">
        <p14:creationId xmlns:p14="http://schemas.microsoft.com/office/powerpoint/2010/main" val="248559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11</a:t>
            </a:fld>
            <a:endParaRPr kumimoji="1" lang="ja-JP" altLang="en-US"/>
          </a:p>
        </p:txBody>
      </p:sp>
    </p:spTree>
    <p:extLst>
      <p:ext uri="{BB962C8B-B14F-4D97-AF65-F5344CB8AC3E}">
        <p14:creationId xmlns:p14="http://schemas.microsoft.com/office/powerpoint/2010/main" val="2787950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12</a:t>
            </a:fld>
            <a:endParaRPr kumimoji="1" lang="ja-JP" altLang="en-US"/>
          </a:p>
        </p:txBody>
      </p:sp>
    </p:spTree>
    <p:extLst>
      <p:ext uri="{BB962C8B-B14F-4D97-AF65-F5344CB8AC3E}">
        <p14:creationId xmlns:p14="http://schemas.microsoft.com/office/powerpoint/2010/main" val="2786108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13</a:t>
            </a:fld>
            <a:endParaRPr kumimoji="1" lang="ja-JP" altLang="en-US"/>
          </a:p>
        </p:txBody>
      </p:sp>
    </p:spTree>
    <p:extLst>
      <p:ext uri="{BB962C8B-B14F-4D97-AF65-F5344CB8AC3E}">
        <p14:creationId xmlns:p14="http://schemas.microsoft.com/office/powerpoint/2010/main" val="2195523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15</a:t>
            </a:fld>
            <a:endParaRPr kumimoji="1" lang="ja-JP" altLang="en-US"/>
          </a:p>
        </p:txBody>
      </p:sp>
    </p:spTree>
    <p:extLst>
      <p:ext uri="{BB962C8B-B14F-4D97-AF65-F5344CB8AC3E}">
        <p14:creationId xmlns:p14="http://schemas.microsoft.com/office/powerpoint/2010/main" val="1955793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16</a:t>
            </a:fld>
            <a:endParaRPr kumimoji="1" lang="ja-JP" altLang="en-US"/>
          </a:p>
        </p:txBody>
      </p:sp>
    </p:spTree>
    <p:extLst>
      <p:ext uri="{BB962C8B-B14F-4D97-AF65-F5344CB8AC3E}">
        <p14:creationId xmlns:p14="http://schemas.microsoft.com/office/powerpoint/2010/main" val="3039147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17</a:t>
            </a:fld>
            <a:endParaRPr kumimoji="1" lang="ja-JP" altLang="en-US"/>
          </a:p>
        </p:txBody>
      </p:sp>
    </p:spTree>
    <p:extLst>
      <p:ext uri="{BB962C8B-B14F-4D97-AF65-F5344CB8AC3E}">
        <p14:creationId xmlns:p14="http://schemas.microsoft.com/office/powerpoint/2010/main" val="2345194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18</a:t>
            </a:fld>
            <a:endParaRPr kumimoji="1" lang="ja-JP" altLang="en-US"/>
          </a:p>
        </p:txBody>
      </p:sp>
    </p:spTree>
    <p:extLst>
      <p:ext uri="{BB962C8B-B14F-4D97-AF65-F5344CB8AC3E}">
        <p14:creationId xmlns:p14="http://schemas.microsoft.com/office/powerpoint/2010/main" val="1430404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19</a:t>
            </a:fld>
            <a:endParaRPr kumimoji="1" lang="ja-JP" altLang="en-US"/>
          </a:p>
        </p:txBody>
      </p:sp>
    </p:spTree>
    <p:extLst>
      <p:ext uri="{BB962C8B-B14F-4D97-AF65-F5344CB8AC3E}">
        <p14:creationId xmlns:p14="http://schemas.microsoft.com/office/powerpoint/2010/main" val="421862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20</a:t>
            </a:fld>
            <a:endParaRPr kumimoji="1" lang="ja-JP" altLang="en-US"/>
          </a:p>
        </p:txBody>
      </p:sp>
    </p:spTree>
    <p:extLst>
      <p:ext uri="{BB962C8B-B14F-4D97-AF65-F5344CB8AC3E}">
        <p14:creationId xmlns:p14="http://schemas.microsoft.com/office/powerpoint/2010/main" val="116371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2</a:t>
            </a:fld>
            <a:endParaRPr kumimoji="1" lang="ja-JP" altLang="en-US"/>
          </a:p>
        </p:txBody>
      </p:sp>
    </p:spTree>
    <p:extLst>
      <p:ext uri="{BB962C8B-B14F-4D97-AF65-F5344CB8AC3E}">
        <p14:creationId xmlns:p14="http://schemas.microsoft.com/office/powerpoint/2010/main" val="360339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21</a:t>
            </a:fld>
            <a:endParaRPr kumimoji="1" lang="ja-JP" altLang="en-US"/>
          </a:p>
        </p:txBody>
      </p:sp>
    </p:spTree>
    <p:extLst>
      <p:ext uri="{BB962C8B-B14F-4D97-AF65-F5344CB8AC3E}">
        <p14:creationId xmlns:p14="http://schemas.microsoft.com/office/powerpoint/2010/main" val="2059815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3</a:t>
            </a:fld>
            <a:endParaRPr kumimoji="1" lang="ja-JP" altLang="en-US"/>
          </a:p>
        </p:txBody>
      </p:sp>
    </p:spTree>
    <p:extLst>
      <p:ext uri="{BB962C8B-B14F-4D97-AF65-F5344CB8AC3E}">
        <p14:creationId xmlns:p14="http://schemas.microsoft.com/office/powerpoint/2010/main" val="614111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4</a:t>
            </a:fld>
            <a:endParaRPr kumimoji="1" lang="ja-JP" altLang="en-US"/>
          </a:p>
        </p:txBody>
      </p:sp>
    </p:spTree>
    <p:extLst>
      <p:ext uri="{BB962C8B-B14F-4D97-AF65-F5344CB8AC3E}">
        <p14:creationId xmlns:p14="http://schemas.microsoft.com/office/powerpoint/2010/main" val="2090966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5</a:t>
            </a:fld>
            <a:endParaRPr kumimoji="1" lang="ja-JP" altLang="en-US"/>
          </a:p>
        </p:txBody>
      </p:sp>
    </p:spTree>
    <p:extLst>
      <p:ext uri="{BB962C8B-B14F-4D97-AF65-F5344CB8AC3E}">
        <p14:creationId xmlns:p14="http://schemas.microsoft.com/office/powerpoint/2010/main" val="3579643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6</a:t>
            </a:fld>
            <a:endParaRPr kumimoji="1" lang="ja-JP" altLang="en-US"/>
          </a:p>
        </p:txBody>
      </p:sp>
    </p:spTree>
    <p:extLst>
      <p:ext uri="{BB962C8B-B14F-4D97-AF65-F5344CB8AC3E}">
        <p14:creationId xmlns:p14="http://schemas.microsoft.com/office/powerpoint/2010/main" val="482404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7</a:t>
            </a:fld>
            <a:endParaRPr kumimoji="1" lang="ja-JP" altLang="en-US"/>
          </a:p>
        </p:txBody>
      </p:sp>
    </p:spTree>
    <p:extLst>
      <p:ext uri="{BB962C8B-B14F-4D97-AF65-F5344CB8AC3E}">
        <p14:creationId xmlns:p14="http://schemas.microsoft.com/office/powerpoint/2010/main" val="1618359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8</a:t>
            </a:fld>
            <a:endParaRPr kumimoji="1" lang="ja-JP" altLang="en-US"/>
          </a:p>
        </p:txBody>
      </p:sp>
    </p:spTree>
    <p:extLst>
      <p:ext uri="{BB962C8B-B14F-4D97-AF65-F5344CB8AC3E}">
        <p14:creationId xmlns:p14="http://schemas.microsoft.com/office/powerpoint/2010/main" val="2189685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0CD0B8E-7FA7-48D1-BA0D-F18944A1A64A}" type="slidenum">
              <a:rPr kumimoji="1" lang="ja-JP" altLang="en-US" smtClean="0"/>
              <a:t>9</a:t>
            </a:fld>
            <a:endParaRPr kumimoji="1" lang="ja-JP" altLang="en-US"/>
          </a:p>
        </p:txBody>
      </p:sp>
    </p:spTree>
    <p:extLst>
      <p:ext uri="{BB962C8B-B14F-4D97-AF65-F5344CB8AC3E}">
        <p14:creationId xmlns:p14="http://schemas.microsoft.com/office/powerpoint/2010/main" val="23659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73317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60733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463975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811394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229157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2023/3/23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5679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B9EED49-BF1B-F84E-8497-A29F6C62F540}" type="datetimeFigureOut">
              <a:rPr kumimoji="1" lang="ja-JP" altLang="en-US" smtClean="0"/>
              <a:t>2023/3/23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81782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B9EED49-BF1B-F84E-8497-A29F6C62F540}" type="datetimeFigureOut">
              <a:rPr kumimoji="1" lang="ja-JP" altLang="en-US" smtClean="0"/>
              <a:t>2023/3/23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58272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EED49-BF1B-F84E-8497-A29F6C62F540}" type="datetimeFigureOut">
              <a:rPr kumimoji="1" lang="ja-JP" altLang="en-US" smtClean="0"/>
              <a:t>2023/3/23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08607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2023/3/23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12983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2023/3/23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253556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3000" r="-2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5B9EED49-BF1B-F84E-8497-A29F6C62F540}" type="datetimeFigureOut">
              <a:rPr kumimoji="1" lang="ja-JP" altLang="en-US" smtClean="0"/>
              <a:t>2023/3/23</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927227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8.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2.png"/><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emf"/><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image" Target="../media/image43.emf"/><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20F103A-5418-7FE7-D9ED-5EEA60D81ADE}"/>
              </a:ext>
            </a:extLst>
          </p:cNvPr>
          <p:cNvSpPr txBox="1"/>
          <p:nvPr/>
        </p:nvSpPr>
        <p:spPr>
          <a:xfrm>
            <a:off x="3009369" y="2925757"/>
            <a:ext cx="4673074" cy="1708160"/>
          </a:xfrm>
          <a:prstGeom prst="rect">
            <a:avLst/>
          </a:prstGeom>
          <a:noFill/>
        </p:spPr>
        <p:txBody>
          <a:bodyPr wrap="none" rtlCol="0">
            <a:spAutoFit/>
          </a:bodyPr>
          <a:lstStyle/>
          <a:p>
            <a:pPr algn="ctr"/>
            <a:r>
              <a:rPr kumimoji="1" lang="ja-JP" altLang="en-US" sz="3500" b="1" dirty="0">
                <a:latin typeface="Meiryo" panose="020B0604030504040204" pitchFamily="34" charset="-128"/>
                <a:ea typeface="Meiryo" panose="020B0604030504040204" pitchFamily="34" charset="-128"/>
              </a:rPr>
              <a:t>江戸川区</a:t>
            </a:r>
            <a:endParaRPr kumimoji="1" lang="en-US" altLang="ja-JP" sz="3500" b="1" dirty="0">
              <a:latin typeface="Meiryo" panose="020B0604030504040204" pitchFamily="34" charset="-128"/>
              <a:ea typeface="Meiryo" panose="020B0604030504040204" pitchFamily="34" charset="-128"/>
            </a:endParaRPr>
          </a:p>
          <a:p>
            <a:pPr algn="ctr"/>
            <a:r>
              <a:rPr kumimoji="1" lang="ja-JP" altLang="en-US" sz="3500" b="1" dirty="0">
                <a:latin typeface="Meiryo" panose="020B0604030504040204" pitchFamily="34" charset="-128"/>
                <a:ea typeface="Meiryo" panose="020B0604030504040204" pitchFamily="34" charset="-128"/>
              </a:rPr>
              <a:t>事業者主体プログラム</a:t>
            </a:r>
            <a:endParaRPr kumimoji="1" lang="en-US" altLang="ja-JP" sz="3500" b="1" dirty="0">
              <a:latin typeface="Meiryo" panose="020B0604030504040204" pitchFamily="34" charset="-128"/>
              <a:ea typeface="Meiryo" panose="020B0604030504040204" pitchFamily="34" charset="-128"/>
            </a:endParaRPr>
          </a:p>
          <a:p>
            <a:pPr algn="ctr"/>
            <a:r>
              <a:rPr kumimoji="1" lang="ja-JP" altLang="en-US" sz="3500" b="1" dirty="0">
                <a:latin typeface="Meiryo" panose="020B0604030504040204" pitchFamily="34" charset="-128"/>
                <a:ea typeface="Meiryo" panose="020B0604030504040204" pitchFamily="34" charset="-128"/>
              </a:rPr>
              <a:t>ガイドブック</a:t>
            </a:r>
            <a:endParaRPr kumimoji="1" lang="en-US" altLang="ja-JP" sz="3500"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7332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endParaRPr lang="ja-JP" altLang="en-US" sz="2400" b="1">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61EDC38-4489-CA9A-75A8-650462448AB2}"/>
              </a:ext>
            </a:extLst>
          </p:cNvPr>
          <p:cNvSpPr txBox="1"/>
          <p:nvPr/>
        </p:nvSpPr>
        <p:spPr>
          <a:xfrm>
            <a:off x="1403077" y="1678653"/>
            <a:ext cx="3719113" cy="384721"/>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「今すぐ参加」をクリック</a:t>
            </a:r>
            <a:endParaRPr lang="ja-JP" altLang="en-US" sz="1900" b="1" dirty="0">
              <a:latin typeface="Meiryo" panose="020B0604030504040204" pitchFamily="34" charset="-128"/>
              <a:ea typeface="Meiryo" panose="020B0604030504040204" pitchFamily="34" charset="-128"/>
            </a:endParaRPr>
          </a:p>
        </p:txBody>
      </p:sp>
      <p:grpSp>
        <p:nvGrpSpPr>
          <p:cNvPr id="22" name="グループ化 21">
            <a:extLst>
              <a:ext uri="{FF2B5EF4-FFF2-40B4-BE49-F238E27FC236}">
                <a16:creationId xmlns:a16="http://schemas.microsoft.com/office/drawing/2014/main" id="{6006F34C-3753-69AB-0AEC-F556F4C4E3FE}"/>
              </a:ext>
            </a:extLst>
          </p:cNvPr>
          <p:cNvGrpSpPr/>
          <p:nvPr/>
        </p:nvGrpSpPr>
        <p:grpSpPr>
          <a:xfrm>
            <a:off x="6445413" y="1572437"/>
            <a:ext cx="3942139" cy="777592"/>
            <a:chOff x="5993599" y="2454572"/>
            <a:chExt cx="3942139" cy="777592"/>
          </a:xfrm>
        </p:grpSpPr>
        <p:sp>
          <p:nvSpPr>
            <p:cNvPr id="13" name="テキスト ボックス 12">
              <a:extLst>
                <a:ext uri="{FF2B5EF4-FFF2-40B4-BE49-F238E27FC236}">
                  <a16:creationId xmlns:a16="http://schemas.microsoft.com/office/drawing/2014/main" id="{F4BF450C-AC00-99A6-210B-CD22CB626886}"/>
                </a:ext>
              </a:extLst>
            </p:cNvPr>
            <p:cNvSpPr txBox="1"/>
            <p:nvPr/>
          </p:nvSpPr>
          <p:spPr>
            <a:xfrm>
              <a:off x="5993599" y="2454572"/>
              <a:ext cx="3719113" cy="384721"/>
            </a:xfrm>
            <a:prstGeom prst="rect">
              <a:avLst/>
            </a:prstGeom>
            <a:noFill/>
          </p:spPr>
          <p:txBody>
            <a:bodyPr wrap="square">
              <a:spAutoFit/>
            </a:bodyPr>
            <a:lstStyle/>
            <a:p>
              <a:endParaRPr lang="ja-JP" altLang="en-US" sz="1900" b="1">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C2B4A91-CD17-6A82-2C44-DB7234664BF4}"/>
                </a:ext>
              </a:extLst>
            </p:cNvPr>
            <p:cNvSpPr txBox="1"/>
            <p:nvPr/>
          </p:nvSpPr>
          <p:spPr>
            <a:xfrm>
              <a:off x="8555262" y="2985943"/>
              <a:ext cx="1380476" cy="246221"/>
            </a:xfrm>
            <a:prstGeom prst="rect">
              <a:avLst/>
            </a:prstGeom>
            <a:noFill/>
          </p:spPr>
          <p:txBody>
            <a:bodyPr wrap="square">
              <a:spAutoFit/>
            </a:bodyPr>
            <a:lstStyle/>
            <a:p>
              <a:endParaRPr lang="ja-JP" altLang="en-US" sz="1000">
                <a:latin typeface="Meiryo" panose="020B0604030504040204" pitchFamily="34" charset="-128"/>
                <a:ea typeface="Meiryo" panose="020B0604030504040204" pitchFamily="34" charset="-128"/>
              </a:endParaRPr>
            </a:p>
          </p:txBody>
        </p:sp>
      </p:grpSp>
      <p:grpSp>
        <p:nvGrpSpPr>
          <p:cNvPr id="23" name="グループ化 22">
            <a:extLst>
              <a:ext uri="{FF2B5EF4-FFF2-40B4-BE49-F238E27FC236}">
                <a16:creationId xmlns:a16="http://schemas.microsoft.com/office/drawing/2014/main" id="{7247E82F-DCC0-CB65-C951-AAF02109817E}"/>
              </a:ext>
            </a:extLst>
          </p:cNvPr>
          <p:cNvGrpSpPr/>
          <p:nvPr/>
        </p:nvGrpSpPr>
        <p:grpSpPr>
          <a:xfrm>
            <a:off x="6352126" y="4092131"/>
            <a:ext cx="3942139" cy="777592"/>
            <a:chOff x="5993599" y="2454572"/>
            <a:chExt cx="3942139" cy="777592"/>
          </a:xfrm>
        </p:grpSpPr>
        <p:sp>
          <p:nvSpPr>
            <p:cNvPr id="26" name="テキスト ボックス 25">
              <a:extLst>
                <a:ext uri="{FF2B5EF4-FFF2-40B4-BE49-F238E27FC236}">
                  <a16:creationId xmlns:a16="http://schemas.microsoft.com/office/drawing/2014/main" id="{4799CCD3-7A81-7C8F-38C8-364605734831}"/>
                </a:ext>
              </a:extLst>
            </p:cNvPr>
            <p:cNvSpPr txBox="1"/>
            <p:nvPr/>
          </p:nvSpPr>
          <p:spPr>
            <a:xfrm>
              <a:off x="5993599" y="2454572"/>
              <a:ext cx="3719113" cy="384721"/>
            </a:xfrm>
            <a:prstGeom prst="rect">
              <a:avLst/>
            </a:prstGeom>
            <a:noFill/>
          </p:spPr>
          <p:txBody>
            <a:bodyPr wrap="square">
              <a:spAutoFit/>
            </a:bodyPr>
            <a:lstStyle/>
            <a:p>
              <a:endParaRPr lang="ja-JP" altLang="en-US" sz="1900" b="1">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FFC4FF8C-09F2-21A4-31AC-2A66ECBA74EC}"/>
                </a:ext>
              </a:extLst>
            </p:cNvPr>
            <p:cNvSpPr txBox="1"/>
            <p:nvPr/>
          </p:nvSpPr>
          <p:spPr>
            <a:xfrm>
              <a:off x="8555262" y="2985943"/>
              <a:ext cx="1380476" cy="246221"/>
            </a:xfrm>
            <a:prstGeom prst="rect">
              <a:avLst/>
            </a:prstGeom>
            <a:noFill/>
          </p:spPr>
          <p:txBody>
            <a:bodyPr wrap="square">
              <a:spAutoFit/>
            </a:bodyPr>
            <a:lstStyle/>
            <a:p>
              <a:endParaRPr lang="ja-JP" altLang="en-US" sz="1000">
                <a:latin typeface="Meiryo" panose="020B0604030504040204" pitchFamily="34" charset="-128"/>
                <a:ea typeface="Meiryo" panose="020B0604030504040204" pitchFamily="34" charset="-128"/>
              </a:endParaRPr>
            </a:p>
          </p:txBody>
        </p:sp>
      </p:grpSp>
      <p:sp>
        <p:nvSpPr>
          <p:cNvPr id="34" name="円/楕円 33">
            <a:extLst>
              <a:ext uri="{FF2B5EF4-FFF2-40B4-BE49-F238E27FC236}">
                <a16:creationId xmlns:a16="http://schemas.microsoft.com/office/drawing/2014/main" id="{4AE0842F-9FC7-D17B-6E49-994C4B04FBE4}"/>
              </a:ext>
            </a:extLst>
          </p:cNvPr>
          <p:cNvSpPr/>
          <p:nvPr/>
        </p:nvSpPr>
        <p:spPr>
          <a:xfrm>
            <a:off x="896669" y="1580681"/>
            <a:ext cx="468319" cy="468319"/>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98116" y="1572437"/>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５</a:t>
            </a:r>
          </a:p>
        </p:txBody>
      </p:sp>
      <p:grpSp>
        <p:nvGrpSpPr>
          <p:cNvPr id="9" name="グループ化 8">
            <a:extLst>
              <a:ext uri="{FF2B5EF4-FFF2-40B4-BE49-F238E27FC236}">
                <a16:creationId xmlns:a16="http://schemas.microsoft.com/office/drawing/2014/main" id="{53E0EA6F-5492-A5D6-D8A9-87C413E3EFE1}"/>
              </a:ext>
            </a:extLst>
          </p:cNvPr>
          <p:cNvGrpSpPr/>
          <p:nvPr/>
        </p:nvGrpSpPr>
        <p:grpSpPr>
          <a:xfrm>
            <a:off x="5604565" y="1575012"/>
            <a:ext cx="468319" cy="553998"/>
            <a:chOff x="6112834" y="2382890"/>
            <a:chExt cx="468319" cy="553998"/>
          </a:xfrm>
        </p:grpSpPr>
        <p:sp>
          <p:nvSpPr>
            <p:cNvPr id="36" name="円/楕円 35">
              <a:extLst>
                <a:ext uri="{FF2B5EF4-FFF2-40B4-BE49-F238E27FC236}">
                  <a16:creationId xmlns:a16="http://schemas.microsoft.com/office/drawing/2014/main" id="{6BD7FEFB-55FA-407A-90C4-9AC7E62AE007}"/>
                </a:ext>
              </a:extLst>
            </p:cNvPr>
            <p:cNvSpPr/>
            <p:nvPr/>
          </p:nvSpPr>
          <p:spPr>
            <a:xfrm>
              <a:off x="6112834" y="2391134"/>
              <a:ext cx="468319" cy="468319"/>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3DE4E271-6605-C0E3-B62B-2B6C77809457}"/>
                </a:ext>
              </a:extLst>
            </p:cNvPr>
            <p:cNvSpPr txBox="1"/>
            <p:nvPr/>
          </p:nvSpPr>
          <p:spPr>
            <a:xfrm>
              <a:off x="6214281" y="2382890"/>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６</a:t>
              </a:r>
              <a:endParaRPr lang="ja-JP" altLang="en-US" sz="3000" b="1">
                <a:solidFill>
                  <a:schemeClr val="bg1"/>
                </a:solidFill>
                <a:latin typeface="Meiryo" panose="020B0604030504040204" pitchFamily="34" charset="-128"/>
                <a:ea typeface="Meiryo" panose="020B0604030504040204" pitchFamily="34" charset="-128"/>
              </a:endParaRPr>
            </a:p>
          </p:txBody>
        </p:sp>
      </p:grpSp>
      <p:sp>
        <p:nvSpPr>
          <p:cNvPr id="8" name="テキスト ボックス 7">
            <a:extLst>
              <a:ext uri="{FF2B5EF4-FFF2-40B4-BE49-F238E27FC236}">
                <a16:creationId xmlns:a16="http://schemas.microsoft.com/office/drawing/2014/main" id="{FC05FFAE-48B1-3CEF-70F6-8A8B6413E831}"/>
              </a:ext>
            </a:extLst>
          </p:cNvPr>
          <p:cNvSpPr txBox="1"/>
          <p:nvPr/>
        </p:nvSpPr>
        <p:spPr>
          <a:xfrm>
            <a:off x="2805830" y="3641985"/>
            <a:ext cx="184731" cy="369332"/>
          </a:xfrm>
          <a:prstGeom prst="rect">
            <a:avLst/>
          </a:prstGeom>
          <a:noFill/>
        </p:spPr>
        <p:txBody>
          <a:bodyPr wrap="none" rtlCol="0">
            <a:spAutoFit/>
          </a:bodyPr>
          <a:lstStyle/>
          <a:p>
            <a:endParaRPr kumimoji="1" lang="ja-JP" altLang="en-US"/>
          </a:p>
        </p:txBody>
      </p:sp>
      <p:sp>
        <p:nvSpPr>
          <p:cNvPr id="11" name="テキスト ボックス 10">
            <a:extLst>
              <a:ext uri="{FF2B5EF4-FFF2-40B4-BE49-F238E27FC236}">
                <a16:creationId xmlns:a16="http://schemas.microsoft.com/office/drawing/2014/main" id="{B455F9DF-AE2D-2D69-8F34-35077DEBCA23}"/>
              </a:ext>
            </a:extLst>
          </p:cNvPr>
          <p:cNvSpPr txBox="1"/>
          <p:nvPr/>
        </p:nvSpPr>
        <p:spPr>
          <a:xfrm>
            <a:off x="6113981" y="1662222"/>
            <a:ext cx="5404980" cy="384721"/>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ホストの許可待ち</a:t>
            </a:r>
            <a:endParaRPr lang="ja-JP" altLang="en-US" sz="1900" b="1" dirty="0">
              <a:latin typeface="Meiryo" panose="020B0604030504040204" pitchFamily="34" charset="-128"/>
              <a:ea typeface="Meiryo" panose="020B0604030504040204" pitchFamily="34" charset="-128"/>
            </a:endParaRPr>
          </a:p>
        </p:txBody>
      </p:sp>
      <p:sp>
        <p:nvSpPr>
          <p:cNvPr id="12" name="角丸四角形 11">
            <a:extLst>
              <a:ext uri="{FF2B5EF4-FFF2-40B4-BE49-F238E27FC236}">
                <a16:creationId xmlns:a16="http://schemas.microsoft.com/office/drawing/2014/main" id="{003E1C6F-ECC5-6580-49BB-74F29BD86053}"/>
              </a:ext>
            </a:extLst>
          </p:cNvPr>
          <p:cNvSpPr/>
          <p:nvPr/>
        </p:nvSpPr>
        <p:spPr>
          <a:xfrm>
            <a:off x="3111633" y="4135212"/>
            <a:ext cx="1196742" cy="18158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0CFFC19-E7BD-D5B3-A833-B2B964AD6891}"/>
              </a:ext>
            </a:extLst>
          </p:cNvPr>
          <p:cNvSpPr txBox="1"/>
          <p:nvPr/>
        </p:nvSpPr>
        <p:spPr>
          <a:xfrm>
            <a:off x="5536634" y="5096953"/>
            <a:ext cx="4945082" cy="246221"/>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開催者が入室を許可するのをお待ち</a:t>
            </a:r>
            <a:r>
              <a:rPr lang="ja-JP" altLang="en-US" sz="1000" dirty="0" smtClean="0">
                <a:latin typeface="Meiryo" panose="020B0604030504040204" pitchFamily="34" charset="-128"/>
                <a:ea typeface="Meiryo" panose="020B0604030504040204" pitchFamily="34" charset="-128"/>
              </a:rPr>
              <a:t>ください。</a:t>
            </a:r>
            <a:endParaRPr lang="en-US" altLang="ja-JP" sz="1000" dirty="0">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061436B1-D03C-4438-3CB8-73EB702A534F}"/>
              </a:ext>
            </a:extLst>
          </p:cNvPr>
          <p:cNvSpPr txBox="1"/>
          <p:nvPr/>
        </p:nvSpPr>
        <p:spPr>
          <a:xfrm>
            <a:off x="2033429" y="310607"/>
            <a:ext cx="5347252"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a:t>
            </a:r>
            <a:r>
              <a:rPr lang="en-US" altLang="ja-JP" sz="1600" b="1" dirty="0">
                <a:latin typeface="Meiryo" panose="020B0604030504040204" pitchFamily="34" charset="-128"/>
                <a:ea typeface="Meiryo" panose="020B0604030504040204" pitchFamily="34" charset="-128"/>
              </a:rPr>
              <a:t>Teams</a:t>
            </a:r>
            <a:r>
              <a:rPr lang="ja-JP" altLang="en-US" sz="1400" b="1">
                <a:latin typeface="Meiryo" panose="020B0604030504040204" pitchFamily="34" charset="-128"/>
                <a:ea typeface="Meiryo" panose="020B0604030504040204" pitchFamily="34" charset="-128"/>
              </a:rPr>
              <a:t>基礎編］</a:t>
            </a:r>
            <a:endParaRPr lang="ja-JP" altLang="en-US" sz="1400" b="1" dirty="0">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DCB92251-45E3-C18B-A0D1-C005A27BDDE3}"/>
              </a:ext>
            </a:extLst>
          </p:cNvPr>
          <p:cNvGrpSpPr/>
          <p:nvPr/>
        </p:nvGrpSpPr>
        <p:grpSpPr>
          <a:xfrm>
            <a:off x="604646" y="0"/>
            <a:ext cx="1351370" cy="1035439"/>
            <a:chOff x="604646" y="0"/>
            <a:chExt cx="1351370" cy="1035439"/>
          </a:xfrm>
          <a:solidFill>
            <a:srgbClr val="00A478"/>
          </a:solidFill>
        </p:grpSpPr>
        <p:sp>
          <p:nvSpPr>
            <p:cNvPr id="24" name="片側の 2 つの角を切り取った四角形 23">
              <a:extLst>
                <a:ext uri="{FF2B5EF4-FFF2-40B4-BE49-F238E27FC236}">
                  <a16:creationId xmlns:a16="http://schemas.microsoft.com/office/drawing/2014/main" id="{4C9CE029-355F-03C7-11EE-E41FF9749144}"/>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片側の 2 つの角を切り取った四角形 24">
              <a:extLst>
                <a:ext uri="{FF2B5EF4-FFF2-40B4-BE49-F238E27FC236}">
                  <a16:creationId xmlns:a16="http://schemas.microsoft.com/office/drawing/2014/main" id="{A1321270-B2A7-0703-4E30-5AD13B36FA23}"/>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FC1D801C-FEF3-EA2A-9AB5-2B06EBC27581}"/>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29" name="テキスト ボックス 28">
            <a:extLst>
              <a:ext uri="{FF2B5EF4-FFF2-40B4-BE49-F238E27FC236}">
                <a16:creationId xmlns:a16="http://schemas.microsoft.com/office/drawing/2014/main" id="{E4E6DC01-A68E-2611-50FF-3CACF23F40A1}"/>
              </a:ext>
            </a:extLst>
          </p:cNvPr>
          <p:cNvSpPr txBox="1"/>
          <p:nvPr/>
        </p:nvSpPr>
        <p:spPr>
          <a:xfrm>
            <a:off x="2005408" y="642485"/>
            <a:ext cx="8327898" cy="369332"/>
          </a:xfrm>
          <a:prstGeom prst="rect">
            <a:avLst/>
          </a:prstGeom>
          <a:noFill/>
        </p:spPr>
        <p:txBody>
          <a:bodyPr wrap="square">
            <a:spAutoFit/>
          </a:bodyPr>
          <a:lstStyle/>
          <a:p>
            <a:r>
              <a:rPr lang="en-US" altLang="ja-JP" b="1" dirty="0">
                <a:latin typeface="Meiryo" panose="020B0604030504040204" pitchFamily="34" charset="-128"/>
                <a:ea typeface="Meiryo" panose="020B0604030504040204" pitchFamily="34" charset="-128"/>
              </a:rPr>
              <a:t>4</a:t>
            </a:r>
            <a:r>
              <a:rPr lang="en-US" altLang="ja-JP" sz="1800" b="1" dirty="0">
                <a:latin typeface="Meiryo" panose="020B0604030504040204" pitchFamily="34" charset="-128"/>
                <a:ea typeface="Meiryo" panose="020B0604030504040204" pitchFamily="34" charset="-128"/>
              </a:rPr>
              <a:t>. </a:t>
            </a:r>
            <a:r>
              <a:rPr lang="ja-JP" altLang="en-US" sz="1800" b="1">
                <a:latin typeface="Meiryo" panose="020B0604030504040204" pitchFamily="34" charset="-128"/>
                <a:ea typeface="Meiryo" panose="020B0604030504040204" pitchFamily="34" charset="-128"/>
              </a:rPr>
              <a:t>招待されたメールから</a:t>
            </a:r>
            <a:r>
              <a:rPr lang="en-US" altLang="ja-JP" sz="1800" b="1" dirty="0">
                <a:latin typeface="Meiryo" panose="020B0604030504040204" pitchFamily="34" charset="-128"/>
                <a:ea typeface="Meiryo" panose="020B0604030504040204" pitchFamily="34" charset="-128"/>
              </a:rPr>
              <a:t>Teams</a:t>
            </a:r>
            <a:r>
              <a:rPr lang="ja-JP" altLang="en-US" sz="1800" b="1">
                <a:latin typeface="Meiryo" panose="020B0604030504040204" pitchFamily="34" charset="-128"/>
                <a:ea typeface="Meiryo" panose="020B0604030504040204" pitchFamily="34" charset="-128"/>
              </a:rPr>
              <a:t>ミーティングに参加する</a:t>
            </a:r>
            <a:endParaRPr lang="ja-JP" altLang="en-US" sz="1800" b="1" dirty="0">
              <a:latin typeface="Meiryo" panose="020B0604030504040204" pitchFamily="34" charset="-128"/>
              <a:ea typeface="Meiryo" panose="020B0604030504040204" pitchFamily="34" charset="-128"/>
            </a:endParaRPr>
          </a:p>
        </p:txBody>
      </p:sp>
      <p:grpSp>
        <p:nvGrpSpPr>
          <p:cNvPr id="10" name="グループ化 9">
            <a:extLst>
              <a:ext uri="{FF2B5EF4-FFF2-40B4-BE49-F238E27FC236}">
                <a16:creationId xmlns:a16="http://schemas.microsoft.com/office/drawing/2014/main" id="{B72FCD09-65CB-A0D2-66F1-829EADA4E5F6}"/>
              </a:ext>
            </a:extLst>
          </p:cNvPr>
          <p:cNvGrpSpPr/>
          <p:nvPr/>
        </p:nvGrpSpPr>
        <p:grpSpPr>
          <a:xfrm>
            <a:off x="1942089" y="4073146"/>
            <a:ext cx="1169544" cy="463566"/>
            <a:chOff x="6639651" y="5018651"/>
            <a:chExt cx="1169544" cy="463566"/>
          </a:xfrm>
        </p:grpSpPr>
        <p:sp>
          <p:nvSpPr>
            <p:cNvPr id="16" name="円形吹き出し 15">
              <a:extLst>
                <a:ext uri="{FF2B5EF4-FFF2-40B4-BE49-F238E27FC236}">
                  <a16:creationId xmlns:a16="http://schemas.microsoft.com/office/drawing/2014/main" id="{7DFE6D3B-94AC-4B6A-B8D6-E51DF15B6CBC}"/>
                </a:ext>
              </a:extLst>
            </p:cNvPr>
            <p:cNvSpPr/>
            <p:nvPr/>
          </p:nvSpPr>
          <p:spPr>
            <a:xfrm>
              <a:off x="6795909" y="5018651"/>
              <a:ext cx="857028" cy="463566"/>
            </a:xfrm>
            <a:prstGeom prst="wedgeEllipseCallout">
              <a:avLst>
                <a:gd name="adj1" fmla="val 64644"/>
                <a:gd name="adj2" fmla="val -1662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336F9DB4-1413-33B5-E592-E679B15DA9B9}"/>
                </a:ext>
              </a:extLst>
            </p:cNvPr>
            <p:cNvSpPr txBox="1"/>
            <p:nvPr/>
          </p:nvSpPr>
          <p:spPr>
            <a:xfrm>
              <a:off x="6639651" y="5155850"/>
              <a:ext cx="1169544"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クリック</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32" name="正方形/長方形 31">
            <a:extLst>
              <a:ext uri="{FF2B5EF4-FFF2-40B4-BE49-F238E27FC236}">
                <a16:creationId xmlns:a16="http://schemas.microsoft.com/office/drawing/2014/main" id="{ECA2AD16-D457-2C8B-7C95-2816CF8C87E1}"/>
              </a:ext>
            </a:extLst>
          </p:cNvPr>
          <p:cNvSpPr/>
          <p:nvPr/>
        </p:nvSpPr>
        <p:spPr>
          <a:xfrm>
            <a:off x="3599978" y="2534303"/>
            <a:ext cx="110026" cy="45719"/>
          </a:xfrm>
          <a:prstGeom prst="rect">
            <a:avLst/>
          </a:prstGeom>
          <a:solidFill>
            <a:srgbClr val="D9D9D9">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175C5E9D-4592-AAAD-A5ED-8E72FB4CE5D3}"/>
              </a:ext>
            </a:extLst>
          </p:cNvPr>
          <p:cNvSpPr txBox="1"/>
          <p:nvPr/>
        </p:nvSpPr>
        <p:spPr>
          <a:xfrm>
            <a:off x="788667" y="5091565"/>
            <a:ext cx="3883856" cy="246221"/>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開催者が参加を許可するまでは待機中画面に</a:t>
            </a:r>
            <a:r>
              <a:rPr lang="ja-JP" altLang="en-US" sz="1000" dirty="0" smtClean="0">
                <a:latin typeface="Meiryo" panose="020B0604030504040204" pitchFamily="34" charset="-128"/>
                <a:ea typeface="Meiryo" panose="020B0604030504040204" pitchFamily="34" charset="-128"/>
              </a:rPr>
              <a:t>なります。</a:t>
            </a:r>
            <a:endParaRPr lang="ja-JP" altLang="en-US" sz="1000" dirty="0">
              <a:latin typeface="Meiryo" panose="020B0604030504040204" pitchFamily="34" charset="-128"/>
              <a:ea typeface="Meiryo" panose="020B0604030504040204" pitchFamily="34" charset="-128"/>
            </a:endParaRPr>
          </a:p>
        </p:txBody>
      </p:sp>
      <p:pic>
        <p:nvPicPr>
          <p:cNvPr id="30" name="図 29" descr="グラフィカル ユーザー インターフェイス, アプリケーション, Teams&#10;&#10;自動的に生成された説明">
            <a:extLst>
              <a:ext uri="{FF2B5EF4-FFF2-40B4-BE49-F238E27FC236}">
                <a16:creationId xmlns:a16="http://schemas.microsoft.com/office/drawing/2014/main" id="{793D6C51-37E9-9B47-BB04-2C3EEA0F5F3D}"/>
              </a:ext>
            </a:extLst>
          </p:cNvPr>
          <p:cNvPicPr>
            <a:picLocks noChangeAspect="1"/>
          </p:cNvPicPr>
          <p:nvPr/>
        </p:nvPicPr>
        <p:blipFill>
          <a:blip r:embed="rId3"/>
          <a:stretch>
            <a:fillRect/>
          </a:stretch>
        </p:blipFill>
        <p:spPr>
          <a:xfrm>
            <a:off x="828151" y="2202530"/>
            <a:ext cx="4538951" cy="2827206"/>
          </a:xfrm>
          <a:prstGeom prst="rect">
            <a:avLst/>
          </a:prstGeom>
          <a:ln>
            <a:solidFill>
              <a:srgbClr val="FF6B00"/>
            </a:solidFill>
            <a:prstDash val="sysDot"/>
          </a:ln>
          <a:effectLst>
            <a:outerShdw blurRad="50800" dist="38100" dir="2700000" algn="tl" rotWithShape="0">
              <a:prstClr val="black">
                <a:alpha val="40000"/>
              </a:prstClr>
            </a:outerShdw>
          </a:effectLst>
        </p:spPr>
      </p:pic>
      <p:sp>
        <p:nvSpPr>
          <p:cNvPr id="38" name="正方形/長方形 37">
            <a:extLst>
              <a:ext uri="{FF2B5EF4-FFF2-40B4-BE49-F238E27FC236}">
                <a16:creationId xmlns:a16="http://schemas.microsoft.com/office/drawing/2014/main" id="{6128967F-B7C3-C709-A754-33428455CF3E}"/>
              </a:ext>
            </a:extLst>
          </p:cNvPr>
          <p:cNvSpPr/>
          <p:nvPr/>
        </p:nvSpPr>
        <p:spPr>
          <a:xfrm>
            <a:off x="2090065" y="3105720"/>
            <a:ext cx="2023817" cy="1144727"/>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図 38" descr="アイコン&#10;&#10;自動的に生成された説明">
            <a:extLst>
              <a:ext uri="{FF2B5EF4-FFF2-40B4-BE49-F238E27FC236}">
                <a16:creationId xmlns:a16="http://schemas.microsoft.com/office/drawing/2014/main" id="{DBEBEFC9-F6A6-69BB-A956-B7A6E08B0E0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3" b="92893" l="9983" r="89848">
                        <a14:foregroundMark x1="12352" y1="93063" x2="34349" y2="93909"/>
                        <a14:foregroundMark x1="34349" y1="93909" x2="41455" y2="93909"/>
                        <a14:foregroundMark x1="41455" y1="93909" x2="48223" y2="93909"/>
                        <a14:foregroundMark x1="48223" y1="93909" x2="61929" y2="92893"/>
                        <a14:foregroundMark x1="61929" y1="92893" x2="68697" y2="93063"/>
                        <a14:foregroundMark x1="68697" y1="93063" x2="75635" y2="92555"/>
                        <a14:foregroundMark x1="75635" y1="92555" x2="83418" y2="92893"/>
                      </a14:backgroundRemoval>
                    </a14:imgEffect>
                  </a14:imgLayer>
                </a14:imgProps>
              </a:ext>
            </a:extLst>
          </a:blip>
          <a:stretch>
            <a:fillRect/>
          </a:stretch>
        </p:blipFill>
        <p:spPr>
          <a:xfrm>
            <a:off x="2358932" y="2750988"/>
            <a:ext cx="1550277" cy="1550278"/>
          </a:xfrm>
          <a:prstGeom prst="rect">
            <a:avLst/>
          </a:prstGeom>
        </p:spPr>
      </p:pic>
      <p:sp>
        <p:nvSpPr>
          <p:cNvPr id="41" name="正方形/長方形 40">
            <a:extLst>
              <a:ext uri="{FF2B5EF4-FFF2-40B4-BE49-F238E27FC236}">
                <a16:creationId xmlns:a16="http://schemas.microsoft.com/office/drawing/2014/main" id="{D12C8710-47EF-E78A-61AC-88E312232DAD}"/>
              </a:ext>
            </a:extLst>
          </p:cNvPr>
          <p:cNvSpPr/>
          <p:nvPr/>
        </p:nvSpPr>
        <p:spPr>
          <a:xfrm>
            <a:off x="3102389" y="4512897"/>
            <a:ext cx="432119" cy="148754"/>
          </a:xfrm>
          <a:prstGeom prst="rect">
            <a:avLst/>
          </a:prstGeom>
          <a:noFill/>
          <a:ln>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図 42" descr="グラフィカル ユーザー インターフェイス, アプリケーション, Teams&#10;&#10;自動的に生成された説明">
            <a:extLst>
              <a:ext uri="{FF2B5EF4-FFF2-40B4-BE49-F238E27FC236}">
                <a16:creationId xmlns:a16="http://schemas.microsoft.com/office/drawing/2014/main" id="{96980C14-84EF-AECE-D52C-69875C428745}"/>
              </a:ext>
            </a:extLst>
          </p:cNvPr>
          <p:cNvPicPr>
            <a:picLocks noChangeAspect="1"/>
          </p:cNvPicPr>
          <p:nvPr/>
        </p:nvPicPr>
        <p:blipFill>
          <a:blip r:embed="rId6"/>
          <a:stretch>
            <a:fillRect/>
          </a:stretch>
        </p:blipFill>
        <p:spPr>
          <a:xfrm>
            <a:off x="5587369" y="2194478"/>
            <a:ext cx="4535386" cy="2835258"/>
          </a:xfrm>
          <a:prstGeom prst="rect">
            <a:avLst/>
          </a:prstGeom>
          <a:effectLst>
            <a:outerShdw blurRad="50800" dist="38100" dir="2700000" algn="tl" rotWithShape="0">
              <a:prstClr val="black">
                <a:alpha val="40000"/>
              </a:prstClr>
            </a:outerShdw>
          </a:effectLst>
        </p:spPr>
      </p:pic>
      <p:sp>
        <p:nvSpPr>
          <p:cNvPr id="44" name="正方形/長方形 43">
            <a:extLst>
              <a:ext uri="{FF2B5EF4-FFF2-40B4-BE49-F238E27FC236}">
                <a16:creationId xmlns:a16="http://schemas.microsoft.com/office/drawing/2014/main" id="{0A8E6BC6-F87D-7C14-6935-CEBEC77545B3}"/>
              </a:ext>
            </a:extLst>
          </p:cNvPr>
          <p:cNvSpPr/>
          <p:nvPr/>
        </p:nvSpPr>
        <p:spPr>
          <a:xfrm>
            <a:off x="6842538" y="3105720"/>
            <a:ext cx="2023817" cy="1144727"/>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5" name="図 44" descr="アイコン&#10;&#10;自動的に生成された説明">
            <a:extLst>
              <a:ext uri="{FF2B5EF4-FFF2-40B4-BE49-F238E27FC236}">
                <a16:creationId xmlns:a16="http://schemas.microsoft.com/office/drawing/2014/main" id="{4D5FEC31-071B-F5C0-9559-3C2F38C3EA76}"/>
              </a:ext>
            </a:extLst>
          </p:cNvPr>
          <p:cNvPicPr>
            <a:picLocks noChangeAspect="1"/>
          </p:cNvPicPr>
          <p:nvPr/>
        </p:nvPicPr>
        <p:blipFill>
          <a:blip r:embed="rId4">
            <a:extLst>
              <a:ext uri="{BEBA8EAE-BF5A-486C-A8C5-ECC9F3942E4B}">
                <a14:imgProps xmlns:a14="http://schemas.microsoft.com/office/drawing/2010/main">
                  <a14:imgLayer r:embed="rId7">
                    <a14:imgEffect>
                      <a14:backgroundRemoval t="9983" b="92893" l="9983" r="89848">
                        <a14:foregroundMark x1="12352" y1="93063" x2="34349" y2="93909"/>
                        <a14:foregroundMark x1="34349" y1="93909" x2="41455" y2="93909"/>
                        <a14:foregroundMark x1="41455" y1="93909" x2="48223" y2="93909"/>
                        <a14:foregroundMark x1="48223" y1="93909" x2="61929" y2="92893"/>
                        <a14:foregroundMark x1="61929" y1="92893" x2="68697" y2="93063"/>
                        <a14:foregroundMark x1="68697" y1="93063" x2="75635" y2="92555"/>
                        <a14:foregroundMark x1="75635" y1="92555" x2="83418" y2="92893"/>
                      </a14:backgroundRemoval>
                    </a14:imgEffect>
                  </a14:imgLayer>
                </a14:imgProps>
              </a:ext>
            </a:extLst>
          </a:blip>
          <a:stretch>
            <a:fillRect/>
          </a:stretch>
        </p:blipFill>
        <p:spPr>
          <a:xfrm>
            <a:off x="7111405" y="2750988"/>
            <a:ext cx="1550277" cy="1550278"/>
          </a:xfrm>
          <a:prstGeom prst="rect">
            <a:avLst/>
          </a:prstGeom>
        </p:spPr>
      </p:pic>
      <p:pic>
        <p:nvPicPr>
          <p:cNvPr id="46" name="図 45" descr="グラフィカル ユーザー インターフェイス, アプリケーション, Teams&#10;&#10;自動的に生成された説明">
            <a:extLst>
              <a:ext uri="{FF2B5EF4-FFF2-40B4-BE49-F238E27FC236}">
                <a16:creationId xmlns:a16="http://schemas.microsoft.com/office/drawing/2014/main" id="{0B83382A-4BE9-6634-47C0-301F33764ED4}"/>
              </a:ext>
            </a:extLst>
          </p:cNvPr>
          <p:cNvPicPr>
            <a:picLocks noChangeAspect="1"/>
          </p:cNvPicPr>
          <p:nvPr/>
        </p:nvPicPr>
        <p:blipFill rotWithShape="1">
          <a:blip r:embed="rId3"/>
          <a:srcRect l="27984" t="72184" r="56429" b="20753"/>
          <a:stretch/>
        </p:blipFill>
        <p:spPr>
          <a:xfrm>
            <a:off x="828151" y="5399615"/>
            <a:ext cx="2128157" cy="600609"/>
          </a:xfrm>
          <a:prstGeom prst="rect">
            <a:avLst/>
          </a:prstGeom>
          <a:effectLst>
            <a:outerShdw blurRad="50800" dist="38100" dir="2700000" algn="tl" rotWithShape="0">
              <a:prstClr val="black">
                <a:alpha val="40000"/>
              </a:prstClr>
            </a:outerShdw>
          </a:effectLst>
        </p:spPr>
      </p:pic>
      <p:sp>
        <p:nvSpPr>
          <p:cNvPr id="47" name="正方形/長方形 46">
            <a:extLst>
              <a:ext uri="{FF2B5EF4-FFF2-40B4-BE49-F238E27FC236}">
                <a16:creationId xmlns:a16="http://schemas.microsoft.com/office/drawing/2014/main" id="{69BE9434-1AD9-D3CD-931A-6C25AC69701E}"/>
              </a:ext>
            </a:extLst>
          </p:cNvPr>
          <p:cNvSpPr/>
          <p:nvPr/>
        </p:nvSpPr>
        <p:spPr>
          <a:xfrm>
            <a:off x="2098347" y="4250447"/>
            <a:ext cx="707483" cy="164799"/>
          </a:xfrm>
          <a:prstGeom prst="rect">
            <a:avLst/>
          </a:prstGeom>
          <a:noFill/>
          <a:ln>
            <a:solidFill>
              <a:srgbClr val="FF6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9533C151-A931-3EE6-E577-8D2215A920E6}"/>
              </a:ext>
            </a:extLst>
          </p:cNvPr>
          <p:cNvSpPr/>
          <p:nvPr/>
        </p:nvSpPr>
        <p:spPr>
          <a:xfrm>
            <a:off x="805125" y="5371102"/>
            <a:ext cx="2150250" cy="629122"/>
          </a:xfrm>
          <a:prstGeom prst="rect">
            <a:avLst/>
          </a:prstGeom>
          <a:noFill/>
          <a:ln w="28575">
            <a:solidFill>
              <a:srgbClr val="FF6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4F21FC8F-6B28-D14B-A9B2-3DF863B99454}"/>
              </a:ext>
            </a:extLst>
          </p:cNvPr>
          <p:cNvSpPr txBox="1"/>
          <p:nvPr/>
        </p:nvSpPr>
        <p:spPr>
          <a:xfrm>
            <a:off x="788667" y="6043672"/>
            <a:ext cx="3883856" cy="246221"/>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入室後のマイクとカメラの</a:t>
            </a:r>
            <a:r>
              <a:rPr lang="en-US" altLang="ja-JP" sz="1000" dirty="0">
                <a:latin typeface="Meiryo" panose="020B0604030504040204" pitchFamily="34" charset="-128"/>
                <a:ea typeface="Meiryo" panose="020B0604030504040204" pitchFamily="34" charset="-128"/>
              </a:rPr>
              <a:t>ON/OFF</a:t>
            </a:r>
            <a:r>
              <a:rPr lang="ja-JP" altLang="en-US" sz="1000" dirty="0">
                <a:latin typeface="Meiryo" panose="020B0604030504040204" pitchFamily="34" charset="-128"/>
                <a:ea typeface="Meiryo" panose="020B0604030504040204" pitchFamily="34" charset="-128"/>
              </a:rPr>
              <a:t>を設定</a:t>
            </a:r>
            <a:r>
              <a:rPr lang="ja-JP" altLang="en-US" sz="1000" dirty="0" smtClean="0">
                <a:latin typeface="Meiryo" panose="020B0604030504040204" pitchFamily="34" charset="-128"/>
                <a:ea typeface="Meiryo" panose="020B0604030504040204" pitchFamily="34" charset="-128"/>
              </a:rPr>
              <a:t>できます。</a:t>
            </a:r>
            <a:endParaRPr lang="ja-JP" altLang="en-US" sz="10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50483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897C03F8-4586-E7D1-7BFA-7033F316DA5F}"/>
              </a:ext>
            </a:extLst>
          </p:cNvPr>
          <p:cNvPicPr>
            <a:picLocks noChangeAspect="1"/>
          </p:cNvPicPr>
          <p:nvPr/>
        </p:nvPicPr>
        <p:blipFill>
          <a:blip r:embed="rId3"/>
          <a:stretch>
            <a:fillRect/>
          </a:stretch>
        </p:blipFill>
        <p:spPr>
          <a:xfrm>
            <a:off x="454241" y="2489279"/>
            <a:ext cx="6023075" cy="3762750"/>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6673FA56-0817-2E92-D261-87AFDA8CE3D8}"/>
              </a:ext>
            </a:extLst>
          </p:cNvPr>
          <p:cNvSpPr txBox="1"/>
          <p:nvPr/>
        </p:nvSpPr>
        <p:spPr>
          <a:xfrm>
            <a:off x="719999" y="1441711"/>
            <a:ext cx="6185367"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5. </a:t>
            </a:r>
            <a:r>
              <a:rPr lang="ja-JP" altLang="en-US" sz="2800" b="1">
                <a:latin typeface="Meiryo" panose="020B0604030504040204" pitchFamily="34" charset="-128"/>
                <a:ea typeface="Meiryo" panose="020B0604030504040204" pitchFamily="34" charset="-128"/>
              </a:rPr>
              <a:t>マイク、画面をオン／オフにする</a:t>
            </a:r>
          </a:p>
        </p:txBody>
      </p:sp>
      <p:grpSp>
        <p:nvGrpSpPr>
          <p:cNvPr id="3" name="グループ化 2">
            <a:extLst>
              <a:ext uri="{FF2B5EF4-FFF2-40B4-BE49-F238E27FC236}">
                <a16:creationId xmlns:a16="http://schemas.microsoft.com/office/drawing/2014/main" id="{38312207-2492-904A-2909-830A76825635}"/>
              </a:ext>
            </a:extLst>
          </p:cNvPr>
          <p:cNvGrpSpPr/>
          <p:nvPr/>
        </p:nvGrpSpPr>
        <p:grpSpPr>
          <a:xfrm>
            <a:off x="1088425" y="2758608"/>
            <a:ext cx="4464839" cy="3616532"/>
            <a:chOff x="1188829" y="2454572"/>
            <a:chExt cx="4464839" cy="3616532"/>
          </a:xfrm>
        </p:grpSpPr>
        <p:sp>
          <p:nvSpPr>
            <p:cNvPr id="20" name="テキスト ボックス 19">
              <a:extLst>
                <a:ext uri="{FF2B5EF4-FFF2-40B4-BE49-F238E27FC236}">
                  <a16:creationId xmlns:a16="http://schemas.microsoft.com/office/drawing/2014/main" id="{861EDC38-4489-CA9A-75A8-650462448AB2}"/>
                </a:ext>
              </a:extLst>
            </p:cNvPr>
            <p:cNvSpPr txBox="1"/>
            <p:nvPr/>
          </p:nvSpPr>
          <p:spPr>
            <a:xfrm>
              <a:off x="1188829" y="2454572"/>
              <a:ext cx="3719113" cy="384721"/>
            </a:xfrm>
            <a:prstGeom prst="rect">
              <a:avLst/>
            </a:prstGeom>
            <a:noFill/>
          </p:spPr>
          <p:txBody>
            <a:bodyPr wrap="square">
              <a:spAutoFit/>
            </a:bodyPr>
            <a:lstStyle/>
            <a:p>
              <a:endParaRPr lang="ja-JP" altLang="en-US" sz="1900" b="1">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BD9123E9-F367-B536-A50A-2C1218204E7F}"/>
                </a:ext>
              </a:extLst>
            </p:cNvPr>
            <p:cNvSpPr txBox="1"/>
            <p:nvPr/>
          </p:nvSpPr>
          <p:spPr>
            <a:xfrm>
              <a:off x="1380564" y="5824883"/>
              <a:ext cx="4273104" cy="246221"/>
            </a:xfrm>
            <a:prstGeom prst="rect">
              <a:avLst/>
            </a:prstGeom>
            <a:noFill/>
          </p:spPr>
          <p:txBody>
            <a:bodyPr wrap="square">
              <a:spAutoFit/>
            </a:bodyPr>
            <a:lstStyle/>
            <a:p>
              <a:endParaRPr lang="ja-JP" altLang="en-US" sz="1000">
                <a:latin typeface="Meiryo" panose="020B0604030504040204" pitchFamily="34" charset="-128"/>
                <a:ea typeface="Meiryo" panose="020B0604030504040204" pitchFamily="34" charset="-128"/>
              </a:endParaRPr>
            </a:p>
          </p:txBody>
        </p:sp>
      </p:grpSp>
      <p:sp>
        <p:nvSpPr>
          <p:cNvPr id="8" name="テキスト ボックス 7">
            <a:extLst>
              <a:ext uri="{FF2B5EF4-FFF2-40B4-BE49-F238E27FC236}">
                <a16:creationId xmlns:a16="http://schemas.microsoft.com/office/drawing/2014/main" id="{FC05FFAE-48B1-3CEF-70F6-8A8B6413E831}"/>
              </a:ext>
            </a:extLst>
          </p:cNvPr>
          <p:cNvSpPr txBox="1"/>
          <p:nvPr/>
        </p:nvSpPr>
        <p:spPr>
          <a:xfrm>
            <a:off x="2705426" y="4137000"/>
            <a:ext cx="184731" cy="369332"/>
          </a:xfrm>
          <a:prstGeom prst="rect">
            <a:avLst/>
          </a:prstGeom>
          <a:noFill/>
        </p:spPr>
        <p:txBody>
          <a:bodyPr wrap="none" rtlCol="0">
            <a:spAutoFit/>
          </a:bodyPr>
          <a:lstStyle/>
          <a:p>
            <a:endParaRPr kumimoji="1" lang="ja-JP" altLang="en-US"/>
          </a:p>
        </p:txBody>
      </p:sp>
      <p:sp>
        <p:nvSpPr>
          <p:cNvPr id="4" name="テキスト ボックス 3">
            <a:extLst>
              <a:ext uri="{FF2B5EF4-FFF2-40B4-BE49-F238E27FC236}">
                <a16:creationId xmlns:a16="http://schemas.microsoft.com/office/drawing/2014/main" id="{84E2DB2C-599C-79FB-73AC-FB6ADCA874DF}"/>
              </a:ext>
            </a:extLst>
          </p:cNvPr>
          <p:cNvSpPr txBox="1"/>
          <p:nvPr/>
        </p:nvSpPr>
        <p:spPr>
          <a:xfrm>
            <a:off x="1956015" y="1768427"/>
            <a:ext cx="5348612" cy="369332"/>
          </a:xfrm>
          <a:prstGeom prst="rect">
            <a:avLst/>
          </a:prstGeom>
          <a:noFill/>
        </p:spPr>
        <p:txBody>
          <a:bodyPr wrap="square">
            <a:spAutoFit/>
          </a:bodyPr>
          <a:lstStyle/>
          <a:p>
            <a:endParaRPr lang="ja-JP" altLang="en-US"/>
          </a:p>
        </p:txBody>
      </p:sp>
      <p:sp>
        <p:nvSpPr>
          <p:cNvPr id="44" name="角丸四角形 43">
            <a:extLst>
              <a:ext uri="{FF2B5EF4-FFF2-40B4-BE49-F238E27FC236}">
                <a16:creationId xmlns:a16="http://schemas.microsoft.com/office/drawing/2014/main" id="{4A8FFB23-6465-2E38-8600-16D14761CC2F}"/>
              </a:ext>
            </a:extLst>
          </p:cNvPr>
          <p:cNvSpPr/>
          <p:nvPr/>
        </p:nvSpPr>
        <p:spPr>
          <a:xfrm>
            <a:off x="5078228" y="2659202"/>
            <a:ext cx="535356" cy="270354"/>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AC5CB918-49D7-3EA6-E4E1-67A6192385DC}"/>
              </a:ext>
            </a:extLst>
          </p:cNvPr>
          <p:cNvGrpSpPr/>
          <p:nvPr/>
        </p:nvGrpSpPr>
        <p:grpSpPr>
          <a:xfrm>
            <a:off x="604646" y="0"/>
            <a:ext cx="1351370" cy="1035439"/>
            <a:chOff x="604646" y="0"/>
            <a:chExt cx="1351370" cy="1035439"/>
          </a:xfrm>
          <a:solidFill>
            <a:srgbClr val="00A478"/>
          </a:solidFill>
        </p:grpSpPr>
        <p:sp>
          <p:nvSpPr>
            <p:cNvPr id="10" name="片側の 2 つの角を切り取った四角形 9">
              <a:extLst>
                <a:ext uri="{FF2B5EF4-FFF2-40B4-BE49-F238E27FC236}">
                  <a16:creationId xmlns:a16="http://schemas.microsoft.com/office/drawing/2014/main" id="{E2253DCF-2085-3220-6D1C-EF8DCB4532F8}"/>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片側の 2 つの角を切り取った四角形 10">
              <a:extLst>
                <a:ext uri="{FF2B5EF4-FFF2-40B4-BE49-F238E27FC236}">
                  <a16:creationId xmlns:a16="http://schemas.microsoft.com/office/drawing/2014/main" id="{EA67748B-96C0-9FCF-0A47-D4993375EEC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82DDC22C-53BD-F0B2-1E41-BB08A7DCC960}"/>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19" name="テキスト ボックス 18">
            <a:extLst>
              <a:ext uri="{FF2B5EF4-FFF2-40B4-BE49-F238E27FC236}">
                <a16:creationId xmlns:a16="http://schemas.microsoft.com/office/drawing/2014/main" id="{0158FAE4-C1EE-9F99-DD33-B80C118B2A2C}"/>
              </a:ext>
            </a:extLst>
          </p:cNvPr>
          <p:cNvSpPr txBox="1"/>
          <p:nvPr/>
        </p:nvSpPr>
        <p:spPr>
          <a:xfrm>
            <a:off x="6679856" y="2449546"/>
            <a:ext cx="3863135" cy="246221"/>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マイクのマークをクリックしてマイクをオン／オフ</a:t>
            </a:r>
            <a:r>
              <a:rPr lang="ja-JP" altLang="en-US" sz="1000" dirty="0" smtClean="0">
                <a:latin typeface="Meiryo" panose="020B0604030504040204" pitchFamily="34" charset="-128"/>
                <a:ea typeface="Meiryo" panose="020B0604030504040204" pitchFamily="34" charset="-128"/>
              </a:rPr>
              <a:t>します。</a:t>
            </a:r>
            <a:endParaRPr lang="en-US" altLang="ja-JP" sz="1000" dirty="0">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2D08D71D-84CB-2F97-B0DF-1DA6C535221B}"/>
              </a:ext>
            </a:extLst>
          </p:cNvPr>
          <p:cNvSpPr txBox="1"/>
          <p:nvPr/>
        </p:nvSpPr>
        <p:spPr>
          <a:xfrm>
            <a:off x="7670841" y="2764990"/>
            <a:ext cx="2542738" cy="461665"/>
          </a:xfrm>
          <a:prstGeom prst="rect">
            <a:avLst/>
          </a:prstGeom>
          <a:noFill/>
        </p:spPr>
        <p:txBody>
          <a:bodyPr wrap="square">
            <a:spAutoFit/>
          </a:bodyPr>
          <a:lstStyle/>
          <a:p>
            <a:r>
              <a:rPr lang="ja-JP" altLang="en-US" sz="1400" b="1" dirty="0" smtClean="0">
                <a:latin typeface="Meiryo" panose="020B0604030504040204" pitchFamily="34" charset="-128"/>
                <a:ea typeface="Meiryo" panose="020B0604030504040204" pitchFamily="34" charset="-128"/>
              </a:rPr>
              <a:t>マイクオン</a:t>
            </a:r>
            <a:endParaRPr lang="en-US" altLang="ja-JP" sz="1400" dirty="0">
              <a:latin typeface="Meiryo" panose="020B0604030504040204" pitchFamily="34" charset="-128"/>
              <a:ea typeface="Meiryo" panose="020B0604030504040204" pitchFamily="34" charset="-128"/>
            </a:endParaRPr>
          </a:p>
          <a:p>
            <a:r>
              <a:rPr lang="ja-JP" altLang="en-US" sz="1000" dirty="0">
                <a:latin typeface="Meiryo" panose="020B0604030504040204" pitchFamily="34" charset="-128"/>
                <a:ea typeface="Meiryo" panose="020B0604030504040204" pitchFamily="34" charset="-128"/>
              </a:rPr>
              <a:t>自分の声が相手に</a:t>
            </a:r>
            <a:r>
              <a:rPr lang="ja-JP" altLang="en-US" sz="1000" dirty="0" smtClean="0">
                <a:latin typeface="Meiryo" panose="020B0604030504040204" pitchFamily="34" charset="-128"/>
                <a:ea typeface="Meiryo" panose="020B0604030504040204" pitchFamily="34" charset="-128"/>
              </a:rPr>
              <a:t>聞こえます。</a:t>
            </a:r>
            <a:endParaRPr lang="en-US" altLang="ja-JP" sz="1000" dirty="0">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0E41A13F-9D21-CF8B-EBB8-FD454EFA65E7}"/>
              </a:ext>
            </a:extLst>
          </p:cNvPr>
          <p:cNvSpPr txBox="1"/>
          <p:nvPr/>
        </p:nvSpPr>
        <p:spPr>
          <a:xfrm>
            <a:off x="7670841" y="3465627"/>
            <a:ext cx="2779121" cy="769441"/>
          </a:xfrm>
          <a:prstGeom prst="rect">
            <a:avLst/>
          </a:prstGeom>
          <a:noFill/>
        </p:spPr>
        <p:txBody>
          <a:bodyPr wrap="square">
            <a:spAutoFit/>
          </a:bodyPr>
          <a:lstStyle/>
          <a:p>
            <a:r>
              <a:rPr lang="ja-JP" altLang="en-US" sz="1400" b="1" dirty="0">
                <a:latin typeface="Meiryo" panose="020B0604030504040204" pitchFamily="34" charset="-128"/>
                <a:ea typeface="Meiryo" panose="020B0604030504040204" pitchFamily="34" charset="-128"/>
              </a:rPr>
              <a:t>マイクオフ</a:t>
            </a:r>
            <a:endParaRPr lang="en-US" altLang="ja-JP" sz="1400" dirty="0">
              <a:latin typeface="Meiryo" panose="020B0604030504040204" pitchFamily="34" charset="-128"/>
              <a:ea typeface="Meiryo" panose="020B0604030504040204" pitchFamily="34" charset="-128"/>
            </a:endParaRPr>
          </a:p>
          <a:p>
            <a:r>
              <a:rPr lang="ja-JP" altLang="en-US" sz="1000" dirty="0">
                <a:latin typeface="Meiryo" panose="020B0604030504040204" pitchFamily="34" charset="-128"/>
                <a:ea typeface="Meiryo" panose="020B0604030504040204" pitchFamily="34" charset="-128"/>
              </a:rPr>
              <a:t>自分の声が相手に</a:t>
            </a:r>
            <a:r>
              <a:rPr lang="ja-JP" altLang="en-US" sz="1000" dirty="0" smtClean="0">
                <a:latin typeface="Meiryo" panose="020B0604030504040204" pitchFamily="34" charset="-128"/>
                <a:ea typeface="Meiryo" panose="020B0604030504040204" pitchFamily="34" charset="-128"/>
              </a:rPr>
              <a:t>聞こえません。騒がしい場所</a:t>
            </a:r>
            <a:r>
              <a:rPr lang="ja-JP" altLang="en-US" sz="1000" dirty="0">
                <a:latin typeface="Meiryo" panose="020B0604030504040204" pitchFamily="34" charset="-128"/>
                <a:ea typeface="Meiryo" panose="020B0604030504040204" pitchFamily="34" charset="-128"/>
              </a:rPr>
              <a:t>などから参加する場合は、</a:t>
            </a:r>
            <a:r>
              <a:rPr lang="ja-JP" altLang="en-US" sz="1000" dirty="0" smtClean="0">
                <a:latin typeface="Meiryo" panose="020B0604030504040204" pitchFamily="34" charset="-128"/>
                <a:ea typeface="Meiryo" panose="020B0604030504040204" pitchFamily="34" charset="-128"/>
              </a:rPr>
              <a:t>マイクオフで</a:t>
            </a:r>
            <a:r>
              <a:rPr lang="ja-JP" altLang="en-US" sz="1000" dirty="0">
                <a:latin typeface="Meiryo" panose="020B0604030504040204" pitchFamily="34" charset="-128"/>
                <a:ea typeface="Meiryo" panose="020B0604030504040204" pitchFamily="34" charset="-128"/>
              </a:rPr>
              <a:t>参加するように</a:t>
            </a:r>
            <a:r>
              <a:rPr lang="ja-JP" altLang="en-US" sz="1000" dirty="0" smtClean="0">
                <a:latin typeface="Meiryo" panose="020B0604030504040204" pitchFamily="34" charset="-128"/>
                <a:ea typeface="Meiryo" panose="020B0604030504040204" pitchFamily="34" charset="-128"/>
              </a:rPr>
              <a:t>しましょう。</a:t>
            </a:r>
            <a:endParaRPr lang="en-US" altLang="ja-JP" sz="1000" dirty="0">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F32CE95D-0424-0D99-D7CA-83587B407F45}"/>
              </a:ext>
            </a:extLst>
          </p:cNvPr>
          <p:cNvSpPr txBox="1"/>
          <p:nvPr/>
        </p:nvSpPr>
        <p:spPr>
          <a:xfrm>
            <a:off x="6751866" y="4809053"/>
            <a:ext cx="3719113" cy="246221"/>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ビデオのマークをクリックして画面をオン／オフ</a:t>
            </a:r>
            <a:r>
              <a:rPr lang="ja-JP" altLang="en-US" sz="1000" dirty="0" smtClean="0">
                <a:latin typeface="Meiryo" panose="020B0604030504040204" pitchFamily="34" charset="-128"/>
                <a:ea typeface="Meiryo" panose="020B0604030504040204" pitchFamily="34" charset="-128"/>
              </a:rPr>
              <a:t>します。</a:t>
            </a:r>
            <a:endParaRPr lang="en-US" altLang="ja-JP" sz="1000" dirty="0">
              <a:latin typeface="Meiryo" panose="020B0604030504040204" pitchFamily="34" charset="-128"/>
              <a:ea typeface="Meiryo" panose="020B0604030504040204" pitchFamily="34" charset="-128"/>
            </a:endParaRPr>
          </a:p>
        </p:txBody>
      </p:sp>
      <p:grpSp>
        <p:nvGrpSpPr>
          <p:cNvPr id="23" name="グループ化 22">
            <a:extLst>
              <a:ext uri="{FF2B5EF4-FFF2-40B4-BE49-F238E27FC236}">
                <a16:creationId xmlns:a16="http://schemas.microsoft.com/office/drawing/2014/main" id="{7247E82F-DCC0-CB65-C951-AAF02109817E}"/>
              </a:ext>
            </a:extLst>
          </p:cNvPr>
          <p:cNvGrpSpPr/>
          <p:nvPr/>
        </p:nvGrpSpPr>
        <p:grpSpPr>
          <a:xfrm>
            <a:off x="7811119" y="5915904"/>
            <a:ext cx="2217743" cy="672246"/>
            <a:chOff x="7209537" y="2198442"/>
            <a:chExt cx="3719113" cy="1033722"/>
          </a:xfrm>
        </p:grpSpPr>
        <p:sp>
          <p:nvSpPr>
            <p:cNvPr id="26" name="テキスト ボックス 25">
              <a:extLst>
                <a:ext uri="{FF2B5EF4-FFF2-40B4-BE49-F238E27FC236}">
                  <a16:creationId xmlns:a16="http://schemas.microsoft.com/office/drawing/2014/main" id="{4799CCD3-7A81-7C8F-38C8-364605734831}"/>
                </a:ext>
              </a:extLst>
            </p:cNvPr>
            <p:cNvSpPr txBox="1"/>
            <p:nvPr/>
          </p:nvSpPr>
          <p:spPr>
            <a:xfrm>
              <a:off x="7209537" y="2198442"/>
              <a:ext cx="3719113" cy="461665"/>
            </a:xfrm>
            <a:prstGeom prst="rect">
              <a:avLst/>
            </a:prstGeom>
            <a:noFill/>
          </p:spPr>
          <p:txBody>
            <a:bodyPr wrap="square">
              <a:spAutoFit/>
            </a:bodyPr>
            <a:lstStyle/>
            <a:p>
              <a:r>
                <a:rPr lang="ja-JP" altLang="en-US" sz="1400" b="1" dirty="0">
                  <a:latin typeface="Meiryo" panose="020B0604030504040204" pitchFamily="34" charset="-128"/>
                  <a:ea typeface="Meiryo" panose="020B0604030504040204" pitchFamily="34" charset="-128"/>
                </a:rPr>
                <a:t>画面オフ</a:t>
              </a:r>
              <a:endParaRPr lang="en-US" altLang="ja-JP" sz="1400" b="1" dirty="0">
                <a:latin typeface="Meiryo" panose="020B0604030504040204" pitchFamily="34" charset="-128"/>
                <a:ea typeface="Meiryo" panose="020B0604030504040204" pitchFamily="34" charset="-128"/>
              </a:endParaRPr>
            </a:p>
            <a:p>
              <a:r>
                <a:rPr lang="ja-JP" altLang="en-US" sz="1000" dirty="0">
                  <a:latin typeface="Meiryo" panose="020B0604030504040204" pitchFamily="34" charset="-128"/>
                  <a:ea typeface="Meiryo" panose="020B0604030504040204" pitchFamily="34" charset="-128"/>
                </a:rPr>
                <a:t>自分の顔が相手に</a:t>
              </a:r>
              <a:r>
                <a:rPr lang="ja-JP" altLang="en-US" sz="1000" dirty="0" smtClean="0">
                  <a:latin typeface="Meiryo" panose="020B0604030504040204" pitchFamily="34" charset="-128"/>
                  <a:ea typeface="Meiryo" panose="020B0604030504040204" pitchFamily="34" charset="-128"/>
                </a:rPr>
                <a:t>見えません。</a:t>
              </a:r>
              <a:endParaRPr lang="en-US" altLang="ja-JP" sz="1000" dirty="0">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FFC4FF8C-09F2-21A4-31AC-2A66ECBA74EC}"/>
                </a:ext>
              </a:extLst>
            </p:cNvPr>
            <p:cNvSpPr txBox="1"/>
            <p:nvPr/>
          </p:nvSpPr>
          <p:spPr>
            <a:xfrm>
              <a:off x="8555262" y="2985943"/>
              <a:ext cx="1380476" cy="246221"/>
            </a:xfrm>
            <a:prstGeom prst="rect">
              <a:avLst/>
            </a:prstGeom>
            <a:noFill/>
          </p:spPr>
          <p:txBody>
            <a:bodyPr wrap="square">
              <a:spAutoFit/>
            </a:bodyPr>
            <a:lstStyle/>
            <a:p>
              <a:endParaRPr lang="ja-JP" altLang="en-US" sz="1000">
                <a:latin typeface="Meiryo" panose="020B0604030504040204" pitchFamily="34" charset="-128"/>
                <a:ea typeface="Meiryo" panose="020B0604030504040204" pitchFamily="34" charset="-128"/>
              </a:endParaRPr>
            </a:p>
          </p:txBody>
        </p:sp>
      </p:grpSp>
      <p:sp>
        <p:nvSpPr>
          <p:cNvPr id="55" name="テキスト ボックス 54">
            <a:extLst>
              <a:ext uri="{FF2B5EF4-FFF2-40B4-BE49-F238E27FC236}">
                <a16:creationId xmlns:a16="http://schemas.microsoft.com/office/drawing/2014/main" id="{91B4F21D-0C3F-96ED-F405-4A4B1703FDFF}"/>
              </a:ext>
            </a:extLst>
          </p:cNvPr>
          <p:cNvSpPr txBox="1"/>
          <p:nvPr/>
        </p:nvSpPr>
        <p:spPr>
          <a:xfrm>
            <a:off x="7811119" y="5164347"/>
            <a:ext cx="2426453" cy="461665"/>
          </a:xfrm>
          <a:prstGeom prst="rect">
            <a:avLst/>
          </a:prstGeom>
          <a:noFill/>
        </p:spPr>
        <p:txBody>
          <a:bodyPr wrap="square">
            <a:spAutoFit/>
          </a:bodyPr>
          <a:lstStyle/>
          <a:p>
            <a:r>
              <a:rPr lang="ja-JP" altLang="en-US" sz="1400" b="1" dirty="0">
                <a:latin typeface="Meiryo" panose="020B0604030504040204" pitchFamily="34" charset="-128"/>
                <a:ea typeface="Meiryo" panose="020B0604030504040204" pitchFamily="34" charset="-128"/>
              </a:rPr>
              <a:t>画面オン</a:t>
            </a:r>
            <a:endParaRPr lang="en-US" altLang="ja-JP" sz="1400" b="1" dirty="0">
              <a:latin typeface="Meiryo" panose="020B0604030504040204" pitchFamily="34" charset="-128"/>
              <a:ea typeface="Meiryo" panose="020B0604030504040204" pitchFamily="34" charset="-128"/>
            </a:endParaRPr>
          </a:p>
          <a:p>
            <a:r>
              <a:rPr lang="ja-JP" altLang="en-US" sz="1000" dirty="0">
                <a:latin typeface="Meiryo" panose="020B0604030504040204" pitchFamily="34" charset="-128"/>
                <a:ea typeface="Meiryo" panose="020B0604030504040204" pitchFamily="34" charset="-128"/>
              </a:rPr>
              <a:t>自分の顔が相手に</a:t>
            </a:r>
            <a:r>
              <a:rPr lang="ja-JP" altLang="en-US" sz="1000" dirty="0" smtClean="0">
                <a:latin typeface="Meiryo" panose="020B0604030504040204" pitchFamily="34" charset="-128"/>
                <a:ea typeface="Meiryo" panose="020B0604030504040204" pitchFamily="34" charset="-128"/>
              </a:rPr>
              <a:t>見えます。</a:t>
            </a:r>
            <a:endParaRPr lang="en-US" altLang="ja-JP" sz="1000" dirty="0">
              <a:latin typeface="Meiryo" panose="020B0604030504040204" pitchFamily="34" charset="-128"/>
              <a:ea typeface="Meiryo" panose="020B0604030504040204" pitchFamily="34" charset="-128"/>
            </a:endParaRPr>
          </a:p>
        </p:txBody>
      </p:sp>
      <p:cxnSp>
        <p:nvCxnSpPr>
          <p:cNvPr id="48" name="直線コネクタ 47">
            <a:extLst>
              <a:ext uri="{FF2B5EF4-FFF2-40B4-BE49-F238E27FC236}">
                <a16:creationId xmlns:a16="http://schemas.microsoft.com/office/drawing/2014/main" id="{6BCE0473-A7B2-24BE-9412-49A1F1417699}"/>
              </a:ext>
            </a:extLst>
          </p:cNvPr>
          <p:cNvCxnSpPr>
            <a:cxnSpLocks/>
          </p:cNvCxnSpPr>
          <p:nvPr/>
        </p:nvCxnSpPr>
        <p:spPr>
          <a:xfrm flipH="1">
            <a:off x="6588885" y="3456147"/>
            <a:ext cx="16298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56" name="直線コネクタ 55">
            <a:extLst>
              <a:ext uri="{FF2B5EF4-FFF2-40B4-BE49-F238E27FC236}">
                <a16:creationId xmlns:a16="http://schemas.microsoft.com/office/drawing/2014/main" id="{B5479C7F-4C0E-A358-9D8D-B600694E80AF}"/>
              </a:ext>
            </a:extLst>
          </p:cNvPr>
          <p:cNvCxnSpPr>
            <a:cxnSpLocks/>
          </p:cNvCxnSpPr>
          <p:nvPr/>
        </p:nvCxnSpPr>
        <p:spPr>
          <a:xfrm flipH="1">
            <a:off x="6584285" y="5793667"/>
            <a:ext cx="177062" cy="0"/>
          </a:xfrm>
          <a:prstGeom prst="line">
            <a:avLst/>
          </a:prstGeom>
          <a:ln w="28575"/>
        </p:spPr>
        <p:style>
          <a:lnRef idx="1">
            <a:schemeClr val="accent2"/>
          </a:lnRef>
          <a:fillRef idx="0">
            <a:schemeClr val="accent2"/>
          </a:fillRef>
          <a:effectRef idx="0">
            <a:schemeClr val="accent2"/>
          </a:effectRef>
          <a:fontRef idx="minor">
            <a:schemeClr val="tx1"/>
          </a:fontRef>
        </p:style>
      </p:cxnSp>
      <p:grpSp>
        <p:nvGrpSpPr>
          <p:cNvPr id="67" name="グループ化 66">
            <a:extLst>
              <a:ext uri="{FF2B5EF4-FFF2-40B4-BE49-F238E27FC236}">
                <a16:creationId xmlns:a16="http://schemas.microsoft.com/office/drawing/2014/main" id="{A7215439-829D-236C-A9EC-8726393C6D9F}"/>
              </a:ext>
            </a:extLst>
          </p:cNvPr>
          <p:cNvGrpSpPr/>
          <p:nvPr/>
        </p:nvGrpSpPr>
        <p:grpSpPr>
          <a:xfrm>
            <a:off x="6751866" y="3088566"/>
            <a:ext cx="172462" cy="731004"/>
            <a:chOff x="6770779" y="2687182"/>
            <a:chExt cx="172462" cy="731004"/>
          </a:xfrm>
        </p:grpSpPr>
        <p:cxnSp>
          <p:nvCxnSpPr>
            <p:cNvPr id="32" name="直線コネクタ 31">
              <a:extLst>
                <a:ext uri="{FF2B5EF4-FFF2-40B4-BE49-F238E27FC236}">
                  <a16:creationId xmlns:a16="http://schemas.microsoft.com/office/drawing/2014/main" id="{C44CA024-53C3-B2E7-EF0B-2F604F9DE20D}"/>
                </a:ext>
              </a:extLst>
            </p:cNvPr>
            <p:cNvCxnSpPr>
              <a:cxnSpLocks/>
            </p:cNvCxnSpPr>
            <p:nvPr/>
          </p:nvCxnSpPr>
          <p:spPr>
            <a:xfrm>
              <a:off x="6780260" y="2687182"/>
              <a:ext cx="0" cy="731004"/>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61" name="直線コネクタ 60">
              <a:extLst>
                <a:ext uri="{FF2B5EF4-FFF2-40B4-BE49-F238E27FC236}">
                  <a16:creationId xmlns:a16="http://schemas.microsoft.com/office/drawing/2014/main" id="{DA260875-F4BA-4490-4AA5-383C12C8416D}"/>
                </a:ext>
              </a:extLst>
            </p:cNvPr>
            <p:cNvCxnSpPr>
              <a:cxnSpLocks/>
            </p:cNvCxnSpPr>
            <p:nvPr/>
          </p:nvCxnSpPr>
          <p:spPr>
            <a:xfrm flipH="1">
              <a:off x="6780260" y="3401953"/>
              <a:ext cx="16298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63" name="直線コネクタ 62">
              <a:extLst>
                <a:ext uri="{FF2B5EF4-FFF2-40B4-BE49-F238E27FC236}">
                  <a16:creationId xmlns:a16="http://schemas.microsoft.com/office/drawing/2014/main" id="{56242E04-65D6-A58D-1B52-B2F3DA575971}"/>
                </a:ext>
              </a:extLst>
            </p:cNvPr>
            <p:cNvCxnSpPr>
              <a:cxnSpLocks/>
            </p:cNvCxnSpPr>
            <p:nvPr/>
          </p:nvCxnSpPr>
          <p:spPr>
            <a:xfrm flipH="1">
              <a:off x="6770779" y="2698004"/>
              <a:ext cx="162981" cy="0"/>
            </a:xfrm>
            <a:prstGeom prst="line">
              <a:avLst/>
            </a:prstGeom>
            <a:ln w="28575"/>
          </p:spPr>
          <p:style>
            <a:lnRef idx="1">
              <a:schemeClr val="accent2"/>
            </a:lnRef>
            <a:fillRef idx="0">
              <a:schemeClr val="accent2"/>
            </a:fillRef>
            <a:effectRef idx="0">
              <a:schemeClr val="accent2"/>
            </a:effectRef>
            <a:fontRef idx="minor">
              <a:schemeClr val="tx1"/>
            </a:fontRef>
          </p:style>
        </p:cxnSp>
      </p:grpSp>
      <p:grpSp>
        <p:nvGrpSpPr>
          <p:cNvPr id="68" name="グループ化 67">
            <a:extLst>
              <a:ext uri="{FF2B5EF4-FFF2-40B4-BE49-F238E27FC236}">
                <a16:creationId xmlns:a16="http://schemas.microsoft.com/office/drawing/2014/main" id="{DF38D8C7-10C7-5F7F-0627-24D7B19704F4}"/>
              </a:ext>
            </a:extLst>
          </p:cNvPr>
          <p:cNvGrpSpPr/>
          <p:nvPr/>
        </p:nvGrpSpPr>
        <p:grpSpPr>
          <a:xfrm>
            <a:off x="6742385" y="5391642"/>
            <a:ext cx="172462" cy="731004"/>
            <a:chOff x="6770779" y="2687182"/>
            <a:chExt cx="172462" cy="731004"/>
          </a:xfrm>
        </p:grpSpPr>
        <p:cxnSp>
          <p:nvCxnSpPr>
            <p:cNvPr id="69" name="直線コネクタ 68">
              <a:extLst>
                <a:ext uri="{FF2B5EF4-FFF2-40B4-BE49-F238E27FC236}">
                  <a16:creationId xmlns:a16="http://schemas.microsoft.com/office/drawing/2014/main" id="{BD9BB378-EFCF-B438-A9B1-C6920B6439C7}"/>
                </a:ext>
              </a:extLst>
            </p:cNvPr>
            <p:cNvCxnSpPr>
              <a:cxnSpLocks/>
            </p:cNvCxnSpPr>
            <p:nvPr/>
          </p:nvCxnSpPr>
          <p:spPr>
            <a:xfrm>
              <a:off x="6780260" y="2687182"/>
              <a:ext cx="0" cy="731004"/>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70" name="直線コネクタ 69">
              <a:extLst>
                <a:ext uri="{FF2B5EF4-FFF2-40B4-BE49-F238E27FC236}">
                  <a16:creationId xmlns:a16="http://schemas.microsoft.com/office/drawing/2014/main" id="{BC5C795D-8DC4-30EA-52AF-071EFBB48AEE}"/>
                </a:ext>
              </a:extLst>
            </p:cNvPr>
            <p:cNvCxnSpPr>
              <a:cxnSpLocks/>
            </p:cNvCxnSpPr>
            <p:nvPr/>
          </p:nvCxnSpPr>
          <p:spPr>
            <a:xfrm flipH="1">
              <a:off x="6780260" y="3407364"/>
              <a:ext cx="16298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71" name="直線コネクタ 70">
              <a:extLst>
                <a:ext uri="{FF2B5EF4-FFF2-40B4-BE49-F238E27FC236}">
                  <a16:creationId xmlns:a16="http://schemas.microsoft.com/office/drawing/2014/main" id="{3DF144AD-A2A8-B57A-72E1-990BF8B72342}"/>
                </a:ext>
              </a:extLst>
            </p:cNvPr>
            <p:cNvCxnSpPr>
              <a:cxnSpLocks/>
            </p:cNvCxnSpPr>
            <p:nvPr/>
          </p:nvCxnSpPr>
          <p:spPr>
            <a:xfrm flipH="1">
              <a:off x="6770779" y="2698004"/>
              <a:ext cx="162981" cy="0"/>
            </a:xfrm>
            <a:prstGeom prst="line">
              <a:avLst/>
            </a:prstGeom>
            <a:ln w="28575"/>
          </p:spPr>
          <p:style>
            <a:lnRef idx="1">
              <a:schemeClr val="accent2"/>
            </a:lnRef>
            <a:fillRef idx="0">
              <a:schemeClr val="accent2"/>
            </a:fillRef>
            <a:effectRef idx="0">
              <a:schemeClr val="accent2"/>
            </a:effectRef>
            <a:fontRef idx="minor">
              <a:schemeClr val="tx1"/>
            </a:fontRef>
          </p:style>
        </p:cxnSp>
      </p:grpSp>
      <p:cxnSp>
        <p:nvCxnSpPr>
          <p:cNvPr id="73" name="直線コネクタ 72">
            <a:extLst>
              <a:ext uri="{FF2B5EF4-FFF2-40B4-BE49-F238E27FC236}">
                <a16:creationId xmlns:a16="http://schemas.microsoft.com/office/drawing/2014/main" id="{25A4393E-F9EE-C05C-AE6F-14FF8075D999}"/>
              </a:ext>
            </a:extLst>
          </p:cNvPr>
          <p:cNvCxnSpPr>
            <a:cxnSpLocks/>
          </p:cNvCxnSpPr>
          <p:nvPr/>
        </p:nvCxnSpPr>
        <p:spPr>
          <a:xfrm flipV="1">
            <a:off x="6584285" y="3436248"/>
            <a:ext cx="4600" cy="2368709"/>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5" name="テキスト ボックス 4">
            <a:extLst>
              <a:ext uri="{FF2B5EF4-FFF2-40B4-BE49-F238E27FC236}">
                <a16:creationId xmlns:a16="http://schemas.microsoft.com/office/drawing/2014/main" id="{0D9DB264-01DC-2BC1-FC10-2DEE7ADED37D}"/>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a:t>
            </a:r>
            <a:r>
              <a:rPr lang="en-US" altLang="ja-JP" sz="2400" b="1" dirty="0">
                <a:latin typeface="Meiryo" panose="020B0604030504040204" pitchFamily="34" charset="-128"/>
                <a:ea typeface="Meiryo" panose="020B0604030504040204" pitchFamily="34" charset="-128"/>
              </a:rPr>
              <a:t>Teams</a:t>
            </a:r>
            <a:r>
              <a:rPr lang="ja-JP" altLang="en-US" sz="2400" b="1">
                <a:latin typeface="Meiryo" panose="020B0604030504040204" pitchFamily="34" charset="-128"/>
                <a:ea typeface="Meiryo" panose="020B0604030504040204" pitchFamily="34" charset="-128"/>
              </a:rPr>
              <a:t>基礎編］</a:t>
            </a:r>
            <a:endParaRPr lang="ja-JP" altLang="en-US" sz="2400" b="1" dirty="0">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5E6D755A-CC69-7020-30D6-C42B42ADF51B}"/>
              </a:ext>
            </a:extLst>
          </p:cNvPr>
          <p:cNvSpPr/>
          <p:nvPr/>
        </p:nvSpPr>
        <p:spPr>
          <a:xfrm>
            <a:off x="470070" y="2929556"/>
            <a:ext cx="5999082" cy="3322471"/>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descr="アイコン&#10;&#10;自動的に生成された説明">
            <a:extLst>
              <a:ext uri="{FF2B5EF4-FFF2-40B4-BE49-F238E27FC236}">
                <a16:creationId xmlns:a16="http://schemas.microsoft.com/office/drawing/2014/main" id="{05839CA1-8915-6B38-161B-645CBD3A41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3" b="92893" l="9983" r="89848">
                        <a14:foregroundMark x1="12352" y1="93063" x2="34349" y2="93909"/>
                        <a14:foregroundMark x1="34349" y1="93909" x2="41455" y2="93909"/>
                        <a14:foregroundMark x1="41455" y1="93909" x2="48223" y2="93909"/>
                        <a14:foregroundMark x1="48223" y1="93909" x2="61929" y2="92893"/>
                        <a14:foregroundMark x1="61929" y1="92893" x2="68697" y2="93063"/>
                        <a14:foregroundMark x1="68697" y1="93063" x2="75635" y2="92555"/>
                        <a14:foregroundMark x1="75635" y1="92555" x2="83418" y2="92893"/>
                      </a14:backgroundRemoval>
                    </a14:imgEffect>
                  </a14:imgLayer>
                </a14:imgProps>
              </a:ext>
            </a:extLst>
          </a:blip>
          <a:stretch>
            <a:fillRect/>
          </a:stretch>
        </p:blipFill>
        <p:spPr>
          <a:xfrm>
            <a:off x="1601412" y="2612972"/>
            <a:ext cx="3786720" cy="3786720"/>
          </a:xfrm>
          <a:prstGeom prst="rect">
            <a:avLst/>
          </a:prstGeom>
        </p:spPr>
      </p:pic>
      <p:pic>
        <p:nvPicPr>
          <p:cNvPr id="33" name="図 32" descr="挿絵 が含まれている画像&#10;&#10;自動的に生成された説明">
            <a:extLst>
              <a:ext uri="{FF2B5EF4-FFF2-40B4-BE49-F238E27FC236}">
                <a16:creationId xmlns:a16="http://schemas.microsoft.com/office/drawing/2014/main" id="{9E1FA4E8-C78D-0B98-48B6-CE560CED044D}"/>
              </a:ext>
            </a:extLst>
          </p:cNvPr>
          <p:cNvPicPr>
            <a:picLocks noChangeAspect="1"/>
          </p:cNvPicPr>
          <p:nvPr/>
        </p:nvPicPr>
        <p:blipFill rotWithShape="1">
          <a:blip r:embed="rId6"/>
          <a:srcRect l="50122" t="-893" r="595" b="893"/>
          <a:stretch/>
        </p:blipFill>
        <p:spPr>
          <a:xfrm>
            <a:off x="6990302" y="2807569"/>
            <a:ext cx="527039" cy="558365"/>
          </a:xfrm>
          <a:prstGeom prst="rect">
            <a:avLst/>
          </a:prstGeom>
        </p:spPr>
      </p:pic>
      <p:pic>
        <p:nvPicPr>
          <p:cNvPr id="34" name="図 33" descr="グラフィカル ユーザー インターフェイス&#10;&#10;自動的に生成された説明">
            <a:extLst>
              <a:ext uri="{FF2B5EF4-FFF2-40B4-BE49-F238E27FC236}">
                <a16:creationId xmlns:a16="http://schemas.microsoft.com/office/drawing/2014/main" id="{74CC3F58-946A-B9DB-94BE-4FB359E16A5E}"/>
              </a:ext>
            </a:extLst>
          </p:cNvPr>
          <p:cNvPicPr>
            <a:picLocks noChangeAspect="1"/>
          </p:cNvPicPr>
          <p:nvPr/>
        </p:nvPicPr>
        <p:blipFill rotWithShape="1">
          <a:blip r:embed="rId7"/>
          <a:srcRect l="49125" r="4528"/>
          <a:stretch/>
        </p:blipFill>
        <p:spPr>
          <a:xfrm>
            <a:off x="6990302" y="3523205"/>
            <a:ext cx="517559" cy="558364"/>
          </a:xfrm>
          <a:prstGeom prst="rect">
            <a:avLst/>
          </a:prstGeom>
        </p:spPr>
      </p:pic>
      <p:pic>
        <p:nvPicPr>
          <p:cNvPr id="36" name="図 35" descr="挿絵 が含まれている画像&#10;&#10;自動的に生成された説明">
            <a:extLst>
              <a:ext uri="{FF2B5EF4-FFF2-40B4-BE49-F238E27FC236}">
                <a16:creationId xmlns:a16="http://schemas.microsoft.com/office/drawing/2014/main" id="{FD0E09CC-3187-9269-D800-749C348D0E2C}"/>
              </a:ext>
            </a:extLst>
          </p:cNvPr>
          <p:cNvPicPr>
            <a:picLocks noChangeAspect="1"/>
          </p:cNvPicPr>
          <p:nvPr/>
        </p:nvPicPr>
        <p:blipFill rotWithShape="1">
          <a:blip r:embed="rId6"/>
          <a:srcRect l="-368" t="-893" r="51085" b="893"/>
          <a:stretch/>
        </p:blipFill>
        <p:spPr>
          <a:xfrm>
            <a:off x="6990169" y="5120181"/>
            <a:ext cx="527039" cy="558365"/>
          </a:xfrm>
          <a:prstGeom prst="rect">
            <a:avLst/>
          </a:prstGeom>
        </p:spPr>
      </p:pic>
      <p:pic>
        <p:nvPicPr>
          <p:cNvPr id="37" name="図 36" descr="グラフィカル ユーザー インターフェイス&#10;&#10;自動的に生成された説明">
            <a:extLst>
              <a:ext uri="{FF2B5EF4-FFF2-40B4-BE49-F238E27FC236}">
                <a16:creationId xmlns:a16="http://schemas.microsoft.com/office/drawing/2014/main" id="{2D90236C-43AB-D6DB-F427-1E9E8ED6421B}"/>
              </a:ext>
            </a:extLst>
          </p:cNvPr>
          <p:cNvPicPr>
            <a:picLocks noChangeAspect="1"/>
          </p:cNvPicPr>
          <p:nvPr/>
        </p:nvPicPr>
        <p:blipFill rotWithShape="1">
          <a:blip r:embed="rId7"/>
          <a:srcRect l="1814" r="51839"/>
          <a:stretch/>
        </p:blipFill>
        <p:spPr>
          <a:xfrm>
            <a:off x="6990302" y="5862144"/>
            <a:ext cx="517559" cy="558364"/>
          </a:xfrm>
          <a:prstGeom prst="rect">
            <a:avLst/>
          </a:prstGeom>
        </p:spPr>
      </p:pic>
      <p:cxnSp>
        <p:nvCxnSpPr>
          <p:cNvPr id="43" name="直線コネクタ 42">
            <a:extLst>
              <a:ext uri="{FF2B5EF4-FFF2-40B4-BE49-F238E27FC236}">
                <a16:creationId xmlns:a16="http://schemas.microsoft.com/office/drawing/2014/main" id="{25A4393E-F9EE-C05C-AE6F-14FF8075D999}"/>
              </a:ext>
            </a:extLst>
          </p:cNvPr>
          <p:cNvCxnSpPr>
            <a:cxnSpLocks/>
          </p:cNvCxnSpPr>
          <p:nvPr/>
        </p:nvCxnSpPr>
        <p:spPr>
          <a:xfrm flipV="1">
            <a:off x="5350506" y="2929555"/>
            <a:ext cx="0" cy="1694223"/>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5" name="直線コネクタ 44">
            <a:extLst>
              <a:ext uri="{FF2B5EF4-FFF2-40B4-BE49-F238E27FC236}">
                <a16:creationId xmlns:a16="http://schemas.microsoft.com/office/drawing/2014/main" id="{25A4393E-F9EE-C05C-AE6F-14FF8075D999}"/>
              </a:ext>
            </a:extLst>
          </p:cNvPr>
          <p:cNvCxnSpPr>
            <a:cxnSpLocks/>
          </p:cNvCxnSpPr>
          <p:nvPr/>
        </p:nvCxnSpPr>
        <p:spPr>
          <a:xfrm flipH="1">
            <a:off x="5335589" y="4609489"/>
            <a:ext cx="1248696"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71494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descr="モニター画面に映る男性&#10;&#10;中程度の精度で自動的に生成された説明">
            <a:extLst>
              <a:ext uri="{FF2B5EF4-FFF2-40B4-BE49-F238E27FC236}">
                <a16:creationId xmlns:a16="http://schemas.microsoft.com/office/drawing/2014/main" id="{DFA3CAFA-6461-2EEB-8E00-8B055E7103B2}"/>
              </a:ext>
            </a:extLst>
          </p:cNvPr>
          <p:cNvPicPr>
            <a:picLocks noChangeAspect="1"/>
          </p:cNvPicPr>
          <p:nvPr/>
        </p:nvPicPr>
        <p:blipFill>
          <a:blip r:embed="rId3"/>
          <a:stretch>
            <a:fillRect/>
          </a:stretch>
        </p:blipFill>
        <p:spPr>
          <a:xfrm>
            <a:off x="5738250" y="3059455"/>
            <a:ext cx="4229096" cy="2624869"/>
          </a:xfrm>
          <a:prstGeom prst="rect">
            <a:avLst/>
          </a:prstGeom>
          <a:effectLst>
            <a:outerShdw blurRad="50800" dist="38100" dir="2700000" algn="tl" rotWithShape="0">
              <a:prstClr val="black">
                <a:alpha val="40000"/>
              </a:prstClr>
            </a:outerShdw>
          </a:effectLst>
        </p:spPr>
      </p:pic>
      <p:sp>
        <p:nvSpPr>
          <p:cNvPr id="46" name="正方形/長方形 45">
            <a:extLst>
              <a:ext uri="{FF2B5EF4-FFF2-40B4-BE49-F238E27FC236}">
                <a16:creationId xmlns:a16="http://schemas.microsoft.com/office/drawing/2014/main" id="{7883FF41-59B3-C282-E01A-A18903EE0A59}"/>
              </a:ext>
            </a:extLst>
          </p:cNvPr>
          <p:cNvSpPr/>
          <p:nvPr/>
        </p:nvSpPr>
        <p:spPr>
          <a:xfrm>
            <a:off x="5738250" y="3384298"/>
            <a:ext cx="3228896" cy="2295010"/>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図 47" descr="アイコン&#10;&#10;自動的に生成された説明">
            <a:extLst>
              <a:ext uri="{FF2B5EF4-FFF2-40B4-BE49-F238E27FC236}">
                <a16:creationId xmlns:a16="http://schemas.microsoft.com/office/drawing/2014/main" id="{7BBC2C1C-18B8-4F51-3711-EE594E9869E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3" b="92893" l="9983" r="89848">
                        <a14:foregroundMark x1="12352" y1="93063" x2="34349" y2="93909"/>
                        <a14:foregroundMark x1="34349" y1="93909" x2="41455" y2="93909"/>
                        <a14:foregroundMark x1="41455" y1="93909" x2="48223" y2="93909"/>
                        <a14:foregroundMark x1="48223" y1="93909" x2="61929" y2="92893"/>
                        <a14:foregroundMark x1="61929" y1="92893" x2="68697" y2="93063"/>
                        <a14:foregroundMark x1="68697" y1="93063" x2="75635" y2="92555"/>
                        <a14:foregroundMark x1="75635" y1="92555" x2="83418" y2="92893"/>
                      </a14:backgroundRemoval>
                    </a14:imgEffect>
                  </a14:imgLayer>
                </a14:imgProps>
              </a:ext>
            </a:extLst>
          </a:blip>
          <a:stretch>
            <a:fillRect/>
          </a:stretch>
        </p:blipFill>
        <p:spPr>
          <a:xfrm>
            <a:off x="5911434" y="2815153"/>
            <a:ext cx="3009730" cy="3009730"/>
          </a:xfrm>
          <a:prstGeom prst="rect">
            <a:avLst/>
          </a:prstGeom>
        </p:spPr>
      </p:pic>
      <p:sp>
        <p:nvSpPr>
          <p:cNvPr id="49" name="正方形/長方形 48">
            <a:extLst>
              <a:ext uri="{FF2B5EF4-FFF2-40B4-BE49-F238E27FC236}">
                <a16:creationId xmlns:a16="http://schemas.microsoft.com/office/drawing/2014/main" id="{082255C5-B0BA-BFFA-B5A7-0738E15882EE}"/>
              </a:ext>
            </a:extLst>
          </p:cNvPr>
          <p:cNvSpPr/>
          <p:nvPr/>
        </p:nvSpPr>
        <p:spPr>
          <a:xfrm>
            <a:off x="9067672" y="3586164"/>
            <a:ext cx="671113" cy="615950"/>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54A2AA55-E507-0AF8-7185-61F3C5E3A4B6}"/>
              </a:ext>
            </a:extLst>
          </p:cNvPr>
          <p:cNvSpPr txBox="1"/>
          <p:nvPr/>
        </p:nvSpPr>
        <p:spPr>
          <a:xfrm>
            <a:off x="7708491" y="3832964"/>
            <a:ext cx="184731" cy="369332"/>
          </a:xfrm>
          <a:prstGeom prst="rect">
            <a:avLst/>
          </a:prstGeom>
          <a:noFill/>
        </p:spPr>
        <p:txBody>
          <a:bodyPr wrap="none" rtlCol="0">
            <a:spAutoFit/>
          </a:bodyPr>
          <a:lstStyle/>
          <a:p>
            <a:endParaRPr kumimoji="1" lang="ja-JP" altLang="en-US"/>
          </a:p>
        </p:txBody>
      </p:sp>
      <p:pic>
        <p:nvPicPr>
          <p:cNvPr id="2" name="図 1" descr="モニター画面に映る男性&#10;&#10;中程度の精度で自動的に生成された説明">
            <a:extLst>
              <a:ext uri="{FF2B5EF4-FFF2-40B4-BE49-F238E27FC236}">
                <a16:creationId xmlns:a16="http://schemas.microsoft.com/office/drawing/2014/main" id="{6A34292B-E3EA-44A4-9093-F2549D59343A}"/>
              </a:ext>
            </a:extLst>
          </p:cNvPr>
          <p:cNvPicPr>
            <a:picLocks noChangeAspect="1"/>
          </p:cNvPicPr>
          <p:nvPr/>
        </p:nvPicPr>
        <p:blipFill>
          <a:blip r:embed="rId3"/>
          <a:stretch>
            <a:fillRect/>
          </a:stretch>
        </p:blipFill>
        <p:spPr>
          <a:xfrm>
            <a:off x="1001646" y="3059455"/>
            <a:ext cx="4229096" cy="2624869"/>
          </a:xfrm>
          <a:prstGeom prst="rect">
            <a:avLst/>
          </a:prstGeom>
          <a:effectLst>
            <a:outerShdw blurRad="50800" dist="38100" dir="2700000" algn="tl" rotWithShape="0">
              <a:prstClr val="black">
                <a:alpha val="40000"/>
              </a:prstClr>
            </a:outerShdw>
          </a:effectLst>
        </p:spPr>
      </p:pic>
      <p:sp>
        <p:nvSpPr>
          <p:cNvPr id="24" name="正方形/長方形 23">
            <a:extLst>
              <a:ext uri="{FF2B5EF4-FFF2-40B4-BE49-F238E27FC236}">
                <a16:creationId xmlns:a16="http://schemas.microsoft.com/office/drawing/2014/main" id="{5FDF43A6-39CD-BF47-FD40-923F27196A83}"/>
              </a:ext>
            </a:extLst>
          </p:cNvPr>
          <p:cNvSpPr/>
          <p:nvPr/>
        </p:nvSpPr>
        <p:spPr>
          <a:xfrm>
            <a:off x="1001646" y="3384298"/>
            <a:ext cx="3228896" cy="2295010"/>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descr="アイコン&#10;&#10;自動的に生成された説明">
            <a:extLst>
              <a:ext uri="{FF2B5EF4-FFF2-40B4-BE49-F238E27FC236}">
                <a16:creationId xmlns:a16="http://schemas.microsoft.com/office/drawing/2014/main" id="{9138E35E-2299-AB0D-6049-23E1F1A1001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3" b="92893" l="9983" r="89848">
                        <a14:foregroundMark x1="12352" y1="93063" x2="34349" y2="93909"/>
                        <a14:foregroundMark x1="34349" y1="93909" x2="41455" y2="93909"/>
                        <a14:foregroundMark x1="41455" y1="93909" x2="48223" y2="93909"/>
                        <a14:foregroundMark x1="48223" y1="93909" x2="61929" y2="92893"/>
                        <a14:foregroundMark x1="61929" y1="92893" x2="68697" y2="93063"/>
                        <a14:foregroundMark x1="68697" y1="93063" x2="75635" y2="92555"/>
                        <a14:foregroundMark x1="75635" y1="92555" x2="83418" y2="92893"/>
                      </a14:backgroundRemoval>
                    </a14:imgEffect>
                  </a14:imgLayer>
                </a14:imgProps>
              </a:ext>
            </a:extLst>
          </a:blip>
          <a:stretch>
            <a:fillRect/>
          </a:stretch>
        </p:blipFill>
        <p:spPr>
          <a:xfrm>
            <a:off x="1174830" y="2815153"/>
            <a:ext cx="3009730" cy="3009730"/>
          </a:xfrm>
          <a:prstGeom prst="rect">
            <a:avLst/>
          </a:prstGeom>
        </p:spPr>
      </p:pic>
      <p:sp>
        <p:nvSpPr>
          <p:cNvPr id="7" name="正方形/長方形 6">
            <a:extLst>
              <a:ext uri="{FF2B5EF4-FFF2-40B4-BE49-F238E27FC236}">
                <a16:creationId xmlns:a16="http://schemas.microsoft.com/office/drawing/2014/main" id="{F131DD86-A99C-7A7C-D942-E1CA210DC635}"/>
              </a:ext>
            </a:extLst>
          </p:cNvPr>
          <p:cNvSpPr/>
          <p:nvPr/>
        </p:nvSpPr>
        <p:spPr>
          <a:xfrm>
            <a:off x="4331068" y="3586164"/>
            <a:ext cx="671113" cy="615950"/>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8312207-2492-904A-2909-830A76825635}"/>
              </a:ext>
            </a:extLst>
          </p:cNvPr>
          <p:cNvGrpSpPr/>
          <p:nvPr/>
        </p:nvGrpSpPr>
        <p:grpSpPr>
          <a:xfrm>
            <a:off x="1366956" y="2414442"/>
            <a:ext cx="4452769" cy="3810551"/>
            <a:chOff x="1200899" y="2414442"/>
            <a:chExt cx="4452769" cy="3810551"/>
          </a:xfrm>
        </p:grpSpPr>
        <p:sp>
          <p:nvSpPr>
            <p:cNvPr id="20" name="テキスト ボックス 19">
              <a:extLst>
                <a:ext uri="{FF2B5EF4-FFF2-40B4-BE49-F238E27FC236}">
                  <a16:creationId xmlns:a16="http://schemas.microsoft.com/office/drawing/2014/main" id="{861EDC38-4489-CA9A-75A8-650462448AB2}"/>
                </a:ext>
              </a:extLst>
            </p:cNvPr>
            <p:cNvSpPr txBox="1"/>
            <p:nvPr/>
          </p:nvSpPr>
          <p:spPr>
            <a:xfrm>
              <a:off x="1200899" y="2414442"/>
              <a:ext cx="4418095" cy="384721"/>
            </a:xfrm>
            <a:prstGeom prst="rect">
              <a:avLst/>
            </a:prstGeom>
            <a:noFill/>
          </p:spPr>
          <p:txBody>
            <a:bodyPr wrap="square">
              <a:spAutoFit/>
            </a:bodyPr>
            <a:lstStyle/>
            <a:p>
              <a:r>
                <a:rPr lang="ja-JP" altLang="en-US" sz="1900" b="1" dirty="0">
                  <a:latin typeface="Meiryo" panose="020B0604030504040204" pitchFamily="34" charset="-128"/>
                  <a:ea typeface="Meiryo" panose="020B0604030504040204" pitchFamily="34" charset="-128"/>
                </a:rPr>
                <a:t>「チャット」をクリック</a:t>
              </a:r>
            </a:p>
          </p:txBody>
        </p:sp>
        <p:sp>
          <p:nvSpPr>
            <p:cNvPr id="6" name="テキスト ボックス 5">
              <a:extLst>
                <a:ext uri="{FF2B5EF4-FFF2-40B4-BE49-F238E27FC236}">
                  <a16:creationId xmlns:a16="http://schemas.microsoft.com/office/drawing/2014/main" id="{BD9123E9-F367-B536-A50A-2C1218204E7F}"/>
                </a:ext>
              </a:extLst>
            </p:cNvPr>
            <p:cNvSpPr txBox="1"/>
            <p:nvPr/>
          </p:nvSpPr>
          <p:spPr>
            <a:xfrm>
              <a:off x="1380564" y="5824883"/>
              <a:ext cx="4273104" cy="400110"/>
            </a:xfrm>
            <a:prstGeom prst="rect">
              <a:avLst/>
            </a:prstGeom>
            <a:noFill/>
          </p:spPr>
          <p:txBody>
            <a:bodyPr wrap="square">
              <a:spAutoFit/>
            </a:bodyPr>
            <a:lstStyle/>
            <a:p>
              <a:endParaRPr lang="en-US" altLang="ja-JP" sz="1000" dirty="0">
                <a:latin typeface="Meiryo" panose="020B0604030504040204" pitchFamily="34" charset="-128"/>
                <a:ea typeface="Meiryo" panose="020B0604030504040204" pitchFamily="34" charset="-128"/>
              </a:endParaRPr>
            </a:p>
            <a:p>
              <a:endParaRPr lang="ja-JP" altLang="en-US" sz="1000">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6006F34C-3753-69AB-0AEC-F556F4C4E3FE}"/>
              </a:ext>
            </a:extLst>
          </p:cNvPr>
          <p:cNvGrpSpPr/>
          <p:nvPr/>
        </p:nvGrpSpPr>
        <p:grpSpPr>
          <a:xfrm>
            <a:off x="6226892" y="2288095"/>
            <a:ext cx="4509009" cy="990775"/>
            <a:chOff x="5993600" y="2241389"/>
            <a:chExt cx="4312774" cy="990775"/>
          </a:xfrm>
        </p:grpSpPr>
        <p:sp>
          <p:nvSpPr>
            <p:cNvPr id="13" name="テキスト ボックス 12">
              <a:extLst>
                <a:ext uri="{FF2B5EF4-FFF2-40B4-BE49-F238E27FC236}">
                  <a16:creationId xmlns:a16="http://schemas.microsoft.com/office/drawing/2014/main" id="{F4BF450C-AC00-99A6-210B-CD22CB626886}"/>
                </a:ext>
              </a:extLst>
            </p:cNvPr>
            <p:cNvSpPr txBox="1"/>
            <p:nvPr/>
          </p:nvSpPr>
          <p:spPr>
            <a:xfrm>
              <a:off x="5993600" y="2241389"/>
              <a:ext cx="4312774"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a:t>
              </a:r>
              <a:r>
                <a:rPr lang="ja-JP" altLang="en-US" sz="1900" b="1" dirty="0">
                  <a:latin typeface="Meiryo" panose="020B0604030504040204" pitchFamily="34" charset="-128"/>
                  <a:ea typeface="Meiryo" panose="020B0604030504040204" pitchFamily="34" charset="-128"/>
                </a:rPr>
                <a:t>ミーティングチャット」</a:t>
              </a:r>
              <a:r>
                <a:rPr lang="ja-JP" altLang="en-US" sz="1900" b="1">
                  <a:latin typeface="Meiryo" panose="020B0604030504040204" pitchFamily="34" charset="-128"/>
                  <a:ea typeface="Meiryo" panose="020B0604030504040204" pitchFamily="34" charset="-128"/>
                </a:rPr>
                <a:t>画面で</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メッセージ・画像などを</a:t>
              </a:r>
              <a:r>
                <a:rPr lang="ja-JP" altLang="en-US" sz="1900" b="1" dirty="0">
                  <a:latin typeface="Meiryo" panose="020B0604030504040204" pitchFamily="34" charset="-128"/>
                  <a:ea typeface="Meiryo" panose="020B0604030504040204" pitchFamily="34" charset="-128"/>
                </a:rPr>
                <a:t>送る</a:t>
              </a:r>
            </a:p>
          </p:txBody>
        </p:sp>
        <p:sp>
          <p:nvSpPr>
            <p:cNvPr id="14" name="テキスト ボックス 13">
              <a:extLst>
                <a:ext uri="{FF2B5EF4-FFF2-40B4-BE49-F238E27FC236}">
                  <a16:creationId xmlns:a16="http://schemas.microsoft.com/office/drawing/2014/main" id="{2C2B4A91-CD17-6A82-2C44-DB7234664BF4}"/>
                </a:ext>
              </a:extLst>
            </p:cNvPr>
            <p:cNvSpPr txBox="1"/>
            <p:nvPr/>
          </p:nvSpPr>
          <p:spPr>
            <a:xfrm>
              <a:off x="8555262" y="2985943"/>
              <a:ext cx="1380476" cy="246221"/>
            </a:xfrm>
            <a:prstGeom prst="rect">
              <a:avLst/>
            </a:prstGeom>
            <a:noFill/>
          </p:spPr>
          <p:txBody>
            <a:bodyPr wrap="square">
              <a:spAutoFit/>
            </a:bodyPr>
            <a:lstStyle/>
            <a:p>
              <a:endParaRPr lang="ja-JP" altLang="en-US" sz="1000">
                <a:latin typeface="Meiryo" panose="020B0604030504040204" pitchFamily="34" charset="-128"/>
                <a:ea typeface="Meiryo" panose="020B0604030504040204" pitchFamily="34" charset="-128"/>
              </a:endParaRPr>
            </a:p>
          </p:txBody>
        </p:sp>
      </p:grpSp>
      <p:sp>
        <p:nvSpPr>
          <p:cNvPr id="34" name="円/楕円 33">
            <a:extLst>
              <a:ext uri="{FF2B5EF4-FFF2-40B4-BE49-F238E27FC236}">
                <a16:creationId xmlns:a16="http://schemas.microsoft.com/office/drawing/2014/main" id="{4AE0842F-9FC7-D17B-6E49-994C4B04FBE4}"/>
              </a:ext>
            </a:extLst>
          </p:cNvPr>
          <p:cNvSpPr/>
          <p:nvPr/>
        </p:nvSpPr>
        <p:spPr>
          <a:xfrm>
            <a:off x="994792" y="2391134"/>
            <a:ext cx="468319" cy="468319"/>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1096239" y="2382890"/>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grpSp>
        <p:nvGrpSpPr>
          <p:cNvPr id="9" name="グループ化 8">
            <a:extLst>
              <a:ext uri="{FF2B5EF4-FFF2-40B4-BE49-F238E27FC236}">
                <a16:creationId xmlns:a16="http://schemas.microsoft.com/office/drawing/2014/main" id="{53E0EA6F-5492-A5D6-D8A9-87C413E3EFE1}"/>
              </a:ext>
            </a:extLst>
          </p:cNvPr>
          <p:cNvGrpSpPr/>
          <p:nvPr/>
        </p:nvGrpSpPr>
        <p:grpSpPr>
          <a:xfrm>
            <a:off x="5742389" y="2382890"/>
            <a:ext cx="468319" cy="553998"/>
            <a:chOff x="6112834" y="2382890"/>
            <a:chExt cx="468319" cy="553998"/>
          </a:xfrm>
        </p:grpSpPr>
        <p:sp>
          <p:nvSpPr>
            <p:cNvPr id="36" name="円/楕円 35">
              <a:extLst>
                <a:ext uri="{FF2B5EF4-FFF2-40B4-BE49-F238E27FC236}">
                  <a16:creationId xmlns:a16="http://schemas.microsoft.com/office/drawing/2014/main" id="{6BD7FEFB-55FA-407A-90C4-9AC7E62AE007}"/>
                </a:ext>
              </a:extLst>
            </p:cNvPr>
            <p:cNvSpPr/>
            <p:nvPr/>
          </p:nvSpPr>
          <p:spPr>
            <a:xfrm>
              <a:off x="6112834" y="2391134"/>
              <a:ext cx="468319" cy="468319"/>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3DE4E271-6605-C0E3-B62B-2B6C77809457}"/>
                </a:ext>
              </a:extLst>
            </p:cNvPr>
            <p:cNvSpPr txBox="1"/>
            <p:nvPr/>
          </p:nvSpPr>
          <p:spPr>
            <a:xfrm>
              <a:off x="6214281" y="2382890"/>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dirty="0">
                <a:solidFill>
                  <a:schemeClr val="bg1"/>
                </a:solidFill>
                <a:latin typeface="Meiryo" panose="020B0604030504040204" pitchFamily="34" charset="-128"/>
                <a:ea typeface="Meiryo" panose="020B0604030504040204" pitchFamily="34" charset="-128"/>
              </a:endParaRPr>
            </a:p>
          </p:txBody>
        </p:sp>
      </p:grpSp>
      <p:sp>
        <p:nvSpPr>
          <p:cNvPr id="8" name="テキスト ボックス 7">
            <a:extLst>
              <a:ext uri="{FF2B5EF4-FFF2-40B4-BE49-F238E27FC236}">
                <a16:creationId xmlns:a16="http://schemas.microsoft.com/office/drawing/2014/main" id="{FC05FFAE-48B1-3CEF-70F6-8A8B6413E831}"/>
              </a:ext>
            </a:extLst>
          </p:cNvPr>
          <p:cNvSpPr txBox="1"/>
          <p:nvPr/>
        </p:nvSpPr>
        <p:spPr>
          <a:xfrm>
            <a:off x="2971887" y="3832964"/>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CFF676F7-227D-7604-6527-EABD05C69D36}"/>
              </a:ext>
            </a:extLst>
          </p:cNvPr>
          <p:cNvSpPr txBox="1"/>
          <p:nvPr/>
        </p:nvSpPr>
        <p:spPr>
          <a:xfrm>
            <a:off x="719999" y="1441711"/>
            <a:ext cx="8588387"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6. </a:t>
            </a:r>
            <a:r>
              <a:rPr lang="ja-JP" altLang="en-US" sz="2800" b="1" dirty="0">
                <a:latin typeface="Meiryo" panose="020B0604030504040204" pitchFamily="34" charset="-128"/>
                <a:ea typeface="Meiryo" panose="020B0604030504040204" pitchFamily="34" charset="-128"/>
              </a:rPr>
              <a:t>チャット（文字やデータのやりとり）を使用する</a:t>
            </a:r>
          </a:p>
        </p:txBody>
      </p:sp>
      <p:sp>
        <p:nvSpPr>
          <p:cNvPr id="4" name="角丸四角形 3">
            <a:extLst>
              <a:ext uri="{FF2B5EF4-FFF2-40B4-BE49-F238E27FC236}">
                <a16:creationId xmlns:a16="http://schemas.microsoft.com/office/drawing/2014/main" id="{A36479FF-4B9D-186D-FCA2-E93109C937DF}"/>
              </a:ext>
            </a:extLst>
          </p:cNvPr>
          <p:cNvSpPr/>
          <p:nvPr/>
        </p:nvSpPr>
        <p:spPr>
          <a:xfrm>
            <a:off x="3603208" y="3171714"/>
            <a:ext cx="198678" cy="235171"/>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a:extLst>
              <a:ext uri="{FF2B5EF4-FFF2-40B4-BE49-F238E27FC236}">
                <a16:creationId xmlns:a16="http://schemas.microsoft.com/office/drawing/2014/main" id="{4FEEA2AD-68D5-ED33-ABDB-9B68E8454562}"/>
              </a:ext>
            </a:extLst>
          </p:cNvPr>
          <p:cNvSpPr/>
          <p:nvPr/>
        </p:nvSpPr>
        <p:spPr>
          <a:xfrm>
            <a:off x="8951270" y="3394795"/>
            <a:ext cx="947923" cy="1259376"/>
          </a:xfrm>
          <a:prstGeom prst="roundRect">
            <a:avLst>
              <a:gd name="adj" fmla="val 7563"/>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a:extLst>
              <a:ext uri="{FF2B5EF4-FFF2-40B4-BE49-F238E27FC236}">
                <a16:creationId xmlns:a16="http://schemas.microsoft.com/office/drawing/2014/main" id="{25DE75DD-3E34-FB2B-7CCB-56ED272BFD05}"/>
              </a:ext>
            </a:extLst>
          </p:cNvPr>
          <p:cNvSpPr/>
          <p:nvPr/>
        </p:nvSpPr>
        <p:spPr>
          <a:xfrm>
            <a:off x="8957579" y="5406010"/>
            <a:ext cx="992834" cy="229543"/>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矢印コネクタ 41">
            <a:extLst>
              <a:ext uri="{FF2B5EF4-FFF2-40B4-BE49-F238E27FC236}">
                <a16:creationId xmlns:a16="http://schemas.microsoft.com/office/drawing/2014/main" id="{4A0D793A-D7A9-54C6-B419-A254D8442126}"/>
              </a:ext>
            </a:extLst>
          </p:cNvPr>
          <p:cNvCxnSpPr>
            <a:cxnSpLocks/>
          </p:cNvCxnSpPr>
          <p:nvPr/>
        </p:nvCxnSpPr>
        <p:spPr>
          <a:xfrm flipH="1" flipV="1">
            <a:off x="9428284" y="5679308"/>
            <a:ext cx="46363" cy="345630"/>
          </a:xfrm>
          <a:prstGeom prst="straightConnector1">
            <a:avLst/>
          </a:prstGeom>
          <a:ln w="28575">
            <a:solidFill>
              <a:srgbClr val="FF6B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F71C2B7D-51E8-66CB-5F4A-6B273F8DA4D7}"/>
              </a:ext>
            </a:extLst>
          </p:cNvPr>
          <p:cNvSpPr txBox="1"/>
          <p:nvPr/>
        </p:nvSpPr>
        <p:spPr>
          <a:xfrm>
            <a:off x="8926578" y="4719700"/>
            <a:ext cx="1193818" cy="600164"/>
          </a:xfrm>
          <a:prstGeom prst="rect">
            <a:avLst/>
          </a:prstGeom>
          <a:noFill/>
        </p:spPr>
        <p:txBody>
          <a:bodyPr wrap="square">
            <a:spAutoFit/>
          </a:bodyPr>
          <a:lstStyle/>
          <a:p>
            <a:r>
              <a:rPr lang="ja-JP" altLang="en-US" sz="1100" b="1" dirty="0">
                <a:solidFill>
                  <a:srgbClr val="FF6B00"/>
                </a:solidFill>
                <a:latin typeface="Meiryo" panose="020B0604030504040204" pitchFamily="34" charset="-128"/>
                <a:ea typeface="Meiryo" panose="020B0604030504040204" pitchFamily="34" charset="-128"/>
              </a:rPr>
              <a:t>メッセージや</a:t>
            </a:r>
            <a:endParaRPr lang="en-US" altLang="ja-JP" sz="1100" b="1" dirty="0">
              <a:solidFill>
                <a:srgbClr val="FF6B00"/>
              </a:solidFill>
              <a:latin typeface="Meiryo" panose="020B0604030504040204" pitchFamily="34" charset="-128"/>
              <a:ea typeface="Meiryo" panose="020B0604030504040204" pitchFamily="34" charset="-128"/>
            </a:endParaRPr>
          </a:p>
          <a:p>
            <a:r>
              <a:rPr lang="en-US" altLang="ja-JP" sz="1100" b="1" dirty="0">
                <a:solidFill>
                  <a:srgbClr val="FF6B00"/>
                </a:solidFill>
                <a:latin typeface="Meiryo" panose="020B0604030504040204" pitchFamily="34" charset="-128"/>
                <a:ea typeface="Meiryo" panose="020B0604030504040204" pitchFamily="34" charset="-128"/>
              </a:rPr>
              <a:t>URL</a:t>
            </a:r>
            <a:r>
              <a:rPr lang="ja-JP" altLang="en-US" sz="1100" b="1" dirty="0">
                <a:solidFill>
                  <a:srgbClr val="FF6B00"/>
                </a:solidFill>
                <a:latin typeface="Meiryo" panose="020B0604030504040204" pitchFamily="34" charset="-128"/>
                <a:ea typeface="Meiryo" panose="020B0604030504040204" pitchFamily="34" charset="-128"/>
              </a:rPr>
              <a:t>はここに</a:t>
            </a:r>
            <a:endParaRPr lang="en-US" altLang="ja-JP" sz="1100" b="1" dirty="0">
              <a:solidFill>
                <a:srgbClr val="FF6B00"/>
              </a:solidFill>
              <a:latin typeface="Meiryo" panose="020B0604030504040204" pitchFamily="34" charset="-128"/>
              <a:ea typeface="Meiryo" panose="020B0604030504040204" pitchFamily="34" charset="-128"/>
            </a:endParaRPr>
          </a:p>
          <a:p>
            <a:r>
              <a:rPr lang="ja-JP" altLang="en-US" sz="1100" b="1" dirty="0">
                <a:solidFill>
                  <a:srgbClr val="FF6B00"/>
                </a:solidFill>
                <a:latin typeface="Meiryo" panose="020B0604030504040204" pitchFamily="34" charset="-128"/>
                <a:ea typeface="Meiryo" panose="020B0604030504040204" pitchFamily="34" charset="-128"/>
              </a:rPr>
              <a:t>表示される</a:t>
            </a:r>
            <a:endParaRPr lang="en-US" altLang="ja-JP" sz="1100" b="1" dirty="0">
              <a:solidFill>
                <a:srgbClr val="FF6B00"/>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FC3C037A-7111-7B76-3364-FA06F492D084}"/>
              </a:ext>
            </a:extLst>
          </p:cNvPr>
          <p:cNvSpPr txBox="1"/>
          <p:nvPr/>
        </p:nvSpPr>
        <p:spPr>
          <a:xfrm>
            <a:off x="8910082" y="6024885"/>
            <a:ext cx="1790198" cy="600164"/>
          </a:xfrm>
          <a:prstGeom prst="rect">
            <a:avLst/>
          </a:prstGeom>
          <a:noFill/>
        </p:spPr>
        <p:txBody>
          <a:bodyPr wrap="square">
            <a:spAutoFit/>
          </a:bodyPr>
          <a:lstStyle/>
          <a:p>
            <a:r>
              <a:rPr lang="ja-JP" altLang="en-US" sz="1100" b="1" dirty="0">
                <a:solidFill>
                  <a:srgbClr val="FF6B00"/>
                </a:solidFill>
                <a:latin typeface="Meiryo" panose="020B0604030504040204" pitchFamily="34" charset="-128"/>
                <a:ea typeface="Meiryo" panose="020B0604030504040204" pitchFamily="34" charset="-128"/>
              </a:rPr>
              <a:t>メッセージや</a:t>
            </a:r>
            <a:endParaRPr lang="en-US" altLang="ja-JP" sz="1100" b="1" dirty="0">
              <a:solidFill>
                <a:srgbClr val="FF6B00"/>
              </a:solidFill>
              <a:latin typeface="Meiryo" panose="020B0604030504040204" pitchFamily="34" charset="-128"/>
              <a:ea typeface="Meiryo" panose="020B0604030504040204" pitchFamily="34" charset="-128"/>
            </a:endParaRPr>
          </a:p>
          <a:p>
            <a:r>
              <a:rPr lang="ja-JP" altLang="en-US" sz="1100" b="1" dirty="0">
                <a:solidFill>
                  <a:srgbClr val="FF6B00"/>
                </a:solidFill>
                <a:latin typeface="Meiryo" panose="020B0604030504040204" pitchFamily="34" charset="-128"/>
                <a:ea typeface="Meiryo" panose="020B0604030504040204" pitchFamily="34" charset="-128"/>
              </a:rPr>
              <a:t>画像を送る場合は</a:t>
            </a:r>
            <a:endParaRPr lang="en-US" altLang="ja-JP" sz="1100" b="1" dirty="0">
              <a:solidFill>
                <a:srgbClr val="FF6B00"/>
              </a:solidFill>
              <a:latin typeface="Meiryo" panose="020B0604030504040204" pitchFamily="34" charset="-128"/>
              <a:ea typeface="Meiryo" panose="020B0604030504040204" pitchFamily="34" charset="-128"/>
            </a:endParaRPr>
          </a:p>
          <a:p>
            <a:r>
              <a:rPr lang="ja-JP" altLang="en-US" sz="1100" b="1" dirty="0">
                <a:solidFill>
                  <a:srgbClr val="FF6B00"/>
                </a:solidFill>
                <a:latin typeface="Meiryo" panose="020B0604030504040204" pitchFamily="34" charset="-128"/>
                <a:ea typeface="Meiryo" panose="020B0604030504040204" pitchFamily="34" charset="-128"/>
              </a:rPr>
              <a:t>ここから</a:t>
            </a:r>
            <a:endParaRPr lang="en-US" altLang="ja-JP" sz="1100" b="1" dirty="0">
              <a:solidFill>
                <a:srgbClr val="FF6B00"/>
              </a:solidFill>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43C50175-B61F-5354-B991-59A782C9DC67}"/>
              </a:ext>
            </a:extLst>
          </p:cNvPr>
          <p:cNvGrpSpPr/>
          <p:nvPr/>
        </p:nvGrpSpPr>
        <p:grpSpPr>
          <a:xfrm>
            <a:off x="604646" y="0"/>
            <a:ext cx="1351370" cy="1035439"/>
            <a:chOff x="604646" y="0"/>
            <a:chExt cx="1351370" cy="1035439"/>
          </a:xfrm>
          <a:solidFill>
            <a:srgbClr val="00A478"/>
          </a:solidFill>
        </p:grpSpPr>
        <p:sp>
          <p:nvSpPr>
            <p:cNvPr id="28" name="片側の 2 つの角を切り取った四角形 27">
              <a:extLst>
                <a:ext uri="{FF2B5EF4-FFF2-40B4-BE49-F238E27FC236}">
                  <a16:creationId xmlns:a16="http://schemas.microsoft.com/office/drawing/2014/main" id="{A152C217-471C-849F-65DB-6501D196E6D2}"/>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片側の 2 つの角を切り取った四角形 29">
              <a:extLst>
                <a:ext uri="{FF2B5EF4-FFF2-40B4-BE49-F238E27FC236}">
                  <a16:creationId xmlns:a16="http://schemas.microsoft.com/office/drawing/2014/main" id="{3407FBD8-AD46-FC98-F541-9512114C882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D2435CFF-A07D-B3CE-0919-1D6FDF039DF8}"/>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32" name="テキスト ボックス 31">
            <a:extLst>
              <a:ext uri="{FF2B5EF4-FFF2-40B4-BE49-F238E27FC236}">
                <a16:creationId xmlns:a16="http://schemas.microsoft.com/office/drawing/2014/main" id="{4E567117-FD05-1D85-4A6A-A01410D4F1CD}"/>
              </a:ext>
            </a:extLst>
          </p:cNvPr>
          <p:cNvSpPr txBox="1"/>
          <p:nvPr/>
        </p:nvSpPr>
        <p:spPr>
          <a:xfrm>
            <a:off x="5738250" y="5843098"/>
            <a:ext cx="3268339" cy="707886"/>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画面右側に「ミーティングチャット」が</a:t>
            </a:r>
            <a:r>
              <a:rPr lang="ja-JP" altLang="en-US" sz="1000" dirty="0" smtClean="0">
                <a:latin typeface="Meiryo" panose="020B0604030504040204" pitchFamily="34" charset="-128"/>
                <a:ea typeface="Meiryo" panose="020B0604030504040204" pitchFamily="34" charset="-128"/>
              </a:rPr>
              <a:t>開きます。</a:t>
            </a:r>
            <a:endParaRPr lang="en-US" altLang="ja-JP" sz="1000" dirty="0">
              <a:latin typeface="Meiryo" panose="020B0604030504040204" pitchFamily="34" charset="-128"/>
              <a:ea typeface="Meiryo" panose="020B0604030504040204" pitchFamily="34" charset="-128"/>
            </a:endParaRPr>
          </a:p>
          <a:p>
            <a:r>
              <a:rPr lang="ja-JP" altLang="en-US" sz="1000" dirty="0">
                <a:latin typeface="Meiryo" panose="020B0604030504040204" pitchFamily="34" charset="-128"/>
                <a:ea typeface="Meiryo" panose="020B0604030504040204" pitchFamily="34" charset="-128"/>
              </a:rPr>
              <a:t>メッセージや画像、参考</a:t>
            </a:r>
            <a:r>
              <a:rPr lang="en-US" altLang="ja-JP" sz="1000" dirty="0">
                <a:latin typeface="Meiryo" panose="020B0604030504040204" pitchFamily="34" charset="-128"/>
                <a:ea typeface="Meiryo" panose="020B0604030504040204" pitchFamily="34" charset="-128"/>
              </a:rPr>
              <a:t>URL</a:t>
            </a:r>
            <a:r>
              <a:rPr lang="ja-JP" altLang="en-US" sz="1000" dirty="0">
                <a:latin typeface="Meiryo" panose="020B0604030504040204" pitchFamily="34" charset="-128"/>
                <a:ea typeface="Meiryo" panose="020B0604030504040204" pitchFamily="34" charset="-128"/>
              </a:rPr>
              <a:t>などを入力し、</a:t>
            </a:r>
            <a:endParaRPr lang="en-US" altLang="ja-JP" sz="1000" dirty="0">
              <a:latin typeface="Meiryo" panose="020B0604030504040204" pitchFamily="34" charset="-128"/>
              <a:ea typeface="Meiryo" panose="020B0604030504040204" pitchFamily="34" charset="-128"/>
            </a:endParaRPr>
          </a:p>
          <a:p>
            <a:r>
              <a:rPr lang="ja-JP" altLang="en-US" sz="1000" dirty="0" smtClean="0">
                <a:latin typeface="Meiryo" panose="020B0604030504040204" pitchFamily="34" charset="-128"/>
                <a:ea typeface="Meiryo" panose="020B0604030504040204" pitchFamily="34" charset="-128"/>
              </a:rPr>
              <a:t>「</a:t>
            </a:r>
            <a:r>
              <a:rPr lang="en-US" altLang="ja-JP" sz="1000" dirty="0" smtClean="0">
                <a:latin typeface="Meiryo" panose="020B0604030504040204" pitchFamily="34" charset="-128"/>
                <a:ea typeface="Meiryo" panose="020B0604030504040204" pitchFamily="34" charset="-128"/>
              </a:rPr>
              <a:t>Enter</a:t>
            </a:r>
            <a:r>
              <a:rPr lang="ja-JP" altLang="en-US" sz="1000" dirty="0">
                <a:latin typeface="Meiryo" panose="020B0604030504040204" pitchFamily="34" charset="-128"/>
                <a:ea typeface="Meiryo" panose="020B0604030504040204" pitchFamily="34" charset="-128"/>
              </a:rPr>
              <a:t>キー」を押して送信</a:t>
            </a:r>
            <a:r>
              <a:rPr lang="ja-JP" altLang="en-US" sz="1000" dirty="0" smtClean="0">
                <a:latin typeface="Meiryo" panose="020B0604030504040204" pitchFamily="34" charset="-128"/>
                <a:ea typeface="Meiryo" panose="020B0604030504040204" pitchFamily="34" charset="-128"/>
              </a:rPr>
              <a:t>します。画像</a:t>
            </a:r>
            <a:r>
              <a:rPr lang="ja-JP" altLang="en-US" sz="1000" dirty="0">
                <a:latin typeface="Meiryo" panose="020B0604030504040204" pitchFamily="34" charset="-128"/>
                <a:ea typeface="Meiryo" panose="020B0604030504040204" pitchFamily="34" charset="-128"/>
              </a:rPr>
              <a:t>などの</a:t>
            </a:r>
            <a:endParaRPr lang="en-US" altLang="ja-JP" sz="1000" dirty="0">
              <a:latin typeface="Meiryo" panose="020B0604030504040204" pitchFamily="34" charset="-128"/>
              <a:ea typeface="Meiryo" panose="020B0604030504040204" pitchFamily="34" charset="-128"/>
            </a:endParaRPr>
          </a:p>
          <a:p>
            <a:r>
              <a:rPr lang="ja-JP" altLang="en-US" sz="1000" dirty="0">
                <a:latin typeface="Meiryo" panose="020B0604030504040204" pitchFamily="34" charset="-128"/>
                <a:ea typeface="Meiryo" panose="020B0604030504040204" pitchFamily="34" charset="-128"/>
              </a:rPr>
              <a:t>データはドラッグして下段枠内に</a:t>
            </a:r>
            <a:r>
              <a:rPr lang="ja-JP" altLang="en-US" sz="1000" dirty="0" smtClean="0">
                <a:latin typeface="Meiryo" panose="020B0604030504040204" pitchFamily="34" charset="-128"/>
                <a:ea typeface="Meiryo" panose="020B0604030504040204" pitchFamily="34" charset="-128"/>
              </a:rPr>
              <a:t>入れます。</a:t>
            </a:r>
            <a:endParaRPr lang="en-US" altLang="ja-JP" sz="1000" dirty="0">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550772E4-0213-D900-C6B3-DD45DA1C5635}"/>
              </a:ext>
            </a:extLst>
          </p:cNvPr>
          <p:cNvSpPr txBox="1"/>
          <p:nvPr/>
        </p:nvSpPr>
        <p:spPr>
          <a:xfrm>
            <a:off x="954724" y="5824883"/>
            <a:ext cx="4024663" cy="707886"/>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画面上の「チャット」をクリック</a:t>
            </a:r>
            <a:r>
              <a:rPr lang="ja-JP" altLang="en-US" sz="1000" dirty="0" smtClean="0">
                <a:latin typeface="Meiryo" panose="020B0604030504040204" pitchFamily="34" charset="-128"/>
                <a:ea typeface="Meiryo" panose="020B0604030504040204" pitchFamily="34" charset="-128"/>
              </a:rPr>
              <a:t>します。</a:t>
            </a:r>
            <a:endParaRPr lang="en-US" altLang="ja-JP" sz="1000" dirty="0">
              <a:latin typeface="Meiryo" panose="020B0604030504040204" pitchFamily="34" charset="-128"/>
              <a:ea typeface="Meiryo" panose="020B0604030504040204" pitchFamily="34" charset="-128"/>
            </a:endParaRPr>
          </a:p>
          <a:p>
            <a:r>
              <a:rPr lang="ja-JP" altLang="en-US" sz="1000" dirty="0">
                <a:latin typeface="Meiryo" panose="020B0604030504040204" pitchFamily="34" charset="-128"/>
                <a:ea typeface="Meiryo" panose="020B0604030504040204" pitchFamily="34" charset="-128"/>
              </a:rPr>
              <a:t>声が出せない状況の時に相手に文字を送ったり、参考</a:t>
            </a:r>
            <a:r>
              <a:rPr lang="en-US" altLang="ja-JP" sz="1000" dirty="0">
                <a:latin typeface="Meiryo" panose="020B0604030504040204" pitchFamily="34" charset="-128"/>
                <a:ea typeface="Meiryo" panose="020B0604030504040204" pitchFamily="34" charset="-128"/>
              </a:rPr>
              <a:t>URL</a:t>
            </a:r>
            <a:r>
              <a:rPr lang="ja-JP" altLang="en-US" sz="1000" dirty="0">
                <a:latin typeface="Meiryo" panose="020B0604030504040204" pitchFamily="34" charset="-128"/>
                <a:ea typeface="Meiryo" panose="020B0604030504040204" pitchFamily="34" charset="-128"/>
              </a:rPr>
              <a:t>を共有したりする時に便利</a:t>
            </a:r>
            <a:r>
              <a:rPr lang="ja-JP" altLang="en-US" sz="1000" dirty="0" smtClean="0">
                <a:latin typeface="Meiryo" panose="020B0604030504040204" pitchFamily="34" charset="-128"/>
                <a:ea typeface="Meiryo" panose="020B0604030504040204" pitchFamily="34" charset="-128"/>
              </a:rPr>
              <a:t>です。メッセージ</a:t>
            </a:r>
            <a:r>
              <a:rPr lang="ja-JP" altLang="en-US" sz="1000" dirty="0">
                <a:latin typeface="Meiryo" panose="020B0604030504040204" pitchFamily="34" charset="-128"/>
                <a:ea typeface="Meiryo" panose="020B0604030504040204" pitchFamily="34" charset="-128"/>
              </a:rPr>
              <a:t>が届いている場合は、チャットのマークの右上に通知が表示</a:t>
            </a:r>
            <a:r>
              <a:rPr lang="ja-JP" altLang="en-US" sz="1000" dirty="0" smtClean="0">
                <a:latin typeface="Meiryo" panose="020B0604030504040204" pitchFamily="34" charset="-128"/>
                <a:ea typeface="Meiryo" panose="020B0604030504040204" pitchFamily="34" charset="-128"/>
              </a:rPr>
              <a:t>されます。</a:t>
            </a:r>
            <a:endParaRPr lang="ja-JP" altLang="en-US" sz="1000" dirty="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F5044E6-2690-1F57-651A-BB46B743073F}"/>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a:t>
            </a:r>
            <a:r>
              <a:rPr lang="en-US" altLang="ja-JP" sz="2400" b="1" dirty="0">
                <a:latin typeface="Meiryo" panose="020B0604030504040204" pitchFamily="34" charset="-128"/>
                <a:ea typeface="Meiryo" panose="020B0604030504040204" pitchFamily="34" charset="-128"/>
              </a:rPr>
              <a:t>Teams</a:t>
            </a:r>
            <a:r>
              <a:rPr lang="ja-JP" altLang="en-US" sz="2400" b="1">
                <a:latin typeface="Meiryo" panose="020B0604030504040204" pitchFamily="34" charset="-128"/>
                <a:ea typeface="Meiryo" panose="020B0604030504040204" pitchFamily="34" charset="-128"/>
              </a:rPr>
              <a:t>基礎編］</a:t>
            </a:r>
            <a:endParaRPr lang="ja-JP" altLang="en-US" sz="2400" b="1" dirty="0">
              <a:latin typeface="Meiryo" panose="020B0604030504040204" pitchFamily="34" charset="-128"/>
              <a:ea typeface="Meiryo" panose="020B0604030504040204" pitchFamily="34" charset="-128"/>
            </a:endParaRPr>
          </a:p>
        </p:txBody>
      </p:sp>
      <p:grpSp>
        <p:nvGrpSpPr>
          <p:cNvPr id="12" name="グループ化 11">
            <a:extLst>
              <a:ext uri="{FF2B5EF4-FFF2-40B4-BE49-F238E27FC236}">
                <a16:creationId xmlns:a16="http://schemas.microsoft.com/office/drawing/2014/main" id="{FF4E44A1-E14E-DA9A-58D6-9096A9416CCF}"/>
              </a:ext>
            </a:extLst>
          </p:cNvPr>
          <p:cNvGrpSpPr/>
          <p:nvPr/>
        </p:nvGrpSpPr>
        <p:grpSpPr>
          <a:xfrm>
            <a:off x="2770257" y="3460622"/>
            <a:ext cx="1169544" cy="463566"/>
            <a:chOff x="6639651" y="5018651"/>
            <a:chExt cx="1169544" cy="463566"/>
          </a:xfrm>
        </p:grpSpPr>
        <p:sp>
          <p:nvSpPr>
            <p:cNvPr id="16" name="円形吹き出し 15">
              <a:extLst>
                <a:ext uri="{FF2B5EF4-FFF2-40B4-BE49-F238E27FC236}">
                  <a16:creationId xmlns:a16="http://schemas.microsoft.com/office/drawing/2014/main" id="{B48FED53-896E-5DDB-C68E-D3B361D05875}"/>
                </a:ext>
              </a:extLst>
            </p:cNvPr>
            <p:cNvSpPr/>
            <p:nvPr/>
          </p:nvSpPr>
          <p:spPr>
            <a:xfrm>
              <a:off x="6795909" y="5018651"/>
              <a:ext cx="857028" cy="463566"/>
            </a:xfrm>
            <a:prstGeom prst="wedgeEllipseCallout">
              <a:avLst>
                <a:gd name="adj1" fmla="val 26675"/>
                <a:gd name="adj2" fmla="val -5444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4E72356C-331D-F32D-FDC5-236E2A797355}"/>
                </a:ext>
              </a:extLst>
            </p:cNvPr>
            <p:cNvSpPr txBox="1"/>
            <p:nvPr/>
          </p:nvSpPr>
          <p:spPr>
            <a:xfrm>
              <a:off x="6639651" y="5155850"/>
              <a:ext cx="1169544"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クリック</a:t>
              </a:r>
              <a:endParaRPr lang="en-US" altLang="ja-JP" sz="1100" b="1" dirty="0">
                <a:solidFill>
                  <a:srgbClr val="FF600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730949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a:extLst>
              <a:ext uri="{FF2B5EF4-FFF2-40B4-BE49-F238E27FC236}">
                <a16:creationId xmlns:a16="http://schemas.microsoft.com/office/drawing/2014/main" id="{72685DA1-1065-7D82-8267-06DC46AE9BA6}"/>
              </a:ext>
            </a:extLst>
          </p:cNvPr>
          <p:cNvSpPr/>
          <p:nvPr/>
        </p:nvSpPr>
        <p:spPr>
          <a:xfrm>
            <a:off x="666655" y="265443"/>
            <a:ext cx="965317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219067" y="524898"/>
            <a:ext cx="5992397" cy="461665"/>
          </a:xfrm>
          <a:prstGeom prst="rect">
            <a:avLst/>
          </a:prstGeom>
          <a:noFill/>
        </p:spPr>
        <p:txBody>
          <a:bodyPr wrap="square">
            <a:spAutoFit/>
          </a:bodyPr>
          <a:lstStyle/>
          <a:p>
            <a:pPr algn="ctr"/>
            <a:r>
              <a:rPr lang="ja-JP" altLang="en-US" sz="2400" b="1">
                <a:solidFill>
                  <a:srgbClr val="006DAB"/>
                </a:solidFill>
                <a:latin typeface="Meiryo" panose="020B0604030504040204" pitchFamily="34" charset="-128"/>
                <a:ea typeface="Meiryo" panose="020B0604030504040204" pitchFamily="34" charset="-128"/>
              </a:rPr>
              <a:t>プログラム開催のための指南書</a:t>
            </a:r>
          </a:p>
        </p:txBody>
      </p:sp>
      <p:sp>
        <p:nvSpPr>
          <p:cNvPr id="10" name="テキスト ボックス 9">
            <a:extLst>
              <a:ext uri="{FF2B5EF4-FFF2-40B4-BE49-F238E27FC236}">
                <a16:creationId xmlns:a16="http://schemas.microsoft.com/office/drawing/2014/main" id="{C649F309-CB20-4BE6-AFF1-87F3F53218C7}"/>
              </a:ext>
            </a:extLst>
          </p:cNvPr>
          <p:cNvSpPr txBox="1"/>
          <p:nvPr/>
        </p:nvSpPr>
        <p:spPr>
          <a:xfrm>
            <a:off x="2135496" y="1445504"/>
            <a:ext cx="6420820" cy="461665"/>
          </a:xfrm>
          <a:prstGeom prst="rect">
            <a:avLst/>
          </a:prstGeom>
          <a:noFill/>
        </p:spPr>
        <p:txBody>
          <a:bodyPr wrap="square">
            <a:spAutoFit/>
          </a:bodyPr>
          <a:lstStyle/>
          <a:p>
            <a:pPr algn="ctr"/>
            <a:r>
              <a:rPr lang="en-US" altLang="ja-JP" sz="1200" b="1" dirty="0">
                <a:latin typeface="Meiryo" panose="020B0604030504040204" pitchFamily="34" charset="-128"/>
                <a:ea typeface="Meiryo" panose="020B0604030504040204" pitchFamily="34" charset="-128"/>
              </a:rPr>
              <a:t>Teams</a:t>
            </a:r>
            <a:r>
              <a:rPr lang="ja-JP" altLang="en-US" sz="1200" b="1">
                <a:latin typeface="Meiryo" panose="020B0604030504040204" pitchFamily="34" charset="-128"/>
                <a:ea typeface="Meiryo" panose="020B0604030504040204" pitchFamily="34" charset="-128"/>
              </a:rPr>
              <a:t>ミーティングの参加にあ</a:t>
            </a:r>
            <a:r>
              <a:rPr lang="ja-JP" altLang="en-US" sz="1200" b="1" dirty="0">
                <a:latin typeface="Meiryo" panose="020B0604030504040204" pitchFamily="34" charset="-128"/>
                <a:ea typeface="Meiryo" panose="020B0604030504040204" pitchFamily="34" charset="-128"/>
              </a:rPr>
              <a:t>たり、知っておく</a:t>
            </a:r>
            <a:r>
              <a:rPr lang="ja-JP" altLang="en-US" sz="1200" b="1">
                <a:latin typeface="Meiryo" panose="020B0604030504040204" pitchFamily="34" charset="-128"/>
                <a:ea typeface="Meiryo" panose="020B0604030504040204" pitchFamily="34" charset="-128"/>
              </a:rPr>
              <a:t>と良いポイント</a:t>
            </a:r>
            <a:r>
              <a:rPr lang="ja-JP" altLang="en-US" sz="1200" b="1" dirty="0">
                <a:latin typeface="Meiryo" panose="020B0604030504040204" pitchFamily="34" charset="-128"/>
                <a:ea typeface="Meiryo" panose="020B0604030504040204" pitchFamily="34" charset="-128"/>
              </a:rPr>
              <a:t>を</a:t>
            </a:r>
            <a:r>
              <a:rPr lang="ja-JP" altLang="en-US" sz="1200" b="1">
                <a:latin typeface="Meiryo" panose="020B0604030504040204" pitchFamily="34" charset="-128"/>
                <a:ea typeface="Meiryo" panose="020B0604030504040204" pitchFamily="34" charset="-128"/>
              </a:rPr>
              <a:t>お伝えします</a:t>
            </a:r>
            <a:endParaRPr lang="en-US" altLang="ja-JP" sz="1200" b="1" dirty="0">
              <a:latin typeface="Meiryo" panose="020B0604030504040204" pitchFamily="34" charset="-128"/>
              <a:ea typeface="Meiryo" panose="020B0604030504040204" pitchFamily="34" charset="-128"/>
            </a:endParaRPr>
          </a:p>
          <a:p>
            <a:pPr algn="ctr"/>
            <a:r>
              <a:rPr lang="ja-JP" altLang="en-US" sz="1200" b="1">
                <a:latin typeface="Meiryo" panose="020B0604030504040204" pitchFamily="34" charset="-128"/>
                <a:ea typeface="Meiryo" panose="020B0604030504040204" pitchFamily="34" charset="-128"/>
              </a:rPr>
              <a:t>参加者が混乱しないよう、事前</a:t>
            </a:r>
            <a:r>
              <a:rPr lang="ja-JP" altLang="en-US" sz="1200" b="1" dirty="0">
                <a:latin typeface="Meiryo" panose="020B0604030504040204" pitchFamily="34" charset="-128"/>
                <a:ea typeface="Meiryo" panose="020B0604030504040204" pitchFamily="34" charset="-128"/>
              </a:rPr>
              <a:t>に</a:t>
            </a:r>
            <a:r>
              <a:rPr lang="ja-JP" altLang="en-US" sz="1200" b="1">
                <a:latin typeface="Meiryo" panose="020B0604030504040204" pitchFamily="34" charset="-128"/>
                <a:ea typeface="Meiryo" panose="020B0604030504040204" pitchFamily="34" charset="-128"/>
              </a:rPr>
              <a:t>チェックしておきましょう</a:t>
            </a:r>
            <a:endParaRPr lang="ja-JP" altLang="en-US" sz="1200" b="1" dirty="0">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F9228A81-151D-3E41-3732-BAE051283C44}"/>
              </a:ext>
            </a:extLst>
          </p:cNvPr>
          <p:cNvGrpSpPr/>
          <p:nvPr/>
        </p:nvGrpSpPr>
        <p:grpSpPr>
          <a:xfrm>
            <a:off x="4262116" y="975205"/>
            <a:ext cx="2167580" cy="356787"/>
            <a:chOff x="4369508" y="920913"/>
            <a:chExt cx="2167580" cy="356787"/>
          </a:xfrm>
        </p:grpSpPr>
        <p:sp>
          <p:nvSpPr>
            <p:cNvPr id="41" name="角丸四角形 40">
              <a:extLst>
                <a:ext uri="{FF2B5EF4-FFF2-40B4-BE49-F238E27FC236}">
                  <a16:creationId xmlns:a16="http://schemas.microsoft.com/office/drawing/2014/main" id="{2D6F923C-4422-4A29-D692-2F9D30DFAB1C}"/>
                </a:ext>
              </a:extLst>
            </p:cNvPr>
            <p:cNvSpPr/>
            <p:nvPr/>
          </p:nvSpPr>
          <p:spPr>
            <a:xfrm>
              <a:off x="4369508" y="920913"/>
              <a:ext cx="2167580"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0EF1ED61-5E06-1944-0E44-CDCCA3A6C48B}"/>
                </a:ext>
              </a:extLst>
            </p:cNvPr>
            <p:cNvSpPr txBox="1"/>
            <p:nvPr/>
          </p:nvSpPr>
          <p:spPr>
            <a:xfrm>
              <a:off x="4426249" y="973055"/>
              <a:ext cx="2054099" cy="276999"/>
            </a:xfrm>
            <a:prstGeom prst="rect">
              <a:avLst/>
            </a:prstGeom>
            <a:noFill/>
          </p:spPr>
          <p:txBody>
            <a:bodyPr wrap="square">
              <a:spAutoFit/>
            </a:bodyPr>
            <a:lstStyle/>
            <a:p>
              <a:pPr algn="ctr"/>
              <a:r>
                <a:rPr lang="ja-JP" altLang="en-US" sz="1200" b="1">
                  <a:solidFill>
                    <a:schemeClr val="bg1"/>
                  </a:solidFill>
                  <a:latin typeface="Meiryo" panose="020B0604030504040204" pitchFamily="34" charset="-128"/>
                  <a:ea typeface="Meiryo" panose="020B0604030504040204" pitchFamily="34" charset="-128"/>
                </a:rPr>
                <a:t>相手への配慮</a:t>
              </a:r>
              <a:endParaRPr lang="ja-JP" altLang="en-US" sz="1200" b="1" dirty="0">
                <a:solidFill>
                  <a:schemeClr val="bg1"/>
                </a:solidFill>
                <a:latin typeface="Meiryo" panose="020B0604030504040204" pitchFamily="34" charset="-128"/>
                <a:ea typeface="Meiryo" panose="020B0604030504040204" pitchFamily="34" charset="-128"/>
              </a:endParaRPr>
            </a:p>
          </p:txBody>
        </p:sp>
      </p:grpSp>
      <p:grpSp>
        <p:nvGrpSpPr>
          <p:cNvPr id="24" name="グループ化 23">
            <a:extLst>
              <a:ext uri="{FF2B5EF4-FFF2-40B4-BE49-F238E27FC236}">
                <a16:creationId xmlns:a16="http://schemas.microsoft.com/office/drawing/2014/main" id="{98FBB0D0-9198-B06A-000D-A75DFED7FD6C}"/>
              </a:ext>
            </a:extLst>
          </p:cNvPr>
          <p:cNvGrpSpPr/>
          <p:nvPr/>
        </p:nvGrpSpPr>
        <p:grpSpPr>
          <a:xfrm>
            <a:off x="983942" y="2303260"/>
            <a:ext cx="4569387" cy="2524717"/>
            <a:chOff x="983942" y="2225798"/>
            <a:chExt cx="4569387" cy="2524717"/>
          </a:xfrm>
        </p:grpSpPr>
        <p:sp>
          <p:nvSpPr>
            <p:cNvPr id="3" name="円/楕円 2">
              <a:extLst>
                <a:ext uri="{FF2B5EF4-FFF2-40B4-BE49-F238E27FC236}">
                  <a16:creationId xmlns:a16="http://schemas.microsoft.com/office/drawing/2014/main"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EB6A8FC4-AEA9-5D19-3160-A1041C08F343}"/>
                </a:ext>
              </a:extLst>
            </p:cNvPr>
            <p:cNvGrpSpPr/>
            <p:nvPr/>
          </p:nvGrpSpPr>
          <p:grpSpPr>
            <a:xfrm>
              <a:off x="984978" y="2225798"/>
              <a:ext cx="4568351" cy="2524717"/>
              <a:chOff x="984978" y="2225798"/>
              <a:chExt cx="4568351" cy="2524717"/>
            </a:xfrm>
          </p:grpSpPr>
          <p:sp>
            <p:nvSpPr>
              <p:cNvPr id="53" name="テキスト ボックス 52">
                <a:extLst>
                  <a:ext uri="{FF2B5EF4-FFF2-40B4-BE49-F238E27FC236}">
                    <a16:creationId xmlns:a16="http://schemas.microsoft.com/office/drawing/2014/main" id="{8F672CFB-1D7D-35FA-833D-76DF74C19328}"/>
                  </a:ext>
                </a:extLst>
              </p:cNvPr>
              <p:cNvSpPr txBox="1"/>
              <p:nvPr/>
            </p:nvSpPr>
            <p:spPr>
              <a:xfrm>
                <a:off x="1454947" y="2225798"/>
                <a:ext cx="4098382" cy="677108"/>
              </a:xfrm>
              <a:prstGeom prst="rect">
                <a:avLst/>
              </a:prstGeom>
              <a:noFill/>
            </p:spPr>
            <p:txBody>
              <a:bodyPr wrap="square">
                <a:spAutoFit/>
              </a:bodyPr>
              <a:lstStyle/>
              <a:p>
                <a:r>
                  <a:rPr lang="ja-JP" altLang="en-US" sz="1900" b="1" dirty="0">
                    <a:latin typeface="Meiryo" panose="020B0604030504040204" pitchFamily="34" charset="-128"/>
                    <a:ea typeface="Meiryo" panose="020B0604030504040204" pitchFamily="34" charset="-128"/>
                  </a:rPr>
                  <a:t>音が出ない、</a:t>
                </a:r>
                <a:r>
                  <a:rPr lang="ja-JP" altLang="en-US" sz="1900" b="1" dirty="0" smtClean="0">
                    <a:latin typeface="Meiryo" panose="020B0604030504040204" pitchFamily="34" charset="-128"/>
                    <a:ea typeface="Meiryo" panose="020B0604030504040204" pitchFamily="34" charset="-128"/>
                  </a:rPr>
                  <a:t>聞こえない</a:t>
                </a:r>
                <a:r>
                  <a:rPr lang="ja-JP" altLang="en-US" sz="1900" b="1" dirty="0">
                    <a:latin typeface="Meiryo" panose="020B0604030504040204" pitchFamily="34" charset="-128"/>
                    <a:ea typeface="Meiryo" panose="020B0604030504040204" pitchFamily="34" charset="-128"/>
                  </a:rPr>
                  <a:t>時</a:t>
                </a:r>
                <a:r>
                  <a:rPr lang="ja-JP" altLang="en-US" sz="1900" b="1" dirty="0" smtClean="0">
                    <a:latin typeface="Meiryo" panose="020B0604030504040204" pitchFamily="34" charset="-128"/>
                    <a:ea typeface="Meiryo" panose="020B0604030504040204" pitchFamily="34" charset="-128"/>
                  </a:rPr>
                  <a:t>は</a:t>
                </a:r>
                <a:endParaRPr lang="en-US" altLang="ja-JP" sz="1900" b="1" dirty="0">
                  <a:latin typeface="Meiryo" panose="020B0604030504040204" pitchFamily="34" charset="-128"/>
                  <a:ea typeface="Meiryo" panose="020B0604030504040204" pitchFamily="34" charset="-128"/>
                </a:endParaRPr>
              </a:p>
              <a:p>
                <a:r>
                  <a:rPr lang="ja-JP" altLang="en-US" sz="1900" b="1" dirty="0">
                    <a:latin typeface="Meiryo" panose="020B0604030504040204" pitchFamily="34" charset="-128"/>
                    <a:ea typeface="Meiryo" panose="020B0604030504040204" pitchFamily="34" charset="-128"/>
                  </a:rPr>
                  <a:t>設定やイヤホンを確認</a:t>
                </a:r>
              </a:p>
            </p:txBody>
          </p:sp>
          <p:sp>
            <p:nvSpPr>
              <p:cNvPr id="56" name="テキスト ボックス 55">
                <a:extLst>
                  <a:ext uri="{FF2B5EF4-FFF2-40B4-BE49-F238E27FC236}">
                    <a16:creationId xmlns:a16="http://schemas.microsoft.com/office/drawing/2014/main" id="{1B55B6B1-1761-AD54-1D1D-AA0A60B62ABB}"/>
                  </a:ext>
                </a:extLst>
              </p:cNvPr>
              <p:cNvSpPr txBox="1"/>
              <p:nvPr/>
            </p:nvSpPr>
            <p:spPr>
              <a:xfrm>
                <a:off x="984978" y="2914115"/>
                <a:ext cx="4416993" cy="1836400"/>
              </a:xfrm>
              <a:prstGeom prst="rect">
                <a:avLst/>
              </a:prstGeom>
              <a:noFill/>
            </p:spPr>
            <p:txBody>
              <a:bodyPr wrap="square">
                <a:spAutoFit/>
              </a:bodyPr>
              <a:lstStyle/>
              <a:p>
                <a:pPr>
                  <a:lnSpc>
                    <a:spcPts val="1400"/>
                  </a:lnSpc>
                </a:pPr>
                <a:r>
                  <a:rPr lang="ja-JP" altLang="en-US" sz="1000" dirty="0">
                    <a:latin typeface="Meiryo" panose="020B0604030504040204" pitchFamily="34" charset="-128"/>
                    <a:ea typeface="Meiryo" panose="020B0604030504040204" pitchFamily="34" charset="-128"/>
                  </a:rPr>
                  <a:t>自分の声が他の参加者に聞こえていない場合は</a:t>
                </a:r>
                <a:r>
                  <a:rPr lang="ja-JP" altLang="en-US" sz="1000" dirty="0" smtClean="0">
                    <a:latin typeface="Meiryo" panose="020B0604030504040204" pitchFamily="34" charset="-128"/>
                    <a:ea typeface="Meiryo" panose="020B0604030504040204" pitchFamily="34" charset="-128"/>
                  </a:rPr>
                  <a:t>、「</a:t>
                </a:r>
                <a:r>
                  <a:rPr lang="ja-JP" altLang="en-US" sz="1000" dirty="0">
                    <a:latin typeface="Meiryo" panose="020B0604030504040204" pitchFamily="34" charset="-128"/>
                    <a:ea typeface="Meiryo" panose="020B0604030504040204" pitchFamily="34" charset="-128"/>
                  </a:rPr>
                  <a:t>ミュート」になっていないか、確認</a:t>
                </a:r>
                <a:r>
                  <a:rPr lang="ja-JP" altLang="en-US" sz="1000" dirty="0" smtClean="0">
                    <a:latin typeface="Meiryo" panose="020B0604030504040204" pitchFamily="34" charset="-128"/>
                    <a:ea typeface="Meiryo" panose="020B0604030504040204" pitchFamily="34" charset="-128"/>
                  </a:rPr>
                  <a:t>しましょう。それ</a:t>
                </a:r>
                <a:r>
                  <a:rPr lang="ja-JP" altLang="en-US" sz="1000" dirty="0">
                    <a:latin typeface="Meiryo" panose="020B0604030504040204" pitchFamily="34" charset="-128"/>
                    <a:ea typeface="Meiryo" panose="020B0604030504040204" pitchFamily="34" charset="-128"/>
                  </a:rPr>
                  <a:t>でも音が出ない場合は、あせらず一度退出して</a:t>
                </a:r>
                <a:r>
                  <a:rPr lang="ja-JP" altLang="en-US" sz="1000" dirty="0" smtClean="0">
                    <a:latin typeface="Meiryo" panose="020B0604030504040204" pitchFamily="34" charset="-128"/>
                    <a:ea typeface="Meiryo" panose="020B0604030504040204" pitchFamily="34" charset="-128"/>
                  </a:rPr>
                  <a:t>、再度</a:t>
                </a:r>
                <a:r>
                  <a:rPr lang="ja-JP" altLang="en-US" sz="1000" dirty="0">
                    <a:latin typeface="Meiryo" panose="020B0604030504040204" pitchFamily="34" charset="-128"/>
                    <a:ea typeface="Meiryo" panose="020B0604030504040204" pitchFamily="34" charset="-128"/>
                  </a:rPr>
                  <a:t>入室してみて</a:t>
                </a:r>
                <a:r>
                  <a:rPr lang="ja-JP" altLang="en-US" sz="1000" dirty="0" smtClean="0">
                    <a:latin typeface="Meiryo" panose="020B0604030504040204" pitchFamily="34" charset="-128"/>
                    <a:ea typeface="Meiryo" panose="020B0604030504040204" pitchFamily="34" charset="-128"/>
                  </a:rPr>
                  <a:t>ください。</a:t>
                </a:r>
                <a:endParaRPr lang="en-US" altLang="ja-JP" sz="1000" dirty="0">
                  <a:latin typeface="Meiryo" panose="020B0604030504040204" pitchFamily="34" charset="-128"/>
                  <a:ea typeface="Meiryo" panose="020B0604030504040204" pitchFamily="34" charset="-128"/>
                </a:endParaRPr>
              </a:p>
              <a:p>
                <a:pPr>
                  <a:lnSpc>
                    <a:spcPts val="1400"/>
                  </a:lnSpc>
                </a:pP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他の参加者の声が</a:t>
                </a:r>
                <a:r>
                  <a:rPr lang="ja-JP" altLang="en-US" sz="1000" dirty="0" smtClean="0">
                    <a:latin typeface="Meiryo" panose="020B0604030504040204" pitchFamily="34" charset="-128"/>
                    <a:ea typeface="Meiryo" panose="020B0604030504040204" pitchFamily="34" charset="-128"/>
                  </a:rPr>
                  <a:t>聞こえない</a:t>
                </a:r>
                <a:r>
                  <a:rPr lang="ja-JP" altLang="en-US" sz="1000" dirty="0">
                    <a:latin typeface="Meiryo" panose="020B0604030504040204" pitchFamily="34" charset="-128"/>
                    <a:ea typeface="Meiryo" panose="020B0604030504040204" pitchFamily="34" charset="-128"/>
                  </a:rPr>
                  <a:t>時</a:t>
                </a:r>
                <a:r>
                  <a:rPr lang="ja-JP" altLang="en-US" sz="1000" dirty="0" smtClean="0">
                    <a:latin typeface="Meiryo" panose="020B0604030504040204" pitchFamily="34" charset="-128"/>
                    <a:ea typeface="Meiryo" panose="020B0604030504040204" pitchFamily="34" charset="-128"/>
                  </a:rPr>
                  <a:t>は</a:t>
                </a:r>
                <a:r>
                  <a:rPr lang="ja-JP" altLang="en-US" sz="1000" dirty="0">
                    <a:latin typeface="Meiryo" panose="020B0604030504040204" pitchFamily="34" charset="-128"/>
                    <a:ea typeface="Meiryo" panose="020B0604030504040204" pitchFamily="34" charset="-128"/>
                  </a:rPr>
                  <a:t>焦らずに、まずは利用しているパソコンの音量を確認して</a:t>
                </a:r>
                <a:r>
                  <a:rPr lang="ja-JP" altLang="en-US" sz="1000" dirty="0" smtClean="0">
                    <a:latin typeface="Meiryo" panose="020B0604030504040204" pitchFamily="34" charset="-128"/>
                    <a:ea typeface="Meiryo" panose="020B0604030504040204" pitchFamily="34" charset="-128"/>
                  </a:rPr>
                  <a:t>みましょう</a:t>
                </a:r>
                <a:r>
                  <a:rPr lang="ja-JP" altLang="en-US" sz="1000" dirty="0" smtClean="0">
                    <a:latin typeface="メイリオ" panose="020B0604030504040204" pitchFamily="50" charset="-128"/>
                    <a:ea typeface="メイリオ" panose="020B0604030504040204" pitchFamily="50" charset="-128"/>
                  </a:rPr>
                  <a:t>。また</a:t>
                </a:r>
                <a:r>
                  <a:rPr lang="ja-JP" altLang="en-US" sz="1000" dirty="0">
                    <a:latin typeface="メイリオ" panose="020B0604030504040204" pitchFamily="50" charset="-128"/>
                    <a:ea typeface="メイリオ" panose="020B0604030504040204" pitchFamily="50" charset="-128"/>
                  </a:rPr>
                  <a:t>、イヤホンを利用している時は、接触不良の場合も考えられるので、差し直して</a:t>
                </a:r>
                <a:r>
                  <a:rPr lang="ja-JP" altLang="en-US" sz="1000" dirty="0" smtClean="0">
                    <a:latin typeface="メイリオ" panose="020B0604030504040204" pitchFamily="50" charset="-128"/>
                    <a:ea typeface="メイリオ" panose="020B0604030504040204" pitchFamily="50" charset="-128"/>
                  </a:rPr>
                  <a:t>みましょう。それ</a:t>
                </a:r>
                <a:r>
                  <a:rPr lang="ja-JP" altLang="en-US" sz="1000" dirty="0">
                    <a:latin typeface="メイリオ" panose="020B0604030504040204" pitchFamily="50" charset="-128"/>
                    <a:ea typeface="メイリオ" panose="020B0604030504040204" pitchFamily="50" charset="-128"/>
                  </a:rPr>
                  <a:t>でも聞こえない場合は、一度退出して、再度入室してみて</a:t>
                </a:r>
                <a:r>
                  <a:rPr lang="ja-JP" altLang="en-US" sz="1000" dirty="0" smtClean="0">
                    <a:latin typeface="メイリオ" panose="020B0604030504040204" pitchFamily="50" charset="-128"/>
                    <a:ea typeface="メイリオ" panose="020B0604030504040204" pitchFamily="50" charset="-128"/>
                  </a:rPr>
                  <a:t>ください。</a:t>
                </a:r>
                <a:endParaRPr lang="en-US" altLang="ja-JP" sz="1000" dirty="0">
                  <a:latin typeface="メイリオ" panose="020B0604030504040204" pitchFamily="50" charset="-128"/>
                  <a:ea typeface="メイリオ" panose="020B0604030504040204" pitchFamily="50" charset="-128"/>
                </a:endParaRPr>
              </a:p>
              <a:p>
                <a:endParaRPr lang="en-US" altLang="ja-JP" sz="1000" dirty="0">
                  <a:latin typeface="Meiryo" panose="020B0604030504040204" pitchFamily="34" charset="-128"/>
                  <a:ea typeface="Meiryo" panose="020B0604030504040204" pitchFamily="34" charset="-128"/>
                </a:endParaRPr>
              </a:p>
              <a:p>
                <a:endParaRPr lang="ja-JP" altLang="en-US" sz="1000" dirty="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BCF881A6-FD0F-1A68-3818-F3473489FFB4}"/>
                  </a:ext>
                </a:extLst>
              </p:cNvPr>
              <p:cNvSpPr txBox="1"/>
              <p:nvPr/>
            </p:nvSpPr>
            <p:spPr>
              <a:xfrm>
                <a:off x="1064242" y="2276666"/>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grpSp>
      </p:grpSp>
      <p:grpSp>
        <p:nvGrpSpPr>
          <p:cNvPr id="88" name="グループ化 87">
            <a:extLst>
              <a:ext uri="{FF2B5EF4-FFF2-40B4-BE49-F238E27FC236}">
                <a16:creationId xmlns:a16="http://schemas.microsoft.com/office/drawing/2014/main" id="{3FCBFC6F-C2A7-1E40-A062-5AA12C5DE67A}"/>
              </a:ext>
            </a:extLst>
          </p:cNvPr>
          <p:cNvGrpSpPr/>
          <p:nvPr/>
        </p:nvGrpSpPr>
        <p:grpSpPr>
          <a:xfrm>
            <a:off x="5711306" y="2286888"/>
            <a:ext cx="4645523" cy="1142946"/>
            <a:chOff x="928913" y="2209426"/>
            <a:chExt cx="4645523" cy="1142946"/>
          </a:xfrm>
        </p:grpSpPr>
        <p:sp>
          <p:nvSpPr>
            <p:cNvPr id="90" name="円/楕円 89">
              <a:extLst>
                <a:ext uri="{FF2B5EF4-FFF2-40B4-BE49-F238E27FC236}">
                  <a16:creationId xmlns:a16="http://schemas.microsoft.com/office/drawing/2014/main" id="{FC45945D-CA74-02FE-FD84-2D887B07FF20}"/>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1" name="グループ化 90">
              <a:extLst>
                <a:ext uri="{FF2B5EF4-FFF2-40B4-BE49-F238E27FC236}">
                  <a16:creationId xmlns:a16="http://schemas.microsoft.com/office/drawing/2014/main" id="{74B3CC43-4D2D-8EF6-7D48-E87829145E89}"/>
                </a:ext>
              </a:extLst>
            </p:cNvPr>
            <p:cNvGrpSpPr/>
            <p:nvPr/>
          </p:nvGrpSpPr>
          <p:grpSpPr>
            <a:xfrm>
              <a:off x="928913" y="2209426"/>
              <a:ext cx="4645523" cy="1142946"/>
              <a:chOff x="928913" y="2209426"/>
              <a:chExt cx="4645523" cy="1142946"/>
            </a:xfrm>
          </p:grpSpPr>
          <p:sp>
            <p:nvSpPr>
              <p:cNvPr id="92" name="テキスト ボックス 91">
                <a:extLst>
                  <a:ext uri="{FF2B5EF4-FFF2-40B4-BE49-F238E27FC236}">
                    <a16:creationId xmlns:a16="http://schemas.microsoft.com/office/drawing/2014/main" id="{CC8BEFAD-F333-160C-161F-F0E57240D86C}"/>
                  </a:ext>
                </a:extLst>
              </p:cNvPr>
              <p:cNvSpPr txBox="1"/>
              <p:nvPr/>
            </p:nvSpPr>
            <p:spPr>
              <a:xfrm>
                <a:off x="1476054" y="2209426"/>
                <a:ext cx="4098382" cy="677108"/>
              </a:xfrm>
              <a:prstGeom prst="rect">
                <a:avLst/>
              </a:prstGeom>
              <a:noFill/>
            </p:spPr>
            <p:txBody>
              <a:bodyPr wrap="square">
                <a:spAutoFit/>
              </a:bodyPr>
              <a:lstStyle/>
              <a:p>
                <a:r>
                  <a:rPr lang="ja-JP" altLang="en-US" sz="1900" b="1" dirty="0">
                    <a:latin typeface="Meiryo" panose="020B0604030504040204" pitchFamily="34" charset="-128"/>
                    <a:ea typeface="Meiryo" panose="020B0604030504040204" pitchFamily="34" charset="-128"/>
                  </a:rPr>
                  <a:t>画面が止まって</a:t>
                </a:r>
                <a:r>
                  <a:rPr lang="ja-JP" altLang="en-US" sz="1900" b="1" dirty="0" smtClean="0">
                    <a:latin typeface="Meiryo" panose="020B0604030504040204" pitchFamily="34" charset="-128"/>
                    <a:ea typeface="Meiryo" panose="020B0604030504040204" pitchFamily="34" charset="-128"/>
                  </a:rPr>
                  <a:t>しまった</a:t>
                </a:r>
                <a:r>
                  <a:rPr lang="ja-JP" altLang="en-US" sz="1900" b="1" dirty="0">
                    <a:latin typeface="Meiryo" panose="020B0604030504040204" pitchFamily="34" charset="-128"/>
                    <a:ea typeface="Meiryo" panose="020B0604030504040204" pitchFamily="34" charset="-128"/>
                  </a:rPr>
                  <a:t>時</a:t>
                </a:r>
                <a:r>
                  <a:rPr lang="ja-JP" altLang="en-US" sz="1900" b="1" dirty="0" smtClean="0">
                    <a:latin typeface="Meiryo" panose="020B0604030504040204" pitchFamily="34" charset="-128"/>
                    <a:ea typeface="Meiryo" panose="020B0604030504040204" pitchFamily="34" charset="-128"/>
                  </a:rPr>
                  <a:t>は</a:t>
                </a:r>
                <a:endParaRPr lang="en-US" altLang="ja-JP" sz="1900" b="1" dirty="0">
                  <a:latin typeface="Meiryo" panose="020B0604030504040204" pitchFamily="34" charset="-128"/>
                  <a:ea typeface="Meiryo" panose="020B0604030504040204" pitchFamily="34" charset="-128"/>
                </a:endParaRPr>
              </a:p>
              <a:p>
                <a:r>
                  <a:rPr lang="ja-JP" altLang="en-US" sz="1900" b="1" dirty="0">
                    <a:latin typeface="Meiryo" panose="020B0604030504040204" pitchFamily="34" charset="-128"/>
                    <a:ea typeface="Meiryo" panose="020B0604030504040204" pitchFamily="34" charset="-128"/>
                  </a:rPr>
                  <a:t>一度退出するなどの調整を</a:t>
                </a:r>
              </a:p>
            </p:txBody>
          </p:sp>
          <p:sp>
            <p:nvSpPr>
              <p:cNvPr id="93" name="テキスト ボックス 92">
                <a:extLst>
                  <a:ext uri="{FF2B5EF4-FFF2-40B4-BE49-F238E27FC236}">
                    <a16:creationId xmlns:a16="http://schemas.microsoft.com/office/drawing/2014/main" id="{7BAAA265-2CF4-9925-90FB-D99E39C0EEDA}"/>
                  </a:ext>
                </a:extLst>
              </p:cNvPr>
              <p:cNvSpPr txBox="1"/>
              <p:nvPr/>
            </p:nvSpPr>
            <p:spPr>
              <a:xfrm>
                <a:off x="928913" y="3106151"/>
                <a:ext cx="4416993" cy="246221"/>
              </a:xfrm>
              <a:prstGeom prst="rect">
                <a:avLst/>
              </a:prstGeom>
              <a:noFill/>
            </p:spPr>
            <p:txBody>
              <a:bodyPr wrap="square">
                <a:spAutoFit/>
              </a:bodyPr>
              <a:lstStyle/>
              <a:p>
                <a:endParaRPr lang="ja-JP" altLang="en-US" sz="1000" dirty="0">
                  <a:latin typeface="Meiryo" panose="020B0604030504040204" pitchFamily="34" charset="-128"/>
                  <a:ea typeface="Meiryo" panose="020B0604030504040204" pitchFamily="34" charset="-128"/>
                </a:endParaRPr>
              </a:p>
            </p:txBody>
          </p:sp>
          <p:sp>
            <p:nvSpPr>
              <p:cNvPr id="94" name="テキスト ボックス 93">
                <a:extLst>
                  <a:ext uri="{FF2B5EF4-FFF2-40B4-BE49-F238E27FC236}">
                    <a16:creationId xmlns:a16="http://schemas.microsoft.com/office/drawing/2014/main" id="{28EE4891-236D-905A-6968-97C268593887}"/>
                  </a:ext>
                </a:extLst>
              </p:cNvPr>
              <p:cNvSpPr txBox="1"/>
              <p:nvPr/>
            </p:nvSpPr>
            <p:spPr>
              <a:xfrm>
                <a:off x="1064242" y="2286191"/>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grpSp>
        <p:nvGrpSpPr>
          <p:cNvPr id="8" name="グループ化 7">
            <a:extLst>
              <a:ext uri="{FF2B5EF4-FFF2-40B4-BE49-F238E27FC236}">
                <a16:creationId xmlns:a16="http://schemas.microsoft.com/office/drawing/2014/main" id="{7F8D9F3D-560C-B195-E043-9957EDF0AB1F}"/>
              </a:ext>
            </a:extLst>
          </p:cNvPr>
          <p:cNvGrpSpPr/>
          <p:nvPr/>
        </p:nvGrpSpPr>
        <p:grpSpPr>
          <a:xfrm>
            <a:off x="965600" y="2209762"/>
            <a:ext cx="503917" cy="200055"/>
            <a:chOff x="1317119" y="1662047"/>
            <a:chExt cx="503917" cy="200055"/>
          </a:xfrm>
        </p:grpSpPr>
        <p:cxnSp>
          <p:nvCxnSpPr>
            <p:cNvPr id="4" name="直線コネクタ 3">
              <a:extLst>
                <a:ext uri="{FF2B5EF4-FFF2-40B4-BE49-F238E27FC236}">
                  <a16:creationId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13" name="グループ化 12">
            <a:extLst>
              <a:ext uri="{FF2B5EF4-FFF2-40B4-BE49-F238E27FC236}">
                <a16:creationId xmlns:a16="http://schemas.microsoft.com/office/drawing/2014/main" id="{82C83BEE-C645-7A1C-29AD-C365BA49A68B}"/>
              </a:ext>
            </a:extLst>
          </p:cNvPr>
          <p:cNvGrpSpPr/>
          <p:nvPr/>
        </p:nvGrpSpPr>
        <p:grpSpPr>
          <a:xfrm>
            <a:off x="5754530" y="2209761"/>
            <a:ext cx="503917" cy="200055"/>
            <a:chOff x="1317119" y="1662047"/>
            <a:chExt cx="503917" cy="200055"/>
          </a:xfrm>
        </p:grpSpPr>
        <p:cxnSp>
          <p:nvCxnSpPr>
            <p:cNvPr id="15" name="直線コネクタ 14">
              <a:extLst>
                <a:ext uri="{FF2B5EF4-FFF2-40B4-BE49-F238E27FC236}">
                  <a16:creationId xmlns:a16="http://schemas.microsoft.com/office/drawing/2014/main" id="{54388E1A-EA24-E4BF-25EB-EAECB172EBBC}"/>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58921A0-DDAF-D439-243B-957629500DB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F8DCA6F8-8807-8A22-84E4-D7848BA80799}"/>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pic>
        <p:nvPicPr>
          <p:cNvPr id="14" name="図 13" descr="グラフィカル ユーザー インターフェイス, アプリケーション, アイコン&#10;&#10;自動的に生成された説明">
            <a:extLst>
              <a:ext uri="{FF2B5EF4-FFF2-40B4-BE49-F238E27FC236}">
                <a16:creationId xmlns:a16="http://schemas.microsoft.com/office/drawing/2014/main" id="{D788A4E8-6B5F-8DB9-98B1-1D3BE75C773B}"/>
              </a:ext>
            </a:extLst>
          </p:cNvPr>
          <p:cNvPicPr>
            <a:picLocks noChangeAspect="1"/>
          </p:cNvPicPr>
          <p:nvPr/>
        </p:nvPicPr>
        <p:blipFill>
          <a:blip r:embed="rId3"/>
          <a:stretch>
            <a:fillRect/>
          </a:stretch>
        </p:blipFill>
        <p:spPr>
          <a:xfrm>
            <a:off x="1771858" y="6135270"/>
            <a:ext cx="2120900" cy="812800"/>
          </a:xfrm>
          <a:prstGeom prst="rect">
            <a:avLst/>
          </a:prstGeom>
          <a:effectLst>
            <a:outerShdw blurRad="50800" dist="38100" dir="2700000" algn="tl" rotWithShape="0">
              <a:prstClr val="black">
                <a:alpha val="40000"/>
              </a:prstClr>
            </a:outerShdw>
          </a:effectLst>
        </p:spPr>
      </p:pic>
      <p:pic>
        <p:nvPicPr>
          <p:cNvPr id="19" name="図 18" descr="グラフィカル ユーザー インターフェイス が含まれている画像&#10;&#10;自動的に生成された説明">
            <a:extLst>
              <a:ext uri="{FF2B5EF4-FFF2-40B4-BE49-F238E27FC236}">
                <a16:creationId xmlns:a16="http://schemas.microsoft.com/office/drawing/2014/main" id="{B8D45256-EC40-39B3-B897-20B8702AFC03}"/>
              </a:ext>
            </a:extLst>
          </p:cNvPr>
          <p:cNvPicPr>
            <a:picLocks noChangeAspect="1"/>
          </p:cNvPicPr>
          <p:nvPr/>
        </p:nvPicPr>
        <p:blipFill>
          <a:blip r:embed="rId4"/>
          <a:stretch>
            <a:fillRect/>
          </a:stretch>
        </p:blipFill>
        <p:spPr>
          <a:xfrm>
            <a:off x="1771858" y="4968852"/>
            <a:ext cx="2120901" cy="731345"/>
          </a:xfrm>
          <a:prstGeom prst="rect">
            <a:avLst/>
          </a:prstGeom>
          <a:effectLst>
            <a:outerShdw blurRad="50800" dist="38100" dir="2700000" algn="tl" rotWithShape="0">
              <a:prstClr val="black">
                <a:alpha val="40000"/>
              </a:prstClr>
            </a:outerShdw>
          </a:effectLst>
        </p:spPr>
      </p:pic>
      <p:sp>
        <p:nvSpPr>
          <p:cNvPr id="20" name="テキスト ボックス 19">
            <a:extLst>
              <a:ext uri="{FF2B5EF4-FFF2-40B4-BE49-F238E27FC236}">
                <a16:creationId xmlns:a16="http://schemas.microsoft.com/office/drawing/2014/main" id="{106D2255-A436-7C40-E283-AB0027B35D11}"/>
              </a:ext>
            </a:extLst>
          </p:cNvPr>
          <p:cNvSpPr txBox="1"/>
          <p:nvPr/>
        </p:nvSpPr>
        <p:spPr>
          <a:xfrm>
            <a:off x="1712566" y="4700565"/>
            <a:ext cx="1877437" cy="261610"/>
          </a:xfrm>
          <a:prstGeom prst="rect">
            <a:avLst/>
          </a:prstGeom>
          <a:noFill/>
        </p:spPr>
        <p:txBody>
          <a:bodyPr wrap="none" rtlCol="0">
            <a:spAutoFit/>
          </a:bodyPr>
          <a:lstStyle/>
          <a:p>
            <a:r>
              <a:rPr kumimoji="1" lang="ja-JP" altLang="en-US" sz="1100" dirty="0">
                <a:latin typeface="メイリオ" panose="020B0604030504040204" pitchFamily="50" charset="-128"/>
                <a:ea typeface="メイリオ" panose="020B0604030504040204" pitchFamily="50" charset="-128"/>
              </a:rPr>
              <a:t>・ミュート時（通話不可）</a:t>
            </a:r>
          </a:p>
        </p:txBody>
      </p:sp>
      <p:sp>
        <p:nvSpPr>
          <p:cNvPr id="21" name="テキスト ボックス 20">
            <a:extLst>
              <a:ext uri="{FF2B5EF4-FFF2-40B4-BE49-F238E27FC236}">
                <a16:creationId xmlns:a16="http://schemas.microsoft.com/office/drawing/2014/main" id="{1094341F-DC1E-F066-7944-C317AA85A3BE}"/>
              </a:ext>
            </a:extLst>
          </p:cNvPr>
          <p:cNvSpPr txBox="1"/>
          <p:nvPr/>
        </p:nvSpPr>
        <p:spPr>
          <a:xfrm>
            <a:off x="1712566" y="5866472"/>
            <a:ext cx="2159566" cy="261610"/>
          </a:xfrm>
          <a:prstGeom prst="rect">
            <a:avLst/>
          </a:prstGeom>
          <a:noFill/>
        </p:spPr>
        <p:txBody>
          <a:bodyPr wrap="none" rtlCol="0">
            <a:spAutoFit/>
          </a:bodyPr>
          <a:lstStyle/>
          <a:p>
            <a:r>
              <a:rPr kumimoji="1" lang="ja-JP" altLang="en-US" sz="1100">
                <a:latin typeface="メイリオ" panose="020B0604030504040204" pitchFamily="50" charset="-128"/>
                <a:ea typeface="メイリオ" panose="020B0604030504040204" pitchFamily="50" charset="-128"/>
              </a:rPr>
              <a:t>・ミュート解除時（通話可能）</a:t>
            </a:r>
          </a:p>
        </p:txBody>
      </p:sp>
      <p:sp>
        <p:nvSpPr>
          <p:cNvPr id="35" name="テキスト ボックス 34">
            <a:extLst>
              <a:ext uri="{FF2B5EF4-FFF2-40B4-BE49-F238E27FC236}">
                <a16:creationId xmlns:a16="http://schemas.microsoft.com/office/drawing/2014/main" id="{A103CE86-B44A-CA3A-2AB7-F5E679401883}"/>
              </a:ext>
            </a:extLst>
          </p:cNvPr>
          <p:cNvSpPr txBox="1"/>
          <p:nvPr/>
        </p:nvSpPr>
        <p:spPr>
          <a:xfrm>
            <a:off x="5909198" y="2988568"/>
            <a:ext cx="4565298" cy="2246769"/>
          </a:xfrm>
          <a:prstGeom prst="rect">
            <a:avLst/>
          </a:prstGeom>
          <a:noFill/>
        </p:spPr>
        <p:txBody>
          <a:bodyPr wrap="square">
            <a:spAutoFit/>
          </a:bodyPr>
          <a:lstStyle/>
          <a:p>
            <a:pPr>
              <a:lnSpc>
                <a:spcPts val="1400"/>
              </a:lnSpc>
            </a:pPr>
            <a:r>
              <a:rPr lang="en-US" altLang="ja-JP" sz="1000" dirty="0" smtClean="0">
                <a:latin typeface="Meiryo" panose="020B0604030504040204" pitchFamily="34" charset="-128"/>
                <a:ea typeface="Meiryo" panose="020B0604030504040204" pitchFamily="34" charset="-128"/>
              </a:rPr>
              <a:t>Teams</a:t>
            </a:r>
            <a:r>
              <a:rPr lang="ja-JP" altLang="en-US" sz="1000" dirty="0" smtClean="0">
                <a:latin typeface="Meiryo" panose="020B0604030504040204" pitchFamily="34" charset="-128"/>
                <a:ea typeface="Meiryo" panose="020B0604030504040204" pitchFamily="34" charset="-128"/>
              </a:rPr>
              <a:t>ミーティング</a:t>
            </a:r>
            <a:r>
              <a:rPr lang="ja-JP" altLang="en-US" sz="1000" dirty="0">
                <a:latin typeface="Meiryo" panose="020B0604030504040204" pitchFamily="34" charset="-128"/>
                <a:ea typeface="Meiryo" panose="020B0604030504040204" pitchFamily="34" charset="-128"/>
              </a:rPr>
              <a:t>を快適に使用するには、安定した通信環境</a:t>
            </a: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（インターネット環境）が必要です。画面が動かなくなってし</a:t>
            </a: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まったり</a:t>
            </a:r>
            <a:r>
              <a:rPr lang="ja-JP" altLang="en-US" sz="1000" dirty="0" smtClean="0">
                <a:latin typeface="Meiryo" panose="020B0604030504040204" pitchFamily="34" charset="-128"/>
                <a:ea typeface="Meiryo" panose="020B0604030504040204" pitchFamily="34" charset="-128"/>
              </a:rPr>
              <a:t>、</a:t>
            </a:r>
            <a:r>
              <a:rPr lang="en-US" altLang="ja-JP" sz="1000" spc="30" dirty="0" smtClean="0">
                <a:latin typeface="Meiryo" panose="020B0604030504040204" pitchFamily="34" charset="-128"/>
                <a:ea typeface="Meiryo" panose="020B0604030504040204" pitchFamily="34" charset="-128"/>
              </a:rPr>
              <a:t>Teams</a:t>
            </a:r>
            <a:r>
              <a:rPr lang="ja-JP" altLang="en-US" sz="1000" spc="30" dirty="0" smtClean="0">
                <a:latin typeface="Meiryo" panose="020B0604030504040204" pitchFamily="34" charset="-128"/>
                <a:ea typeface="Meiryo" panose="020B0604030504040204" pitchFamily="34" charset="-128"/>
              </a:rPr>
              <a:t>の</a:t>
            </a:r>
            <a:r>
              <a:rPr lang="ja-JP" altLang="en-US" sz="1000" spc="30" dirty="0">
                <a:latin typeface="Meiryo" panose="020B0604030504040204" pitchFamily="34" charset="-128"/>
                <a:ea typeface="Meiryo" panose="020B0604030504040204" pitchFamily="34" charset="-128"/>
              </a:rPr>
              <a:t>挙動が不安定になる場合は、利用場所を</a:t>
            </a:r>
            <a:endParaRPr lang="en-US" altLang="ja-JP" sz="1000" spc="3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変えたり、無線</a:t>
            </a:r>
            <a:r>
              <a:rPr lang="en-US" altLang="ja-JP" sz="1000" dirty="0">
                <a:latin typeface="Meiryo" panose="020B0604030504040204" pitchFamily="34" charset="-128"/>
                <a:ea typeface="Meiryo" panose="020B0604030504040204" pitchFamily="34" charset="-128"/>
              </a:rPr>
              <a:t>LAN</a:t>
            </a:r>
            <a:r>
              <a:rPr lang="ja-JP" altLang="en-US" sz="1000" dirty="0">
                <a:latin typeface="Meiryo" panose="020B0604030504040204" pitchFamily="34" charset="-128"/>
                <a:ea typeface="Meiryo" panose="020B0604030504040204" pitchFamily="34" charset="-128"/>
              </a:rPr>
              <a:t>から有線</a:t>
            </a:r>
            <a:r>
              <a:rPr lang="en-US" altLang="ja-JP" sz="1000" dirty="0">
                <a:latin typeface="Meiryo" panose="020B0604030504040204" pitchFamily="34" charset="-128"/>
                <a:ea typeface="Meiryo" panose="020B0604030504040204" pitchFamily="34" charset="-128"/>
              </a:rPr>
              <a:t>LAN</a:t>
            </a:r>
            <a:r>
              <a:rPr lang="ja-JP" altLang="en-US" sz="1000" dirty="0">
                <a:latin typeface="Meiryo" panose="020B0604030504040204" pitchFamily="34" charset="-128"/>
                <a:ea typeface="Meiryo" panose="020B0604030504040204" pitchFamily="34" charset="-128"/>
              </a:rPr>
              <a:t>に変えることで改善される</a:t>
            </a:r>
            <a:r>
              <a:rPr lang="ja-JP" altLang="en-US" sz="1000" dirty="0" err="1">
                <a:latin typeface="Meiryo" panose="020B0604030504040204" pitchFamily="34" charset="-128"/>
                <a:ea typeface="Meiryo" panose="020B0604030504040204" pitchFamily="34" charset="-128"/>
              </a:rPr>
              <a:t>こ</a:t>
            </a: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ともあります。ビデオ機能をオフにすることで、画面が止まり</a:t>
            </a: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にくくなることも。画面なしの参加で良い場合は、それも試し</a:t>
            </a: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てみましょう。それでも改善しなければ、</a:t>
            </a:r>
            <a:r>
              <a:rPr lang="ja-JP" altLang="en-US" sz="1000" dirty="0" smtClean="0">
                <a:latin typeface="Meiryo" panose="020B0604030504040204" pitchFamily="34" charset="-128"/>
                <a:ea typeface="Meiryo" panose="020B0604030504040204" pitchFamily="34" charset="-128"/>
              </a:rPr>
              <a:t>一度</a:t>
            </a:r>
            <a:r>
              <a:rPr lang="en-US" altLang="ja-JP" sz="1000" dirty="0" smtClean="0">
                <a:latin typeface="Meiryo" panose="020B0604030504040204" pitchFamily="34" charset="-128"/>
                <a:ea typeface="Meiryo" panose="020B0604030504040204" pitchFamily="34" charset="-128"/>
              </a:rPr>
              <a:t>Teams</a:t>
            </a:r>
            <a:r>
              <a:rPr lang="ja-JP" altLang="en-US" sz="1000" dirty="0" smtClean="0">
                <a:latin typeface="Meiryo" panose="020B0604030504040204" pitchFamily="34" charset="-128"/>
                <a:ea typeface="Meiryo" panose="020B0604030504040204" pitchFamily="34" charset="-128"/>
              </a:rPr>
              <a:t>から</a:t>
            </a:r>
            <a:r>
              <a:rPr lang="ja-JP" altLang="en-US" sz="1000" dirty="0">
                <a:latin typeface="Meiryo" panose="020B0604030504040204" pitchFamily="34" charset="-128"/>
                <a:ea typeface="Meiryo" panose="020B0604030504040204" pitchFamily="34" charset="-128"/>
              </a:rPr>
              <a:t>退室</a:t>
            </a: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し、再度入室してみてください。</a:t>
            </a:r>
            <a:endParaRPr lang="en-US" altLang="ja-JP" sz="1000" dirty="0">
              <a:latin typeface="Meiryo" panose="020B0604030504040204" pitchFamily="34" charset="-128"/>
              <a:ea typeface="Meiryo" panose="020B0604030504040204" pitchFamily="34" charset="-128"/>
            </a:endParaRPr>
          </a:p>
          <a:p>
            <a:pPr>
              <a:lnSpc>
                <a:spcPts val="1400"/>
              </a:lnSpc>
            </a:pPr>
            <a:endParaRPr lang="en-US" altLang="ja-JP" sz="1000" dirty="0">
              <a:latin typeface="Meiryo" panose="020B0604030504040204" pitchFamily="34" charset="-128"/>
              <a:ea typeface="Meiryo" panose="020B0604030504040204" pitchFamily="34" charset="-128"/>
            </a:endParaRPr>
          </a:p>
          <a:p>
            <a:pPr>
              <a:lnSpc>
                <a:spcPts val="1400"/>
              </a:lnSpc>
            </a:pPr>
            <a:r>
              <a:rPr lang="en-US" altLang="ja-JP" sz="1000" spc="40" dirty="0" smtClean="0">
                <a:latin typeface="Meiryo" panose="020B0604030504040204" pitchFamily="34" charset="-128"/>
                <a:ea typeface="Meiryo" panose="020B0604030504040204" pitchFamily="34" charset="-128"/>
              </a:rPr>
              <a:t>Teams</a:t>
            </a:r>
            <a:r>
              <a:rPr lang="ja-JP" altLang="en-US" sz="1000" spc="40" dirty="0" smtClean="0">
                <a:latin typeface="Meiryo" panose="020B0604030504040204" pitchFamily="34" charset="-128"/>
                <a:ea typeface="Meiryo" panose="020B0604030504040204" pitchFamily="34" charset="-128"/>
              </a:rPr>
              <a:t>アプリ</a:t>
            </a:r>
            <a:r>
              <a:rPr lang="ja-JP" altLang="en-US" sz="1000" spc="40" dirty="0">
                <a:latin typeface="Meiryo" panose="020B0604030504040204" pitchFamily="34" charset="-128"/>
                <a:ea typeface="Meiryo" panose="020B0604030504040204" pitchFamily="34" charset="-128"/>
              </a:rPr>
              <a:t>のバージョンが古いと、画像や音声が途切れる</a:t>
            </a:r>
            <a:endParaRPr lang="en-US" altLang="ja-JP" sz="1000" spc="40" dirty="0">
              <a:latin typeface="Meiryo" panose="020B0604030504040204" pitchFamily="34" charset="-128"/>
              <a:ea typeface="Meiryo" panose="020B0604030504040204" pitchFamily="34" charset="-128"/>
            </a:endParaRPr>
          </a:p>
          <a:p>
            <a:pPr>
              <a:lnSpc>
                <a:spcPts val="1400"/>
              </a:lnSpc>
            </a:pPr>
            <a:r>
              <a:rPr lang="ja-JP" altLang="en-US" sz="1000" spc="40" dirty="0">
                <a:latin typeface="Meiryo" panose="020B0604030504040204" pitchFamily="34" charset="-128"/>
                <a:ea typeface="Meiryo" panose="020B0604030504040204" pitchFamily="34" charset="-128"/>
              </a:rPr>
              <a:t>原因になることもあります。最新バージョンにアップデート</a:t>
            </a:r>
            <a:endParaRPr lang="en-US" altLang="ja-JP" sz="1000" spc="4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することをおすすめします。</a:t>
            </a:r>
            <a:endParaRPr lang="en-US" altLang="ja-JP" sz="1000" dirty="0">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F5393C43-9033-C016-0A8E-22C131ACB41B}"/>
              </a:ext>
            </a:extLst>
          </p:cNvPr>
          <p:cNvSpPr/>
          <p:nvPr/>
        </p:nvSpPr>
        <p:spPr>
          <a:xfrm>
            <a:off x="2470150" y="6186356"/>
            <a:ext cx="704745" cy="690694"/>
          </a:xfrm>
          <a:prstGeom prst="rect">
            <a:avLst/>
          </a:prstGeom>
          <a:noFill/>
          <a:ln w="38100">
            <a:solidFill>
              <a:srgbClr val="FF6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F5393C43-9033-C016-0A8E-22C131ACB41B}"/>
              </a:ext>
            </a:extLst>
          </p:cNvPr>
          <p:cNvSpPr/>
          <p:nvPr/>
        </p:nvSpPr>
        <p:spPr>
          <a:xfrm>
            <a:off x="2496689" y="5002653"/>
            <a:ext cx="671856" cy="658461"/>
          </a:xfrm>
          <a:prstGeom prst="rect">
            <a:avLst/>
          </a:prstGeom>
          <a:noFill/>
          <a:ln w="38100">
            <a:solidFill>
              <a:srgbClr val="FF6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8613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a:extLst>
              <a:ext uri="{FF2B5EF4-FFF2-40B4-BE49-F238E27FC236}">
                <a16:creationId xmlns:a16="http://schemas.microsoft.com/office/drawing/2014/main" id="{72685DA1-1065-7D82-8267-06DC46AE9BA6}"/>
              </a:ext>
            </a:extLst>
          </p:cNvPr>
          <p:cNvSpPr/>
          <p:nvPr/>
        </p:nvSpPr>
        <p:spPr>
          <a:xfrm>
            <a:off x="666655" y="383339"/>
            <a:ext cx="965317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219067" y="524898"/>
            <a:ext cx="5992397" cy="461665"/>
          </a:xfrm>
          <a:prstGeom prst="rect">
            <a:avLst/>
          </a:prstGeom>
          <a:noFill/>
        </p:spPr>
        <p:txBody>
          <a:bodyPr wrap="square">
            <a:spAutoFit/>
          </a:bodyPr>
          <a:lstStyle/>
          <a:p>
            <a:pPr algn="ctr"/>
            <a:r>
              <a:rPr lang="ja-JP" altLang="en-US" sz="2400" b="1">
                <a:solidFill>
                  <a:srgbClr val="006DAB"/>
                </a:solidFill>
                <a:latin typeface="Meiryo" panose="020B0604030504040204" pitchFamily="34" charset="-128"/>
                <a:ea typeface="Meiryo" panose="020B0604030504040204" pitchFamily="34" charset="-128"/>
              </a:rPr>
              <a:t>プログラム開催のための指南書</a:t>
            </a:r>
          </a:p>
        </p:txBody>
      </p:sp>
      <p:sp>
        <p:nvSpPr>
          <p:cNvPr id="10" name="テキスト ボックス 9">
            <a:extLst>
              <a:ext uri="{FF2B5EF4-FFF2-40B4-BE49-F238E27FC236}">
                <a16:creationId xmlns:a16="http://schemas.microsoft.com/office/drawing/2014/main" id="{C649F309-CB20-4BE6-AFF1-87F3F53218C7}"/>
              </a:ext>
            </a:extLst>
          </p:cNvPr>
          <p:cNvSpPr txBox="1"/>
          <p:nvPr/>
        </p:nvSpPr>
        <p:spPr>
          <a:xfrm>
            <a:off x="2135496" y="1445504"/>
            <a:ext cx="6420820" cy="461665"/>
          </a:xfrm>
          <a:prstGeom prst="rect">
            <a:avLst/>
          </a:prstGeom>
          <a:noFill/>
        </p:spPr>
        <p:txBody>
          <a:bodyPr wrap="square">
            <a:spAutoFit/>
          </a:bodyPr>
          <a:lstStyle/>
          <a:p>
            <a:pPr algn="ctr"/>
            <a:r>
              <a:rPr lang="en-US" altLang="ja-JP" sz="1200" b="1" dirty="0">
                <a:latin typeface="Meiryo" panose="020B0604030504040204" pitchFamily="34" charset="-128"/>
                <a:ea typeface="Meiryo" panose="020B0604030504040204" pitchFamily="34" charset="-128"/>
              </a:rPr>
              <a:t>Teams</a:t>
            </a:r>
            <a:r>
              <a:rPr lang="ja-JP" altLang="en-US" sz="1200" b="1">
                <a:latin typeface="Meiryo" panose="020B0604030504040204" pitchFamily="34" charset="-128"/>
                <a:ea typeface="Meiryo" panose="020B0604030504040204" pitchFamily="34" charset="-128"/>
              </a:rPr>
              <a:t>ミーティングの参加にあ</a:t>
            </a:r>
            <a:r>
              <a:rPr lang="ja-JP" altLang="en-US" sz="1200" b="1" dirty="0">
                <a:latin typeface="Meiryo" panose="020B0604030504040204" pitchFamily="34" charset="-128"/>
                <a:ea typeface="Meiryo" panose="020B0604030504040204" pitchFamily="34" charset="-128"/>
              </a:rPr>
              <a:t>たり、知っておく</a:t>
            </a:r>
            <a:r>
              <a:rPr lang="ja-JP" altLang="en-US" sz="1200" b="1">
                <a:latin typeface="Meiryo" panose="020B0604030504040204" pitchFamily="34" charset="-128"/>
                <a:ea typeface="Meiryo" panose="020B0604030504040204" pitchFamily="34" charset="-128"/>
              </a:rPr>
              <a:t>と良いポイント</a:t>
            </a:r>
            <a:r>
              <a:rPr lang="ja-JP" altLang="en-US" sz="1200" b="1" dirty="0">
                <a:latin typeface="Meiryo" panose="020B0604030504040204" pitchFamily="34" charset="-128"/>
                <a:ea typeface="Meiryo" panose="020B0604030504040204" pitchFamily="34" charset="-128"/>
              </a:rPr>
              <a:t>を</a:t>
            </a:r>
            <a:r>
              <a:rPr lang="ja-JP" altLang="en-US" sz="1200" b="1">
                <a:latin typeface="Meiryo" panose="020B0604030504040204" pitchFamily="34" charset="-128"/>
                <a:ea typeface="Meiryo" panose="020B0604030504040204" pitchFamily="34" charset="-128"/>
              </a:rPr>
              <a:t>お伝えします</a:t>
            </a:r>
            <a:endParaRPr lang="en-US" altLang="ja-JP" sz="1200" b="1" dirty="0">
              <a:latin typeface="Meiryo" panose="020B0604030504040204" pitchFamily="34" charset="-128"/>
              <a:ea typeface="Meiryo" panose="020B0604030504040204" pitchFamily="34" charset="-128"/>
            </a:endParaRPr>
          </a:p>
          <a:p>
            <a:pPr algn="ctr"/>
            <a:r>
              <a:rPr lang="ja-JP" altLang="en-US" sz="1200" b="1">
                <a:latin typeface="Meiryo" panose="020B0604030504040204" pitchFamily="34" charset="-128"/>
                <a:ea typeface="Meiryo" panose="020B0604030504040204" pitchFamily="34" charset="-128"/>
              </a:rPr>
              <a:t>参加者が混乱しないよう、事前</a:t>
            </a:r>
            <a:r>
              <a:rPr lang="ja-JP" altLang="en-US" sz="1200" b="1" dirty="0">
                <a:latin typeface="Meiryo" panose="020B0604030504040204" pitchFamily="34" charset="-128"/>
                <a:ea typeface="Meiryo" panose="020B0604030504040204" pitchFamily="34" charset="-128"/>
              </a:rPr>
              <a:t>に</a:t>
            </a:r>
            <a:r>
              <a:rPr lang="ja-JP" altLang="en-US" sz="1200" b="1">
                <a:latin typeface="Meiryo" panose="020B0604030504040204" pitchFamily="34" charset="-128"/>
                <a:ea typeface="Meiryo" panose="020B0604030504040204" pitchFamily="34" charset="-128"/>
              </a:rPr>
              <a:t>チェックしておきましょう</a:t>
            </a:r>
            <a:endParaRPr lang="ja-JP" altLang="en-US" sz="1200" b="1" dirty="0">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F9228A81-151D-3E41-3732-BAE051283C44}"/>
              </a:ext>
            </a:extLst>
          </p:cNvPr>
          <p:cNvGrpSpPr/>
          <p:nvPr/>
        </p:nvGrpSpPr>
        <p:grpSpPr>
          <a:xfrm>
            <a:off x="4262116" y="975205"/>
            <a:ext cx="2167580" cy="356787"/>
            <a:chOff x="4369508" y="920913"/>
            <a:chExt cx="2167580" cy="356787"/>
          </a:xfrm>
        </p:grpSpPr>
        <p:sp>
          <p:nvSpPr>
            <p:cNvPr id="41" name="角丸四角形 40">
              <a:extLst>
                <a:ext uri="{FF2B5EF4-FFF2-40B4-BE49-F238E27FC236}">
                  <a16:creationId xmlns:a16="http://schemas.microsoft.com/office/drawing/2014/main" id="{2D6F923C-4422-4A29-D692-2F9D30DFAB1C}"/>
                </a:ext>
              </a:extLst>
            </p:cNvPr>
            <p:cNvSpPr/>
            <p:nvPr/>
          </p:nvSpPr>
          <p:spPr>
            <a:xfrm>
              <a:off x="4369508" y="920913"/>
              <a:ext cx="2167580"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0EF1ED61-5E06-1944-0E44-CDCCA3A6C48B}"/>
                </a:ext>
              </a:extLst>
            </p:cNvPr>
            <p:cNvSpPr txBox="1"/>
            <p:nvPr/>
          </p:nvSpPr>
          <p:spPr>
            <a:xfrm>
              <a:off x="4426249" y="973055"/>
              <a:ext cx="2054099" cy="276999"/>
            </a:xfrm>
            <a:prstGeom prst="rect">
              <a:avLst/>
            </a:prstGeom>
            <a:noFill/>
          </p:spPr>
          <p:txBody>
            <a:bodyPr wrap="square">
              <a:spAutoFit/>
            </a:bodyPr>
            <a:lstStyle/>
            <a:p>
              <a:pPr algn="ctr"/>
              <a:r>
                <a:rPr lang="ja-JP" altLang="en-US" sz="1200" b="1">
                  <a:solidFill>
                    <a:schemeClr val="bg1"/>
                  </a:solidFill>
                  <a:latin typeface="Meiryo" panose="020B0604030504040204" pitchFamily="34" charset="-128"/>
                  <a:ea typeface="Meiryo" panose="020B0604030504040204" pitchFamily="34" charset="-128"/>
                </a:rPr>
                <a:t>相手への配慮</a:t>
              </a:r>
              <a:endParaRPr lang="ja-JP" altLang="en-US" sz="1200" b="1" dirty="0">
                <a:solidFill>
                  <a:schemeClr val="bg1"/>
                </a:solidFill>
                <a:latin typeface="Meiryo" panose="020B0604030504040204" pitchFamily="34" charset="-128"/>
                <a:ea typeface="Meiryo" panose="020B0604030504040204" pitchFamily="34" charset="-128"/>
              </a:endParaRPr>
            </a:p>
          </p:txBody>
        </p:sp>
      </p:grpSp>
      <p:sp>
        <p:nvSpPr>
          <p:cNvPr id="99" name="円/楕円 98">
            <a:extLst>
              <a:ext uri="{FF2B5EF4-FFF2-40B4-BE49-F238E27FC236}">
                <a16:creationId xmlns:a16="http://schemas.microsoft.com/office/drawing/2014/main" id="{25D0577A-A718-29F4-B518-747486F4ED0B}"/>
              </a:ext>
            </a:extLst>
          </p:cNvPr>
          <p:cNvSpPr/>
          <p:nvPr/>
        </p:nvSpPr>
        <p:spPr>
          <a:xfrm>
            <a:off x="949822" y="2192932"/>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テキスト ボックス 100">
            <a:extLst>
              <a:ext uri="{FF2B5EF4-FFF2-40B4-BE49-F238E27FC236}">
                <a16:creationId xmlns:a16="http://schemas.microsoft.com/office/drawing/2014/main" id="{ECDC2A66-94F7-1132-A112-338B73A4EF6E}"/>
              </a:ext>
            </a:extLst>
          </p:cNvPr>
          <p:cNvSpPr txBox="1"/>
          <p:nvPr/>
        </p:nvSpPr>
        <p:spPr>
          <a:xfrm>
            <a:off x="1459310" y="2070109"/>
            <a:ext cx="4098382" cy="384721"/>
          </a:xfrm>
          <a:prstGeom prst="rect">
            <a:avLst/>
          </a:prstGeom>
          <a:noFill/>
        </p:spPr>
        <p:txBody>
          <a:bodyPr wrap="square">
            <a:spAutoFit/>
          </a:bodyPr>
          <a:lstStyle/>
          <a:p>
            <a:endParaRPr lang="ja-JP" altLang="en-US" sz="1900" b="1" dirty="0">
              <a:latin typeface="Meiryo" panose="020B0604030504040204" pitchFamily="34" charset="-128"/>
              <a:ea typeface="Meiryo" panose="020B0604030504040204" pitchFamily="34" charset="-128"/>
            </a:endParaRPr>
          </a:p>
        </p:txBody>
      </p:sp>
      <p:sp>
        <p:nvSpPr>
          <p:cNvPr id="102" name="テキスト ボックス 101">
            <a:extLst>
              <a:ext uri="{FF2B5EF4-FFF2-40B4-BE49-F238E27FC236}">
                <a16:creationId xmlns:a16="http://schemas.microsoft.com/office/drawing/2014/main" id="{443A86EF-1ECC-8F40-1C82-FAA4ABB0AF34}"/>
              </a:ext>
            </a:extLst>
          </p:cNvPr>
          <p:cNvSpPr txBox="1"/>
          <p:nvPr/>
        </p:nvSpPr>
        <p:spPr>
          <a:xfrm>
            <a:off x="933560" y="2821544"/>
            <a:ext cx="4412345" cy="1682512"/>
          </a:xfrm>
          <a:prstGeom prst="rect">
            <a:avLst/>
          </a:prstGeom>
          <a:noFill/>
        </p:spPr>
        <p:txBody>
          <a:bodyPr wrap="square">
            <a:spAutoFit/>
          </a:bodyPr>
          <a:lstStyle/>
          <a:p>
            <a:pPr>
              <a:lnSpc>
                <a:spcPts val="1400"/>
              </a:lnSpc>
            </a:pPr>
            <a:r>
              <a:rPr lang="ja-JP" altLang="en-US" sz="1000" dirty="0">
                <a:latin typeface="Meiryo" panose="020B0604030504040204" pitchFamily="34" charset="-128"/>
                <a:ea typeface="Meiryo" panose="020B0604030504040204" pitchFamily="34" charset="-128"/>
              </a:rPr>
              <a:t>ビデオ機能オフ</a:t>
            </a:r>
            <a:r>
              <a:rPr lang="ja-JP" altLang="en-US" sz="1000" dirty="0" smtClean="0">
                <a:latin typeface="Meiryo" panose="020B0604030504040204" pitchFamily="34" charset="-128"/>
                <a:ea typeface="Meiryo" panose="020B0604030504040204" pitchFamily="34" charset="-128"/>
              </a:rPr>
              <a:t>はとても</a:t>
            </a:r>
            <a:r>
              <a:rPr lang="ja-JP" altLang="en-US" sz="1000" dirty="0">
                <a:latin typeface="Meiryo" panose="020B0604030504040204" pitchFamily="34" charset="-128"/>
                <a:ea typeface="Meiryo" panose="020B0604030504040204" pitchFamily="34" charset="-128"/>
              </a:rPr>
              <a:t>便利な機能</a:t>
            </a:r>
            <a:r>
              <a:rPr lang="ja-JP" altLang="en-US" sz="1000" dirty="0" smtClean="0">
                <a:latin typeface="Meiryo" panose="020B0604030504040204" pitchFamily="34" charset="-128"/>
                <a:ea typeface="Meiryo" panose="020B0604030504040204" pitchFamily="34" charset="-128"/>
              </a:rPr>
              <a:t>です。背景</a:t>
            </a:r>
            <a:r>
              <a:rPr lang="ja-JP" altLang="en-US" sz="1000" dirty="0">
                <a:latin typeface="Meiryo" panose="020B0604030504040204" pitchFamily="34" charset="-128"/>
                <a:ea typeface="Meiryo" panose="020B0604030504040204" pitchFamily="34" charset="-128"/>
              </a:rPr>
              <a:t>に部屋や家族が映り込んでしまうと心配する参加者もいるので、顔を合わせないでもミーティングの進行に影響がない場合は、プライバシーに配慮して、ビデオ機能のオフを呼びかけても良い</a:t>
            </a:r>
            <a:r>
              <a:rPr lang="ja-JP" altLang="en-US" sz="1000" dirty="0" smtClean="0">
                <a:latin typeface="Meiryo" panose="020B0604030504040204" pitchFamily="34" charset="-128"/>
                <a:ea typeface="Meiryo" panose="020B0604030504040204" pitchFamily="34" charset="-128"/>
              </a:rPr>
              <a:t>でしょう。</a:t>
            </a:r>
            <a:endParaRPr lang="en-US" altLang="ja-JP" sz="1000" dirty="0">
              <a:latin typeface="Meiryo" panose="020B0604030504040204" pitchFamily="34" charset="-128"/>
              <a:ea typeface="Meiryo" panose="020B0604030504040204" pitchFamily="34" charset="-128"/>
            </a:endParaRPr>
          </a:p>
          <a:p>
            <a:pPr>
              <a:lnSpc>
                <a:spcPts val="1400"/>
              </a:lnSpc>
            </a:pP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また、大人数が参加するミーティングの場合、通信が不安定になってしまうことも</a:t>
            </a:r>
            <a:r>
              <a:rPr lang="ja-JP" altLang="en-US" sz="1000" dirty="0" smtClean="0">
                <a:latin typeface="Meiryo" panose="020B0604030504040204" pitchFamily="34" charset="-128"/>
                <a:ea typeface="Meiryo" panose="020B0604030504040204" pitchFamily="34" charset="-128"/>
              </a:rPr>
              <a:t>あります。講演</a:t>
            </a:r>
            <a:r>
              <a:rPr lang="ja-JP" altLang="en-US" sz="1000" dirty="0">
                <a:latin typeface="Meiryo" panose="020B0604030504040204" pitchFamily="34" charset="-128"/>
                <a:ea typeface="Meiryo" panose="020B0604030504040204" pitchFamily="34" charset="-128"/>
              </a:rPr>
              <a:t>スタイルのミーティングであれば、参加者はビデオ機能をオフにしておいて</a:t>
            </a:r>
            <a:r>
              <a:rPr lang="ja-JP" altLang="en-US" sz="1000" dirty="0" smtClean="0">
                <a:latin typeface="Meiryo" panose="020B0604030504040204" pitchFamily="34" charset="-128"/>
                <a:ea typeface="Meiryo" panose="020B0604030504040204" pitchFamily="34" charset="-128"/>
              </a:rPr>
              <a:t>も◎。スムーズ</a:t>
            </a:r>
            <a:r>
              <a:rPr lang="ja-JP" altLang="en-US" sz="1000" dirty="0">
                <a:latin typeface="Meiryo" panose="020B0604030504040204" pitchFamily="34" charset="-128"/>
                <a:ea typeface="Meiryo" panose="020B0604030504040204" pitchFamily="34" charset="-128"/>
              </a:rPr>
              <a:t>な進行が期待</a:t>
            </a:r>
            <a:r>
              <a:rPr lang="ja-JP" altLang="en-US" sz="1000" dirty="0" smtClean="0">
                <a:latin typeface="Meiryo" panose="020B0604030504040204" pitchFamily="34" charset="-128"/>
                <a:ea typeface="Meiryo" panose="020B0604030504040204" pitchFamily="34" charset="-128"/>
              </a:rPr>
              <a:t>できます。</a:t>
            </a:r>
            <a:endParaRPr lang="en-US" altLang="ja-JP" sz="1000" dirty="0">
              <a:latin typeface="Meiryo" panose="020B0604030504040204" pitchFamily="34" charset="-128"/>
              <a:ea typeface="Meiryo" panose="020B0604030504040204" pitchFamily="34" charset="-128"/>
            </a:endParaRPr>
          </a:p>
          <a:p>
            <a:endParaRPr lang="en-US" altLang="ja-JP" sz="1000" dirty="0">
              <a:latin typeface="Meiryo" panose="020B0604030504040204" pitchFamily="34" charset="-128"/>
              <a:ea typeface="Meiryo" panose="020B0604030504040204" pitchFamily="34" charset="-128"/>
            </a:endParaRPr>
          </a:p>
        </p:txBody>
      </p:sp>
      <p:sp>
        <p:nvSpPr>
          <p:cNvPr id="103" name="テキスト ボックス 102">
            <a:extLst>
              <a:ext uri="{FF2B5EF4-FFF2-40B4-BE49-F238E27FC236}">
                <a16:creationId xmlns:a16="http://schemas.microsoft.com/office/drawing/2014/main" id="{71C5E072-B44C-9E0B-5075-EB210A036C59}"/>
              </a:ext>
            </a:extLst>
          </p:cNvPr>
          <p:cNvSpPr txBox="1"/>
          <p:nvPr/>
        </p:nvSpPr>
        <p:spPr>
          <a:xfrm>
            <a:off x="1038021" y="2191352"/>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dirty="0">
              <a:solidFill>
                <a:schemeClr val="bg1"/>
              </a:solidFill>
              <a:latin typeface="Meiryo" panose="020B0604030504040204" pitchFamily="34" charset="-128"/>
              <a:ea typeface="Meiryo" panose="020B0604030504040204" pitchFamily="34" charset="-128"/>
            </a:endParaRPr>
          </a:p>
        </p:txBody>
      </p:sp>
      <p:grpSp>
        <p:nvGrpSpPr>
          <p:cNvPr id="106" name="グループ化 105">
            <a:extLst>
              <a:ext uri="{FF2B5EF4-FFF2-40B4-BE49-F238E27FC236}">
                <a16:creationId xmlns:a16="http://schemas.microsoft.com/office/drawing/2014/main" id="{36C9B657-8548-0F69-F941-88DF3E398A93}"/>
              </a:ext>
            </a:extLst>
          </p:cNvPr>
          <p:cNvGrpSpPr/>
          <p:nvPr/>
        </p:nvGrpSpPr>
        <p:grpSpPr>
          <a:xfrm>
            <a:off x="5655035" y="2152611"/>
            <a:ext cx="4664793" cy="2344019"/>
            <a:chOff x="972137" y="2278292"/>
            <a:chExt cx="4664793" cy="2344019"/>
          </a:xfrm>
        </p:grpSpPr>
        <p:sp>
          <p:nvSpPr>
            <p:cNvPr id="108" name="円/楕円 107">
              <a:extLst>
                <a:ext uri="{FF2B5EF4-FFF2-40B4-BE49-F238E27FC236}">
                  <a16:creationId xmlns:a16="http://schemas.microsoft.com/office/drawing/2014/main" id="{F8D0E1D7-46F0-0CEE-4430-12B659688B6A}"/>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9" name="グループ化 108">
              <a:extLst>
                <a:ext uri="{FF2B5EF4-FFF2-40B4-BE49-F238E27FC236}">
                  <a16:creationId xmlns:a16="http://schemas.microsoft.com/office/drawing/2014/main" id="{4945A47D-A8E7-5F62-F1CF-56013995947C}"/>
                </a:ext>
              </a:extLst>
            </p:cNvPr>
            <p:cNvGrpSpPr/>
            <p:nvPr/>
          </p:nvGrpSpPr>
          <p:grpSpPr>
            <a:xfrm>
              <a:off x="972137" y="2278292"/>
              <a:ext cx="4664793" cy="2344019"/>
              <a:chOff x="972137" y="2278292"/>
              <a:chExt cx="4664793" cy="2344019"/>
            </a:xfrm>
          </p:grpSpPr>
          <p:sp>
            <p:nvSpPr>
              <p:cNvPr id="110" name="テキスト ボックス 109">
                <a:extLst>
                  <a:ext uri="{FF2B5EF4-FFF2-40B4-BE49-F238E27FC236}">
                    <a16:creationId xmlns:a16="http://schemas.microsoft.com/office/drawing/2014/main" id="{64EE0695-6AB1-ADCA-1DBA-3599CBE5EA89}"/>
                  </a:ext>
                </a:extLst>
              </p:cNvPr>
              <p:cNvSpPr txBox="1"/>
              <p:nvPr/>
            </p:nvSpPr>
            <p:spPr>
              <a:xfrm>
                <a:off x="1538548" y="2314838"/>
                <a:ext cx="4098382" cy="384721"/>
              </a:xfrm>
              <a:prstGeom prst="rect">
                <a:avLst/>
              </a:prstGeom>
              <a:noFill/>
            </p:spPr>
            <p:txBody>
              <a:bodyPr wrap="square">
                <a:spAutoFit/>
              </a:bodyPr>
              <a:lstStyle/>
              <a:p>
                <a:endParaRPr lang="ja-JP" altLang="en-US" sz="1900" b="1" dirty="0">
                  <a:latin typeface="Meiryo" panose="020B0604030504040204" pitchFamily="34" charset="-128"/>
                  <a:ea typeface="Meiryo" panose="020B0604030504040204" pitchFamily="34" charset="-128"/>
                </a:endParaRPr>
              </a:p>
            </p:txBody>
          </p:sp>
          <p:sp>
            <p:nvSpPr>
              <p:cNvPr id="111" name="テキスト ボックス 110">
                <a:extLst>
                  <a:ext uri="{FF2B5EF4-FFF2-40B4-BE49-F238E27FC236}">
                    <a16:creationId xmlns:a16="http://schemas.microsoft.com/office/drawing/2014/main" id="{37A69268-1EF5-E697-0ED7-5E4444999281}"/>
                  </a:ext>
                </a:extLst>
              </p:cNvPr>
              <p:cNvSpPr txBox="1"/>
              <p:nvPr/>
            </p:nvSpPr>
            <p:spPr>
              <a:xfrm>
                <a:off x="972137" y="2914151"/>
                <a:ext cx="4416993" cy="1708160"/>
              </a:xfrm>
              <a:prstGeom prst="rect">
                <a:avLst/>
              </a:prstGeom>
              <a:noFill/>
            </p:spPr>
            <p:txBody>
              <a:bodyPr wrap="square">
                <a:spAutoFit/>
              </a:bodyPr>
              <a:lstStyle/>
              <a:p>
                <a:pPr>
                  <a:lnSpc>
                    <a:spcPts val="1400"/>
                  </a:lnSpc>
                </a:pPr>
                <a:r>
                  <a:rPr lang="ja-JP" altLang="en-US" sz="1000" dirty="0">
                    <a:latin typeface="Meiryo" panose="020B0604030504040204" pitchFamily="34" charset="-128"/>
                    <a:ea typeface="Meiryo" panose="020B0604030504040204" pitchFamily="34" charset="-128"/>
                  </a:rPr>
                  <a:t>チャット機能を使って情報を共有すると、</a:t>
                </a:r>
                <a:r>
                  <a:rPr lang="en-US" altLang="ja-JP" sz="1000" dirty="0">
                    <a:latin typeface="Meiryo" panose="020B0604030504040204" pitchFamily="34" charset="-128"/>
                    <a:ea typeface="Meiryo" panose="020B0604030504040204" pitchFamily="34" charset="-128"/>
                  </a:rPr>
                  <a:t>Teams</a:t>
                </a:r>
                <a:r>
                  <a:rPr lang="ja-JP" altLang="en-US" sz="1000" dirty="0">
                    <a:latin typeface="Meiryo" panose="020B0604030504040204" pitchFamily="34" charset="-128"/>
                    <a:ea typeface="Meiryo" panose="020B0604030504040204" pitchFamily="34" charset="-128"/>
                  </a:rPr>
                  <a:t>ミーティング内のコミュニケーションをより円滑</a:t>
                </a:r>
                <a:r>
                  <a:rPr lang="ja-JP" altLang="en-US" sz="1000" dirty="0" smtClean="0">
                    <a:latin typeface="Meiryo" panose="020B0604030504040204" pitchFamily="34" charset="-128"/>
                    <a:ea typeface="Meiryo" panose="020B0604030504040204" pitchFamily="34" charset="-128"/>
                  </a:rPr>
                  <a:t>に</a:t>
                </a:r>
                <a:r>
                  <a:rPr lang="ja-JP" altLang="en-US" sz="1000" dirty="0">
                    <a:latin typeface="Meiryo" panose="020B0604030504040204" pitchFamily="34" charset="-128"/>
                    <a:ea typeface="Meiryo" panose="020B0604030504040204" pitchFamily="34" charset="-128"/>
                  </a:rPr>
                  <a:t>進められます</a:t>
                </a:r>
                <a:r>
                  <a:rPr lang="ja-JP" altLang="en-US" sz="1000" dirty="0" smtClean="0">
                    <a:latin typeface="Meiryo" panose="020B0604030504040204" pitchFamily="34" charset="-128"/>
                    <a:ea typeface="Meiryo" panose="020B0604030504040204" pitchFamily="34" charset="-128"/>
                  </a:rPr>
                  <a:t>。大切</a:t>
                </a:r>
                <a:r>
                  <a:rPr lang="ja-JP" altLang="en-US" sz="1000" dirty="0">
                    <a:latin typeface="Meiryo" panose="020B0604030504040204" pitchFamily="34" charset="-128"/>
                    <a:ea typeface="Meiryo" panose="020B0604030504040204" pitchFamily="34" charset="-128"/>
                  </a:rPr>
                  <a:t>なポイントをメモとして共有したり、参考サイトの</a:t>
                </a:r>
                <a:r>
                  <a:rPr lang="en-US" altLang="ja-JP" sz="1000" dirty="0">
                    <a:latin typeface="Meiryo" panose="020B0604030504040204" pitchFamily="34" charset="-128"/>
                    <a:ea typeface="Meiryo" panose="020B0604030504040204" pitchFamily="34" charset="-128"/>
                  </a:rPr>
                  <a:t>URL</a:t>
                </a:r>
                <a:r>
                  <a:rPr lang="ja-JP" altLang="en-US" sz="1000" dirty="0">
                    <a:latin typeface="Meiryo" panose="020B0604030504040204" pitchFamily="34" charset="-128"/>
                    <a:ea typeface="Meiryo" panose="020B0604030504040204" pitchFamily="34" charset="-128"/>
                  </a:rPr>
                  <a:t>を送ったり、画像や書類などのデータも送付</a:t>
                </a:r>
                <a:r>
                  <a:rPr lang="ja-JP" altLang="en-US" sz="1000" dirty="0" smtClean="0">
                    <a:latin typeface="Meiryo" panose="020B0604030504040204" pitchFamily="34" charset="-128"/>
                    <a:ea typeface="Meiryo" panose="020B0604030504040204" pitchFamily="34" charset="-128"/>
                  </a:rPr>
                  <a:t>できます。また</a:t>
                </a:r>
                <a:r>
                  <a:rPr lang="ja-JP" altLang="en-US" sz="1000" dirty="0">
                    <a:latin typeface="Meiryo" panose="020B0604030504040204" pitchFamily="34" charset="-128"/>
                    <a:ea typeface="Meiryo" panose="020B0604030504040204" pitchFamily="34" charset="-128"/>
                  </a:rPr>
                  <a:t>、参加者の音声が聞こえない場合などに、その状況をチャットを使って知らせることも</a:t>
                </a:r>
                <a:r>
                  <a:rPr lang="ja-JP" altLang="en-US" sz="1000" dirty="0" smtClean="0">
                    <a:latin typeface="Meiryo" panose="020B0604030504040204" pitchFamily="34" charset="-128"/>
                    <a:ea typeface="Meiryo" panose="020B0604030504040204" pitchFamily="34" charset="-128"/>
                  </a:rPr>
                  <a:t>できます。</a:t>
                </a:r>
                <a:endParaRPr lang="en-US" altLang="ja-JP" sz="1000" dirty="0">
                  <a:latin typeface="Meiryo" panose="020B0604030504040204" pitchFamily="34" charset="-128"/>
                  <a:ea typeface="Meiryo" panose="020B0604030504040204" pitchFamily="34" charset="-128"/>
                </a:endParaRPr>
              </a:p>
              <a:p>
                <a:pPr>
                  <a:lnSpc>
                    <a:spcPts val="1400"/>
                  </a:lnSpc>
                </a:pP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チャットは参加者全員宛だけでなく、送りたい相手を指定すれば、個別でもメッセージが送れるので、途中で退出する場合にミーティングを遮ることなく開催者宛に連絡をすることも可能</a:t>
                </a:r>
                <a:r>
                  <a:rPr lang="ja-JP" altLang="en-US" sz="1000" dirty="0" smtClean="0">
                    <a:latin typeface="Meiryo" panose="020B0604030504040204" pitchFamily="34" charset="-128"/>
                    <a:ea typeface="Meiryo" panose="020B0604030504040204" pitchFamily="34" charset="-128"/>
                  </a:rPr>
                  <a:t>です。</a:t>
                </a:r>
                <a:endParaRPr lang="en-US" altLang="ja-JP" sz="1000" dirty="0">
                  <a:latin typeface="Meiryo" panose="020B0604030504040204" pitchFamily="34" charset="-128"/>
                  <a:ea typeface="Meiryo" panose="020B0604030504040204" pitchFamily="34" charset="-128"/>
                </a:endParaRPr>
              </a:p>
            </p:txBody>
          </p:sp>
          <p:sp>
            <p:nvSpPr>
              <p:cNvPr id="112" name="テキスト ボックス 111">
                <a:extLst>
                  <a:ext uri="{FF2B5EF4-FFF2-40B4-BE49-F238E27FC236}">
                    <a16:creationId xmlns:a16="http://schemas.microsoft.com/office/drawing/2014/main" id="{94550107-A600-D50A-04D1-64D0218E8FC8}"/>
                  </a:ext>
                </a:extLst>
              </p:cNvPr>
              <p:cNvSpPr txBox="1"/>
              <p:nvPr/>
            </p:nvSpPr>
            <p:spPr>
              <a:xfrm>
                <a:off x="1044806" y="2278292"/>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sp>
        <p:nvSpPr>
          <p:cNvPr id="2" name="テキスト ボックス 1">
            <a:extLst>
              <a:ext uri="{FF2B5EF4-FFF2-40B4-BE49-F238E27FC236}">
                <a16:creationId xmlns:a16="http://schemas.microsoft.com/office/drawing/2014/main" id="{8B567044-D8E1-8161-E17A-9C036627377A}"/>
              </a:ext>
            </a:extLst>
          </p:cNvPr>
          <p:cNvSpPr txBox="1"/>
          <p:nvPr/>
        </p:nvSpPr>
        <p:spPr>
          <a:xfrm>
            <a:off x="6201758" y="2069657"/>
            <a:ext cx="3440883"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もっと便利に、もっと楽しく</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チャット機能を活用</a:t>
            </a:r>
            <a:endParaRPr lang="ja-JP" altLang="en-US" sz="1900" b="1" dirty="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12624F2A-2538-4AD7-DC83-440C12D3D7D0}"/>
              </a:ext>
            </a:extLst>
          </p:cNvPr>
          <p:cNvSpPr txBox="1"/>
          <p:nvPr/>
        </p:nvSpPr>
        <p:spPr>
          <a:xfrm>
            <a:off x="1412828" y="2152669"/>
            <a:ext cx="3623950" cy="646331"/>
          </a:xfrm>
          <a:prstGeom prst="rect">
            <a:avLst/>
          </a:prstGeom>
          <a:noFill/>
        </p:spPr>
        <p:txBody>
          <a:bodyPr wrap="square">
            <a:spAutoFit/>
          </a:bodyPr>
          <a:lstStyle/>
          <a:p>
            <a:r>
              <a:rPr lang="ja-JP" altLang="en-US" sz="1800" b="1">
                <a:latin typeface="Meiryo" panose="020B0604030504040204" pitchFamily="34" charset="-128"/>
                <a:ea typeface="Meiryo" panose="020B0604030504040204" pitchFamily="34" charset="-128"/>
              </a:rPr>
              <a:t>ミーティング内容に合わせて</a:t>
            </a:r>
            <a:endParaRPr lang="en-US" altLang="ja-JP" sz="1800" b="1" dirty="0">
              <a:latin typeface="Meiryo" panose="020B0604030504040204" pitchFamily="34" charset="-128"/>
              <a:ea typeface="Meiryo" panose="020B0604030504040204" pitchFamily="34" charset="-128"/>
            </a:endParaRPr>
          </a:p>
          <a:p>
            <a:r>
              <a:rPr lang="ja-JP" altLang="en-US" sz="1800" b="1">
                <a:latin typeface="Meiryo" panose="020B0604030504040204" pitchFamily="34" charset="-128"/>
                <a:ea typeface="Meiryo" panose="020B0604030504040204" pitchFamily="34" charset="-128"/>
              </a:rPr>
              <a:t>ビデオ機能オフを活用</a:t>
            </a:r>
            <a:endParaRPr lang="ja-JP" altLang="en-US" sz="1800" b="1" dirty="0">
              <a:latin typeface="Meiryo" panose="020B0604030504040204" pitchFamily="34" charset="-128"/>
              <a:ea typeface="Meiryo" panose="020B0604030504040204" pitchFamily="34" charset="-128"/>
            </a:endParaRPr>
          </a:p>
        </p:txBody>
      </p:sp>
      <p:grpSp>
        <p:nvGrpSpPr>
          <p:cNvPr id="19" name="グループ化 18">
            <a:extLst>
              <a:ext uri="{FF2B5EF4-FFF2-40B4-BE49-F238E27FC236}">
                <a16:creationId xmlns:a16="http://schemas.microsoft.com/office/drawing/2014/main" id="{F8763F10-B351-2F78-2817-A66566BDB117}"/>
              </a:ext>
            </a:extLst>
          </p:cNvPr>
          <p:cNvGrpSpPr/>
          <p:nvPr/>
        </p:nvGrpSpPr>
        <p:grpSpPr>
          <a:xfrm>
            <a:off x="965600" y="2036764"/>
            <a:ext cx="503917" cy="200055"/>
            <a:chOff x="1317119" y="1662047"/>
            <a:chExt cx="503917" cy="200055"/>
          </a:xfrm>
        </p:grpSpPr>
        <p:cxnSp>
          <p:nvCxnSpPr>
            <p:cNvPr id="26" name="直線コネクタ 25">
              <a:extLst>
                <a:ext uri="{FF2B5EF4-FFF2-40B4-BE49-F238E27FC236}">
                  <a16:creationId xmlns:a16="http://schemas.microsoft.com/office/drawing/2014/main" id="{F8CE1F26-2C25-C92E-6E62-B2FE5D9FDF50}"/>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6483448E-705B-13F8-B5EA-4896E6A4D113}"/>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81CD004C-A96E-379F-30F2-5DEB52C3BCAB}"/>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sp>
        <p:nvSpPr>
          <p:cNvPr id="64" name="円/楕円 63">
            <a:extLst>
              <a:ext uri="{FF2B5EF4-FFF2-40B4-BE49-F238E27FC236}">
                <a16:creationId xmlns:a16="http://schemas.microsoft.com/office/drawing/2014/main" id="{71652B7C-3E70-4BA4-3318-DCE59D99E167}"/>
              </a:ext>
            </a:extLst>
          </p:cNvPr>
          <p:cNvSpPr/>
          <p:nvPr/>
        </p:nvSpPr>
        <p:spPr>
          <a:xfrm>
            <a:off x="981862" y="4804335"/>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250307FF-3CF1-5AFA-F846-155AEA8F4885}"/>
              </a:ext>
            </a:extLst>
          </p:cNvPr>
          <p:cNvSpPr txBox="1"/>
          <p:nvPr/>
        </p:nvSpPr>
        <p:spPr>
          <a:xfrm>
            <a:off x="1491350" y="4681512"/>
            <a:ext cx="4098382" cy="384721"/>
          </a:xfrm>
          <a:prstGeom prst="rect">
            <a:avLst/>
          </a:prstGeom>
          <a:noFill/>
        </p:spPr>
        <p:txBody>
          <a:bodyPr wrap="square">
            <a:spAutoFit/>
          </a:bodyPr>
          <a:lstStyle/>
          <a:p>
            <a:endParaRPr lang="ja-JP" altLang="en-US" sz="1900" b="1" dirty="0">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2DD69FB0-8AD7-2C3B-7CFB-AE470C7454C9}"/>
              </a:ext>
            </a:extLst>
          </p:cNvPr>
          <p:cNvSpPr txBox="1"/>
          <p:nvPr/>
        </p:nvSpPr>
        <p:spPr>
          <a:xfrm>
            <a:off x="1012154" y="5432947"/>
            <a:ext cx="4380305" cy="1169551"/>
          </a:xfrm>
          <a:prstGeom prst="rect">
            <a:avLst/>
          </a:prstGeom>
          <a:noFill/>
        </p:spPr>
        <p:txBody>
          <a:bodyPr wrap="square">
            <a:spAutoFit/>
          </a:bodyPr>
          <a:lstStyle/>
          <a:p>
            <a:pPr>
              <a:lnSpc>
                <a:spcPts val="1400"/>
              </a:lnSpc>
            </a:pPr>
            <a:r>
              <a:rPr lang="en-US" altLang="ja-JP" sz="1000" dirty="0">
                <a:latin typeface="Meiryo" panose="020B0604030504040204" pitchFamily="34" charset="-128"/>
                <a:ea typeface="Meiryo" panose="020B0604030504040204" pitchFamily="34" charset="-128"/>
              </a:rPr>
              <a:t>Teams</a:t>
            </a:r>
            <a:r>
              <a:rPr lang="ja-JP" altLang="en-US" sz="1000" dirty="0">
                <a:latin typeface="Meiryo" panose="020B0604030504040204" pitchFamily="34" charset="-128"/>
                <a:ea typeface="Meiryo" panose="020B0604030504040204" pitchFamily="34" charset="-128"/>
              </a:rPr>
              <a:t>ミーティング時に、近くに参加者がいる場合は、ハウリング（スピーカーによる不快音）が発生してしまう可能性が</a:t>
            </a:r>
            <a:r>
              <a:rPr lang="ja-JP" altLang="en-US" sz="1000" dirty="0" smtClean="0">
                <a:latin typeface="Meiryo" panose="020B0604030504040204" pitchFamily="34" charset="-128"/>
                <a:ea typeface="Meiryo" panose="020B0604030504040204" pitchFamily="34" charset="-128"/>
              </a:rPr>
              <a:t>あります</a:t>
            </a:r>
            <a:r>
              <a:rPr lang="ja-JP" altLang="en-US" sz="1000" dirty="0">
                <a:latin typeface="Meiryo" panose="020B0604030504040204" pitchFamily="34" charset="-128"/>
                <a:ea typeface="Meiryo" panose="020B0604030504040204" pitchFamily="34" charset="-128"/>
              </a:rPr>
              <a:t>。</a:t>
            </a:r>
            <a:endParaRPr lang="en-US" altLang="ja-JP" sz="1000" dirty="0">
              <a:latin typeface="Meiryo" panose="020B0604030504040204" pitchFamily="34" charset="-128"/>
              <a:ea typeface="Meiryo" panose="020B0604030504040204" pitchFamily="34" charset="-128"/>
            </a:endParaRPr>
          </a:p>
          <a:p>
            <a:pPr>
              <a:lnSpc>
                <a:spcPts val="1400"/>
              </a:lnSpc>
            </a:pP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「参加者同士、距離をとる」「会話をしていない時はミュートにする」が対処方法になりますが、参加者が近い場合は、</a:t>
            </a:r>
            <a:r>
              <a:rPr lang="en-US" altLang="ja-JP" sz="1000" dirty="0">
                <a:latin typeface="Meiryo" panose="020B0604030504040204" pitchFamily="34" charset="-128"/>
                <a:ea typeface="Meiryo" panose="020B0604030504040204" pitchFamily="34" charset="-128"/>
              </a:rPr>
              <a:t>1</a:t>
            </a:r>
            <a:r>
              <a:rPr lang="ja-JP" altLang="en-US" sz="1000" dirty="0" err="1">
                <a:latin typeface="Meiryo" panose="020B0604030504040204" pitchFamily="34" charset="-128"/>
                <a:ea typeface="Meiryo" panose="020B0604030504040204" pitchFamily="34" charset="-128"/>
              </a:rPr>
              <a:t>つの</a:t>
            </a:r>
            <a:r>
              <a:rPr lang="ja-JP" altLang="en-US" sz="1000" dirty="0">
                <a:latin typeface="Meiryo" panose="020B0604030504040204" pitchFamily="34" charset="-128"/>
                <a:ea typeface="Meiryo" panose="020B0604030504040204" pitchFamily="34" charset="-128"/>
              </a:rPr>
              <a:t>スピーカーを共有して使い、他の参加者はスピーカーの音量をミュートに設定</a:t>
            </a:r>
            <a:r>
              <a:rPr lang="ja-JP" altLang="en-US" sz="1000" dirty="0" smtClean="0">
                <a:latin typeface="Meiryo" panose="020B0604030504040204" pitchFamily="34" charset="-128"/>
                <a:ea typeface="Meiryo" panose="020B0604030504040204" pitchFamily="34" charset="-128"/>
              </a:rPr>
              <a:t>しましょう。</a:t>
            </a:r>
            <a:endParaRPr lang="en-US" altLang="ja-JP" sz="1000" dirty="0">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85BE6CB1-932B-2FE7-EA7A-B7136240A19C}"/>
              </a:ext>
            </a:extLst>
          </p:cNvPr>
          <p:cNvSpPr txBox="1"/>
          <p:nvPr/>
        </p:nvSpPr>
        <p:spPr>
          <a:xfrm>
            <a:off x="1070061" y="4802755"/>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5</a:t>
            </a:r>
            <a:endParaRPr lang="ja-JP" altLang="en-US" sz="3000" b="1" dirty="0">
              <a:solidFill>
                <a:schemeClr val="bg1"/>
              </a:solidFill>
              <a:latin typeface="Meiryo" panose="020B0604030504040204" pitchFamily="34" charset="-128"/>
              <a:ea typeface="Meiryo" panose="020B0604030504040204" pitchFamily="34" charset="-128"/>
            </a:endParaRPr>
          </a:p>
        </p:txBody>
      </p:sp>
      <p:grpSp>
        <p:nvGrpSpPr>
          <p:cNvPr id="70" name="グループ化 69">
            <a:extLst>
              <a:ext uri="{FF2B5EF4-FFF2-40B4-BE49-F238E27FC236}">
                <a16:creationId xmlns:a16="http://schemas.microsoft.com/office/drawing/2014/main" id="{99017297-8680-9F40-7C87-E4634BF16630}"/>
              </a:ext>
            </a:extLst>
          </p:cNvPr>
          <p:cNvGrpSpPr/>
          <p:nvPr/>
        </p:nvGrpSpPr>
        <p:grpSpPr>
          <a:xfrm>
            <a:off x="997640" y="4648167"/>
            <a:ext cx="503917" cy="200055"/>
            <a:chOff x="1317119" y="1662047"/>
            <a:chExt cx="503917" cy="200055"/>
          </a:xfrm>
        </p:grpSpPr>
        <p:cxnSp>
          <p:nvCxnSpPr>
            <p:cNvPr id="72" name="直線コネクタ 71">
              <a:extLst>
                <a:ext uri="{FF2B5EF4-FFF2-40B4-BE49-F238E27FC236}">
                  <a16:creationId xmlns:a16="http://schemas.microsoft.com/office/drawing/2014/main" id="{A9C2956D-5E36-BAC4-A3FF-7DE04A2E53B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0C857242-C385-29D0-1008-A59AD732DE78}"/>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A27D3886-36AE-5E75-A3F6-C179C923A835}"/>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75" name="グループ化 74">
            <a:extLst>
              <a:ext uri="{FF2B5EF4-FFF2-40B4-BE49-F238E27FC236}">
                <a16:creationId xmlns:a16="http://schemas.microsoft.com/office/drawing/2014/main" id="{79EF8D9B-6DAA-1BC3-6CAB-2C3CC9320FB5}"/>
              </a:ext>
            </a:extLst>
          </p:cNvPr>
          <p:cNvGrpSpPr/>
          <p:nvPr/>
        </p:nvGrpSpPr>
        <p:grpSpPr>
          <a:xfrm>
            <a:off x="5641293" y="1991914"/>
            <a:ext cx="503917" cy="200055"/>
            <a:chOff x="1317119" y="1662047"/>
            <a:chExt cx="503917" cy="200055"/>
          </a:xfrm>
        </p:grpSpPr>
        <p:cxnSp>
          <p:nvCxnSpPr>
            <p:cNvPr id="76" name="直線コネクタ 75">
              <a:extLst>
                <a:ext uri="{FF2B5EF4-FFF2-40B4-BE49-F238E27FC236}">
                  <a16:creationId xmlns:a16="http://schemas.microsoft.com/office/drawing/2014/main" id="{09CB1FA3-B1C9-1DFB-7D0D-11C2C3326827}"/>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CEDC21F2-9E6D-1766-C79D-BB0E73654CA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8BBDEE78-44B7-8114-E1FF-9384B3E8C505}"/>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sp>
        <p:nvSpPr>
          <p:cNvPr id="37" name="テキスト ボックス 36">
            <a:extLst>
              <a:ext uri="{FF2B5EF4-FFF2-40B4-BE49-F238E27FC236}">
                <a16:creationId xmlns:a16="http://schemas.microsoft.com/office/drawing/2014/main" id="{C9C962A9-B185-C14F-FF70-A72E106083CA}"/>
              </a:ext>
            </a:extLst>
          </p:cNvPr>
          <p:cNvSpPr txBox="1"/>
          <p:nvPr/>
        </p:nvSpPr>
        <p:spPr>
          <a:xfrm>
            <a:off x="1468502" y="4764072"/>
            <a:ext cx="5346914" cy="646331"/>
          </a:xfrm>
          <a:prstGeom prst="rect">
            <a:avLst/>
          </a:prstGeom>
          <a:noFill/>
        </p:spPr>
        <p:txBody>
          <a:bodyPr wrap="square">
            <a:spAutoFit/>
          </a:bodyPr>
          <a:lstStyle/>
          <a:p>
            <a:r>
              <a:rPr lang="ja-JP" altLang="en-US" sz="1800" b="1" dirty="0">
                <a:latin typeface="Meiryo" panose="020B0604030504040204" pitchFamily="34" charset="-128"/>
                <a:ea typeface="Meiryo" panose="020B0604030504040204" pitchFamily="34" charset="-128"/>
              </a:rPr>
              <a:t>近く</a:t>
            </a:r>
            <a:r>
              <a:rPr lang="ja-JP" altLang="en-US" sz="1800" b="1" dirty="0" smtClean="0">
                <a:latin typeface="Meiryo" panose="020B0604030504040204" pitchFamily="34" charset="-128"/>
                <a:ea typeface="Meiryo" panose="020B0604030504040204" pitchFamily="34" charset="-128"/>
              </a:rPr>
              <a:t>に同じミーティングへの参加者が</a:t>
            </a:r>
            <a:endParaRPr lang="en-US" altLang="ja-JP" sz="1800" b="1" dirty="0" smtClean="0">
              <a:latin typeface="Meiryo" panose="020B0604030504040204" pitchFamily="34" charset="-128"/>
              <a:ea typeface="Meiryo" panose="020B0604030504040204" pitchFamily="34" charset="-128"/>
            </a:endParaRPr>
          </a:p>
          <a:p>
            <a:r>
              <a:rPr lang="ja-JP" altLang="en-US" sz="1800" b="1" dirty="0" smtClean="0">
                <a:latin typeface="Meiryo" panose="020B0604030504040204" pitchFamily="34" charset="-128"/>
                <a:ea typeface="Meiryo" panose="020B0604030504040204" pitchFamily="34" charset="-128"/>
              </a:rPr>
              <a:t>いる</a:t>
            </a:r>
            <a:r>
              <a:rPr lang="ja-JP" altLang="en-US" sz="1800" b="1" dirty="0">
                <a:latin typeface="Meiryo" panose="020B0604030504040204" pitchFamily="34" charset="-128"/>
                <a:ea typeface="Meiryo" panose="020B0604030504040204" pitchFamily="34" charset="-128"/>
              </a:rPr>
              <a:t>時</a:t>
            </a:r>
            <a:r>
              <a:rPr lang="ja-JP" altLang="en-US" sz="1800" b="1" dirty="0" smtClean="0">
                <a:latin typeface="Meiryo" panose="020B0604030504040204" pitchFamily="34" charset="-128"/>
                <a:ea typeface="Meiryo" panose="020B0604030504040204" pitchFamily="34" charset="-128"/>
              </a:rPr>
              <a:t>は適度</a:t>
            </a:r>
            <a:r>
              <a:rPr lang="ja-JP" altLang="en-US" sz="1800" b="1" dirty="0">
                <a:latin typeface="Meiryo" panose="020B0604030504040204" pitchFamily="34" charset="-128"/>
                <a:ea typeface="Meiryo" panose="020B0604030504040204" pitchFamily="34" charset="-128"/>
              </a:rPr>
              <a:t>な距離をとりましょう</a:t>
            </a:r>
          </a:p>
        </p:txBody>
      </p:sp>
    </p:spTree>
    <p:extLst>
      <p:ext uri="{BB962C8B-B14F-4D97-AF65-F5344CB8AC3E}">
        <p14:creationId xmlns:p14="http://schemas.microsoft.com/office/powerpoint/2010/main" val="2965362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861EDC38-4489-CA9A-75A8-650462448AB2}"/>
              </a:ext>
            </a:extLst>
          </p:cNvPr>
          <p:cNvSpPr txBox="1"/>
          <p:nvPr/>
        </p:nvSpPr>
        <p:spPr>
          <a:xfrm>
            <a:off x="1346164" y="2299491"/>
            <a:ext cx="4288816" cy="677108"/>
          </a:xfrm>
          <a:prstGeom prst="rect">
            <a:avLst/>
          </a:prstGeom>
          <a:noFill/>
        </p:spPr>
        <p:txBody>
          <a:bodyPr wrap="square">
            <a:spAutoFit/>
          </a:bodyPr>
          <a:lstStyle/>
          <a:p>
            <a:r>
              <a:rPr lang="en-US" altLang="ja-JP" sz="1900" b="1" dirty="0">
                <a:latin typeface="Meiryo" panose="020B0604030504040204" pitchFamily="34" charset="-128"/>
                <a:ea typeface="Meiryo" panose="020B0604030504040204" pitchFamily="34" charset="-128"/>
              </a:rPr>
              <a:t>Teams</a:t>
            </a:r>
            <a:r>
              <a:rPr lang="ja-JP" altLang="en-US" sz="1900" b="1" dirty="0">
                <a:latin typeface="Meiryo" panose="020B0604030504040204" pitchFamily="34" charset="-128"/>
                <a:ea typeface="Meiryo" panose="020B0604030504040204" pitchFamily="34" charset="-128"/>
              </a:rPr>
              <a:t>を起動</a:t>
            </a:r>
            <a:r>
              <a:rPr lang="ja-JP" altLang="en-US" sz="1900" b="1" dirty="0" smtClean="0">
                <a:latin typeface="Meiryo" panose="020B0604030504040204" pitchFamily="34" charset="-128"/>
                <a:ea typeface="Meiryo" panose="020B0604030504040204" pitchFamily="34" charset="-128"/>
              </a:rPr>
              <a:t>し</a:t>
            </a:r>
            <a:endParaRPr lang="en-US" altLang="ja-JP" sz="1900" b="1" dirty="0">
              <a:latin typeface="Meiryo" panose="020B0604030504040204" pitchFamily="34" charset="-128"/>
              <a:ea typeface="Meiryo" panose="020B0604030504040204" pitchFamily="34" charset="-128"/>
            </a:endParaRPr>
          </a:p>
          <a:p>
            <a:r>
              <a:rPr lang="ja-JP" altLang="en-US" sz="1900" b="1" dirty="0" smtClean="0">
                <a:latin typeface="Meiryo" panose="020B0604030504040204" pitchFamily="34" charset="-128"/>
                <a:ea typeface="Meiryo" panose="020B0604030504040204" pitchFamily="34" charset="-128"/>
              </a:rPr>
              <a:t>「後</a:t>
            </a:r>
            <a:r>
              <a:rPr lang="ja-JP" altLang="en-US" sz="1900" b="1" dirty="0">
                <a:latin typeface="Meiryo" panose="020B0604030504040204" pitchFamily="34" charset="-128"/>
                <a:ea typeface="Meiryo" panose="020B0604030504040204" pitchFamily="34" charset="-128"/>
              </a:rPr>
              <a:t>で会議する」をクリック</a:t>
            </a:r>
          </a:p>
        </p:txBody>
      </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grpSp>
        <p:nvGrpSpPr>
          <p:cNvPr id="10" name="グループ化 9">
            <a:extLst>
              <a:ext uri="{FF2B5EF4-FFF2-40B4-BE49-F238E27FC236}">
                <a16:creationId xmlns:a16="http://schemas.microsoft.com/office/drawing/2014/main" id="{753DBDF3-C0F0-BB76-B1F5-82900E5A6727}"/>
              </a:ext>
            </a:extLst>
          </p:cNvPr>
          <p:cNvGrpSpPr/>
          <p:nvPr/>
        </p:nvGrpSpPr>
        <p:grpSpPr>
          <a:xfrm>
            <a:off x="621369" y="0"/>
            <a:ext cx="1351370" cy="1047014"/>
            <a:chOff x="604646" y="0"/>
            <a:chExt cx="1351370" cy="1047014"/>
          </a:xfrm>
          <a:solidFill>
            <a:srgbClr val="C62153"/>
          </a:solidFill>
        </p:grpSpPr>
        <p:sp>
          <p:nvSpPr>
            <p:cNvPr id="15" name="片側の 2 つの角を切り取った四角形 30">
              <a:extLst>
                <a:ext uri="{FF2B5EF4-FFF2-40B4-BE49-F238E27FC236}">
                  <a16:creationId xmlns:a16="http://schemas.microsoft.com/office/drawing/2014/main" id="{B1C5D2DB-FD5F-D157-6B31-F34CEEA3F6C4}"/>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片側の 2 つの角を切り取った四角形 31">
              <a:extLst>
                <a:ext uri="{FF2B5EF4-FFF2-40B4-BE49-F238E27FC236}">
                  <a16:creationId xmlns:a16="http://schemas.microsoft.com/office/drawing/2014/main" id="{D0852D09-E9E8-632C-D889-5E84CC21837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304C49FD-1D7D-DF80-951C-A69C176D2FFB}"/>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grpSp>
        <p:nvGrpSpPr>
          <p:cNvPr id="32" name="グループ化 31">
            <a:extLst>
              <a:ext uri="{FF2B5EF4-FFF2-40B4-BE49-F238E27FC236}">
                <a16:creationId xmlns:a16="http://schemas.microsoft.com/office/drawing/2014/main" id="{E428CD9C-EA13-F6F9-50DB-C4AB1F4F35C0}"/>
              </a:ext>
            </a:extLst>
          </p:cNvPr>
          <p:cNvGrpSpPr/>
          <p:nvPr/>
        </p:nvGrpSpPr>
        <p:grpSpPr>
          <a:xfrm>
            <a:off x="828735" y="2382890"/>
            <a:ext cx="468319" cy="553998"/>
            <a:chOff x="828735" y="2382890"/>
            <a:chExt cx="468319" cy="553998"/>
          </a:xfrm>
        </p:grpSpPr>
        <p:sp>
          <p:nvSpPr>
            <p:cNvPr id="33" name="円/楕円 33">
              <a:extLst>
                <a:ext uri="{FF2B5EF4-FFF2-40B4-BE49-F238E27FC236}">
                  <a16:creationId xmlns:a16="http://schemas.microsoft.com/office/drawing/2014/main" id="{318B69EB-927F-0ADA-A349-56D084B2E563}"/>
                </a:ext>
              </a:extLst>
            </p:cNvPr>
            <p:cNvSpPr/>
            <p:nvPr/>
          </p:nvSpPr>
          <p:spPr>
            <a:xfrm>
              <a:off x="828735" y="2391134"/>
              <a:ext cx="468319" cy="468319"/>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2A0EF92B-D772-48CE-C936-4869C081C4E6}"/>
                </a:ext>
              </a:extLst>
            </p:cNvPr>
            <p:cNvSpPr txBox="1"/>
            <p:nvPr/>
          </p:nvSpPr>
          <p:spPr>
            <a:xfrm>
              <a:off x="907880" y="2382890"/>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grpSp>
      <p:grpSp>
        <p:nvGrpSpPr>
          <p:cNvPr id="43" name="グループ化 42">
            <a:extLst>
              <a:ext uri="{FF2B5EF4-FFF2-40B4-BE49-F238E27FC236}">
                <a16:creationId xmlns:a16="http://schemas.microsoft.com/office/drawing/2014/main" id="{D8B6CD0E-EE85-B8ED-3022-14134FDFA657}"/>
              </a:ext>
            </a:extLst>
          </p:cNvPr>
          <p:cNvGrpSpPr/>
          <p:nvPr/>
        </p:nvGrpSpPr>
        <p:grpSpPr>
          <a:xfrm>
            <a:off x="5669672" y="2379454"/>
            <a:ext cx="468319" cy="553998"/>
            <a:chOff x="6112834" y="2382890"/>
            <a:chExt cx="468319" cy="553998"/>
          </a:xfrm>
        </p:grpSpPr>
        <p:sp>
          <p:nvSpPr>
            <p:cNvPr id="44" name="円/楕円 35">
              <a:extLst>
                <a:ext uri="{FF2B5EF4-FFF2-40B4-BE49-F238E27FC236}">
                  <a16:creationId xmlns:a16="http://schemas.microsoft.com/office/drawing/2014/main" id="{9716250E-A8C1-0FB5-18B9-2FEB194DE781}"/>
                </a:ext>
              </a:extLst>
            </p:cNvPr>
            <p:cNvSpPr/>
            <p:nvPr/>
          </p:nvSpPr>
          <p:spPr>
            <a:xfrm>
              <a:off x="6112834" y="2391134"/>
              <a:ext cx="468319" cy="468319"/>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94E9C31D-1E0E-3660-F43A-094BA1BCB446}"/>
                </a:ext>
              </a:extLst>
            </p:cNvPr>
            <p:cNvSpPr txBox="1"/>
            <p:nvPr/>
          </p:nvSpPr>
          <p:spPr>
            <a:xfrm>
              <a:off x="6191979" y="2382890"/>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nvGrpSpPr>
          <p:cNvPr id="11" name="グループ化 10">
            <a:extLst>
              <a:ext uri="{FF2B5EF4-FFF2-40B4-BE49-F238E27FC236}">
                <a16:creationId xmlns:a16="http://schemas.microsoft.com/office/drawing/2014/main" id="{107B9B52-B315-F653-E1EE-734E9C7368F9}"/>
              </a:ext>
            </a:extLst>
          </p:cNvPr>
          <p:cNvGrpSpPr/>
          <p:nvPr/>
        </p:nvGrpSpPr>
        <p:grpSpPr>
          <a:xfrm>
            <a:off x="621369" y="10633"/>
            <a:ext cx="1351370" cy="1036381"/>
            <a:chOff x="604646" y="0"/>
            <a:chExt cx="1351370" cy="1036381"/>
          </a:xfrm>
          <a:solidFill>
            <a:srgbClr val="C62153"/>
          </a:solidFill>
        </p:grpSpPr>
        <p:sp>
          <p:nvSpPr>
            <p:cNvPr id="12" name="片側の 2 つの角を切り取った四角形 11">
              <a:extLst>
                <a:ext uri="{FF2B5EF4-FFF2-40B4-BE49-F238E27FC236}">
                  <a16:creationId xmlns:a16="http://schemas.microsoft.com/office/drawing/2014/main" id="{C6002231-31DE-4A05-F102-F32AE3AD2377}"/>
                </a:ext>
              </a:extLst>
            </p:cNvPr>
            <p:cNvSpPr/>
            <p:nvPr/>
          </p:nvSpPr>
          <p:spPr>
            <a:xfrm>
              <a:off x="604647" y="513160"/>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片側の 2 つの角を切り取った四角形 13">
              <a:extLst>
                <a:ext uri="{FF2B5EF4-FFF2-40B4-BE49-F238E27FC236}">
                  <a16:creationId xmlns:a16="http://schemas.microsoft.com/office/drawing/2014/main" id="{8B2EEF0F-B665-BA95-AC2C-66B7EE0F66B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2DF7028B-704C-DDE6-9B96-594130891E73}"/>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22" name="テキスト ボックス 21">
            <a:extLst>
              <a:ext uri="{FF2B5EF4-FFF2-40B4-BE49-F238E27FC236}">
                <a16:creationId xmlns:a16="http://schemas.microsoft.com/office/drawing/2014/main" id="{87B0810A-75D6-4ED4-A1AE-1BE8E2724455}"/>
              </a:ext>
            </a:extLst>
          </p:cNvPr>
          <p:cNvSpPr txBox="1"/>
          <p:nvPr/>
        </p:nvSpPr>
        <p:spPr>
          <a:xfrm>
            <a:off x="6197331" y="2464092"/>
            <a:ext cx="3719113" cy="384721"/>
          </a:xfrm>
          <a:prstGeom prst="rect">
            <a:avLst/>
          </a:prstGeom>
          <a:noFill/>
        </p:spPr>
        <p:txBody>
          <a:bodyPr wrap="square">
            <a:spAutoFit/>
          </a:bodyPr>
          <a:lstStyle/>
          <a:p>
            <a:r>
              <a:rPr lang="ja-JP" altLang="en-US" sz="1900" b="1" dirty="0">
                <a:latin typeface="Meiryo" panose="020B0604030504040204" pitchFamily="34" charset="-128"/>
                <a:ea typeface="Meiryo" panose="020B0604030504040204" pitchFamily="34" charset="-128"/>
              </a:rPr>
              <a:t>スケジュールを設定</a:t>
            </a:r>
          </a:p>
        </p:txBody>
      </p:sp>
      <p:sp>
        <p:nvSpPr>
          <p:cNvPr id="29" name="テキスト ボックス 28">
            <a:extLst>
              <a:ext uri="{FF2B5EF4-FFF2-40B4-BE49-F238E27FC236}">
                <a16:creationId xmlns:a16="http://schemas.microsoft.com/office/drawing/2014/main" id="{55A32127-850C-F56D-34F7-57FADB4D9430}"/>
              </a:ext>
            </a:extLst>
          </p:cNvPr>
          <p:cNvSpPr txBox="1"/>
          <p:nvPr/>
        </p:nvSpPr>
        <p:spPr>
          <a:xfrm>
            <a:off x="762208" y="6006735"/>
            <a:ext cx="4500867" cy="246221"/>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画面左の「会議」タブをクリックし、「後で会議する」を</a:t>
            </a:r>
            <a:r>
              <a:rPr lang="ja-JP" altLang="en-US" sz="1000" dirty="0" smtClean="0">
                <a:latin typeface="Meiryo" panose="020B0604030504040204" pitchFamily="34" charset="-128"/>
                <a:ea typeface="Meiryo" panose="020B0604030504040204" pitchFamily="34" charset="-128"/>
              </a:rPr>
              <a:t>クリックします。</a:t>
            </a:r>
            <a:endParaRPr lang="en-US" altLang="ja-JP" sz="1000" dirty="0">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FE440743-44AF-98DC-5277-310588AC298B}"/>
              </a:ext>
            </a:extLst>
          </p:cNvPr>
          <p:cNvSpPr txBox="1"/>
          <p:nvPr/>
        </p:nvSpPr>
        <p:spPr>
          <a:xfrm>
            <a:off x="5669672" y="5929885"/>
            <a:ext cx="4187369" cy="400110"/>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わかりやすい「タイトル」を入力し、事前に友人と決めた日時の入力が完了したら「スケジュールする」を</a:t>
            </a:r>
            <a:r>
              <a:rPr lang="ja-JP" altLang="en-US" sz="1000" dirty="0" smtClean="0">
                <a:latin typeface="Meiryo" panose="020B0604030504040204" pitchFamily="34" charset="-128"/>
                <a:ea typeface="Meiryo" panose="020B0604030504040204" pitchFamily="34" charset="-128"/>
              </a:rPr>
              <a:t>クリックします。</a:t>
            </a:r>
            <a:endParaRPr lang="en-US" altLang="ja-JP" sz="1000" dirty="0">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C5AE3599-BECB-1850-A966-3CA3FAA3F50D}"/>
              </a:ext>
            </a:extLst>
          </p:cNvPr>
          <p:cNvSpPr txBox="1"/>
          <p:nvPr/>
        </p:nvSpPr>
        <p:spPr>
          <a:xfrm>
            <a:off x="805390" y="1440245"/>
            <a:ext cx="6895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1. Teams</a:t>
            </a:r>
            <a:r>
              <a:rPr lang="ja-JP" altLang="en-US" sz="2800" b="1" dirty="0">
                <a:latin typeface="Meiryo" panose="020B0604030504040204" pitchFamily="34" charset="-128"/>
                <a:ea typeface="Meiryo" panose="020B0604030504040204" pitchFamily="34" charset="-128"/>
              </a:rPr>
              <a:t>の</a:t>
            </a:r>
            <a:r>
              <a:rPr lang="en-US" altLang="ja-JP" sz="2800" b="1" dirty="0">
                <a:latin typeface="Meiryo" panose="020B0604030504040204" pitchFamily="34" charset="-128"/>
                <a:ea typeface="Meiryo" panose="020B0604030504040204" pitchFamily="34" charset="-128"/>
              </a:rPr>
              <a:t>URL</a:t>
            </a:r>
            <a:r>
              <a:rPr lang="ja-JP" altLang="en-US" sz="2800" b="1" dirty="0">
                <a:latin typeface="Meiryo" panose="020B0604030504040204" pitchFamily="34" charset="-128"/>
                <a:ea typeface="Meiryo" panose="020B0604030504040204" pitchFamily="34" charset="-128"/>
              </a:rPr>
              <a:t>を作成</a:t>
            </a:r>
          </a:p>
        </p:txBody>
      </p:sp>
      <p:sp>
        <p:nvSpPr>
          <p:cNvPr id="2" name="テキスト ボックス 1">
            <a:extLst>
              <a:ext uri="{FF2B5EF4-FFF2-40B4-BE49-F238E27FC236}">
                <a16:creationId xmlns:a16="http://schemas.microsoft.com/office/drawing/2014/main" id="{7F8669CD-8522-8F38-85A6-53BC27E56EBF}"/>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a:t>
            </a:r>
            <a:r>
              <a:rPr lang="en-US" altLang="ja-JP" sz="2400" b="1" dirty="0">
                <a:latin typeface="Meiryo" panose="020B0604030504040204" pitchFamily="34" charset="-128"/>
                <a:ea typeface="Meiryo" panose="020B0604030504040204" pitchFamily="34" charset="-128"/>
              </a:rPr>
              <a:t>Teams</a:t>
            </a:r>
            <a:r>
              <a:rPr lang="ja-JP" altLang="en-US" sz="2400" b="1">
                <a:latin typeface="Meiryo" panose="020B0604030504040204" pitchFamily="34" charset="-128"/>
                <a:ea typeface="Meiryo" panose="020B0604030504040204" pitchFamily="34" charset="-128"/>
              </a:rPr>
              <a:t>ホスト実践編］</a:t>
            </a:r>
            <a:endParaRPr lang="ja-JP" altLang="en-US" sz="2400" b="1" dirty="0">
              <a:latin typeface="Meiryo" panose="020B0604030504040204" pitchFamily="34" charset="-128"/>
              <a:ea typeface="Meiryo" panose="020B0604030504040204" pitchFamily="34" charset="-128"/>
            </a:endParaRPr>
          </a:p>
        </p:txBody>
      </p:sp>
      <p:pic>
        <p:nvPicPr>
          <p:cNvPr id="5" name="図 4" descr="グラフィカル ユーザー インターフェイス, アプリケーション, Teams&#10;&#10;自動的に生成された説明">
            <a:extLst>
              <a:ext uri="{FF2B5EF4-FFF2-40B4-BE49-F238E27FC236}">
                <a16:creationId xmlns:a16="http://schemas.microsoft.com/office/drawing/2014/main" id="{B0205461-F9D8-9B04-9C19-FAE23C03937A}"/>
              </a:ext>
            </a:extLst>
          </p:cNvPr>
          <p:cNvPicPr>
            <a:picLocks noChangeAspect="1"/>
          </p:cNvPicPr>
          <p:nvPr/>
        </p:nvPicPr>
        <p:blipFill>
          <a:blip r:embed="rId3"/>
          <a:stretch>
            <a:fillRect/>
          </a:stretch>
        </p:blipFill>
        <p:spPr>
          <a:xfrm>
            <a:off x="828735" y="2925840"/>
            <a:ext cx="4706564" cy="2944800"/>
          </a:xfrm>
          <a:prstGeom prst="rect">
            <a:avLst/>
          </a:prstGeom>
          <a:effectLst>
            <a:outerShdw blurRad="50800" dist="38100" dir="2700000" algn="tl" rotWithShape="0">
              <a:prstClr val="black">
                <a:alpha val="40000"/>
              </a:prstClr>
            </a:outerShdw>
          </a:effectLst>
        </p:spPr>
      </p:pic>
      <p:sp>
        <p:nvSpPr>
          <p:cNvPr id="40" name="角丸四角形 39">
            <a:extLst>
              <a:ext uri="{FF2B5EF4-FFF2-40B4-BE49-F238E27FC236}">
                <a16:creationId xmlns:a16="http://schemas.microsoft.com/office/drawing/2014/main" id="{8A1DDBF2-54A0-0859-793F-928C39FF013A}"/>
              </a:ext>
            </a:extLst>
          </p:cNvPr>
          <p:cNvSpPr/>
          <p:nvPr/>
        </p:nvSpPr>
        <p:spPr>
          <a:xfrm>
            <a:off x="1614316" y="3779837"/>
            <a:ext cx="647838" cy="159131"/>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a:extLst>
              <a:ext uri="{FF2B5EF4-FFF2-40B4-BE49-F238E27FC236}">
                <a16:creationId xmlns:a16="http://schemas.microsoft.com/office/drawing/2014/main" id="{EFAB09E7-17E1-842A-3050-9530B9397B85}"/>
              </a:ext>
            </a:extLst>
          </p:cNvPr>
          <p:cNvGrpSpPr/>
          <p:nvPr/>
        </p:nvGrpSpPr>
        <p:grpSpPr>
          <a:xfrm>
            <a:off x="1554537" y="4014701"/>
            <a:ext cx="1169544" cy="463566"/>
            <a:chOff x="6639651" y="5018651"/>
            <a:chExt cx="1169544" cy="463566"/>
          </a:xfrm>
        </p:grpSpPr>
        <p:sp>
          <p:nvSpPr>
            <p:cNvPr id="46" name="円形吹き出し 45">
              <a:extLst>
                <a:ext uri="{FF2B5EF4-FFF2-40B4-BE49-F238E27FC236}">
                  <a16:creationId xmlns:a16="http://schemas.microsoft.com/office/drawing/2014/main" id="{21A5398A-B8D1-996F-623A-F2F8577EDF91}"/>
                </a:ext>
              </a:extLst>
            </p:cNvPr>
            <p:cNvSpPr/>
            <p:nvPr/>
          </p:nvSpPr>
          <p:spPr>
            <a:xfrm>
              <a:off x="6795909" y="5018651"/>
              <a:ext cx="857028" cy="463566"/>
            </a:xfrm>
            <a:prstGeom prst="wedgeEllipseCallout">
              <a:avLst>
                <a:gd name="adj1" fmla="val -31352"/>
                <a:gd name="adj2" fmla="val -5444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20DEBE09-3F57-7C39-47D4-D3CA20BE3E45}"/>
                </a:ext>
              </a:extLst>
            </p:cNvPr>
            <p:cNvSpPr txBox="1"/>
            <p:nvPr/>
          </p:nvSpPr>
          <p:spPr>
            <a:xfrm>
              <a:off x="6639651" y="5155850"/>
              <a:ext cx="1169544"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クリック</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48" name="角丸四角形 47">
            <a:extLst>
              <a:ext uri="{FF2B5EF4-FFF2-40B4-BE49-F238E27FC236}">
                <a16:creationId xmlns:a16="http://schemas.microsoft.com/office/drawing/2014/main" id="{70E10750-979A-61CC-957D-0A4EC01F1950}"/>
              </a:ext>
            </a:extLst>
          </p:cNvPr>
          <p:cNvSpPr/>
          <p:nvPr/>
        </p:nvSpPr>
        <p:spPr>
          <a:xfrm>
            <a:off x="850917" y="3435888"/>
            <a:ext cx="189318" cy="185135"/>
          </a:xfrm>
          <a:prstGeom prst="roundRect">
            <a:avLst/>
          </a:prstGeom>
          <a:noFill/>
          <a:ln w="28575">
            <a:solidFill>
              <a:srgbClr val="FF6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49" descr="グラフィカル ユーザー インターフェイス, アプリケーション, Teams&#10;&#10;自動的に生成された説明">
            <a:extLst>
              <a:ext uri="{FF2B5EF4-FFF2-40B4-BE49-F238E27FC236}">
                <a16:creationId xmlns:a16="http://schemas.microsoft.com/office/drawing/2014/main" id="{C0330F6D-7DBC-8261-EE4E-28BE6DB71ED2}"/>
              </a:ext>
            </a:extLst>
          </p:cNvPr>
          <p:cNvPicPr>
            <a:picLocks noChangeAspect="1"/>
          </p:cNvPicPr>
          <p:nvPr/>
        </p:nvPicPr>
        <p:blipFill>
          <a:blip r:embed="rId4"/>
          <a:stretch>
            <a:fillRect/>
          </a:stretch>
        </p:blipFill>
        <p:spPr>
          <a:xfrm>
            <a:off x="5669672" y="2916949"/>
            <a:ext cx="4701460" cy="2944800"/>
          </a:xfrm>
          <a:prstGeom prst="rect">
            <a:avLst/>
          </a:prstGeom>
          <a:effectLst>
            <a:outerShdw blurRad="50800" dist="38100" dir="2700000" algn="tl" rotWithShape="0">
              <a:prstClr val="black">
                <a:alpha val="40000"/>
              </a:prstClr>
            </a:outerShdw>
          </a:effectLst>
        </p:spPr>
      </p:pic>
      <p:sp>
        <p:nvSpPr>
          <p:cNvPr id="52" name="角丸四角形 51">
            <a:extLst>
              <a:ext uri="{FF2B5EF4-FFF2-40B4-BE49-F238E27FC236}">
                <a16:creationId xmlns:a16="http://schemas.microsoft.com/office/drawing/2014/main" id="{7B90A555-0ED6-E5EB-DBE1-0524CA8D2265}"/>
              </a:ext>
            </a:extLst>
          </p:cNvPr>
          <p:cNvSpPr/>
          <p:nvPr/>
        </p:nvSpPr>
        <p:spPr>
          <a:xfrm>
            <a:off x="7224929" y="4273958"/>
            <a:ext cx="1926003" cy="307279"/>
          </a:xfrm>
          <a:prstGeom prst="roundRect">
            <a:avLst/>
          </a:prstGeom>
          <a:noFill/>
          <a:ln w="28575">
            <a:solidFill>
              <a:srgbClr val="FF6B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角丸四角形 52">
            <a:extLst>
              <a:ext uri="{FF2B5EF4-FFF2-40B4-BE49-F238E27FC236}">
                <a16:creationId xmlns:a16="http://schemas.microsoft.com/office/drawing/2014/main" id="{29DA3232-0DFA-168D-9EAC-4F559E2B2F3B}"/>
              </a:ext>
            </a:extLst>
          </p:cNvPr>
          <p:cNvSpPr/>
          <p:nvPr/>
        </p:nvSpPr>
        <p:spPr>
          <a:xfrm>
            <a:off x="8609987" y="4588165"/>
            <a:ext cx="544409" cy="159131"/>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グループ化 53">
            <a:extLst>
              <a:ext uri="{FF2B5EF4-FFF2-40B4-BE49-F238E27FC236}">
                <a16:creationId xmlns:a16="http://schemas.microsoft.com/office/drawing/2014/main" id="{AEC5A1E6-15FA-0AF9-3616-6B423A44D796}"/>
              </a:ext>
            </a:extLst>
          </p:cNvPr>
          <p:cNvGrpSpPr/>
          <p:nvPr/>
        </p:nvGrpSpPr>
        <p:grpSpPr>
          <a:xfrm>
            <a:off x="8644782" y="4815432"/>
            <a:ext cx="1169544" cy="463566"/>
            <a:chOff x="6639651" y="5018651"/>
            <a:chExt cx="1169544" cy="463566"/>
          </a:xfrm>
        </p:grpSpPr>
        <p:sp>
          <p:nvSpPr>
            <p:cNvPr id="55" name="円形吹き出し 54">
              <a:extLst>
                <a:ext uri="{FF2B5EF4-FFF2-40B4-BE49-F238E27FC236}">
                  <a16:creationId xmlns:a16="http://schemas.microsoft.com/office/drawing/2014/main" id="{08381B70-2E8E-FA10-3A1D-E69CB86610C8}"/>
                </a:ext>
              </a:extLst>
            </p:cNvPr>
            <p:cNvSpPr/>
            <p:nvPr/>
          </p:nvSpPr>
          <p:spPr>
            <a:xfrm>
              <a:off x="6795909" y="5018651"/>
              <a:ext cx="857028" cy="463566"/>
            </a:xfrm>
            <a:prstGeom prst="wedgeEllipseCallout">
              <a:avLst>
                <a:gd name="adj1" fmla="val -31352"/>
                <a:gd name="adj2" fmla="val -5444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C8F723F8-06F4-50D0-9C83-CDBF694BD678}"/>
                </a:ext>
              </a:extLst>
            </p:cNvPr>
            <p:cNvSpPr txBox="1"/>
            <p:nvPr/>
          </p:nvSpPr>
          <p:spPr>
            <a:xfrm>
              <a:off x="6639651" y="5155850"/>
              <a:ext cx="1169544"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クリック</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58" name="円形吹き出し 57">
            <a:extLst>
              <a:ext uri="{FF2B5EF4-FFF2-40B4-BE49-F238E27FC236}">
                <a16:creationId xmlns:a16="http://schemas.microsoft.com/office/drawing/2014/main" id="{F2C3FCAB-A29F-6772-711F-E6EC5F017C99}"/>
              </a:ext>
            </a:extLst>
          </p:cNvPr>
          <p:cNvSpPr/>
          <p:nvPr/>
        </p:nvSpPr>
        <p:spPr>
          <a:xfrm>
            <a:off x="7999144" y="3683779"/>
            <a:ext cx="941656" cy="509341"/>
          </a:xfrm>
          <a:prstGeom prst="wedgeEllipseCallout">
            <a:avLst>
              <a:gd name="adj1" fmla="val -37225"/>
              <a:gd name="adj2" fmla="val 55940"/>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5C30832B-E95F-1418-FE92-B1AB0B207339}"/>
              </a:ext>
            </a:extLst>
          </p:cNvPr>
          <p:cNvSpPr txBox="1"/>
          <p:nvPr/>
        </p:nvSpPr>
        <p:spPr>
          <a:xfrm>
            <a:off x="7902153" y="3728987"/>
            <a:ext cx="1169544" cy="430887"/>
          </a:xfrm>
          <a:prstGeom prst="rect">
            <a:avLst/>
          </a:prstGeom>
          <a:noFill/>
        </p:spPr>
        <p:txBody>
          <a:bodyPr wrap="square">
            <a:spAutoFit/>
          </a:bodyPr>
          <a:lstStyle/>
          <a:p>
            <a:pPr algn="ctr"/>
            <a:r>
              <a:rPr lang="ja-JP" altLang="en-US" sz="1100" b="1" dirty="0">
                <a:solidFill>
                  <a:srgbClr val="FF6000"/>
                </a:solidFill>
                <a:latin typeface="Meiryo" panose="020B0604030504040204" pitchFamily="34" charset="-128"/>
                <a:ea typeface="Meiryo" panose="020B0604030504040204" pitchFamily="34" charset="-128"/>
              </a:rPr>
              <a:t>タイトル</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dirty="0">
                <a:solidFill>
                  <a:srgbClr val="FF6000"/>
                </a:solidFill>
                <a:latin typeface="Meiryo" panose="020B0604030504040204" pitchFamily="34" charset="-128"/>
                <a:ea typeface="Meiryo" panose="020B0604030504040204" pitchFamily="34" charset="-128"/>
              </a:rPr>
              <a:t>日時を入力</a:t>
            </a:r>
            <a:endParaRPr lang="en-US" altLang="ja-JP" sz="1100" b="1" dirty="0">
              <a:solidFill>
                <a:srgbClr val="FF6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29033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アプリケーション, Teams&#10;&#10;自動的に生成された説明">
            <a:extLst>
              <a:ext uri="{FF2B5EF4-FFF2-40B4-BE49-F238E27FC236}">
                <a16:creationId xmlns:a16="http://schemas.microsoft.com/office/drawing/2014/main" id="{A58A57F3-E439-9284-A089-9CA5322D1DA8}"/>
              </a:ext>
            </a:extLst>
          </p:cNvPr>
          <p:cNvPicPr>
            <a:picLocks noChangeAspect="1"/>
          </p:cNvPicPr>
          <p:nvPr/>
        </p:nvPicPr>
        <p:blipFill>
          <a:blip r:embed="rId3"/>
          <a:stretch>
            <a:fillRect/>
          </a:stretch>
        </p:blipFill>
        <p:spPr>
          <a:xfrm>
            <a:off x="805390" y="2952694"/>
            <a:ext cx="4703368" cy="2944800"/>
          </a:xfrm>
          <a:prstGeom prst="rect">
            <a:avLst/>
          </a:prstGeom>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FC05FFAE-48B1-3CEF-70F6-8A8B6413E831}"/>
              </a:ext>
            </a:extLst>
          </p:cNvPr>
          <p:cNvSpPr txBox="1"/>
          <p:nvPr/>
        </p:nvSpPr>
        <p:spPr>
          <a:xfrm>
            <a:off x="2425078" y="3832964"/>
            <a:ext cx="184731" cy="369332"/>
          </a:xfrm>
          <a:prstGeom prst="rect">
            <a:avLst/>
          </a:prstGeom>
          <a:noFill/>
        </p:spPr>
        <p:txBody>
          <a:bodyPr wrap="none" rtlCol="0">
            <a:spAutoFit/>
          </a:bodyPr>
          <a:lstStyle/>
          <a:p>
            <a:endParaRPr kumimoji="1" lang="ja-JP" altLang="en-US"/>
          </a:p>
        </p:txBody>
      </p:sp>
      <p:sp>
        <p:nvSpPr>
          <p:cNvPr id="20" name="テキスト ボックス 19">
            <a:extLst>
              <a:ext uri="{FF2B5EF4-FFF2-40B4-BE49-F238E27FC236}">
                <a16:creationId xmlns:a16="http://schemas.microsoft.com/office/drawing/2014/main" id="{861EDC38-4489-CA9A-75A8-650462448AB2}"/>
              </a:ext>
            </a:extLst>
          </p:cNvPr>
          <p:cNvSpPr txBox="1"/>
          <p:nvPr/>
        </p:nvSpPr>
        <p:spPr>
          <a:xfrm>
            <a:off x="1356394" y="2474732"/>
            <a:ext cx="4187369" cy="384721"/>
          </a:xfrm>
          <a:prstGeom prst="rect">
            <a:avLst/>
          </a:prstGeom>
          <a:noFill/>
        </p:spPr>
        <p:txBody>
          <a:bodyPr wrap="square">
            <a:spAutoFit/>
          </a:bodyPr>
          <a:lstStyle/>
          <a:p>
            <a:r>
              <a:rPr lang="ja-JP" altLang="en-US" sz="1900" b="1" dirty="0">
                <a:latin typeface="Meiryo" panose="020B0604030504040204" pitchFamily="34" charset="-128"/>
                <a:ea typeface="Meiryo" panose="020B0604030504040204" pitchFamily="34" charset="-128"/>
              </a:rPr>
              <a:t>「</a:t>
            </a:r>
            <a:r>
              <a:rPr lang="ja-JP" altLang="en-US" sz="1900" b="1" dirty="0" smtClean="0">
                <a:latin typeface="Meiryo" panose="020B0604030504040204" pitchFamily="34" charset="-128"/>
                <a:ea typeface="Meiryo" panose="020B0604030504040204" pitchFamily="34" charset="-128"/>
              </a:rPr>
              <a:t>リンクのコピー</a:t>
            </a:r>
            <a:r>
              <a:rPr lang="ja-JP" altLang="en-US" sz="1900" b="1" dirty="0">
                <a:latin typeface="Meiryo" panose="020B0604030504040204" pitchFamily="34" charset="-128"/>
                <a:ea typeface="Meiryo" panose="020B0604030504040204" pitchFamily="34" charset="-128"/>
              </a:rPr>
              <a:t>」をクリック</a:t>
            </a:r>
          </a:p>
        </p:txBody>
      </p:sp>
      <p:sp>
        <p:nvSpPr>
          <p:cNvPr id="27" name="テキスト ボックス 26">
            <a:extLst>
              <a:ext uri="{FF2B5EF4-FFF2-40B4-BE49-F238E27FC236}">
                <a16:creationId xmlns:a16="http://schemas.microsoft.com/office/drawing/2014/main" id="{FFC4FF8C-09F2-21A4-31AC-2A66ECBA74EC}"/>
              </a:ext>
            </a:extLst>
          </p:cNvPr>
          <p:cNvSpPr txBox="1"/>
          <p:nvPr/>
        </p:nvSpPr>
        <p:spPr>
          <a:xfrm>
            <a:off x="6092204" y="6025952"/>
            <a:ext cx="4188991" cy="246221"/>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友人へ</a:t>
            </a:r>
            <a:r>
              <a:rPr lang="en-US" altLang="ja-JP" sz="1000" dirty="0">
                <a:latin typeface="Meiryo" panose="020B0604030504040204" pitchFamily="34" charset="-128"/>
                <a:ea typeface="Meiryo" panose="020B0604030504040204" pitchFamily="34" charset="-128"/>
              </a:rPr>
              <a:t>Teams</a:t>
            </a:r>
            <a:r>
              <a:rPr lang="ja-JP" altLang="en-US" sz="1000" dirty="0">
                <a:latin typeface="Meiryo" panose="020B0604030504040204" pitchFamily="34" charset="-128"/>
                <a:ea typeface="Meiryo" panose="020B0604030504040204" pitchFamily="34" charset="-128"/>
              </a:rPr>
              <a:t>の参加</a:t>
            </a:r>
            <a:r>
              <a:rPr lang="en-US" altLang="ja-JP" sz="1000" dirty="0">
                <a:latin typeface="Meiryo" panose="020B0604030504040204" pitchFamily="34" charset="-128"/>
                <a:ea typeface="Meiryo" panose="020B0604030504040204" pitchFamily="34" charset="-128"/>
              </a:rPr>
              <a:t>URL</a:t>
            </a:r>
            <a:r>
              <a:rPr lang="ja-JP" altLang="en-US" sz="1000" dirty="0">
                <a:latin typeface="Meiryo" panose="020B0604030504040204" pitchFamily="34" charset="-128"/>
                <a:ea typeface="Meiryo" panose="020B0604030504040204" pitchFamily="34" charset="-128"/>
              </a:rPr>
              <a:t>を</a:t>
            </a:r>
            <a:r>
              <a:rPr lang="ja-JP" altLang="en-US" sz="1000" dirty="0" smtClean="0">
                <a:latin typeface="Meiryo" panose="020B0604030504040204" pitchFamily="34" charset="-128"/>
                <a:ea typeface="Meiryo" panose="020B0604030504040204" pitchFamily="34" charset="-128"/>
              </a:rPr>
              <a:t>連絡します。</a:t>
            </a:r>
            <a:endParaRPr lang="en-US" altLang="ja-JP" sz="1000" dirty="0">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grpSp>
        <p:nvGrpSpPr>
          <p:cNvPr id="10" name="グループ化 9">
            <a:extLst>
              <a:ext uri="{FF2B5EF4-FFF2-40B4-BE49-F238E27FC236}">
                <a16:creationId xmlns:a16="http://schemas.microsoft.com/office/drawing/2014/main" id="{753DBDF3-C0F0-BB76-B1F5-82900E5A6727}"/>
              </a:ext>
            </a:extLst>
          </p:cNvPr>
          <p:cNvGrpSpPr/>
          <p:nvPr/>
        </p:nvGrpSpPr>
        <p:grpSpPr>
          <a:xfrm>
            <a:off x="621369" y="0"/>
            <a:ext cx="1351370" cy="1047014"/>
            <a:chOff x="604646" y="0"/>
            <a:chExt cx="1351370" cy="1047014"/>
          </a:xfrm>
          <a:solidFill>
            <a:srgbClr val="C62153"/>
          </a:solidFill>
        </p:grpSpPr>
        <p:sp>
          <p:nvSpPr>
            <p:cNvPr id="15" name="片側の 2 つの角を切り取った四角形 30">
              <a:extLst>
                <a:ext uri="{FF2B5EF4-FFF2-40B4-BE49-F238E27FC236}">
                  <a16:creationId xmlns:a16="http://schemas.microsoft.com/office/drawing/2014/main" id="{B1C5D2DB-FD5F-D157-6B31-F34CEEA3F6C4}"/>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片側の 2 つの角を切り取った四角形 31">
              <a:extLst>
                <a:ext uri="{FF2B5EF4-FFF2-40B4-BE49-F238E27FC236}">
                  <a16:creationId xmlns:a16="http://schemas.microsoft.com/office/drawing/2014/main" id="{D0852D09-E9E8-632C-D889-5E84CC21837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304C49FD-1D7D-DF80-951C-A69C176D2FFB}"/>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grpSp>
        <p:nvGrpSpPr>
          <p:cNvPr id="32" name="グループ化 31">
            <a:extLst>
              <a:ext uri="{FF2B5EF4-FFF2-40B4-BE49-F238E27FC236}">
                <a16:creationId xmlns:a16="http://schemas.microsoft.com/office/drawing/2014/main" id="{E428CD9C-EA13-F6F9-50DB-C4AB1F4F35C0}"/>
              </a:ext>
            </a:extLst>
          </p:cNvPr>
          <p:cNvGrpSpPr/>
          <p:nvPr/>
        </p:nvGrpSpPr>
        <p:grpSpPr>
          <a:xfrm>
            <a:off x="828735" y="2391134"/>
            <a:ext cx="468319" cy="556905"/>
            <a:chOff x="828735" y="2391134"/>
            <a:chExt cx="468319" cy="556905"/>
          </a:xfrm>
        </p:grpSpPr>
        <p:sp>
          <p:nvSpPr>
            <p:cNvPr id="33" name="円/楕円 33">
              <a:extLst>
                <a:ext uri="{FF2B5EF4-FFF2-40B4-BE49-F238E27FC236}">
                  <a16:creationId xmlns:a16="http://schemas.microsoft.com/office/drawing/2014/main" id="{318B69EB-927F-0ADA-A349-56D084B2E563}"/>
                </a:ext>
              </a:extLst>
            </p:cNvPr>
            <p:cNvSpPr/>
            <p:nvPr/>
          </p:nvSpPr>
          <p:spPr>
            <a:xfrm>
              <a:off x="828735" y="2391134"/>
              <a:ext cx="468319" cy="468319"/>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2A0EF92B-D772-48CE-C936-4869C081C4E6}"/>
                </a:ext>
              </a:extLst>
            </p:cNvPr>
            <p:cNvSpPr txBox="1"/>
            <p:nvPr/>
          </p:nvSpPr>
          <p:spPr>
            <a:xfrm>
              <a:off x="919031" y="2394041"/>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３</a:t>
              </a:r>
            </a:p>
          </p:txBody>
        </p:sp>
      </p:grpSp>
      <p:grpSp>
        <p:nvGrpSpPr>
          <p:cNvPr id="43" name="グループ化 42">
            <a:extLst>
              <a:ext uri="{FF2B5EF4-FFF2-40B4-BE49-F238E27FC236}">
                <a16:creationId xmlns:a16="http://schemas.microsoft.com/office/drawing/2014/main" id="{D8B6CD0E-EE85-B8ED-3022-14134FDFA657}"/>
              </a:ext>
            </a:extLst>
          </p:cNvPr>
          <p:cNvGrpSpPr/>
          <p:nvPr/>
        </p:nvGrpSpPr>
        <p:grpSpPr>
          <a:xfrm>
            <a:off x="5933689" y="2394164"/>
            <a:ext cx="468319" cy="556905"/>
            <a:chOff x="6112834" y="2391134"/>
            <a:chExt cx="468319" cy="556905"/>
          </a:xfrm>
        </p:grpSpPr>
        <p:sp>
          <p:nvSpPr>
            <p:cNvPr id="44" name="円/楕円 35">
              <a:extLst>
                <a:ext uri="{FF2B5EF4-FFF2-40B4-BE49-F238E27FC236}">
                  <a16:creationId xmlns:a16="http://schemas.microsoft.com/office/drawing/2014/main" id="{9716250E-A8C1-0FB5-18B9-2FEB194DE781}"/>
                </a:ext>
              </a:extLst>
            </p:cNvPr>
            <p:cNvSpPr/>
            <p:nvPr/>
          </p:nvSpPr>
          <p:spPr>
            <a:xfrm>
              <a:off x="6112834" y="2391134"/>
              <a:ext cx="468319" cy="468319"/>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94E9C31D-1E0E-3660-F43A-094BA1BCB446}"/>
                </a:ext>
              </a:extLst>
            </p:cNvPr>
            <p:cNvSpPr txBox="1"/>
            <p:nvPr/>
          </p:nvSpPr>
          <p:spPr>
            <a:xfrm>
              <a:off x="6191979" y="2394041"/>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４</a:t>
              </a:r>
            </a:p>
          </p:txBody>
        </p:sp>
      </p:grpSp>
      <p:sp>
        <p:nvSpPr>
          <p:cNvPr id="2" name="角丸四角形 11">
            <a:extLst>
              <a:ext uri="{FF2B5EF4-FFF2-40B4-BE49-F238E27FC236}">
                <a16:creationId xmlns:a16="http://schemas.microsoft.com/office/drawing/2014/main" id="{FD133343-1B15-512F-76E8-76ABCA95DDD2}"/>
              </a:ext>
            </a:extLst>
          </p:cNvPr>
          <p:cNvSpPr/>
          <p:nvPr/>
        </p:nvSpPr>
        <p:spPr>
          <a:xfrm>
            <a:off x="2360686" y="4167514"/>
            <a:ext cx="1819428" cy="198022"/>
          </a:xfrm>
          <a:prstGeom prst="roundRect">
            <a:avLst>
              <a:gd name="adj" fmla="val 16667"/>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87B0810A-75D6-4ED4-A1AE-1BE8E2724455}"/>
              </a:ext>
            </a:extLst>
          </p:cNvPr>
          <p:cNvSpPr txBox="1"/>
          <p:nvPr/>
        </p:nvSpPr>
        <p:spPr>
          <a:xfrm>
            <a:off x="6461348" y="2470558"/>
            <a:ext cx="3719113" cy="384721"/>
          </a:xfrm>
          <a:prstGeom prst="rect">
            <a:avLst/>
          </a:prstGeom>
          <a:noFill/>
        </p:spPr>
        <p:txBody>
          <a:bodyPr wrap="square">
            <a:spAutoFit/>
          </a:bodyPr>
          <a:lstStyle/>
          <a:p>
            <a:r>
              <a:rPr lang="ja-JP" altLang="en-US" sz="1900" b="1" dirty="0">
                <a:latin typeface="Meiryo" panose="020B0604030504040204" pitchFamily="34" charset="-128"/>
                <a:ea typeface="Meiryo" panose="020B0604030504040204" pitchFamily="34" charset="-128"/>
              </a:rPr>
              <a:t>友人へ参加</a:t>
            </a:r>
            <a:r>
              <a:rPr lang="en-US" altLang="ja-JP" sz="1900" b="1" dirty="0" smtClean="0">
                <a:latin typeface="Meiryo" panose="020B0604030504040204" pitchFamily="34" charset="-128"/>
                <a:ea typeface="Meiryo" panose="020B0604030504040204" pitchFamily="34" charset="-128"/>
              </a:rPr>
              <a:t>URL</a:t>
            </a:r>
            <a:r>
              <a:rPr lang="ja-JP" altLang="en-US" sz="1900" b="1" dirty="0" smtClean="0">
                <a:latin typeface="Meiryo" panose="020B0604030504040204" pitchFamily="34" charset="-128"/>
                <a:ea typeface="Meiryo" panose="020B0604030504040204" pitchFamily="34" charset="-128"/>
              </a:rPr>
              <a:t>を連絡</a:t>
            </a:r>
            <a:endParaRPr lang="ja-JP" altLang="en-US" sz="1900" b="1" dirty="0">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EF69128D-DB54-3267-FBCF-4754C64109D9}"/>
              </a:ext>
            </a:extLst>
          </p:cNvPr>
          <p:cNvSpPr txBox="1"/>
          <p:nvPr/>
        </p:nvSpPr>
        <p:spPr>
          <a:xfrm>
            <a:off x="828735" y="6025952"/>
            <a:ext cx="4477375" cy="246221"/>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一番上の「リンクのコピー」をクリックし参加用</a:t>
            </a:r>
            <a:r>
              <a:rPr lang="en-US" altLang="ja-JP" sz="1000" dirty="0">
                <a:latin typeface="Meiryo" panose="020B0604030504040204" pitchFamily="34" charset="-128"/>
                <a:ea typeface="Meiryo" panose="020B0604030504040204" pitchFamily="34" charset="-128"/>
              </a:rPr>
              <a:t>URL</a:t>
            </a:r>
            <a:r>
              <a:rPr lang="ja-JP" altLang="en-US" sz="1000" dirty="0">
                <a:latin typeface="Meiryo" panose="020B0604030504040204" pitchFamily="34" charset="-128"/>
                <a:ea typeface="Meiryo" panose="020B0604030504040204" pitchFamily="34" charset="-128"/>
              </a:rPr>
              <a:t>を</a:t>
            </a:r>
            <a:r>
              <a:rPr lang="ja-JP" altLang="en-US" sz="1000" dirty="0" smtClean="0">
                <a:latin typeface="Meiryo" panose="020B0604030504040204" pitchFamily="34" charset="-128"/>
                <a:ea typeface="Meiryo" panose="020B0604030504040204" pitchFamily="34" charset="-128"/>
              </a:rPr>
              <a:t>コピーします。</a:t>
            </a:r>
            <a:endParaRPr lang="en-US" altLang="ja-JP" sz="1000" dirty="0">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8D358970-2974-7432-7414-5A48C2C06C7E}"/>
              </a:ext>
            </a:extLst>
          </p:cNvPr>
          <p:cNvSpPr txBox="1"/>
          <p:nvPr/>
        </p:nvSpPr>
        <p:spPr>
          <a:xfrm>
            <a:off x="2005408" y="642485"/>
            <a:ext cx="8327898" cy="369332"/>
          </a:xfrm>
          <a:prstGeom prst="rect">
            <a:avLst/>
          </a:prstGeom>
          <a:noFill/>
        </p:spPr>
        <p:txBody>
          <a:bodyPr wrap="square">
            <a:spAutoFit/>
          </a:bodyPr>
          <a:lstStyle/>
          <a:p>
            <a:r>
              <a:rPr lang="en-US" altLang="ja-JP" b="1" dirty="0">
                <a:latin typeface="Meiryo" panose="020B0604030504040204" pitchFamily="34" charset="-128"/>
                <a:ea typeface="Meiryo" panose="020B0604030504040204" pitchFamily="34" charset="-128"/>
              </a:rPr>
              <a:t>1.</a:t>
            </a:r>
            <a:r>
              <a:rPr lang="en-US" altLang="ja-JP" sz="1800" b="1" dirty="0">
                <a:latin typeface="Meiryo" panose="020B0604030504040204" pitchFamily="34" charset="-128"/>
                <a:ea typeface="Meiryo" panose="020B0604030504040204" pitchFamily="34" charset="-128"/>
              </a:rPr>
              <a:t> Teams</a:t>
            </a:r>
            <a:r>
              <a:rPr lang="ja-JP" altLang="en-US" sz="1800" b="1" dirty="0">
                <a:latin typeface="Meiryo" panose="020B0604030504040204" pitchFamily="34" charset="-128"/>
                <a:ea typeface="Meiryo" panose="020B0604030504040204" pitchFamily="34" charset="-128"/>
              </a:rPr>
              <a:t>の</a:t>
            </a:r>
            <a:r>
              <a:rPr lang="en-US" altLang="ja-JP" sz="1800" b="1" dirty="0">
                <a:latin typeface="Meiryo" panose="020B0604030504040204" pitchFamily="34" charset="-128"/>
                <a:ea typeface="Meiryo" panose="020B0604030504040204" pitchFamily="34" charset="-128"/>
              </a:rPr>
              <a:t>URL</a:t>
            </a:r>
            <a:r>
              <a:rPr lang="ja-JP" altLang="en-US" sz="1800" b="1" dirty="0">
                <a:latin typeface="Meiryo" panose="020B0604030504040204" pitchFamily="34" charset="-128"/>
                <a:ea typeface="Meiryo" panose="020B0604030504040204" pitchFamily="34" charset="-128"/>
              </a:rPr>
              <a:t>を作成</a:t>
            </a:r>
          </a:p>
        </p:txBody>
      </p:sp>
      <p:sp>
        <p:nvSpPr>
          <p:cNvPr id="5" name="テキスト ボックス 4">
            <a:extLst>
              <a:ext uri="{FF2B5EF4-FFF2-40B4-BE49-F238E27FC236}">
                <a16:creationId xmlns:a16="http://schemas.microsoft.com/office/drawing/2014/main" id="{692D25E5-DBC7-1077-C614-C04855344EE7}"/>
              </a:ext>
            </a:extLst>
          </p:cNvPr>
          <p:cNvSpPr txBox="1"/>
          <p:nvPr/>
        </p:nvSpPr>
        <p:spPr>
          <a:xfrm>
            <a:off x="2062625" y="334403"/>
            <a:ext cx="5347252"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a:t>
            </a:r>
            <a:r>
              <a:rPr lang="en-US" altLang="ja-JP" sz="1600" b="1" dirty="0">
                <a:latin typeface="Meiryo" panose="020B0604030504040204" pitchFamily="34" charset="-128"/>
                <a:ea typeface="Meiryo" panose="020B0604030504040204" pitchFamily="34" charset="-128"/>
              </a:rPr>
              <a:t>Teams</a:t>
            </a:r>
            <a:r>
              <a:rPr lang="ja-JP" altLang="en-US" sz="1600" b="1">
                <a:latin typeface="Meiryo" panose="020B0604030504040204" pitchFamily="34" charset="-128"/>
                <a:ea typeface="Meiryo" panose="020B0604030504040204" pitchFamily="34" charset="-128"/>
              </a:rPr>
              <a:t>ホスト実践編］</a:t>
            </a:r>
            <a:endParaRPr lang="ja-JP" altLang="en-US" sz="1600" b="1" dirty="0">
              <a:latin typeface="Meiryo" panose="020B0604030504040204" pitchFamily="34" charset="-128"/>
              <a:ea typeface="Meiryo" panose="020B0604030504040204" pitchFamily="34" charset="-128"/>
            </a:endParaRPr>
          </a:p>
        </p:txBody>
      </p:sp>
      <p:grpSp>
        <p:nvGrpSpPr>
          <p:cNvPr id="26" name="グループ化 25">
            <a:extLst>
              <a:ext uri="{FF2B5EF4-FFF2-40B4-BE49-F238E27FC236}">
                <a16:creationId xmlns:a16="http://schemas.microsoft.com/office/drawing/2014/main" id="{04262910-F753-D0A7-3C3E-054B4E1E8B4A}"/>
              </a:ext>
            </a:extLst>
          </p:cNvPr>
          <p:cNvGrpSpPr/>
          <p:nvPr/>
        </p:nvGrpSpPr>
        <p:grpSpPr>
          <a:xfrm>
            <a:off x="621369" y="10633"/>
            <a:ext cx="1351370" cy="1036381"/>
            <a:chOff x="604646" y="0"/>
            <a:chExt cx="1351370" cy="1036381"/>
          </a:xfrm>
          <a:solidFill>
            <a:srgbClr val="C62153"/>
          </a:solidFill>
        </p:grpSpPr>
        <p:sp>
          <p:nvSpPr>
            <p:cNvPr id="29" name="片側の 2 つの角を切り取った四角形 28">
              <a:extLst>
                <a:ext uri="{FF2B5EF4-FFF2-40B4-BE49-F238E27FC236}">
                  <a16:creationId xmlns:a16="http://schemas.microsoft.com/office/drawing/2014/main" id="{69DFC1A6-52AE-3831-9F87-A37587A890E2}"/>
                </a:ext>
              </a:extLst>
            </p:cNvPr>
            <p:cNvSpPr/>
            <p:nvPr/>
          </p:nvSpPr>
          <p:spPr>
            <a:xfrm>
              <a:off x="604647" y="513160"/>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片側の 2 つの角を切り取った四角形 29">
              <a:extLst>
                <a:ext uri="{FF2B5EF4-FFF2-40B4-BE49-F238E27FC236}">
                  <a16:creationId xmlns:a16="http://schemas.microsoft.com/office/drawing/2014/main" id="{5598AA65-D6E5-74CE-6AFC-2E119C3E93B1}"/>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E7795F9C-1731-B3EC-5258-A00A676F9E5F}"/>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pic>
        <p:nvPicPr>
          <p:cNvPr id="12" name="図 11" descr="アイコン&#10;&#10;自動的に生成された説明">
            <a:extLst>
              <a:ext uri="{FF2B5EF4-FFF2-40B4-BE49-F238E27FC236}">
                <a16:creationId xmlns:a16="http://schemas.microsoft.com/office/drawing/2014/main" id="{5AEE1C74-F9F4-A679-CFF3-64226CF28919}"/>
              </a:ext>
            </a:extLst>
          </p:cNvPr>
          <p:cNvPicPr>
            <a:picLocks noChangeAspect="1"/>
          </p:cNvPicPr>
          <p:nvPr/>
        </p:nvPicPr>
        <p:blipFill>
          <a:blip r:embed="rId4"/>
          <a:stretch>
            <a:fillRect/>
          </a:stretch>
        </p:blipFill>
        <p:spPr>
          <a:xfrm>
            <a:off x="6043023" y="3695396"/>
            <a:ext cx="1288790" cy="1287502"/>
          </a:xfrm>
          <a:prstGeom prst="rect">
            <a:avLst/>
          </a:prstGeom>
        </p:spPr>
      </p:pic>
      <p:pic>
        <p:nvPicPr>
          <p:cNvPr id="2050" name="Picture 2" descr="Gmail - Google Play のアプリ">
            <a:extLst>
              <a:ext uri="{FF2B5EF4-FFF2-40B4-BE49-F238E27FC236}">
                <a16:creationId xmlns:a16="http://schemas.microsoft.com/office/drawing/2014/main" id="{D2323940-FA6C-10D7-8926-C010C81230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9969" y="3694108"/>
            <a:ext cx="1288790" cy="1288790"/>
          </a:xfrm>
          <a:prstGeom prst="rect">
            <a:avLst/>
          </a:prstGeom>
          <a:noFill/>
          <a:extLst>
            <a:ext uri="{909E8E84-426E-40DD-AFC4-6F175D3DCCD1}">
              <a14:hiddenFill xmlns:a14="http://schemas.microsoft.com/office/drawing/2010/main">
                <a:solidFill>
                  <a:srgbClr val="FFFFFF"/>
                </a:solidFill>
              </a14:hiddenFill>
            </a:ext>
          </a:extLst>
        </p:spPr>
      </p:pic>
      <p:pic>
        <p:nvPicPr>
          <p:cNvPr id="17" name="グラフィックス 16">
            <a:extLst>
              <a:ext uri="{FF2B5EF4-FFF2-40B4-BE49-F238E27FC236}">
                <a16:creationId xmlns:a16="http://schemas.microsoft.com/office/drawing/2014/main" id="{AB8049C1-0CA8-53BB-D2D4-6ACF99792A8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730639" y="3524366"/>
            <a:ext cx="1436438" cy="1436438"/>
          </a:xfrm>
          <a:prstGeom prst="rect">
            <a:avLst/>
          </a:prstGeom>
        </p:spPr>
      </p:pic>
    </p:spTree>
    <p:extLst>
      <p:ext uri="{BB962C8B-B14F-4D97-AF65-F5344CB8AC3E}">
        <p14:creationId xmlns:p14="http://schemas.microsoft.com/office/powerpoint/2010/main" val="2775046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アプリケーション, Teams&#10;&#10;自動的に生成された説明">
            <a:extLst>
              <a:ext uri="{FF2B5EF4-FFF2-40B4-BE49-F238E27FC236}">
                <a16:creationId xmlns:a16="http://schemas.microsoft.com/office/drawing/2014/main" id="{8FAD58E0-51F4-ABD0-2E44-DD31AAEC87FC}"/>
              </a:ext>
            </a:extLst>
          </p:cNvPr>
          <p:cNvPicPr>
            <a:picLocks noChangeAspect="1"/>
          </p:cNvPicPr>
          <p:nvPr/>
        </p:nvPicPr>
        <p:blipFill>
          <a:blip r:embed="rId3"/>
          <a:stretch>
            <a:fillRect/>
          </a:stretch>
        </p:blipFill>
        <p:spPr>
          <a:xfrm>
            <a:off x="828735" y="2923826"/>
            <a:ext cx="4706564" cy="2944800"/>
          </a:xfrm>
          <a:prstGeom prst="rect">
            <a:avLst/>
          </a:prstGeom>
          <a:effectLst>
            <a:outerShdw blurRad="50800" dist="38100" dir="2700000" algn="tl" rotWithShape="0">
              <a:prstClr val="black">
                <a:alpha val="40000"/>
              </a:prstClr>
            </a:outerShdw>
          </a:effectLst>
        </p:spPr>
      </p:pic>
      <p:sp>
        <p:nvSpPr>
          <p:cNvPr id="20" name="テキスト ボックス 19">
            <a:extLst>
              <a:ext uri="{FF2B5EF4-FFF2-40B4-BE49-F238E27FC236}">
                <a16:creationId xmlns:a16="http://schemas.microsoft.com/office/drawing/2014/main" id="{861EDC38-4489-CA9A-75A8-650462448AB2}"/>
              </a:ext>
            </a:extLst>
          </p:cNvPr>
          <p:cNvSpPr txBox="1"/>
          <p:nvPr/>
        </p:nvSpPr>
        <p:spPr>
          <a:xfrm>
            <a:off x="1398502" y="2464684"/>
            <a:ext cx="2359838" cy="384721"/>
          </a:xfrm>
          <a:prstGeom prst="rect">
            <a:avLst/>
          </a:prstGeom>
          <a:noFill/>
        </p:spPr>
        <p:txBody>
          <a:bodyPr wrap="square">
            <a:spAutoFit/>
          </a:bodyPr>
          <a:lstStyle/>
          <a:p>
            <a:r>
              <a:rPr lang="ja-JP" altLang="en-US" sz="1900" b="1" dirty="0">
                <a:latin typeface="Meiryo" panose="020B0604030504040204" pitchFamily="34" charset="-128"/>
                <a:ea typeface="Meiryo" panose="020B0604030504040204" pitchFamily="34" charset="-128"/>
              </a:rPr>
              <a:t>「参加」をクリック</a:t>
            </a:r>
          </a:p>
        </p:txBody>
      </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8" name="テキスト ボックス 7">
            <a:extLst>
              <a:ext uri="{FF2B5EF4-FFF2-40B4-BE49-F238E27FC236}">
                <a16:creationId xmlns:a16="http://schemas.microsoft.com/office/drawing/2014/main" id="{FC05FFAE-48B1-3CEF-70F6-8A8B6413E831}"/>
              </a:ext>
            </a:extLst>
          </p:cNvPr>
          <p:cNvSpPr txBox="1"/>
          <p:nvPr/>
        </p:nvSpPr>
        <p:spPr>
          <a:xfrm>
            <a:off x="2425078" y="3832964"/>
            <a:ext cx="184731" cy="369332"/>
          </a:xfrm>
          <a:prstGeom prst="rect">
            <a:avLst/>
          </a:prstGeom>
          <a:noFill/>
        </p:spPr>
        <p:txBody>
          <a:bodyPr wrap="none" rtlCol="0">
            <a:spAutoFit/>
          </a:bodyPr>
          <a:lstStyle/>
          <a:p>
            <a:endParaRPr kumimoji="1" lang="ja-JP" altLang="en-US"/>
          </a:p>
        </p:txBody>
      </p:sp>
      <p:grpSp>
        <p:nvGrpSpPr>
          <p:cNvPr id="32" name="グループ化 31">
            <a:extLst>
              <a:ext uri="{FF2B5EF4-FFF2-40B4-BE49-F238E27FC236}">
                <a16:creationId xmlns:a16="http://schemas.microsoft.com/office/drawing/2014/main" id="{E428CD9C-EA13-F6F9-50DB-C4AB1F4F35C0}"/>
              </a:ext>
            </a:extLst>
          </p:cNvPr>
          <p:cNvGrpSpPr/>
          <p:nvPr/>
        </p:nvGrpSpPr>
        <p:grpSpPr>
          <a:xfrm>
            <a:off x="828735" y="2391134"/>
            <a:ext cx="468319" cy="556905"/>
            <a:chOff x="828735" y="2391134"/>
            <a:chExt cx="468319" cy="556905"/>
          </a:xfrm>
        </p:grpSpPr>
        <p:sp>
          <p:nvSpPr>
            <p:cNvPr id="33" name="円/楕円 33">
              <a:extLst>
                <a:ext uri="{FF2B5EF4-FFF2-40B4-BE49-F238E27FC236}">
                  <a16:creationId xmlns:a16="http://schemas.microsoft.com/office/drawing/2014/main" id="{318B69EB-927F-0ADA-A349-56D084B2E563}"/>
                </a:ext>
              </a:extLst>
            </p:cNvPr>
            <p:cNvSpPr/>
            <p:nvPr/>
          </p:nvSpPr>
          <p:spPr>
            <a:xfrm>
              <a:off x="828735" y="2391134"/>
              <a:ext cx="468319" cy="468319"/>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2A0EF92B-D772-48CE-C936-4869C081C4E6}"/>
                </a:ext>
              </a:extLst>
            </p:cNvPr>
            <p:cNvSpPr txBox="1"/>
            <p:nvPr/>
          </p:nvSpPr>
          <p:spPr>
            <a:xfrm>
              <a:off x="919031" y="2394041"/>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５</a:t>
              </a:r>
            </a:p>
          </p:txBody>
        </p:sp>
      </p:grpSp>
      <p:sp>
        <p:nvSpPr>
          <p:cNvPr id="2" name="角丸四角形 11">
            <a:extLst>
              <a:ext uri="{FF2B5EF4-FFF2-40B4-BE49-F238E27FC236}">
                <a16:creationId xmlns:a16="http://schemas.microsoft.com/office/drawing/2014/main" id="{FD133343-1B15-512F-76E8-76ABCA95DDD2}"/>
              </a:ext>
            </a:extLst>
          </p:cNvPr>
          <p:cNvSpPr/>
          <p:nvPr/>
        </p:nvSpPr>
        <p:spPr>
          <a:xfrm>
            <a:off x="4641743" y="3601024"/>
            <a:ext cx="279676" cy="224191"/>
          </a:xfrm>
          <a:prstGeom prst="roundRect">
            <a:avLst>
              <a:gd name="adj" fmla="val 16667"/>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FFC4FF8C-09F2-21A4-31AC-2A66ECBA74EC}"/>
              </a:ext>
            </a:extLst>
          </p:cNvPr>
          <p:cNvSpPr txBox="1"/>
          <p:nvPr/>
        </p:nvSpPr>
        <p:spPr>
          <a:xfrm>
            <a:off x="805390" y="5908201"/>
            <a:ext cx="4187369" cy="246221"/>
          </a:xfrm>
          <a:prstGeom prst="rect">
            <a:avLst/>
          </a:prstGeom>
          <a:noFill/>
        </p:spPr>
        <p:txBody>
          <a:bodyPr wrap="square">
            <a:spAutoFit/>
          </a:bodyPr>
          <a:lstStyle/>
          <a:p>
            <a:r>
              <a:rPr lang="ja-JP" altLang="en-US" sz="1000" dirty="0" smtClean="0">
                <a:latin typeface="Meiryo" panose="020B0604030504040204" pitchFamily="34" charset="-128"/>
                <a:ea typeface="Meiryo" panose="020B0604030504040204" pitchFamily="34" charset="-128"/>
              </a:rPr>
              <a:t>事前に決められた日時</a:t>
            </a:r>
            <a:r>
              <a:rPr lang="ja-JP" altLang="en-US" sz="1000" dirty="0">
                <a:latin typeface="Meiryo" panose="020B0604030504040204" pitchFamily="34" charset="-128"/>
                <a:ea typeface="Meiryo" panose="020B0604030504040204" pitchFamily="34" charset="-128"/>
              </a:rPr>
              <a:t>になったら、「参加」を</a:t>
            </a:r>
            <a:r>
              <a:rPr lang="ja-JP" altLang="en-US" sz="1000" dirty="0" smtClean="0">
                <a:latin typeface="Meiryo" panose="020B0604030504040204" pitchFamily="34" charset="-128"/>
                <a:ea typeface="Meiryo" panose="020B0604030504040204" pitchFamily="34" charset="-128"/>
              </a:rPr>
              <a:t>クリックします。</a:t>
            </a:r>
            <a:endParaRPr lang="en-US" altLang="ja-JP" sz="1000" dirty="0">
              <a:latin typeface="Meiryo" panose="020B0604030504040204" pitchFamily="34" charset="-128"/>
              <a:ea typeface="Meiryo" panose="020B0604030504040204" pitchFamily="34" charset="-128"/>
            </a:endParaRPr>
          </a:p>
        </p:txBody>
      </p:sp>
      <p:grpSp>
        <p:nvGrpSpPr>
          <p:cNvPr id="10" name="グループ化 9">
            <a:extLst>
              <a:ext uri="{FF2B5EF4-FFF2-40B4-BE49-F238E27FC236}">
                <a16:creationId xmlns:a16="http://schemas.microsoft.com/office/drawing/2014/main" id="{753DBDF3-C0F0-BB76-B1F5-82900E5A6727}"/>
              </a:ext>
            </a:extLst>
          </p:cNvPr>
          <p:cNvGrpSpPr/>
          <p:nvPr/>
        </p:nvGrpSpPr>
        <p:grpSpPr>
          <a:xfrm>
            <a:off x="621369" y="0"/>
            <a:ext cx="1351370" cy="1047014"/>
            <a:chOff x="604646" y="0"/>
            <a:chExt cx="1351370" cy="1047014"/>
          </a:xfrm>
          <a:solidFill>
            <a:srgbClr val="C62153"/>
          </a:solidFill>
        </p:grpSpPr>
        <p:sp>
          <p:nvSpPr>
            <p:cNvPr id="15" name="片側の 2 つの角を切り取った四角形 30">
              <a:extLst>
                <a:ext uri="{FF2B5EF4-FFF2-40B4-BE49-F238E27FC236}">
                  <a16:creationId xmlns:a16="http://schemas.microsoft.com/office/drawing/2014/main" id="{B1C5D2DB-FD5F-D157-6B31-F34CEEA3F6C4}"/>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片側の 2 つの角を切り取った四角形 31">
              <a:extLst>
                <a:ext uri="{FF2B5EF4-FFF2-40B4-BE49-F238E27FC236}">
                  <a16:creationId xmlns:a16="http://schemas.microsoft.com/office/drawing/2014/main" id="{D0852D09-E9E8-632C-D889-5E84CC21837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304C49FD-1D7D-DF80-951C-A69C176D2FFB}"/>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grpSp>
        <p:nvGrpSpPr>
          <p:cNvPr id="43" name="グループ化 42">
            <a:extLst>
              <a:ext uri="{FF2B5EF4-FFF2-40B4-BE49-F238E27FC236}">
                <a16:creationId xmlns:a16="http://schemas.microsoft.com/office/drawing/2014/main" id="{D8B6CD0E-EE85-B8ED-3022-14134FDFA657}"/>
              </a:ext>
            </a:extLst>
          </p:cNvPr>
          <p:cNvGrpSpPr/>
          <p:nvPr/>
        </p:nvGrpSpPr>
        <p:grpSpPr>
          <a:xfrm>
            <a:off x="5672096" y="2342619"/>
            <a:ext cx="468319" cy="568056"/>
            <a:chOff x="6112834" y="2391134"/>
            <a:chExt cx="468319" cy="568056"/>
          </a:xfrm>
        </p:grpSpPr>
        <p:sp>
          <p:nvSpPr>
            <p:cNvPr id="44" name="円/楕円 35">
              <a:extLst>
                <a:ext uri="{FF2B5EF4-FFF2-40B4-BE49-F238E27FC236}">
                  <a16:creationId xmlns:a16="http://schemas.microsoft.com/office/drawing/2014/main" id="{9716250E-A8C1-0FB5-18B9-2FEB194DE781}"/>
                </a:ext>
              </a:extLst>
            </p:cNvPr>
            <p:cNvSpPr/>
            <p:nvPr/>
          </p:nvSpPr>
          <p:spPr>
            <a:xfrm>
              <a:off x="6112834" y="2391134"/>
              <a:ext cx="468319" cy="468319"/>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94E9C31D-1E0E-3660-F43A-094BA1BCB446}"/>
                </a:ext>
              </a:extLst>
            </p:cNvPr>
            <p:cNvSpPr txBox="1"/>
            <p:nvPr/>
          </p:nvSpPr>
          <p:spPr>
            <a:xfrm>
              <a:off x="6203130" y="2405192"/>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６</a:t>
              </a:r>
            </a:p>
          </p:txBody>
        </p:sp>
      </p:grpSp>
      <p:sp>
        <p:nvSpPr>
          <p:cNvPr id="16" name="テキスト ボックス 15">
            <a:extLst>
              <a:ext uri="{FF2B5EF4-FFF2-40B4-BE49-F238E27FC236}">
                <a16:creationId xmlns:a16="http://schemas.microsoft.com/office/drawing/2014/main" id="{99743025-79F2-DA2F-A32D-5C11ABEDAC01}"/>
              </a:ext>
            </a:extLst>
          </p:cNvPr>
          <p:cNvSpPr txBox="1"/>
          <p:nvPr/>
        </p:nvSpPr>
        <p:spPr>
          <a:xfrm>
            <a:off x="6156599" y="2392112"/>
            <a:ext cx="2031325" cy="369332"/>
          </a:xfrm>
          <a:prstGeom prst="rect">
            <a:avLst/>
          </a:prstGeom>
          <a:noFill/>
        </p:spPr>
        <p:txBody>
          <a:bodyPr wrap="none" rtlCol="0">
            <a:spAutoFit/>
          </a:bodyPr>
          <a:lstStyle/>
          <a:p>
            <a:r>
              <a:rPr kumimoji="1" lang="ja-JP" altLang="en-US" b="1">
                <a:latin typeface="Meiryo" panose="020B0604030504040204" pitchFamily="34" charset="-128"/>
                <a:ea typeface="Meiryo" panose="020B0604030504040204" pitchFamily="34" charset="-128"/>
              </a:rPr>
              <a:t>友人の参加を許可</a:t>
            </a:r>
          </a:p>
        </p:txBody>
      </p:sp>
      <p:sp>
        <p:nvSpPr>
          <p:cNvPr id="28" name="テキスト ボックス 27">
            <a:extLst>
              <a:ext uri="{FF2B5EF4-FFF2-40B4-BE49-F238E27FC236}">
                <a16:creationId xmlns:a16="http://schemas.microsoft.com/office/drawing/2014/main" id="{62484BA3-940A-0BA0-D371-92B408CBCC12}"/>
              </a:ext>
            </a:extLst>
          </p:cNvPr>
          <p:cNvSpPr txBox="1"/>
          <p:nvPr/>
        </p:nvSpPr>
        <p:spPr>
          <a:xfrm>
            <a:off x="5659510" y="5950634"/>
            <a:ext cx="5349922" cy="400110"/>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友人がアクセスすると、ポップアップが表示</a:t>
            </a:r>
            <a:r>
              <a:rPr lang="ja-JP" altLang="en-US" sz="1000" dirty="0" smtClean="0">
                <a:latin typeface="Meiryo" panose="020B0604030504040204" pitchFamily="34" charset="-128"/>
                <a:ea typeface="Meiryo" panose="020B0604030504040204" pitchFamily="34" charset="-128"/>
              </a:rPr>
              <a:t>されます。</a:t>
            </a:r>
            <a:endParaRPr lang="en-US" altLang="ja-JP" sz="1000" dirty="0" smtClean="0">
              <a:latin typeface="Meiryo" panose="020B0604030504040204" pitchFamily="34" charset="-128"/>
              <a:ea typeface="Meiryo" panose="020B0604030504040204" pitchFamily="34" charset="-128"/>
            </a:endParaRPr>
          </a:p>
          <a:p>
            <a:r>
              <a:rPr lang="ja-JP" altLang="en-US" sz="1000" dirty="0" smtClean="0">
                <a:latin typeface="Meiryo" panose="020B0604030504040204" pitchFamily="34" charset="-128"/>
                <a:ea typeface="Meiryo" panose="020B0604030504040204" pitchFamily="34" charset="-128"/>
              </a:rPr>
              <a:t>「</a:t>
            </a:r>
            <a:r>
              <a:rPr lang="ja-JP" altLang="en-US" sz="1000" dirty="0">
                <a:latin typeface="Meiryo" panose="020B0604030504040204" pitchFamily="34" charset="-128"/>
                <a:ea typeface="Meiryo" panose="020B0604030504040204" pitchFamily="34" charset="-128"/>
              </a:rPr>
              <a:t>参加許可」</a:t>
            </a:r>
            <a:r>
              <a:rPr lang="ja-JP" altLang="en-US" sz="1000" dirty="0" smtClean="0">
                <a:latin typeface="Meiryo" panose="020B0604030504040204" pitchFamily="34" charset="-128"/>
                <a:ea typeface="Meiryo" panose="020B0604030504040204" pitchFamily="34" charset="-128"/>
              </a:rPr>
              <a:t>をクリック</a:t>
            </a:r>
            <a:r>
              <a:rPr lang="ja-JP" altLang="en-US" sz="1000" dirty="0">
                <a:latin typeface="Meiryo" panose="020B0604030504040204" pitchFamily="34" charset="-128"/>
                <a:ea typeface="Meiryo" panose="020B0604030504040204" pitchFamily="34" charset="-128"/>
              </a:rPr>
              <a:t>し友人の入室を確認して</a:t>
            </a:r>
            <a:r>
              <a:rPr lang="ja-JP" altLang="en-US" sz="1000" dirty="0" smtClean="0">
                <a:latin typeface="Meiryo" panose="020B0604030504040204" pitchFamily="34" charset="-128"/>
                <a:ea typeface="Meiryo" panose="020B0604030504040204" pitchFamily="34" charset="-128"/>
              </a:rPr>
              <a:t>ください。</a:t>
            </a:r>
            <a:endParaRPr lang="en-US" altLang="ja-JP" sz="1000" dirty="0">
              <a:latin typeface="Meiryo" panose="020B0604030504040204" pitchFamily="34" charset="-128"/>
              <a:ea typeface="Meiryo" panose="020B0604030504040204" pitchFamily="34" charset="-128"/>
            </a:endParaRPr>
          </a:p>
        </p:txBody>
      </p:sp>
      <p:grpSp>
        <p:nvGrpSpPr>
          <p:cNvPr id="7" name="グループ化 6">
            <a:extLst>
              <a:ext uri="{FF2B5EF4-FFF2-40B4-BE49-F238E27FC236}">
                <a16:creationId xmlns:a16="http://schemas.microsoft.com/office/drawing/2014/main" id="{B7F89572-D200-0A1D-1922-3E168D4C838C}"/>
              </a:ext>
            </a:extLst>
          </p:cNvPr>
          <p:cNvGrpSpPr/>
          <p:nvPr/>
        </p:nvGrpSpPr>
        <p:grpSpPr>
          <a:xfrm>
            <a:off x="621369" y="10633"/>
            <a:ext cx="1351370" cy="1036381"/>
            <a:chOff x="604646" y="0"/>
            <a:chExt cx="1351370" cy="1036381"/>
          </a:xfrm>
          <a:solidFill>
            <a:srgbClr val="C62153"/>
          </a:solidFill>
        </p:grpSpPr>
        <p:sp>
          <p:nvSpPr>
            <p:cNvPr id="18" name="片側の 2 つの角を切り取った四角形 17">
              <a:extLst>
                <a:ext uri="{FF2B5EF4-FFF2-40B4-BE49-F238E27FC236}">
                  <a16:creationId xmlns:a16="http://schemas.microsoft.com/office/drawing/2014/main" id="{7756B25D-6CB3-E1F4-C606-6716EC8874DC}"/>
                </a:ext>
              </a:extLst>
            </p:cNvPr>
            <p:cNvSpPr/>
            <p:nvPr/>
          </p:nvSpPr>
          <p:spPr>
            <a:xfrm>
              <a:off x="604647" y="513160"/>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片側の 2 つの角を切り取った四角形 21">
              <a:extLst>
                <a:ext uri="{FF2B5EF4-FFF2-40B4-BE49-F238E27FC236}">
                  <a16:creationId xmlns:a16="http://schemas.microsoft.com/office/drawing/2014/main" id="{EF873C65-758B-C4D9-74B1-7BA32A9227F8}"/>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1C1F0193-3D80-BB35-9D80-59EA662DC734}"/>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grpSp>
        <p:nvGrpSpPr>
          <p:cNvPr id="41" name="グループ化 40">
            <a:extLst>
              <a:ext uri="{FF2B5EF4-FFF2-40B4-BE49-F238E27FC236}">
                <a16:creationId xmlns:a16="http://schemas.microsoft.com/office/drawing/2014/main" id="{07665F2B-E820-18E2-B4C2-20B9515ED78F}"/>
              </a:ext>
            </a:extLst>
          </p:cNvPr>
          <p:cNvGrpSpPr/>
          <p:nvPr/>
        </p:nvGrpSpPr>
        <p:grpSpPr>
          <a:xfrm>
            <a:off x="5659510" y="2896617"/>
            <a:ext cx="4789100" cy="3109269"/>
            <a:chOff x="5659510" y="2950201"/>
            <a:chExt cx="6023075" cy="3910413"/>
          </a:xfrm>
        </p:grpSpPr>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14265B0C-E557-BCC0-F033-C6E41CDF94C8}"/>
                </a:ext>
              </a:extLst>
            </p:cNvPr>
            <p:cNvPicPr>
              <a:picLocks noChangeAspect="1"/>
            </p:cNvPicPr>
            <p:nvPr/>
          </p:nvPicPr>
          <p:blipFill>
            <a:blip r:embed="rId4"/>
            <a:stretch>
              <a:fillRect/>
            </a:stretch>
          </p:blipFill>
          <p:spPr>
            <a:xfrm>
              <a:off x="5659510" y="2950201"/>
              <a:ext cx="6023075" cy="3762750"/>
            </a:xfrm>
            <a:prstGeom prst="rect">
              <a:avLst/>
            </a:prstGeom>
            <a:effectLst>
              <a:outerShdw blurRad="50800" dist="38100" dir="2700000" algn="tl" rotWithShape="0">
                <a:prstClr val="black">
                  <a:alpha val="40000"/>
                </a:prstClr>
              </a:outerShdw>
            </a:effectLst>
          </p:spPr>
        </p:pic>
        <p:sp>
          <p:nvSpPr>
            <p:cNvPr id="17" name="正方形/長方形 16">
              <a:extLst>
                <a:ext uri="{FF2B5EF4-FFF2-40B4-BE49-F238E27FC236}">
                  <a16:creationId xmlns:a16="http://schemas.microsoft.com/office/drawing/2014/main" id="{6A501A47-5572-E42C-6FC3-E44A22FE2EBC}"/>
                </a:ext>
              </a:extLst>
            </p:cNvPr>
            <p:cNvSpPr/>
            <p:nvPr/>
          </p:nvSpPr>
          <p:spPr>
            <a:xfrm>
              <a:off x="5675339" y="3390478"/>
              <a:ext cx="5999082" cy="3322471"/>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descr="アイコン&#10;&#10;自動的に生成された説明">
              <a:extLst>
                <a:ext uri="{FF2B5EF4-FFF2-40B4-BE49-F238E27FC236}">
                  <a16:creationId xmlns:a16="http://schemas.microsoft.com/office/drawing/2014/main" id="{10066C74-3E11-6A78-FC1A-01DE29200A6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3" b="92893" l="9983" r="89848">
                          <a14:foregroundMark x1="12352" y1="93063" x2="34349" y2="93909"/>
                          <a14:foregroundMark x1="34349" y1="93909" x2="41455" y2="93909"/>
                          <a14:foregroundMark x1="41455" y1="93909" x2="48223" y2="93909"/>
                          <a14:foregroundMark x1="48223" y1="93909" x2="61929" y2="92893"/>
                          <a14:foregroundMark x1="61929" y1="92893" x2="68697" y2="93063"/>
                          <a14:foregroundMark x1="68697" y1="93063" x2="75635" y2="92555"/>
                          <a14:foregroundMark x1="75635" y1="92555" x2="83418" y2="92893"/>
                        </a14:backgroundRemoval>
                      </a14:imgEffect>
                    </a14:imgLayer>
                  </a14:imgProps>
                </a:ext>
              </a:extLst>
            </a:blip>
            <a:stretch>
              <a:fillRect/>
            </a:stretch>
          </p:blipFill>
          <p:spPr>
            <a:xfrm>
              <a:off x="6806681" y="3073894"/>
              <a:ext cx="3786720" cy="3786720"/>
            </a:xfrm>
            <a:prstGeom prst="rect">
              <a:avLst/>
            </a:prstGeom>
          </p:spPr>
        </p:pic>
      </p:grpSp>
      <p:pic>
        <p:nvPicPr>
          <p:cNvPr id="47" name="図 46" descr="グラフィカル ユーザー インターフェイス, アプリケーション&#10;&#10;自動的に生成された説明">
            <a:extLst>
              <a:ext uri="{FF2B5EF4-FFF2-40B4-BE49-F238E27FC236}">
                <a16:creationId xmlns:a16="http://schemas.microsoft.com/office/drawing/2014/main" id="{4BDD116B-EF1A-F16A-8BF2-4CEF150160C5}"/>
              </a:ext>
            </a:extLst>
          </p:cNvPr>
          <p:cNvPicPr>
            <a:picLocks noChangeAspect="1"/>
          </p:cNvPicPr>
          <p:nvPr/>
        </p:nvPicPr>
        <p:blipFill rotWithShape="1">
          <a:blip r:embed="rId7"/>
          <a:srcRect l="2078" t="7033" r="1760" b="5795"/>
          <a:stretch/>
        </p:blipFill>
        <p:spPr>
          <a:xfrm>
            <a:off x="7442313" y="3277062"/>
            <a:ext cx="1500765" cy="502775"/>
          </a:xfrm>
          <a:prstGeom prst="rect">
            <a:avLst/>
          </a:prstGeom>
        </p:spPr>
      </p:pic>
      <p:sp>
        <p:nvSpPr>
          <p:cNvPr id="48" name="正方形/長方形 47">
            <a:extLst>
              <a:ext uri="{FF2B5EF4-FFF2-40B4-BE49-F238E27FC236}">
                <a16:creationId xmlns:a16="http://schemas.microsoft.com/office/drawing/2014/main" id="{701E5965-8A07-0FBD-EAEC-6BCB1CEB7134}"/>
              </a:ext>
            </a:extLst>
          </p:cNvPr>
          <p:cNvSpPr/>
          <p:nvPr/>
        </p:nvSpPr>
        <p:spPr>
          <a:xfrm>
            <a:off x="7471017" y="3432075"/>
            <a:ext cx="340337" cy="96374"/>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角丸四角形 48">
            <a:extLst>
              <a:ext uri="{FF2B5EF4-FFF2-40B4-BE49-F238E27FC236}">
                <a16:creationId xmlns:a16="http://schemas.microsoft.com/office/drawing/2014/main" id="{ED1CE662-ED3E-F45C-BEE0-C0624E157DB9}"/>
              </a:ext>
            </a:extLst>
          </p:cNvPr>
          <p:cNvSpPr/>
          <p:nvPr/>
        </p:nvSpPr>
        <p:spPr>
          <a:xfrm>
            <a:off x="8180947" y="3569823"/>
            <a:ext cx="756380" cy="199622"/>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CE2D33ED-E0AB-6664-1705-B1131CCB935C}"/>
              </a:ext>
            </a:extLst>
          </p:cNvPr>
          <p:cNvGrpSpPr/>
          <p:nvPr/>
        </p:nvGrpSpPr>
        <p:grpSpPr>
          <a:xfrm>
            <a:off x="8537239" y="3834202"/>
            <a:ext cx="1169544" cy="463566"/>
            <a:chOff x="6639651" y="5018651"/>
            <a:chExt cx="1169544" cy="463566"/>
          </a:xfrm>
        </p:grpSpPr>
        <p:sp>
          <p:nvSpPr>
            <p:cNvPr id="51" name="円形吹き出し 50">
              <a:extLst>
                <a:ext uri="{FF2B5EF4-FFF2-40B4-BE49-F238E27FC236}">
                  <a16:creationId xmlns:a16="http://schemas.microsoft.com/office/drawing/2014/main" id="{8B441A17-A447-D5F2-215F-C726AC477D37}"/>
                </a:ext>
              </a:extLst>
            </p:cNvPr>
            <p:cNvSpPr/>
            <p:nvPr/>
          </p:nvSpPr>
          <p:spPr>
            <a:xfrm>
              <a:off x="6795909" y="5018651"/>
              <a:ext cx="857028" cy="463566"/>
            </a:xfrm>
            <a:prstGeom prst="wedgeEllipseCallout">
              <a:avLst>
                <a:gd name="adj1" fmla="val -31352"/>
                <a:gd name="adj2" fmla="val -5444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52" name="テキスト ボックス 51">
              <a:extLst>
                <a:ext uri="{FF2B5EF4-FFF2-40B4-BE49-F238E27FC236}">
                  <a16:creationId xmlns:a16="http://schemas.microsoft.com/office/drawing/2014/main" id="{6E91509F-A603-7360-CAB9-743A3B91CB29}"/>
                </a:ext>
              </a:extLst>
            </p:cNvPr>
            <p:cNvSpPr txBox="1"/>
            <p:nvPr/>
          </p:nvSpPr>
          <p:spPr>
            <a:xfrm>
              <a:off x="6639651" y="5155850"/>
              <a:ext cx="1169544"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クリック</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57" name="テキスト ボックス 56">
            <a:extLst>
              <a:ext uri="{FF2B5EF4-FFF2-40B4-BE49-F238E27FC236}">
                <a16:creationId xmlns:a16="http://schemas.microsoft.com/office/drawing/2014/main" id="{C65D8EE7-33C0-F404-422B-E418D1B70E28}"/>
              </a:ext>
            </a:extLst>
          </p:cNvPr>
          <p:cNvSpPr txBox="1"/>
          <p:nvPr/>
        </p:nvSpPr>
        <p:spPr>
          <a:xfrm>
            <a:off x="805390" y="1440245"/>
            <a:ext cx="6895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2. </a:t>
            </a:r>
            <a:r>
              <a:rPr lang="en-US" altLang="ja-JP" sz="2800" b="1" dirty="0" smtClean="0">
                <a:latin typeface="Meiryo" panose="020B0604030504040204" pitchFamily="34" charset="-128"/>
                <a:ea typeface="Meiryo" panose="020B0604030504040204" pitchFamily="34" charset="-128"/>
              </a:rPr>
              <a:t>Teams</a:t>
            </a:r>
            <a:r>
              <a:rPr lang="ja-JP" altLang="en-US" sz="2800" b="1" dirty="0" smtClean="0">
                <a:latin typeface="Meiryo" panose="020B0604030504040204" pitchFamily="34" charset="-128"/>
                <a:ea typeface="Meiryo" panose="020B0604030504040204" pitchFamily="34" charset="-128"/>
              </a:rPr>
              <a:t>ミーティングを</a:t>
            </a:r>
            <a:r>
              <a:rPr lang="ja-JP" altLang="en-US" sz="2800" b="1" dirty="0">
                <a:latin typeface="Meiryo" panose="020B0604030504040204" pitchFamily="34" charset="-128"/>
                <a:ea typeface="Meiryo" panose="020B0604030504040204" pitchFamily="34" charset="-128"/>
              </a:rPr>
              <a:t>開催</a:t>
            </a:r>
          </a:p>
        </p:txBody>
      </p:sp>
      <p:sp>
        <p:nvSpPr>
          <p:cNvPr id="59" name="テキスト ボックス 58">
            <a:extLst>
              <a:ext uri="{FF2B5EF4-FFF2-40B4-BE49-F238E27FC236}">
                <a16:creationId xmlns:a16="http://schemas.microsoft.com/office/drawing/2014/main" id="{C07BDDF9-A3A4-4A22-99FA-38A2455B347A}"/>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a:t>
            </a:r>
            <a:r>
              <a:rPr lang="en-US" altLang="ja-JP" sz="2400" b="1" dirty="0">
                <a:latin typeface="Meiryo" panose="020B0604030504040204" pitchFamily="34" charset="-128"/>
                <a:ea typeface="Meiryo" panose="020B0604030504040204" pitchFamily="34" charset="-128"/>
              </a:rPr>
              <a:t>Teams</a:t>
            </a:r>
            <a:r>
              <a:rPr lang="ja-JP" altLang="en-US" sz="2400" b="1">
                <a:latin typeface="Meiryo" panose="020B0604030504040204" pitchFamily="34" charset="-128"/>
                <a:ea typeface="Meiryo" panose="020B0604030504040204" pitchFamily="34" charset="-128"/>
              </a:rPr>
              <a:t>ホスト実践編］</a:t>
            </a:r>
            <a:endParaRPr lang="ja-JP" altLang="en-US" sz="2400" b="1" dirty="0">
              <a:latin typeface="Meiryo" panose="020B0604030504040204" pitchFamily="34" charset="-128"/>
              <a:ea typeface="Meiryo" panose="020B0604030504040204" pitchFamily="34" charset="-128"/>
            </a:endParaRPr>
          </a:p>
        </p:txBody>
      </p:sp>
      <p:grpSp>
        <p:nvGrpSpPr>
          <p:cNvPr id="39" name="グループ化 38">
            <a:extLst>
              <a:ext uri="{FF2B5EF4-FFF2-40B4-BE49-F238E27FC236}">
                <a16:creationId xmlns:a16="http://schemas.microsoft.com/office/drawing/2014/main" id="{CE2D33ED-E0AB-6664-1705-B1131CCB935C}"/>
              </a:ext>
            </a:extLst>
          </p:cNvPr>
          <p:cNvGrpSpPr/>
          <p:nvPr/>
        </p:nvGrpSpPr>
        <p:grpSpPr>
          <a:xfrm>
            <a:off x="3589954" y="3834202"/>
            <a:ext cx="1169544" cy="463566"/>
            <a:chOff x="6639651" y="5018651"/>
            <a:chExt cx="1169544" cy="463566"/>
          </a:xfrm>
        </p:grpSpPr>
        <p:sp>
          <p:nvSpPr>
            <p:cNvPr id="46" name="円形吹き出し 45">
              <a:extLst>
                <a:ext uri="{FF2B5EF4-FFF2-40B4-BE49-F238E27FC236}">
                  <a16:creationId xmlns:a16="http://schemas.microsoft.com/office/drawing/2014/main" id="{8B441A17-A447-D5F2-215F-C726AC477D37}"/>
                </a:ext>
              </a:extLst>
            </p:cNvPr>
            <p:cNvSpPr/>
            <p:nvPr/>
          </p:nvSpPr>
          <p:spPr>
            <a:xfrm>
              <a:off x="6795909" y="5018651"/>
              <a:ext cx="857028" cy="463566"/>
            </a:xfrm>
            <a:prstGeom prst="wedgeEllipseCallout">
              <a:avLst>
                <a:gd name="adj1" fmla="val 45705"/>
                <a:gd name="adj2" fmla="val -43490"/>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53" name="テキスト ボックス 52">
              <a:extLst>
                <a:ext uri="{FF2B5EF4-FFF2-40B4-BE49-F238E27FC236}">
                  <a16:creationId xmlns:a16="http://schemas.microsoft.com/office/drawing/2014/main" id="{6E91509F-A603-7360-CAB9-743A3B91CB29}"/>
                </a:ext>
              </a:extLst>
            </p:cNvPr>
            <p:cNvSpPr txBox="1"/>
            <p:nvPr/>
          </p:nvSpPr>
          <p:spPr>
            <a:xfrm>
              <a:off x="6639651" y="5155850"/>
              <a:ext cx="1169544"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クリック</a:t>
              </a:r>
              <a:endParaRPr lang="en-US" altLang="ja-JP" sz="1100" b="1" dirty="0">
                <a:solidFill>
                  <a:srgbClr val="FF600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18742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a:extLst>
              <a:ext uri="{FF2B5EF4-FFF2-40B4-BE49-F238E27FC236}">
                <a16:creationId xmlns:a16="http://schemas.microsoft.com/office/drawing/2014/main" id="{72685DA1-1065-7D82-8267-06DC46AE9BA6}"/>
              </a:ext>
            </a:extLst>
          </p:cNvPr>
          <p:cNvSpPr/>
          <p:nvPr/>
        </p:nvSpPr>
        <p:spPr>
          <a:xfrm>
            <a:off x="626757" y="337569"/>
            <a:ext cx="965317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649F309-CB20-4BE6-AFF1-87F3F53218C7}"/>
              </a:ext>
            </a:extLst>
          </p:cNvPr>
          <p:cNvSpPr txBox="1"/>
          <p:nvPr/>
        </p:nvSpPr>
        <p:spPr>
          <a:xfrm>
            <a:off x="2083511" y="1440541"/>
            <a:ext cx="6524790" cy="646331"/>
          </a:xfrm>
          <a:prstGeom prst="rect">
            <a:avLst/>
          </a:prstGeom>
          <a:noFill/>
        </p:spPr>
        <p:txBody>
          <a:bodyPr wrap="square">
            <a:spAutoFit/>
          </a:bodyPr>
          <a:lstStyle/>
          <a:p>
            <a:pPr algn="ctr"/>
            <a:r>
              <a:rPr lang="en-US" altLang="ja-JP" sz="1200" b="1" dirty="0">
                <a:latin typeface="Meiryo" panose="020B0604030504040204" pitchFamily="34" charset="-128"/>
                <a:ea typeface="Meiryo" panose="020B0604030504040204" pitchFamily="34" charset="-128"/>
              </a:rPr>
              <a:t>Teams</a:t>
            </a:r>
            <a:r>
              <a:rPr lang="ja-JP" altLang="en-US" sz="1200" b="1">
                <a:latin typeface="Meiryo" panose="020B0604030504040204" pitchFamily="34" charset="-128"/>
                <a:ea typeface="Meiryo" panose="020B0604030504040204" pitchFamily="34" charset="-128"/>
              </a:rPr>
              <a:t>ミーティングを開催するにあ</a:t>
            </a:r>
            <a:r>
              <a:rPr lang="ja-JP" altLang="en-US" sz="1200" b="1" dirty="0">
                <a:latin typeface="Meiryo" panose="020B0604030504040204" pitchFamily="34" charset="-128"/>
                <a:ea typeface="Meiryo" panose="020B0604030504040204" pitchFamily="34" charset="-128"/>
              </a:rPr>
              <a:t>たり、知っておく</a:t>
            </a:r>
            <a:r>
              <a:rPr lang="ja-JP" altLang="en-US" sz="1200" b="1">
                <a:latin typeface="Meiryo" panose="020B0604030504040204" pitchFamily="34" charset="-128"/>
                <a:ea typeface="Meiryo" panose="020B0604030504040204" pitchFamily="34" charset="-128"/>
              </a:rPr>
              <a:t>と良いポイント</a:t>
            </a:r>
            <a:r>
              <a:rPr lang="ja-JP" altLang="en-US" sz="1200" b="1" dirty="0">
                <a:latin typeface="Meiryo" panose="020B0604030504040204" pitchFamily="34" charset="-128"/>
                <a:ea typeface="Meiryo" panose="020B0604030504040204" pitchFamily="34" charset="-128"/>
              </a:rPr>
              <a:t>を</a:t>
            </a:r>
            <a:r>
              <a:rPr lang="ja-JP" altLang="en-US" sz="1200" b="1">
                <a:latin typeface="Meiryo" panose="020B0604030504040204" pitchFamily="34" charset="-128"/>
                <a:ea typeface="Meiryo" panose="020B0604030504040204" pitchFamily="34" charset="-128"/>
              </a:rPr>
              <a:t>お伝えします</a:t>
            </a:r>
            <a:endParaRPr lang="en-US" altLang="ja-JP" sz="1200" b="1" dirty="0">
              <a:latin typeface="Meiryo" panose="020B0604030504040204" pitchFamily="34" charset="-128"/>
              <a:ea typeface="Meiryo" panose="020B0604030504040204" pitchFamily="34" charset="-128"/>
            </a:endParaRPr>
          </a:p>
          <a:p>
            <a:pPr algn="ctr"/>
            <a:r>
              <a:rPr lang="ja-JP" altLang="en-US" sz="1200" b="1">
                <a:latin typeface="Meiryo" panose="020B0604030504040204" pitchFamily="34" charset="-128"/>
                <a:ea typeface="Meiryo" panose="020B0604030504040204" pitchFamily="34" charset="-128"/>
              </a:rPr>
              <a:t>事前</a:t>
            </a:r>
            <a:r>
              <a:rPr lang="ja-JP" altLang="en-US" sz="1200" b="1" dirty="0">
                <a:latin typeface="Meiryo" panose="020B0604030504040204" pitchFamily="34" charset="-128"/>
                <a:ea typeface="Meiryo" panose="020B0604030504040204" pitchFamily="34" charset="-128"/>
              </a:rPr>
              <a:t>にチェックしておくことで、いざという時も焦らず対処すること</a:t>
            </a:r>
            <a:r>
              <a:rPr lang="ja-JP" altLang="en-US" sz="1200" b="1">
                <a:latin typeface="Meiryo" panose="020B0604030504040204" pitchFamily="34" charset="-128"/>
                <a:ea typeface="Meiryo" panose="020B0604030504040204" pitchFamily="34" charset="-128"/>
              </a:rPr>
              <a:t>ができます</a:t>
            </a:r>
            <a:endParaRPr lang="ja-JP" altLang="en-US" sz="1200" b="1" dirty="0">
              <a:latin typeface="Meiryo" panose="020B0604030504040204" pitchFamily="34" charset="-128"/>
              <a:ea typeface="Meiryo" panose="020B0604030504040204" pitchFamily="34" charset="-128"/>
            </a:endParaRPr>
          </a:p>
          <a:p>
            <a:pPr algn="ctr"/>
            <a:endParaRPr lang="ja-JP" altLang="en-US" sz="1200" b="1" dirty="0">
              <a:latin typeface="Meiryo" panose="020B0604030504040204" pitchFamily="34" charset="-128"/>
              <a:ea typeface="Meiryo" panose="020B0604030504040204" pitchFamily="34" charset="-128"/>
            </a:endParaRPr>
          </a:p>
        </p:txBody>
      </p:sp>
      <p:sp>
        <p:nvSpPr>
          <p:cNvPr id="3" name="円/楕円 2">
            <a:extLst>
              <a:ext uri="{FF2B5EF4-FFF2-40B4-BE49-F238E27FC236}">
                <a16:creationId xmlns:a16="http://schemas.microsoft.com/office/drawing/2014/main" id="{134A8C88-82D2-3F5B-59F4-8EE75E738ADC}"/>
              </a:ext>
            </a:extLst>
          </p:cNvPr>
          <p:cNvSpPr/>
          <p:nvPr/>
        </p:nvSpPr>
        <p:spPr>
          <a:xfrm>
            <a:off x="983942" y="2304671"/>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8F672CFB-1D7D-35FA-833D-76DF74C19328}"/>
              </a:ext>
            </a:extLst>
          </p:cNvPr>
          <p:cNvSpPr txBox="1"/>
          <p:nvPr/>
        </p:nvSpPr>
        <p:spPr>
          <a:xfrm>
            <a:off x="1454947" y="2264923"/>
            <a:ext cx="4098382" cy="707886"/>
          </a:xfrm>
          <a:prstGeom prst="rect">
            <a:avLst/>
          </a:prstGeom>
          <a:noFill/>
        </p:spPr>
        <p:txBody>
          <a:bodyPr wrap="square">
            <a:spAutoFit/>
          </a:bodyPr>
          <a:lstStyle/>
          <a:p>
            <a:r>
              <a:rPr lang="ja-JP" altLang="en-US" sz="2000" b="1">
                <a:latin typeface="Meiryo" panose="020B0604030504040204" pitchFamily="34" charset="-128"/>
                <a:ea typeface="Meiryo" panose="020B0604030504040204" pitchFamily="34" charset="-128"/>
              </a:rPr>
              <a:t>制限時間（</a:t>
            </a:r>
            <a:r>
              <a:rPr lang="en-US" altLang="ja-JP" sz="2000" b="1" dirty="0">
                <a:latin typeface="Meiryo" panose="020B0604030504040204" pitchFamily="34" charset="-128"/>
                <a:ea typeface="Meiryo" panose="020B0604030504040204" pitchFamily="34" charset="-128"/>
              </a:rPr>
              <a:t>60</a:t>
            </a:r>
            <a:r>
              <a:rPr lang="ja-JP" altLang="en-US" sz="2000" b="1">
                <a:latin typeface="Meiryo" panose="020B0604030504040204" pitchFamily="34" charset="-128"/>
                <a:ea typeface="Meiryo" panose="020B0604030504040204" pitchFamily="34" charset="-128"/>
              </a:rPr>
              <a:t>分）より長く</a:t>
            </a:r>
            <a:endParaRPr lang="en-US" altLang="ja-JP" sz="2000" b="1" dirty="0">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ミーティングを開催する</a:t>
            </a:r>
            <a:endParaRPr lang="ja-JP" altLang="en-US" sz="1900" b="1" dirty="0">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1B55B6B1-1761-AD54-1D1D-AA0A60B62ABB}"/>
              </a:ext>
            </a:extLst>
          </p:cNvPr>
          <p:cNvSpPr txBox="1"/>
          <p:nvPr/>
        </p:nvSpPr>
        <p:spPr>
          <a:xfrm>
            <a:off x="940343" y="2987973"/>
            <a:ext cx="4416993" cy="1323439"/>
          </a:xfrm>
          <a:prstGeom prst="rect">
            <a:avLst/>
          </a:prstGeom>
          <a:noFill/>
        </p:spPr>
        <p:txBody>
          <a:bodyPr wrap="square">
            <a:spAutoFit/>
          </a:bodyPr>
          <a:lstStyle/>
          <a:p>
            <a:pPr>
              <a:lnSpc>
                <a:spcPts val="1400"/>
              </a:lnSpc>
            </a:pPr>
            <a:r>
              <a:rPr lang="en-US" altLang="ja-JP" sz="1000" dirty="0">
                <a:latin typeface="Meiryo" panose="020B0604030504040204" pitchFamily="34" charset="-128"/>
                <a:ea typeface="Meiryo" panose="020B0604030504040204" pitchFamily="34" charset="-128"/>
              </a:rPr>
              <a:t>Teams</a:t>
            </a:r>
            <a:r>
              <a:rPr lang="ja-JP" altLang="en-US" sz="1000" dirty="0">
                <a:latin typeface="Meiryo" panose="020B0604030504040204" pitchFamily="34" charset="-128"/>
                <a:ea typeface="Meiryo" panose="020B0604030504040204" pitchFamily="34" charset="-128"/>
              </a:rPr>
              <a:t>は基本的に無料で利用できますが、無料アカウントの場合は</a:t>
            </a:r>
            <a:r>
              <a:rPr lang="en-US" altLang="ja-JP" sz="1000" dirty="0">
                <a:latin typeface="Meiryo" panose="020B0604030504040204" pitchFamily="34" charset="-128"/>
                <a:ea typeface="Meiryo" panose="020B0604030504040204" pitchFamily="34" charset="-128"/>
              </a:rPr>
              <a:t>1</a:t>
            </a:r>
            <a:r>
              <a:rPr lang="ja-JP" altLang="en-US" sz="1000" dirty="0">
                <a:latin typeface="Meiryo" panose="020B0604030504040204" pitchFamily="34" charset="-128"/>
                <a:ea typeface="Meiryo" panose="020B0604030504040204" pitchFamily="34" charset="-128"/>
              </a:rPr>
              <a:t>回あたり</a:t>
            </a:r>
            <a:r>
              <a:rPr lang="en-US" altLang="ja-JP" sz="1000" dirty="0">
                <a:latin typeface="Meiryo" panose="020B0604030504040204" pitchFamily="34" charset="-128"/>
                <a:ea typeface="Meiryo" panose="020B0604030504040204" pitchFamily="34" charset="-128"/>
              </a:rPr>
              <a:t>60</a:t>
            </a:r>
            <a:r>
              <a:rPr lang="ja-JP" altLang="en-US" sz="1000" dirty="0">
                <a:latin typeface="Meiryo" panose="020B0604030504040204" pitchFamily="34" charset="-128"/>
                <a:ea typeface="Meiryo" panose="020B0604030504040204" pitchFamily="34" charset="-128"/>
              </a:rPr>
              <a:t>分という時間制限が</a:t>
            </a:r>
            <a:r>
              <a:rPr lang="ja-JP" altLang="en-US" sz="1000" dirty="0" smtClean="0">
                <a:latin typeface="Meiryo" panose="020B0604030504040204" pitchFamily="34" charset="-128"/>
                <a:ea typeface="Meiryo" panose="020B0604030504040204" pitchFamily="34" charset="-128"/>
              </a:rPr>
              <a:t>あります。</a:t>
            </a:r>
            <a:r>
              <a:rPr lang="en-US" altLang="ja-JP" sz="1000" dirty="0" smtClean="0">
                <a:latin typeface="Meiryo" panose="020B0604030504040204" pitchFamily="34" charset="-128"/>
                <a:ea typeface="Meiryo" panose="020B0604030504040204" pitchFamily="34" charset="-128"/>
              </a:rPr>
              <a:t>60</a:t>
            </a:r>
            <a:r>
              <a:rPr lang="ja-JP" altLang="en-US" sz="1000" dirty="0">
                <a:latin typeface="Meiryo" panose="020B0604030504040204" pitchFamily="34" charset="-128"/>
                <a:ea typeface="Meiryo" panose="020B0604030504040204" pitchFamily="34" charset="-128"/>
              </a:rPr>
              <a:t>分以上使用したい場合は、再度会議を設定して</a:t>
            </a:r>
            <a:r>
              <a:rPr lang="ja-JP" altLang="en-US" sz="1000" dirty="0" smtClean="0">
                <a:latin typeface="Meiryo" panose="020B0604030504040204" pitchFamily="34" charset="-128"/>
                <a:ea typeface="Meiryo" panose="020B0604030504040204" pitchFamily="34" charset="-128"/>
              </a:rPr>
              <a:t>ください。</a:t>
            </a:r>
            <a:endParaRPr lang="en-US" altLang="ja-JP" sz="1000" dirty="0">
              <a:latin typeface="Meiryo" panose="020B0604030504040204" pitchFamily="34" charset="-128"/>
              <a:ea typeface="Meiryo" panose="020B0604030504040204" pitchFamily="34" charset="-128"/>
            </a:endParaRPr>
          </a:p>
          <a:p>
            <a:pPr>
              <a:lnSpc>
                <a:spcPts val="1400"/>
              </a:lnSpc>
            </a:pP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会議を</a:t>
            </a:r>
            <a:r>
              <a:rPr lang="en-US" altLang="ja-JP" sz="1000" dirty="0">
                <a:latin typeface="Meiryo" panose="020B0604030504040204" pitchFamily="34" charset="-128"/>
                <a:ea typeface="Meiryo" panose="020B0604030504040204" pitchFamily="34" charset="-128"/>
              </a:rPr>
              <a:t>60</a:t>
            </a:r>
            <a:r>
              <a:rPr lang="ja-JP" altLang="en-US" sz="1000" dirty="0">
                <a:latin typeface="Meiryo" panose="020B0604030504040204" pitchFamily="34" charset="-128"/>
                <a:ea typeface="Meiryo" panose="020B0604030504040204" pitchFamily="34" charset="-128"/>
              </a:rPr>
              <a:t>分で中断したくない場合や、入り直すのが手間な場合は、有料版の使用も検討して</a:t>
            </a:r>
            <a:r>
              <a:rPr lang="ja-JP" altLang="en-US" sz="1000" dirty="0" smtClean="0">
                <a:latin typeface="Meiryo" panose="020B0604030504040204" pitchFamily="34" charset="-128"/>
                <a:ea typeface="Meiryo" panose="020B0604030504040204" pitchFamily="34" charset="-128"/>
              </a:rPr>
              <a:t>みましょう。</a:t>
            </a:r>
            <a:endParaRPr lang="en-US" altLang="ja-JP" sz="1000" dirty="0">
              <a:latin typeface="Meiryo" panose="020B0604030504040204" pitchFamily="34" charset="-128"/>
              <a:ea typeface="Meiryo" panose="020B0604030504040204" pitchFamily="34" charset="-128"/>
            </a:endParaRPr>
          </a:p>
          <a:p>
            <a:endParaRPr lang="ja-JP" altLang="en-US" sz="1000" dirty="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BCF881A6-FD0F-1A68-3818-F3473489FFB4}"/>
              </a:ext>
            </a:extLst>
          </p:cNvPr>
          <p:cNvSpPr txBox="1"/>
          <p:nvPr/>
        </p:nvSpPr>
        <p:spPr>
          <a:xfrm>
            <a:off x="1049973" y="2291806"/>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grpSp>
        <p:nvGrpSpPr>
          <p:cNvPr id="88" name="グループ化 87">
            <a:extLst>
              <a:ext uri="{FF2B5EF4-FFF2-40B4-BE49-F238E27FC236}">
                <a16:creationId xmlns:a16="http://schemas.microsoft.com/office/drawing/2014/main" id="{3FCBFC6F-C2A7-1E40-A062-5AA12C5DE67A}"/>
              </a:ext>
            </a:extLst>
          </p:cNvPr>
          <p:cNvGrpSpPr/>
          <p:nvPr/>
        </p:nvGrpSpPr>
        <p:grpSpPr>
          <a:xfrm>
            <a:off x="5683537" y="2243130"/>
            <a:ext cx="4699571" cy="2197487"/>
            <a:chOff x="901144" y="2243130"/>
            <a:chExt cx="4699571" cy="2197487"/>
          </a:xfrm>
        </p:grpSpPr>
        <p:sp>
          <p:nvSpPr>
            <p:cNvPr id="90" name="円/楕円 89">
              <a:extLst>
                <a:ext uri="{FF2B5EF4-FFF2-40B4-BE49-F238E27FC236}">
                  <a16:creationId xmlns:a16="http://schemas.microsoft.com/office/drawing/2014/main" id="{FC45945D-CA74-02FE-FD84-2D887B07FF20}"/>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1" name="グループ化 90">
              <a:extLst>
                <a:ext uri="{FF2B5EF4-FFF2-40B4-BE49-F238E27FC236}">
                  <a16:creationId xmlns:a16="http://schemas.microsoft.com/office/drawing/2014/main" id="{74B3CC43-4D2D-8EF6-7D48-E87829145E89}"/>
                </a:ext>
              </a:extLst>
            </p:cNvPr>
            <p:cNvGrpSpPr/>
            <p:nvPr/>
          </p:nvGrpSpPr>
          <p:grpSpPr>
            <a:xfrm>
              <a:off x="901144" y="2243130"/>
              <a:ext cx="4699571" cy="2197487"/>
              <a:chOff x="901144" y="2243130"/>
              <a:chExt cx="4699571" cy="2197487"/>
            </a:xfrm>
          </p:grpSpPr>
          <p:sp>
            <p:nvSpPr>
              <p:cNvPr id="92" name="テキスト ボックス 91">
                <a:extLst>
                  <a:ext uri="{FF2B5EF4-FFF2-40B4-BE49-F238E27FC236}">
                    <a16:creationId xmlns:a16="http://schemas.microsoft.com/office/drawing/2014/main" id="{CC8BEFAD-F333-160C-161F-F0E57240D86C}"/>
                  </a:ext>
                </a:extLst>
              </p:cNvPr>
              <p:cNvSpPr txBox="1"/>
              <p:nvPr/>
            </p:nvSpPr>
            <p:spPr>
              <a:xfrm>
                <a:off x="1502333" y="2243130"/>
                <a:ext cx="4098382"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録画をする時は</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ひと声かけるのがマナー</a:t>
                </a:r>
                <a:endParaRPr lang="ja-JP" altLang="en-US" sz="1900" b="1" dirty="0">
                  <a:latin typeface="Meiryo" panose="020B0604030504040204" pitchFamily="34" charset="-128"/>
                  <a:ea typeface="Meiryo" panose="020B0604030504040204" pitchFamily="34" charset="-128"/>
                </a:endParaRPr>
              </a:p>
            </p:txBody>
          </p:sp>
          <p:sp>
            <p:nvSpPr>
              <p:cNvPr id="93" name="テキスト ボックス 92">
                <a:extLst>
                  <a:ext uri="{FF2B5EF4-FFF2-40B4-BE49-F238E27FC236}">
                    <a16:creationId xmlns:a16="http://schemas.microsoft.com/office/drawing/2014/main" id="{7BAAA265-2CF4-9925-90FB-D99E39C0EEDA}"/>
                  </a:ext>
                </a:extLst>
              </p:cNvPr>
              <p:cNvSpPr txBox="1"/>
              <p:nvPr/>
            </p:nvSpPr>
            <p:spPr>
              <a:xfrm>
                <a:off x="901144" y="2911993"/>
                <a:ext cx="2858010" cy="1528624"/>
              </a:xfrm>
              <a:prstGeom prst="rect">
                <a:avLst/>
              </a:prstGeom>
              <a:noFill/>
            </p:spPr>
            <p:txBody>
              <a:bodyPr wrap="square">
                <a:spAutoFit/>
              </a:bodyPr>
              <a:lstStyle/>
              <a:p>
                <a:pPr>
                  <a:lnSpc>
                    <a:spcPts val="1400"/>
                  </a:lnSpc>
                </a:pPr>
                <a:r>
                  <a:rPr lang="ja-JP" altLang="en-US" sz="1000" dirty="0">
                    <a:latin typeface="Meiryo" panose="020B0604030504040204" pitchFamily="34" charset="-128"/>
                    <a:ea typeface="Meiryo" panose="020B0604030504040204" pitchFamily="34" charset="-128"/>
                  </a:rPr>
                  <a:t>無償版の</a:t>
                </a:r>
                <a:r>
                  <a:rPr lang="en-US" altLang="ja-JP" sz="1000" dirty="0">
                    <a:latin typeface="Meiryo" panose="020B0604030504040204" pitchFamily="34" charset="-128"/>
                    <a:ea typeface="Meiryo" panose="020B0604030504040204" pitchFamily="34" charset="-128"/>
                  </a:rPr>
                  <a:t>Teams</a:t>
                </a:r>
                <a:r>
                  <a:rPr lang="ja-JP" altLang="en-US" sz="1000" dirty="0">
                    <a:latin typeface="Meiryo" panose="020B0604030504040204" pitchFamily="34" charset="-128"/>
                    <a:ea typeface="Meiryo" panose="020B0604030504040204" pitchFamily="34" charset="-128"/>
                  </a:rPr>
                  <a:t>ミーティングには録画機能</a:t>
                </a:r>
                <a:r>
                  <a:rPr lang="ja-JP" altLang="en-US" sz="1000" dirty="0" smtClean="0">
                    <a:latin typeface="Meiryo" panose="020B0604030504040204" pitchFamily="34" charset="-128"/>
                    <a:ea typeface="Meiryo" panose="020B0604030504040204" pitchFamily="34" charset="-128"/>
                  </a:rPr>
                  <a:t>は</a:t>
                </a:r>
                <a:r>
                  <a:rPr lang="ja-JP" altLang="en-US" sz="1000" dirty="0">
                    <a:latin typeface="Meiryo" panose="020B0604030504040204" pitchFamily="34" charset="-128"/>
                    <a:ea typeface="Meiryo" panose="020B0604030504040204" pitchFamily="34" charset="-128"/>
                  </a:rPr>
                  <a:t>ありません</a:t>
                </a:r>
                <a:r>
                  <a:rPr lang="ja-JP" altLang="en-US" sz="1000" dirty="0" smtClean="0">
                    <a:latin typeface="Meiryo" panose="020B0604030504040204" pitchFamily="34" charset="-128"/>
                    <a:ea typeface="Meiryo" panose="020B0604030504040204" pitchFamily="34" charset="-128"/>
                  </a:rPr>
                  <a:t>。</a:t>
                </a:r>
                <a:r>
                  <a:rPr lang="ja-JP" altLang="en-US" sz="1000" dirty="0">
                    <a:latin typeface="Meiryo" panose="020B0604030504040204" pitchFamily="34" charset="-128"/>
                    <a:ea typeface="Meiryo" panose="020B0604030504040204" pitchFamily="34" charset="-128"/>
                  </a:rPr>
                  <a:t>録画が必要な場合は有償版の契約が必要</a:t>
                </a:r>
                <a:r>
                  <a:rPr lang="ja-JP" altLang="en-US" sz="1000" dirty="0" smtClean="0">
                    <a:latin typeface="Meiryo" panose="020B0604030504040204" pitchFamily="34" charset="-128"/>
                    <a:ea typeface="Meiryo" panose="020B0604030504040204" pitchFamily="34" charset="-128"/>
                  </a:rPr>
                  <a:t>です。録画</a:t>
                </a:r>
                <a:r>
                  <a:rPr lang="ja-JP" altLang="en-US" sz="1000" dirty="0">
                    <a:latin typeface="Meiryo" panose="020B0604030504040204" pitchFamily="34" charset="-128"/>
                    <a:ea typeface="Meiryo" panose="020B0604030504040204" pitchFamily="34" charset="-128"/>
                  </a:rPr>
                  <a:t>は便利な機能ですが、勝手に録画を始めてしまうのは</a:t>
                </a:r>
                <a:r>
                  <a:rPr lang="en-US" altLang="ja-JP" sz="1000" dirty="0">
                    <a:latin typeface="Meiryo" panose="020B0604030504040204" pitchFamily="34" charset="-128"/>
                    <a:ea typeface="Meiryo" panose="020B0604030504040204" pitchFamily="34" charset="-128"/>
                  </a:rPr>
                  <a:t>NG</a:t>
                </a:r>
                <a:r>
                  <a:rPr lang="ja-JP" altLang="en-US" sz="1000" dirty="0" smtClean="0">
                    <a:latin typeface="Meiryo" panose="020B0604030504040204" pitchFamily="34" charset="-128"/>
                    <a:ea typeface="Meiryo" panose="020B0604030504040204" pitchFamily="34" charset="-128"/>
                  </a:rPr>
                  <a:t>です。</a:t>
                </a:r>
                <a:endParaRPr lang="en-US" altLang="ja-JP" sz="1000" dirty="0">
                  <a:latin typeface="Meiryo" panose="020B0604030504040204" pitchFamily="34" charset="-128"/>
                  <a:ea typeface="Meiryo" panose="020B0604030504040204" pitchFamily="34" charset="-128"/>
                </a:endParaRPr>
              </a:p>
              <a:p>
                <a:pPr>
                  <a:lnSpc>
                    <a:spcPts val="1400"/>
                  </a:lnSpc>
                </a:pPr>
                <a:endParaRPr lang="en-US" altLang="ja-JP" sz="1000" dirty="0" smtClean="0">
                  <a:latin typeface="Meiryo" panose="020B0604030504040204" pitchFamily="34" charset="-128"/>
                  <a:ea typeface="Meiryo" panose="020B0604030504040204" pitchFamily="34" charset="-128"/>
                </a:endParaRPr>
              </a:p>
              <a:p>
                <a:pPr>
                  <a:lnSpc>
                    <a:spcPts val="1400"/>
                  </a:lnSpc>
                </a:pPr>
                <a:r>
                  <a:rPr lang="ja-JP" altLang="en-US" sz="1000" dirty="0" smtClean="0">
                    <a:latin typeface="Meiryo" panose="020B0604030504040204" pitchFamily="34" charset="-128"/>
                    <a:ea typeface="Meiryo" panose="020B0604030504040204" pitchFamily="34" charset="-128"/>
                  </a:rPr>
                  <a:t>マナー</a:t>
                </a:r>
                <a:r>
                  <a:rPr lang="ja-JP" altLang="en-US" sz="1000" dirty="0">
                    <a:latin typeface="Meiryo" panose="020B0604030504040204" pitchFamily="34" charset="-128"/>
                    <a:ea typeface="Meiryo" panose="020B0604030504040204" pitchFamily="34" charset="-128"/>
                  </a:rPr>
                  <a:t>として録画をする場合は、参加者全員に「録画してもいいですか」とひと声かけて</a:t>
                </a:r>
                <a:r>
                  <a:rPr lang="ja-JP" altLang="en-US" sz="1000" dirty="0" smtClean="0">
                    <a:latin typeface="Meiryo" panose="020B0604030504040204" pitchFamily="34" charset="-128"/>
                    <a:ea typeface="Meiryo" panose="020B0604030504040204" pitchFamily="34" charset="-128"/>
                  </a:rPr>
                  <a:t>進める</a:t>
                </a:r>
                <a:r>
                  <a:rPr lang="ja-JP" altLang="en-US" sz="1000" dirty="0">
                    <a:latin typeface="Meiryo" panose="020B0604030504040204" pitchFamily="34" charset="-128"/>
                    <a:ea typeface="Meiryo" panose="020B0604030504040204" pitchFamily="34" charset="-128"/>
                  </a:rPr>
                  <a:t>こと</a:t>
                </a:r>
                <a:r>
                  <a:rPr lang="ja-JP" altLang="en-US" sz="1000" dirty="0" smtClean="0">
                    <a:latin typeface="Meiryo" panose="020B0604030504040204" pitchFamily="34" charset="-128"/>
                    <a:ea typeface="Meiryo" panose="020B0604030504040204" pitchFamily="34" charset="-128"/>
                  </a:rPr>
                  <a:t>をおすすめします。</a:t>
                </a:r>
                <a:endParaRPr lang="ja-JP" altLang="en-US" sz="1000" dirty="0">
                  <a:latin typeface="Meiryo" panose="020B0604030504040204" pitchFamily="34" charset="-128"/>
                  <a:ea typeface="Meiryo" panose="020B0604030504040204" pitchFamily="34" charset="-128"/>
                </a:endParaRPr>
              </a:p>
            </p:txBody>
          </p:sp>
          <p:sp>
            <p:nvSpPr>
              <p:cNvPr id="94" name="テキスト ボックス 93">
                <a:extLst>
                  <a:ext uri="{FF2B5EF4-FFF2-40B4-BE49-F238E27FC236}">
                    <a16:creationId xmlns:a16="http://schemas.microsoft.com/office/drawing/2014/main" id="{28EE4891-236D-905A-6968-97C268593887}"/>
                  </a:ext>
                </a:extLst>
              </p:cNvPr>
              <p:cNvSpPr txBox="1"/>
              <p:nvPr/>
            </p:nvSpPr>
            <p:spPr>
              <a:xfrm>
                <a:off x="1050107" y="2278158"/>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grpSp>
        <p:nvGrpSpPr>
          <p:cNvPr id="97" name="グループ化 96">
            <a:extLst>
              <a:ext uri="{FF2B5EF4-FFF2-40B4-BE49-F238E27FC236}">
                <a16:creationId xmlns:a16="http://schemas.microsoft.com/office/drawing/2014/main" id="{F62F3253-556F-AAA1-50AA-46A6FCD1023B}"/>
              </a:ext>
            </a:extLst>
          </p:cNvPr>
          <p:cNvGrpSpPr/>
          <p:nvPr/>
        </p:nvGrpSpPr>
        <p:grpSpPr>
          <a:xfrm>
            <a:off x="928913" y="4779895"/>
            <a:ext cx="4638986" cy="1849299"/>
            <a:chOff x="928913" y="2200588"/>
            <a:chExt cx="4638986" cy="1849299"/>
          </a:xfrm>
        </p:grpSpPr>
        <p:sp>
          <p:nvSpPr>
            <p:cNvPr id="99" name="円/楕円 98">
              <a:extLst>
                <a:ext uri="{FF2B5EF4-FFF2-40B4-BE49-F238E27FC236}">
                  <a16:creationId xmlns:a16="http://schemas.microsoft.com/office/drawing/2014/main" id="{25D0577A-A718-29F4-B518-747486F4ED0B}"/>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0" name="グループ化 99">
              <a:extLst>
                <a:ext uri="{FF2B5EF4-FFF2-40B4-BE49-F238E27FC236}">
                  <a16:creationId xmlns:a16="http://schemas.microsoft.com/office/drawing/2014/main" id="{F6C43A0F-29B7-A275-018A-B42C695E6F25}"/>
                </a:ext>
              </a:extLst>
            </p:cNvPr>
            <p:cNvGrpSpPr/>
            <p:nvPr/>
          </p:nvGrpSpPr>
          <p:grpSpPr>
            <a:xfrm>
              <a:off x="928913" y="2200588"/>
              <a:ext cx="4638986" cy="1849299"/>
              <a:chOff x="928913" y="2200588"/>
              <a:chExt cx="4638986" cy="1849299"/>
            </a:xfrm>
          </p:grpSpPr>
          <p:sp>
            <p:nvSpPr>
              <p:cNvPr id="101" name="テキスト ボックス 100">
                <a:extLst>
                  <a:ext uri="{FF2B5EF4-FFF2-40B4-BE49-F238E27FC236}">
                    <a16:creationId xmlns:a16="http://schemas.microsoft.com/office/drawing/2014/main" id="{ECDC2A66-94F7-1132-A112-338B73A4EF6E}"/>
                  </a:ext>
                </a:extLst>
              </p:cNvPr>
              <p:cNvSpPr txBox="1"/>
              <p:nvPr/>
            </p:nvSpPr>
            <p:spPr>
              <a:xfrm>
                <a:off x="1469517" y="2200588"/>
                <a:ext cx="4098382"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ミーティング開始前に</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音声や画面映り、共有資料の確認</a:t>
                </a:r>
                <a:r>
                  <a:rPr lang="ja-JP" altLang="en-US" sz="1900" b="1" dirty="0">
                    <a:latin typeface="Meiryo" panose="020B0604030504040204" pitchFamily="34" charset="-128"/>
                    <a:ea typeface="Meiryo" panose="020B0604030504040204" pitchFamily="34" charset="-128"/>
                  </a:rPr>
                  <a:t>を</a:t>
                </a:r>
              </a:p>
            </p:txBody>
          </p:sp>
          <p:sp>
            <p:nvSpPr>
              <p:cNvPr id="102" name="テキスト ボックス 101">
                <a:extLst>
                  <a:ext uri="{FF2B5EF4-FFF2-40B4-BE49-F238E27FC236}">
                    <a16:creationId xmlns:a16="http://schemas.microsoft.com/office/drawing/2014/main" id="{443A86EF-1ECC-8F40-1C82-FAA4ABB0AF34}"/>
                  </a:ext>
                </a:extLst>
              </p:cNvPr>
              <p:cNvSpPr txBox="1"/>
              <p:nvPr/>
            </p:nvSpPr>
            <p:spPr>
              <a:xfrm>
                <a:off x="928913" y="2880336"/>
                <a:ext cx="4416993" cy="1169551"/>
              </a:xfrm>
              <a:prstGeom prst="rect">
                <a:avLst/>
              </a:prstGeom>
              <a:noFill/>
            </p:spPr>
            <p:txBody>
              <a:bodyPr wrap="square">
                <a:spAutoFit/>
              </a:bodyPr>
              <a:lstStyle/>
              <a:p>
                <a:pPr>
                  <a:lnSpc>
                    <a:spcPts val="1400"/>
                  </a:lnSpc>
                </a:pPr>
                <a:r>
                  <a:rPr lang="en-US" altLang="ja-JP" sz="1000" dirty="0">
                    <a:latin typeface="Meiryo" panose="020B0604030504040204" pitchFamily="34" charset="-128"/>
                    <a:ea typeface="Meiryo" panose="020B0604030504040204" pitchFamily="34" charset="-128"/>
                  </a:rPr>
                  <a:t>Teams</a:t>
                </a:r>
                <a:r>
                  <a:rPr lang="ja-JP" altLang="en-US" sz="1000" dirty="0">
                    <a:latin typeface="Meiryo" panose="020B0604030504040204" pitchFamily="34" charset="-128"/>
                    <a:ea typeface="Meiryo" panose="020B0604030504040204" pitchFamily="34" charset="-128"/>
                  </a:rPr>
                  <a:t>ミーティングはスムーズにいってこそ成功するもの</a:t>
                </a:r>
                <a:r>
                  <a:rPr lang="ja-JP" altLang="en-US" sz="1000" dirty="0" smtClean="0">
                    <a:latin typeface="Meiryo" panose="020B0604030504040204" pitchFamily="34" charset="-128"/>
                    <a:ea typeface="Meiryo" panose="020B0604030504040204" pitchFamily="34" charset="-128"/>
                  </a:rPr>
                  <a:t>です。開催者</a:t>
                </a:r>
                <a:r>
                  <a:rPr lang="ja-JP" altLang="en-US" sz="1000" dirty="0">
                    <a:latin typeface="Meiryo" panose="020B0604030504040204" pitchFamily="34" charset="-128"/>
                    <a:ea typeface="Meiryo" panose="020B0604030504040204" pitchFamily="34" charset="-128"/>
                  </a:rPr>
                  <a:t>として、事前に音声のチェック、画面に自分はどう映っているか、背景や明るさ、パソコンの位置なども含め、セルフチェックをして</a:t>
                </a:r>
                <a:r>
                  <a:rPr lang="ja-JP" altLang="en-US" sz="1000" dirty="0" smtClean="0">
                    <a:latin typeface="Meiryo" panose="020B0604030504040204" pitchFamily="34" charset="-128"/>
                    <a:ea typeface="Meiryo" panose="020B0604030504040204" pitchFamily="34" charset="-128"/>
                  </a:rPr>
                  <a:t>おきましょう。</a:t>
                </a:r>
                <a:endParaRPr lang="en-US" altLang="ja-JP" sz="1000" dirty="0">
                  <a:latin typeface="Meiryo" panose="020B0604030504040204" pitchFamily="34" charset="-128"/>
                  <a:ea typeface="Meiryo" panose="020B0604030504040204" pitchFamily="34" charset="-128"/>
                </a:endParaRPr>
              </a:p>
              <a:p>
                <a:pPr>
                  <a:lnSpc>
                    <a:spcPts val="1400"/>
                  </a:lnSpc>
                </a:pP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また、ミーティング内で資料を共有したい場合は、事前にファイルを開いておくと、スムーズに会議を進めることが</a:t>
                </a:r>
                <a:r>
                  <a:rPr lang="ja-JP" altLang="en-US" sz="1000" dirty="0" smtClean="0">
                    <a:latin typeface="Meiryo" panose="020B0604030504040204" pitchFamily="34" charset="-128"/>
                    <a:ea typeface="Meiryo" panose="020B0604030504040204" pitchFamily="34" charset="-128"/>
                  </a:rPr>
                  <a:t>できます。</a:t>
                </a:r>
                <a:endParaRPr lang="ja-JP" altLang="en-US" sz="1000" dirty="0">
                  <a:latin typeface="Meiryo" panose="020B0604030504040204" pitchFamily="34" charset="-128"/>
                  <a:ea typeface="Meiryo" panose="020B0604030504040204" pitchFamily="34" charset="-128"/>
                </a:endParaRPr>
              </a:p>
            </p:txBody>
          </p:sp>
          <p:sp>
            <p:nvSpPr>
              <p:cNvPr id="103" name="テキスト ボックス 102">
                <a:extLst>
                  <a:ext uri="{FF2B5EF4-FFF2-40B4-BE49-F238E27FC236}">
                    <a16:creationId xmlns:a16="http://schemas.microsoft.com/office/drawing/2014/main" id="{71C5E072-B44C-9E0B-5075-EB210A036C59}"/>
                  </a:ext>
                </a:extLst>
              </p:cNvPr>
              <p:cNvSpPr txBox="1"/>
              <p:nvPr/>
            </p:nvSpPr>
            <p:spPr>
              <a:xfrm>
                <a:off x="1061124" y="2289309"/>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grpSp>
        <p:nvGrpSpPr>
          <p:cNvPr id="106" name="グループ化 105">
            <a:extLst>
              <a:ext uri="{FF2B5EF4-FFF2-40B4-BE49-F238E27FC236}">
                <a16:creationId xmlns:a16="http://schemas.microsoft.com/office/drawing/2014/main" id="{36C9B657-8548-0F69-F941-88DF3E398A93}"/>
              </a:ext>
            </a:extLst>
          </p:cNvPr>
          <p:cNvGrpSpPr/>
          <p:nvPr/>
        </p:nvGrpSpPr>
        <p:grpSpPr>
          <a:xfrm>
            <a:off x="5683537" y="4782964"/>
            <a:ext cx="4626714" cy="1973834"/>
            <a:chOff x="901144" y="2258249"/>
            <a:chExt cx="4626714" cy="1973834"/>
          </a:xfrm>
        </p:grpSpPr>
        <p:sp>
          <p:nvSpPr>
            <p:cNvPr id="108" name="円/楕円 107">
              <a:extLst>
                <a:ext uri="{FF2B5EF4-FFF2-40B4-BE49-F238E27FC236}">
                  <a16:creationId xmlns:a16="http://schemas.microsoft.com/office/drawing/2014/main" id="{F8D0E1D7-46F0-0CEE-4430-12B659688B6A}"/>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9" name="グループ化 108">
              <a:extLst>
                <a:ext uri="{FF2B5EF4-FFF2-40B4-BE49-F238E27FC236}">
                  <a16:creationId xmlns:a16="http://schemas.microsoft.com/office/drawing/2014/main" id="{4945A47D-A8E7-5F62-F1CF-56013995947C}"/>
                </a:ext>
              </a:extLst>
            </p:cNvPr>
            <p:cNvGrpSpPr/>
            <p:nvPr/>
          </p:nvGrpSpPr>
          <p:grpSpPr>
            <a:xfrm>
              <a:off x="901144" y="2258249"/>
              <a:ext cx="4626714" cy="1973834"/>
              <a:chOff x="901144" y="2258249"/>
              <a:chExt cx="4626714" cy="1973834"/>
            </a:xfrm>
          </p:grpSpPr>
          <p:sp>
            <p:nvSpPr>
              <p:cNvPr id="110" name="テキスト ボックス 109">
                <a:extLst>
                  <a:ext uri="{FF2B5EF4-FFF2-40B4-BE49-F238E27FC236}">
                    <a16:creationId xmlns:a16="http://schemas.microsoft.com/office/drawing/2014/main" id="{64EE0695-6AB1-ADCA-1DBA-3599CBE5EA89}"/>
                  </a:ext>
                </a:extLst>
              </p:cNvPr>
              <p:cNvSpPr txBox="1"/>
              <p:nvPr/>
            </p:nvSpPr>
            <p:spPr>
              <a:xfrm>
                <a:off x="1429476" y="2258249"/>
                <a:ext cx="4098382"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ディスカッション、ゲーム</a:t>
                </a:r>
                <a:r>
                  <a:rPr lang="en-US" altLang="ja-JP" sz="1900" b="1" dirty="0">
                    <a:latin typeface="Meiryo" panose="020B0604030504040204" pitchFamily="34" charset="-128"/>
                    <a:ea typeface="Meiryo" panose="020B0604030504040204" pitchFamily="34" charset="-128"/>
                  </a:rPr>
                  <a:t>etc.</a:t>
                </a:r>
              </a:p>
              <a:p>
                <a:r>
                  <a:rPr lang="ja-JP" altLang="en-US" sz="1900" b="1">
                    <a:latin typeface="Meiryo" panose="020B0604030504040204" pitchFamily="34" charset="-128"/>
                    <a:ea typeface="Meiryo" panose="020B0604030504040204" pitchFamily="34" charset="-128"/>
                  </a:rPr>
                  <a:t>ブレイクアウトルームを活用</a:t>
                </a:r>
                <a:endParaRPr lang="ja-JP" altLang="en-US" sz="1900" b="1" dirty="0">
                  <a:latin typeface="Meiryo" panose="020B0604030504040204" pitchFamily="34" charset="-128"/>
                  <a:ea typeface="Meiryo" panose="020B0604030504040204" pitchFamily="34" charset="-128"/>
                </a:endParaRPr>
              </a:p>
            </p:txBody>
          </p:sp>
          <p:sp>
            <p:nvSpPr>
              <p:cNvPr id="111" name="テキスト ボックス 110">
                <a:extLst>
                  <a:ext uri="{FF2B5EF4-FFF2-40B4-BE49-F238E27FC236}">
                    <a16:creationId xmlns:a16="http://schemas.microsoft.com/office/drawing/2014/main" id="{37A69268-1EF5-E697-0ED7-5E4444999281}"/>
                  </a:ext>
                </a:extLst>
              </p:cNvPr>
              <p:cNvSpPr txBox="1"/>
              <p:nvPr/>
            </p:nvSpPr>
            <p:spPr>
              <a:xfrm>
                <a:off x="901144" y="2882996"/>
                <a:ext cx="4416993" cy="1349087"/>
              </a:xfrm>
              <a:prstGeom prst="rect">
                <a:avLst/>
              </a:prstGeom>
              <a:noFill/>
            </p:spPr>
            <p:txBody>
              <a:bodyPr wrap="square">
                <a:spAutoFit/>
              </a:bodyPr>
              <a:lstStyle/>
              <a:p>
                <a:pPr>
                  <a:lnSpc>
                    <a:spcPts val="1400"/>
                  </a:lnSpc>
                </a:pPr>
                <a:r>
                  <a:rPr lang="ja-JP" altLang="en-US" sz="1000" dirty="0">
                    <a:latin typeface="Meiryo" panose="020B0604030504040204" pitchFamily="34" charset="-128"/>
                    <a:ea typeface="Meiryo" panose="020B0604030504040204" pitchFamily="34" charset="-128"/>
                  </a:rPr>
                  <a:t>参加者を複数のルームに分けることができる「ブレイクアウトルーム」は、</a:t>
                </a: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分科会やグループワーク、ゲーム等にも活用することが</a:t>
                </a:r>
                <a:r>
                  <a:rPr lang="ja-JP" altLang="en-US" sz="1000" dirty="0" smtClean="0">
                    <a:latin typeface="Meiryo" panose="020B0604030504040204" pitchFamily="34" charset="-128"/>
                    <a:ea typeface="Meiryo" panose="020B0604030504040204" pitchFamily="34" charset="-128"/>
                  </a:rPr>
                  <a:t>できます。開催者</a:t>
                </a:r>
                <a:r>
                  <a:rPr lang="ja-JP" altLang="en-US" sz="1000" dirty="0">
                    <a:latin typeface="Meiryo" panose="020B0604030504040204" pitchFamily="34" charset="-128"/>
                    <a:ea typeface="Meiryo" panose="020B0604030504040204" pitchFamily="34" charset="-128"/>
                  </a:rPr>
                  <a:t>が不在となるルームもあるので、スムーズに進行ができるよう、ルームに分ける前に、目的（話し合うテーマなど）を明確にして</a:t>
                </a:r>
                <a:r>
                  <a:rPr lang="ja-JP" altLang="en-US" sz="1000" dirty="0" smtClean="0">
                    <a:latin typeface="Meiryo" panose="020B0604030504040204" pitchFamily="34" charset="-128"/>
                    <a:ea typeface="Meiryo" panose="020B0604030504040204" pitchFamily="34" charset="-128"/>
                  </a:rPr>
                  <a:t>おきましょう。</a:t>
                </a:r>
                <a:endParaRPr lang="en-US" altLang="ja-JP" sz="1000" dirty="0">
                  <a:latin typeface="Meiryo" panose="020B0604030504040204" pitchFamily="34" charset="-128"/>
                  <a:ea typeface="Meiryo" panose="020B0604030504040204" pitchFamily="34" charset="-128"/>
                </a:endParaRPr>
              </a:p>
              <a:p>
                <a:pPr>
                  <a:lnSpc>
                    <a:spcPts val="1400"/>
                  </a:lnSpc>
                </a:pP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また、振り分ける際には、リーダー気質の参加者を各チームに配置するなどしておくと、より効果的</a:t>
                </a:r>
                <a:r>
                  <a:rPr lang="ja-JP" altLang="en-US" sz="1000" dirty="0" smtClean="0">
                    <a:latin typeface="Meiryo" panose="020B0604030504040204" pitchFamily="34" charset="-128"/>
                    <a:ea typeface="Meiryo" panose="020B0604030504040204" pitchFamily="34" charset="-128"/>
                  </a:rPr>
                  <a:t>です。</a:t>
                </a:r>
                <a:endParaRPr lang="ja-JP" altLang="en-US" sz="1000" dirty="0">
                  <a:latin typeface="Meiryo" panose="020B0604030504040204" pitchFamily="34" charset="-128"/>
                  <a:ea typeface="Meiryo" panose="020B0604030504040204" pitchFamily="34" charset="-128"/>
                </a:endParaRPr>
              </a:p>
            </p:txBody>
          </p:sp>
          <p:sp>
            <p:nvSpPr>
              <p:cNvPr id="112" name="テキスト ボックス 111">
                <a:extLst>
                  <a:ext uri="{FF2B5EF4-FFF2-40B4-BE49-F238E27FC236}">
                    <a16:creationId xmlns:a16="http://schemas.microsoft.com/office/drawing/2014/main" id="{94550107-A600-D50A-04D1-64D0218E8FC8}"/>
                  </a:ext>
                </a:extLst>
              </p:cNvPr>
              <p:cNvSpPr txBox="1"/>
              <p:nvPr/>
            </p:nvSpPr>
            <p:spPr>
              <a:xfrm>
                <a:off x="1044940" y="2289309"/>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grpSp>
        <p:nvGrpSpPr>
          <p:cNvPr id="8" name="グループ化 7">
            <a:extLst>
              <a:ext uri="{FF2B5EF4-FFF2-40B4-BE49-F238E27FC236}">
                <a16:creationId xmlns:a16="http://schemas.microsoft.com/office/drawing/2014/main" id="{7F8D9F3D-560C-B195-E043-9957EDF0AB1F}"/>
              </a:ext>
            </a:extLst>
          </p:cNvPr>
          <p:cNvGrpSpPr/>
          <p:nvPr/>
        </p:nvGrpSpPr>
        <p:grpSpPr>
          <a:xfrm>
            <a:off x="965600" y="2145948"/>
            <a:ext cx="503917" cy="200055"/>
            <a:chOff x="1317119" y="1662047"/>
            <a:chExt cx="503917" cy="200055"/>
          </a:xfrm>
        </p:grpSpPr>
        <p:cxnSp>
          <p:nvCxnSpPr>
            <p:cNvPr id="4" name="直線コネクタ 3">
              <a:extLst>
                <a:ext uri="{FF2B5EF4-FFF2-40B4-BE49-F238E27FC236}">
                  <a16:creationId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13" name="グループ化 12">
            <a:extLst>
              <a:ext uri="{FF2B5EF4-FFF2-40B4-BE49-F238E27FC236}">
                <a16:creationId xmlns:a16="http://schemas.microsoft.com/office/drawing/2014/main" id="{82C83BEE-C645-7A1C-29AD-C365BA49A68B}"/>
              </a:ext>
            </a:extLst>
          </p:cNvPr>
          <p:cNvGrpSpPr/>
          <p:nvPr/>
        </p:nvGrpSpPr>
        <p:grpSpPr>
          <a:xfrm>
            <a:off x="5754530" y="2132299"/>
            <a:ext cx="503917" cy="200055"/>
            <a:chOff x="1317119" y="1662047"/>
            <a:chExt cx="503917" cy="200055"/>
          </a:xfrm>
        </p:grpSpPr>
        <p:cxnSp>
          <p:nvCxnSpPr>
            <p:cNvPr id="15" name="直線コネクタ 14">
              <a:extLst>
                <a:ext uri="{FF2B5EF4-FFF2-40B4-BE49-F238E27FC236}">
                  <a16:creationId xmlns:a16="http://schemas.microsoft.com/office/drawing/2014/main" id="{54388E1A-EA24-E4BF-25EB-EAECB172EBBC}"/>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58921A0-DDAF-D439-243B-957629500DB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F8DCA6F8-8807-8A22-84E4-D7848BA80799}"/>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18" name="グループ化 17">
            <a:extLst>
              <a:ext uri="{FF2B5EF4-FFF2-40B4-BE49-F238E27FC236}">
                <a16:creationId xmlns:a16="http://schemas.microsoft.com/office/drawing/2014/main" id="{62EFCDCF-0816-1B0E-241E-93D8A5E3B59B}"/>
              </a:ext>
            </a:extLst>
          </p:cNvPr>
          <p:cNvGrpSpPr/>
          <p:nvPr/>
        </p:nvGrpSpPr>
        <p:grpSpPr>
          <a:xfrm>
            <a:off x="965600" y="4717144"/>
            <a:ext cx="503917" cy="200055"/>
            <a:chOff x="1317119" y="1662047"/>
            <a:chExt cx="503917" cy="200055"/>
          </a:xfrm>
        </p:grpSpPr>
        <p:cxnSp>
          <p:nvCxnSpPr>
            <p:cNvPr id="20" name="直線コネクタ 19">
              <a:extLst>
                <a:ext uri="{FF2B5EF4-FFF2-40B4-BE49-F238E27FC236}">
                  <a16:creationId xmlns:a16="http://schemas.microsoft.com/office/drawing/2014/main" id="{BA35A143-303D-6304-CE01-03C8C80FDDF4}"/>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C074E69-E964-089E-D68C-F51A66B47973}"/>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63B986E1-CDD1-85A6-6ED1-1D9C6DC4BB27}"/>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23" name="グループ化 22">
            <a:extLst>
              <a:ext uri="{FF2B5EF4-FFF2-40B4-BE49-F238E27FC236}">
                <a16:creationId xmlns:a16="http://schemas.microsoft.com/office/drawing/2014/main" id="{45535342-F1E7-D959-7830-2EEA663F9633}"/>
              </a:ext>
            </a:extLst>
          </p:cNvPr>
          <p:cNvGrpSpPr/>
          <p:nvPr/>
        </p:nvGrpSpPr>
        <p:grpSpPr>
          <a:xfrm>
            <a:off x="5754530" y="4660866"/>
            <a:ext cx="503917" cy="200055"/>
            <a:chOff x="1317119" y="1662047"/>
            <a:chExt cx="503917" cy="200055"/>
          </a:xfrm>
        </p:grpSpPr>
        <p:cxnSp>
          <p:nvCxnSpPr>
            <p:cNvPr id="25" name="直線コネクタ 24">
              <a:extLst>
                <a:ext uri="{FF2B5EF4-FFF2-40B4-BE49-F238E27FC236}">
                  <a16:creationId xmlns:a16="http://schemas.microsoft.com/office/drawing/2014/main" id="{02E3C639-0DF7-3914-B22A-3516843B8C83}"/>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BB2AA67B-07D1-80E7-8DD8-524AB725E3E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83D6568C-B91F-083F-29B3-85C0FAEA5A2F}"/>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sp>
        <p:nvSpPr>
          <p:cNvPr id="31" name="テキスト ボックス 30">
            <a:extLst>
              <a:ext uri="{FF2B5EF4-FFF2-40B4-BE49-F238E27FC236}">
                <a16:creationId xmlns:a16="http://schemas.microsoft.com/office/drawing/2014/main" id="{1462F7F8-947C-4A25-DD5D-758F35723D96}"/>
              </a:ext>
            </a:extLst>
          </p:cNvPr>
          <p:cNvSpPr txBox="1"/>
          <p:nvPr/>
        </p:nvSpPr>
        <p:spPr>
          <a:xfrm>
            <a:off x="2453850" y="524898"/>
            <a:ext cx="5992397" cy="461665"/>
          </a:xfrm>
          <a:prstGeom prst="rect">
            <a:avLst/>
          </a:prstGeom>
          <a:noFill/>
        </p:spPr>
        <p:txBody>
          <a:bodyPr wrap="square">
            <a:spAutoFit/>
          </a:bodyPr>
          <a:lstStyle/>
          <a:p>
            <a:pPr algn="ctr"/>
            <a:r>
              <a:rPr lang="ja-JP" altLang="en-US" sz="2400" b="1">
                <a:solidFill>
                  <a:srgbClr val="006DAB"/>
                </a:solidFill>
                <a:latin typeface="Meiryo" panose="020B0604030504040204" pitchFamily="34" charset="-128"/>
                <a:ea typeface="Meiryo" panose="020B0604030504040204" pitchFamily="34" charset="-128"/>
              </a:rPr>
              <a:t>プログラム開催のための指南書</a:t>
            </a:r>
          </a:p>
        </p:txBody>
      </p:sp>
      <p:grpSp>
        <p:nvGrpSpPr>
          <p:cNvPr id="32" name="グループ化 31">
            <a:extLst>
              <a:ext uri="{FF2B5EF4-FFF2-40B4-BE49-F238E27FC236}">
                <a16:creationId xmlns:a16="http://schemas.microsoft.com/office/drawing/2014/main" id="{34F31B65-6BF8-B2A1-1411-137CAF04AB44}"/>
              </a:ext>
            </a:extLst>
          </p:cNvPr>
          <p:cNvGrpSpPr/>
          <p:nvPr/>
        </p:nvGrpSpPr>
        <p:grpSpPr>
          <a:xfrm>
            <a:off x="4262116" y="975205"/>
            <a:ext cx="2167580" cy="356787"/>
            <a:chOff x="4369508" y="920913"/>
            <a:chExt cx="2167580" cy="356787"/>
          </a:xfrm>
        </p:grpSpPr>
        <p:sp>
          <p:nvSpPr>
            <p:cNvPr id="33" name="角丸四角形 32">
              <a:extLst>
                <a:ext uri="{FF2B5EF4-FFF2-40B4-BE49-F238E27FC236}">
                  <a16:creationId xmlns:a16="http://schemas.microsoft.com/office/drawing/2014/main" id="{5B9DA141-EB7A-6555-8CF2-5B6966C5A5C4}"/>
                </a:ext>
              </a:extLst>
            </p:cNvPr>
            <p:cNvSpPr/>
            <p:nvPr/>
          </p:nvSpPr>
          <p:spPr>
            <a:xfrm>
              <a:off x="4369508" y="920913"/>
              <a:ext cx="2167580"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67E268C6-1215-2783-1356-D96503C1B338}"/>
                </a:ext>
              </a:extLst>
            </p:cNvPr>
            <p:cNvSpPr txBox="1"/>
            <p:nvPr/>
          </p:nvSpPr>
          <p:spPr>
            <a:xfrm>
              <a:off x="4426249" y="973055"/>
              <a:ext cx="2054099" cy="276999"/>
            </a:xfrm>
            <a:prstGeom prst="rect">
              <a:avLst/>
            </a:prstGeom>
            <a:noFill/>
          </p:spPr>
          <p:txBody>
            <a:bodyPr wrap="square">
              <a:spAutoFit/>
            </a:bodyPr>
            <a:lstStyle/>
            <a:p>
              <a:pPr algn="ctr"/>
              <a:r>
                <a:rPr lang="ja-JP" altLang="en-US" sz="1200" b="1">
                  <a:solidFill>
                    <a:schemeClr val="bg1"/>
                  </a:solidFill>
                  <a:latin typeface="Meiryo" panose="020B0604030504040204" pitchFamily="34" charset="-128"/>
                  <a:ea typeface="Meiryo" panose="020B0604030504040204" pitchFamily="34" charset="-128"/>
                </a:rPr>
                <a:t>開催者（ホスト）側の心得</a:t>
              </a:r>
              <a:endParaRPr lang="ja-JP" altLang="en-US" sz="1200" b="1" dirty="0">
                <a:solidFill>
                  <a:schemeClr val="bg1"/>
                </a:solidFill>
                <a:latin typeface="Meiryo" panose="020B0604030504040204" pitchFamily="34" charset="-128"/>
                <a:ea typeface="Meiryo" panose="020B0604030504040204" pitchFamily="34" charset="-128"/>
              </a:endParaRPr>
            </a:p>
          </p:txBody>
        </p:sp>
      </p:grpSp>
      <p:pic>
        <p:nvPicPr>
          <p:cNvPr id="3074" name="Picture 2" descr="Teams 会議の録画方法とレコーディングデータの保存先(SharePoint/OneDrive for Business) |  イーグルアイ・インターナショナル株式会社">
            <a:extLst>
              <a:ext uri="{FF2B5EF4-FFF2-40B4-BE49-F238E27FC236}">
                <a16:creationId xmlns:a16="http://schemas.microsoft.com/office/drawing/2014/main" id="{3EA00322-EC31-E6B0-06AF-BA4BBF8F4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737540" y="2947316"/>
            <a:ext cx="1347889" cy="161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17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［コンテンツの準備］</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19999" y="1441711"/>
            <a:ext cx="936716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1. </a:t>
            </a:r>
            <a:r>
              <a:rPr lang="ja-JP" altLang="en-US" sz="2800" b="1" dirty="0">
                <a:latin typeface="Meiryo" panose="020B0604030504040204" pitchFamily="34" charset="-128"/>
                <a:ea typeface="Meiryo" panose="020B0604030504040204" pitchFamily="34" charset="-128"/>
              </a:rPr>
              <a:t>友人と一緒に楽しむコンテンツ選定</a:t>
            </a:r>
          </a:p>
        </p:txBody>
      </p:sp>
      <p:sp>
        <p:nvSpPr>
          <p:cNvPr id="20" name="角丸四角形 19">
            <a:extLst>
              <a:ext uri="{FF2B5EF4-FFF2-40B4-BE49-F238E27FC236}">
                <a16:creationId xmlns:a16="http://schemas.microsoft.com/office/drawing/2014/main" id="{53C8EA7F-3776-0D4A-8630-B884BC6E942B}"/>
              </a:ext>
            </a:extLst>
          </p:cNvPr>
          <p:cNvSpPr/>
          <p:nvPr/>
        </p:nvSpPr>
        <p:spPr>
          <a:xfrm>
            <a:off x="604646" y="1911926"/>
            <a:ext cx="9696821" cy="2049090"/>
          </a:xfrm>
          <a:prstGeom prst="roundRect">
            <a:avLst>
              <a:gd name="adj" fmla="val 1128"/>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6904FF99-04A6-FAE5-A052-EA65FBCDDF0E}"/>
              </a:ext>
            </a:extLst>
          </p:cNvPr>
          <p:cNvSpPr txBox="1"/>
          <p:nvPr/>
        </p:nvSpPr>
        <p:spPr>
          <a:xfrm>
            <a:off x="779507" y="2023906"/>
            <a:ext cx="2556417" cy="369332"/>
          </a:xfrm>
          <a:prstGeom prst="rect">
            <a:avLst/>
          </a:prstGeom>
          <a:noFill/>
        </p:spPr>
        <p:txBody>
          <a:bodyPr wrap="square">
            <a:spAutoFit/>
          </a:bodyPr>
          <a:lstStyle/>
          <a:p>
            <a:r>
              <a:rPr lang="ja-JP" altLang="en-US" b="1" dirty="0">
                <a:latin typeface="Meiryo" panose="020B0604030504040204" pitchFamily="34" charset="-128"/>
                <a:ea typeface="Meiryo" panose="020B0604030504040204" pitchFamily="34" charset="-128"/>
              </a:rPr>
              <a:t>コンテンツ例</a:t>
            </a:r>
            <a:endParaRPr lang="en-US" altLang="ja-JP" b="1" dirty="0">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F4E88A73-9F35-5012-3126-73FC3EA62B99}"/>
              </a:ext>
            </a:extLst>
          </p:cNvPr>
          <p:cNvSpPr txBox="1"/>
          <p:nvPr/>
        </p:nvSpPr>
        <p:spPr>
          <a:xfrm>
            <a:off x="1058779" y="2783459"/>
            <a:ext cx="3150111" cy="261610"/>
          </a:xfrm>
          <a:prstGeom prst="rect">
            <a:avLst/>
          </a:prstGeom>
          <a:noFill/>
        </p:spPr>
        <p:txBody>
          <a:bodyPr wrap="square">
            <a:spAutoFit/>
          </a:bodyPr>
          <a:lstStyle/>
          <a:p>
            <a:r>
              <a:rPr lang="ja-JP" altLang="en-US" sz="1100" b="1" dirty="0" smtClean="0">
                <a:latin typeface="Meiryo" panose="020B0604030504040204" pitchFamily="34" charset="-128"/>
                <a:ea typeface="Meiryo" panose="020B0604030504040204" pitchFamily="34" charset="-128"/>
              </a:rPr>
              <a:t>友人と同じ部屋</a:t>
            </a:r>
            <a:r>
              <a:rPr lang="ja-JP" altLang="en-US" sz="1100" b="1" dirty="0">
                <a:latin typeface="Meiryo" panose="020B0604030504040204" pitchFamily="34" charset="-128"/>
                <a:ea typeface="Meiryo" panose="020B0604030504040204" pitchFamily="34" charset="-128"/>
              </a:rPr>
              <a:t>に</a:t>
            </a:r>
            <a:r>
              <a:rPr lang="ja-JP" altLang="en-US" sz="1100" b="1" dirty="0" smtClean="0">
                <a:latin typeface="Meiryo" panose="020B0604030504040204" pitchFamily="34" charset="-128"/>
                <a:ea typeface="Meiryo" panose="020B0604030504040204" pitchFamily="34" charset="-128"/>
              </a:rPr>
              <a:t>いるような感覚で楽しめる</a:t>
            </a:r>
            <a:endParaRPr lang="en-US" altLang="ja-JP" sz="1100" b="1" dirty="0" smtClean="0">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0258A79F-6416-F077-E25D-DCF167893D1F}"/>
              </a:ext>
            </a:extLst>
          </p:cNvPr>
          <p:cNvSpPr txBox="1"/>
          <p:nvPr/>
        </p:nvSpPr>
        <p:spPr>
          <a:xfrm>
            <a:off x="1058779" y="3034709"/>
            <a:ext cx="3063826" cy="738664"/>
          </a:xfrm>
          <a:prstGeom prst="rect">
            <a:avLst/>
          </a:prstGeom>
          <a:noFill/>
        </p:spPr>
        <p:txBody>
          <a:bodyPr wrap="square">
            <a:spAutoFit/>
          </a:bodyPr>
          <a:lstStyle/>
          <a:p>
            <a:r>
              <a:rPr lang="ja-JP" altLang="en-US" sz="1050" dirty="0" smtClean="0">
                <a:latin typeface="Meiryo" panose="020B0604030504040204" pitchFamily="34" charset="-128"/>
                <a:ea typeface="Meiryo" panose="020B0604030504040204" pitchFamily="34" charset="-128"/>
              </a:rPr>
              <a:t>オンラインコミュニケーションツール</a:t>
            </a:r>
            <a:r>
              <a:rPr lang="ja-JP" altLang="en-US" sz="1050" dirty="0">
                <a:latin typeface="Meiryo" panose="020B0604030504040204" pitchFamily="34" charset="-128"/>
                <a:ea typeface="Meiryo" panose="020B0604030504040204" pitchFamily="34" charset="-128"/>
              </a:rPr>
              <a:t>を用いることで、</a:t>
            </a:r>
            <a:r>
              <a:rPr lang="ja-JP" altLang="en-US" sz="1050" dirty="0" smtClean="0">
                <a:latin typeface="Meiryo" panose="020B0604030504040204" pitchFamily="34" charset="-128"/>
                <a:ea typeface="Meiryo" panose="020B0604030504040204" pitchFamily="34" charset="-128"/>
              </a:rPr>
              <a:t>まるで友人</a:t>
            </a:r>
            <a:r>
              <a:rPr lang="ja-JP" altLang="en-US" sz="1050" dirty="0">
                <a:latin typeface="Meiryo" panose="020B0604030504040204" pitchFamily="34" charset="-128"/>
                <a:ea typeface="Meiryo" panose="020B0604030504040204" pitchFamily="34" charset="-128"/>
              </a:rPr>
              <a:t>と</a:t>
            </a:r>
            <a:r>
              <a:rPr lang="ja-JP" altLang="en-US" sz="1050" dirty="0" smtClean="0">
                <a:latin typeface="Meiryo" panose="020B0604030504040204" pitchFamily="34" charset="-128"/>
                <a:ea typeface="Meiryo" panose="020B0604030504040204" pitchFamily="34" charset="-128"/>
              </a:rPr>
              <a:t>同じ部屋にいる</a:t>
            </a:r>
            <a:r>
              <a:rPr lang="ja-JP" altLang="en-US" sz="1050" dirty="0">
                <a:latin typeface="Meiryo" panose="020B0604030504040204" pitchFamily="34" charset="-128"/>
                <a:ea typeface="Meiryo" panose="020B0604030504040204" pitchFamily="34" charset="-128"/>
              </a:rPr>
              <a:t>かのよう</a:t>
            </a:r>
            <a:r>
              <a:rPr lang="ja-JP" altLang="en-US" sz="1050" dirty="0" smtClean="0">
                <a:latin typeface="Meiryo" panose="020B0604030504040204" pitchFamily="34" charset="-128"/>
                <a:ea typeface="Meiryo" panose="020B0604030504040204" pitchFamily="34" charset="-128"/>
              </a:rPr>
              <a:t>に、一緒</a:t>
            </a:r>
            <a:r>
              <a:rPr lang="ja-JP" altLang="en-US" sz="1050" dirty="0">
                <a:latin typeface="Meiryo" panose="020B0604030504040204" pitchFamily="34" charset="-128"/>
                <a:ea typeface="Meiryo" panose="020B0604030504040204" pitchFamily="34" charset="-128"/>
              </a:rPr>
              <a:t>に共通のゲームタイトルを</a:t>
            </a:r>
            <a:r>
              <a:rPr lang="ja-JP" altLang="en-US" sz="1050" dirty="0" smtClean="0">
                <a:latin typeface="Meiryo" panose="020B0604030504040204" pitchFamily="34" charset="-128"/>
                <a:ea typeface="Meiryo" panose="020B0604030504040204" pitchFamily="34" charset="-128"/>
              </a:rPr>
              <a:t>楽しむ</a:t>
            </a:r>
            <a:r>
              <a:rPr lang="ja-JP" altLang="en-US" sz="1050" dirty="0">
                <a:latin typeface="Meiryo" panose="020B0604030504040204" pitchFamily="34" charset="-128"/>
                <a:ea typeface="Meiryo" panose="020B0604030504040204" pitchFamily="34" charset="-128"/>
              </a:rPr>
              <a:t>ことが</a:t>
            </a:r>
            <a:r>
              <a:rPr lang="ja-JP" altLang="en-US" sz="1050" dirty="0" smtClean="0">
                <a:latin typeface="Meiryo" panose="020B0604030504040204" pitchFamily="34" charset="-128"/>
                <a:ea typeface="Meiryo" panose="020B0604030504040204" pitchFamily="34" charset="-128"/>
              </a:rPr>
              <a:t>できます。</a:t>
            </a:r>
            <a:endParaRPr lang="en-US" altLang="ja-JP" sz="1050" dirty="0">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3F7B22AE-EBD1-0E48-B5B0-3E1C7F041C97}"/>
              </a:ext>
            </a:extLst>
          </p:cNvPr>
          <p:cNvSpPr txBox="1"/>
          <p:nvPr/>
        </p:nvSpPr>
        <p:spPr>
          <a:xfrm>
            <a:off x="6588191" y="3017629"/>
            <a:ext cx="3140009" cy="577081"/>
          </a:xfrm>
          <a:prstGeom prst="rect">
            <a:avLst/>
          </a:prstGeom>
          <a:noFill/>
        </p:spPr>
        <p:txBody>
          <a:bodyPr wrap="square">
            <a:spAutoFit/>
          </a:bodyPr>
          <a:lstStyle/>
          <a:p>
            <a:r>
              <a:rPr lang="ja-JP" altLang="en-US" sz="1050" dirty="0">
                <a:latin typeface="Meiryo" panose="020B0604030504040204" pitchFamily="34" charset="-128"/>
                <a:ea typeface="Meiryo" panose="020B0604030504040204" pitchFamily="34" charset="-128"/>
              </a:rPr>
              <a:t>通常映画館では上映中の会話はマナー違反</a:t>
            </a:r>
            <a:r>
              <a:rPr lang="ja-JP" altLang="en-US" sz="1050" dirty="0" smtClean="0">
                <a:latin typeface="Meiryo" panose="020B0604030504040204" pitchFamily="34" charset="-128"/>
                <a:ea typeface="Meiryo" panose="020B0604030504040204" pitchFamily="34" charset="-128"/>
              </a:rPr>
              <a:t>ですが</a:t>
            </a:r>
            <a:r>
              <a:rPr lang="ja-JP" altLang="en-US" sz="1050" dirty="0">
                <a:latin typeface="Meiryo" panose="020B0604030504040204" pitchFamily="34" charset="-128"/>
                <a:ea typeface="Meiryo" panose="020B0604030504040204" pitchFamily="34" charset="-128"/>
              </a:rPr>
              <a:t>、オンラインコミュニケーションツールで会話しながら友人と視聴することが</a:t>
            </a:r>
            <a:r>
              <a:rPr lang="ja-JP" altLang="en-US" sz="1050" dirty="0" smtClean="0">
                <a:latin typeface="Meiryo" panose="020B0604030504040204" pitchFamily="34" charset="-128"/>
                <a:ea typeface="Meiryo" panose="020B0604030504040204" pitchFamily="34" charset="-128"/>
              </a:rPr>
              <a:t>できます。</a:t>
            </a:r>
            <a:endParaRPr lang="en-US" altLang="ja-JP" sz="1050" dirty="0">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5FEFF5F9-25A4-4D3E-D20D-3EF7305AA9D4}"/>
              </a:ext>
            </a:extLst>
          </p:cNvPr>
          <p:cNvSpPr txBox="1"/>
          <p:nvPr/>
        </p:nvSpPr>
        <p:spPr>
          <a:xfrm>
            <a:off x="6596634" y="2769984"/>
            <a:ext cx="2934000" cy="261610"/>
          </a:xfrm>
          <a:prstGeom prst="rect">
            <a:avLst/>
          </a:prstGeom>
          <a:noFill/>
        </p:spPr>
        <p:txBody>
          <a:bodyPr wrap="square">
            <a:spAutoFit/>
          </a:bodyPr>
          <a:lstStyle/>
          <a:p>
            <a:r>
              <a:rPr lang="ja-JP" altLang="en-US" sz="1100" b="1" dirty="0">
                <a:latin typeface="Meiryo" panose="020B0604030504040204" pitchFamily="34" charset="-128"/>
                <a:ea typeface="Meiryo" panose="020B0604030504040204" pitchFamily="34" charset="-128"/>
              </a:rPr>
              <a:t>自宅にいながら友人と一緒に映画鑑賞</a:t>
            </a:r>
          </a:p>
        </p:txBody>
      </p:sp>
      <p:sp>
        <p:nvSpPr>
          <p:cNvPr id="38" name="角丸四角形 37">
            <a:extLst>
              <a:ext uri="{FF2B5EF4-FFF2-40B4-BE49-F238E27FC236}">
                <a16:creationId xmlns:a16="http://schemas.microsoft.com/office/drawing/2014/main" id="{2751CF48-B4D7-A236-98ED-7293B274D32D}"/>
              </a:ext>
            </a:extLst>
          </p:cNvPr>
          <p:cNvSpPr/>
          <p:nvPr/>
        </p:nvSpPr>
        <p:spPr>
          <a:xfrm>
            <a:off x="1050338" y="2400216"/>
            <a:ext cx="3107846" cy="311173"/>
          </a:xfrm>
          <a:prstGeom prst="roundRect">
            <a:avLst>
              <a:gd name="adj" fmla="val 9072"/>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panose="020B0604030504040204" pitchFamily="34" charset="-128"/>
                <a:ea typeface="Meiryo" panose="020B0604030504040204" pitchFamily="34" charset="-128"/>
              </a:rPr>
              <a:t>ゲームコンテンツ</a:t>
            </a:r>
          </a:p>
        </p:txBody>
      </p:sp>
      <p:sp>
        <p:nvSpPr>
          <p:cNvPr id="40" name="角丸四角形 39">
            <a:extLst>
              <a:ext uri="{FF2B5EF4-FFF2-40B4-BE49-F238E27FC236}">
                <a16:creationId xmlns:a16="http://schemas.microsoft.com/office/drawing/2014/main" id="{28D84F3E-18DB-7F4F-CC6D-4536B644C74F}"/>
              </a:ext>
            </a:extLst>
          </p:cNvPr>
          <p:cNvSpPr/>
          <p:nvPr/>
        </p:nvSpPr>
        <p:spPr>
          <a:xfrm>
            <a:off x="6661143" y="2400217"/>
            <a:ext cx="2934000" cy="303876"/>
          </a:xfrm>
          <a:prstGeom prst="roundRect">
            <a:avLst>
              <a:gd name="adj" fmla="val 9072"/>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panose="020B0604030504040204" pitchFamily="34" charset="-128"/>
                <a:ea typeface="Meiryo" panose="020B0604030504040204" pitchFamily="34" charset="-128"/>
              </a:rPr>
              <a:t>映像コンテンツ</a:t>
            </a:r>
          </a:p>
        </p:txBody>
      </p:sp>
      <p:sp>
        <p:nvSpPr>
          <p:cNvPr id="48" name="テキスト ボックス 47">
            <a:extLst>
              <a:ext uri="{FF2B5EF4-FFF2-40B4-BE49-F238E27FC236}">
                <a16:creationId xmlns:a16="http://schemas.microsoft.com/office/drawing/2014/main" id="{3D8DD9D7-CC9D-D2DE-2A55-0BCE8DE0392F}"/>
              </a:ext>
            </a:extLst>
          </p:cNvPr>
          <p:cNvSpPr txBox="1"/>
          <p:nvPr/>
        </p:nvSpPr>
        <p:spPr>
          <a:xfrm>
            <a:off x="719999" y="4156913"/>
            <a:ext cx="936716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2. </a:t>
            </a:r>
            <a:r>
              <a:rPr lang="ja-JP" altLang="en-US" sz="2800" b="1" dirty="0">
                <a:latin typeface="Meiryo" panose="020B0604030504040204" pitchFamily="34" charset="-128"/>
                <a:ea typeface="Meiryo" panose="020B0604030504040204" pitchFamily="34" charset="-128"/>
              </a:rPr>
              <a:t>オンラインコミュニケーションツールの選定</a:t>
            </a:r>
          </a:p>
        </p:txBody>
      </p:sp>
      <p:sp>
        <p:nvSpPr>
          <p:cNvPr id="50" name="角丸四角形 49">
            <a:extLst>
              <a:ext uri="{FF2B5EF4-FFF2-40B4-BE49-F238E27FC236}">
                <a16:creationId xmlns:a16="http://schemas.microsoft.com/office/drawing/2014/main" id="{27877AEA-8820-496D-03CC-E5D914EBBB44}"/>
              </a:ext>
            </a:extLst>
          </p:cNvPr>
          <p:cNvSpPr/>
          <p:nvPr/>
        </p:nvSpPr>
        <p:spPr>
          <a:xfrm>
            <a:off x="604646" y="4648108"/>
            <a:ext cx="9696821" cy="2620793"/>
          </a:xfrm>
          <a:prstGeom prst="roundRect">
            <a:avLst>
              <a:gd name="adj" fmla="val 1128"/>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 name="グラフィックス 51">
            <a:extLst>
              <a:ext uri="{FF2B5EF4-FFF2-40B4-BE49-F238E27FC236}">
                <a16:creationId xmlns:a16="http://schemas.microsoft.com/office/drawing/2014/main" id="{D0A2F0DE-B8DD-39E2-8E93-86013D59F71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54322" y="4900182"/>
            <a:ext cx="2378801" cy="449537"/>
          </a:xfrm>
          <a:prstGeom prst="rect">
            <a:avLst/>
          </a:prstGeom>
        </p:spPr>
      </p:pic>
      <p:sp>
        <p:nvSpPr>
          <p:cNvPr id="53" name="テキスト ボックス 52">
            <a:extLst>
              <a:ext uri="{FF2B5EF4-FFF2-40B4-BE49-F238E27FC236}">
                <a16:creationId xmlns:a16="http://schemas.microsoft.com/office/drawing/2014/main" id="{C13795B5-3CC7-A3C9-74CD-3A7F7E6F40D3}"/>
              </a:ext>
            </a:extLst>
          </p:cNvPr>
          <p:cNvSpPr txBox="1"/>
          <p:nvPr/>
        </p:nvSpPr>
        <p:spPr>
          <a:xfrm>
            <a:off x="3181740" y="4876030"/>
            <a:ext cx="3414893" cy="577081"/>
          </a:xfrm>
          <a:prstGeom prst="rect">
            <a:avLst/>
          </a:prstGeom>
          <a:noFill/>
        </p:spPr>
        <p:txBody>
          <a:bodyPr wrap="square">
            <a:spAutoFit/>
          </a:bodyPr>
          <a:lstStyle/>
          <a:p>
            <a:r>
              <a:rPr lang="ja-JP" altLang="en-US" sz="1050" dirty="0">
                <a:latin typeface="Meiryo" panose="020B0604030504040204" pitchFamily="34" charset="-128"/>
                <a:ea typeface="Meiryo" panose="020B0604030504040204" pitchFamily="34" charset="-128"/>
              </a:rPr>
              <a:t>ゲームに限らず、漫画や雑談などのコミュニティ（サーバー）が作れるサービス</a:t>
            </a:r>
            <a:r>
              <a:rPr lang="ja-JP" altLang="en-US" sz="1050" dirty="0" smtClean="0">
                <a:latin typeface="Meiryo" panose="020B0604030504040204" pitchFamily="34" charset="-128"/>
                <a:ea typeface="Meiryo" panose="020B0604030504040204" pitchFamily="34" charset="-128"/>
              </a:rPr>
              <a:t>で</a:t>
            </a:r>
            <a:r>
              <a:rPr lang="ja-JP" altLang="en-US" sz="1050" dirty="0">
                <a:latin typeface="Meiryo" panose="020B0604030504040204" pitchFamily="34" charset="-128"/>
                <a:ea typeface="Meiryo" panose="020B0604030504040204" pitchFamily="34" charset="-128"/>
              </a:rPr>
              <a:t>、</a:t>
            </a:r>
            <a:r>
              <a:rPr lang="en-US" altLang="ja-JP" sz="1050" dirty="0" smtClean="0">
                <a:latin typeface="Meiryo" panose="020B0604030504040204" pitchFamily="34" charset="-128"/>
                <a:ea typeface="Meiryo" panose="020B0604030504040204" pitchFamily="34" charset="-128"/>
              </a:rPr>
              <a:t>2019</a:t>
            </a:r>
            <a:r>
              <a:rPr lang="ja-JP" altLang="en-US" sz="1050" dirty="0">
                <a:latin typeface="Meiryo" panose="020B0604030504040204" pitchFamily="34" charset="-128"/>
                <a:ea typeface="Meiryo" panose="020B0604030504040204" pitchFamily="34" charset="-128"/>
              </a:rPr>
              <a:t>年時点</a:t>
            </a:r>
            <a:r>
              <a:rPr lang="ja-JP" altLang="en-US" sz="1050" dirty="0" smtClean="0">
                <a:latin typeface="Meiryo" panose="020B0604030504040204" pitchFamily="34" charset="-128"/>
                <a:ea typeface="Meiryo" panose="020B0604030504040204" pitchFamily="34" charset="-128"/>
              </a:rPr>
              <a:t>で</a:t>
            </a:r>
            <a:endParaRPr lang="en-US" altLang="ja-JP" sz="1050" dirty="0">
              <a:latin typeface="Meiryo" panose="020B0604030504040204" pitchFamily="34" charset="-128"/>
              <a:ea typeface="Meiryo" panose="020B0604030504040204" pitchFamily="34" charset="-128"/>
            </a:endParaRPr>
          </a:p>
          <a:p>
            <a:r>
              <a:rPr lang="ja-JP" altLang="en-US" sz="1050" dirty="0" smtClean="0">
                <a:latin typeface="Meiryo" panose="020B0604030504040204" pitchFamily="34" charset="-128"/>
                <a:ea typeface="Meiryo" panose="020B0604030504040204" pitchFamily="34" charset="-128"/>
              </a:rPr>
              <a:t>ユーザー数</a:t>
            </a:r>
            <a:r>
              <a:rPr lang="ja-JP" altLang="en-US" sz="1050" dirty="0">
                <a:latin typeface="Meiryo" panose="020B0604030504040204" pitchFamily="34" charset="-128"/>
                <a:ea typeface="Meiryo" panose="020B0604030504040204" pitchFamily="34" charset="-128"/>
              </a:rPr>
              <a:t>は、</a:t>
            </a:r>
            <a:r>
              <a:rPr lang="en-US" altLang="ja-JP" sz="1050" dirty="0">
                <a:latin typeface="Meiryo" panose="020B0604030504040204" pitchFamily="34" charset="-128"/>
                <a:ea typeface="Meiryo" panose="020B0604030504040204" pitchFamily="34" charset="-128"/>
              </a:rPr>
              <a:t>2</a:t>
            </a:r>
            <a:r>
              <a:rPr lang="ja-JP" altLang="en-US" sz="1050" dirty="0">
                <a:latin typeface="Meiryo" panose="020B0604030504040204" pitchFamily="34" charset="-128"/>
                <a:ea typeface="Meiryo" panose="020B0604030504040204" pitchFamily="34" charset="-128"/>
              </a:rPr>
              <a:t>億</a:t>
            </a:r>
            <a:r>
              <a:rPr lang="en-US" altLang="ja-JP" sz="1050" dirty="0" smtClean="0">
                <a:latin typeface="Meiryo" panose="020B0604030504040204" pitchFamily="34" charset="-128"/>
                <a:ea typeface="Meiryo" panose="020B0604030504040204" pitchFamily="34" charset="-128"/>
              </a:rPr>
              <a:t>5,000</a:t>
            </a:r>
            <a:r>
              <a:rPr lang="ja-JP" altLang="en-US" sz="1050" dirty="0">
                <a:latin typeface="Meiryo" panose="020B0604030504040204" pitchFamily="34" charset="-128"/>
                <a:ea typeface="Meiryo" panose="020B0604030504040204" pitchFamily="34" charset="-128"/>
              </a:rPr>
              <a:t>万人を超える会員数を</a:t>
            </a:r>
            <a:r>
              <a:rPr lang="ja-JP" altLang="en-US" sz="1050" dirty="0" smtClean="0">
                <a:latin typeface="Meiryo" panose="020B0604030504040204" pitchFamily="34" charset="-128"/>
                <a:ea typeface="Meiryo" panose="020B0604030504040204" pitchFamily="34" charset="-128"/>
              </a:rPr>
              <a:t>誇る</a:t>
            </a:r>
            <a:endParaRPr lang="en-US" altLang="ja-JP" sz="1050" dirty="0">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7CF1037D-52DF-9AE7-45B9-0F70D30F8920}"/>
              </a:ext>
            </a:extLst>
          </p:cNvPr>
          <p:cNvSpPr txBox="1"/>
          <p:nvPr/>
        </p:nvSpPr>
        <p:spPr>
          <a:xfrm>
            <a:off x="629216" y="5428610"/>
            <a:ext cx="1302226" cy="253916"/>
          </a:xfrm>
          <a:prstGeom prst="rect">
            <a:avLst/>
          </a:prstGeom>
          <a:noFill/>
        </p:spPr>
        <p:txBody>
          <a:bodyPr wrap="square">
            <a:spAutoFit/>
          </a:bodyPr>
          <a:lstStyle/>
          <a:p>
            <a:r>
              <a:rPr lang="en-US" altLang="ja-JP" sz="1050" dirty="0">
                <a:latin typeface="Meiryo" panose="020B0604030504040204" pitchFamily="34" charset="-128"/>
                <a:ea typeface="Meiryo" panose="020B0604030504040204" pitchFamily="34" charset="-128"/>
              </a:rPr>
              <a:t>〈</a:t>
            </a:r>
            <a:r>
              <a:rPr lang="ja-JP" altLang="en-US" sz="1050" dirty="0" smtClean="0">
                <a:latin typeface="Meiryo" panose="020B0604030504040204" pitchFamily="34" charset="-128"/>
                <a:ea typeface="Meiryo" panose="020B0604030504040204" pitchFamily="34" charset="-128"/>
              </a:rPr>
              <a:t>主</a:t>
            </a:r>
            <a:r>
              <a:rPr lang="ja-JP" altLang="en-US" sz="1050" dirty="0">
                <a:latin typeface="Meiryo" panose="020B0604030504040204" pitchFamily="34" charset="-128"/>
                <a:ea typeface="Meiryo" panose="020B0604030504040204" pitchFamily="34" charset="-128"/>
              </a:rPr>
              <a:t>な</a:t>
            </a:r>
            <a:r>
              <a:rPr lang="ja-JP" altLang="en-US" sz="1050" dirty="0" smtClean="0">
                <a:latin typeface="Meiryo" panose="020B0604030504040204" pitchFamily="34" charset="-128"/>
                <a:ea typeface="Meiryo" panose="020B0604030504040204" pitchFamily="34" charset="-128"/>
              </a:rPr>
              <a:t>機能</a:t>
            </a:r>
            <a:r>
              <a:rPr lang="en-US" altLang="ja-JP" sz="1050" dirty="0" smtClean="0">
                <a:latin typeface="Meiryo" panose="020B0604030504040204" pitchFamily="34" charset="-128"/>
                <a:ea typeface="Meiryo" panose="020B0604030504040204" pitchFamily="34" charset="-128"/>
              </a:rPr>
              <a:t>〉</a:t>
            </a:r>
            <a:endParaRPr lang="en-US" altLang="ja-JP" sz="1050" dirty="0">
              <a:latin typeface="Meiryo" panose="020B0604030504040204" pitchFamily="34" charset="-128"/>
              <a:ea typeface="Meiryo" panose="020B0604030504040204" pitchFamily="34" charset="-128"/>
            </a:endParaRPr>
          </a:p>
        </p:txBody>
      </p:sp>
      <p:sp>
        <p:nvSpPr>
          <p:cNvPr id="57" name="角丸四角形 56">
            <a:extLst>
              <a:ext uri="{FF2B5EF4-FFF2-40B4-BE49-F238E27FC236}">
                <a16:creationId xmlns:a16="http://schemas.microsoft.com/office/drawing/2014/main" id="{92DBC851-AA0D-F94F-3AF2-B60CAE551F36}"/>
              </a:ext>
            </a:extLst>
          </p:cNvPr>
          <p:cNvSpPr/>
          <p:nvPr/>
        </p:nvSpPr>
        <p:spPr>
          <a:xfrm>
            <a:off x="788667" y="5689822"/>
            <a:ext cx="1379909" cy="393095"/>
          </a:xfrm>
          <a:prstGeom prst="roundRect">
            <a:avLst/>
          </a:prstGeom>
          <a:solidFill>
            <a:srgbClr val="586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0" i="0">
                <a:effectLst/>
                <a:latin typeface="Meiryo" panose="020B0604030504040204" pitchFamily="34" charset="-128"/>
                <a:ea typeface="Meiryo" panose="020B0604030504040204" pitchFamily="34" charset="-128"/>
              </a:rPr>
              <a:t>テキストチャット</a:t>
            </a:r>
          </a:p>
        </p:txBody>
      </p:sp>
      <p:sp>
        <p:nvSpPr>
          <p:cNvPr id="58" name="角丸四角形 57">
            <a:extLst>
              <a:ext uri="{FF2B5EF4-FFF2-40B4-BE49-F238E27FC236}">
                <a16:creationId xmlns:a16="http://schemas.microsoft.com/office/drawing/2014/main" id="{CE37D372-4F23-716F-691C-093D83B99707}"/>
              </a:ext>
            </a:extLst>
          </p:cNvPr>
          <p:cNvSpPr/>
          <p:nvPr/>
        </p:nvSpPr>
        <p:spPr>
          <a:xfrm>
            <a:off x="2217554" y="5689822"/>
            <a:ext cx="1379909" cy="393095"/>
          </a:xfrm>
          <a:prstGeom prst="roundRect">
            <a:avLst/>
          </a:prstGeom>
          <a:solidFill>
            <a:srgbClr val="586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0" i="0">
                <a:effectLst/>
                <a:latin typeface="Meiryo" panose="020B0604030504040204" pitchFamily="34" charset="-128"/>
                <a:ea typeface="Meiryo" panose="020B0604030504040204" pitchFamily="34" charset="-128"/>
              </a:rPr>
              <a:t>ボイスチャット</a:t>
            </a:r>
          </a:p>
        </p:txBody>
      </p:sp>
      <p:sp>
        <p:nvSpPr>
          <p:cNvPr id="59" name="角丸四角形 58">
            <a:extLst>
              <a:ext uri="{FF2B5EF4-FFF2-40B4-BE49-F238E27FC236}">
                <a16:creationId xmlns:a16="http://schemas.microsoft.com/office/drawing/2014/main" id="{B6406424-9D71-5582-CFED-95DA114A5BD2}"/>
              </a:ext>
            </a:extLst>
          </p:cNvPr>
          <p:cNvSpPr/>
          <p:nvPr/>
        </p:nvSpPr>
        <p:spPr>
          <a:xfrm>
            <a:off x="3646441" y="5689822"/>
            <a:ext cx="1379909" cy="393095"/>
          </a:xfrm>
          <a:prstGeom prst="roundRect">
            <a:avLst/>
          </a:prstGeom>
          <a:solidFill>
            <a:srgbClr val="586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0" i="0">
                <a:effectLst/>
                <a:latin typeface="Meiryo" panose="020B0604030504040204" pitchFamily="34" charset="-128"/>
                <a:ea typeface="Meiryo" panose="020B0604030504040204" pitchFamily="34" charset="-128"/>
              </a:rPr>
              <a:t>ビデオチャット</a:t>
            </a:r>
          </a:p>
        </p:txBody>
      </p:sp>
      <p:sp>
        <p:nvSpPr>
          <p:cNvPr id="60" name="角丸四角形 59">
            <a:extLst>
              <a:ext uri="{FF2B5EF4-FFF2-40B4-BE49-F238E27FC236}">
                <a16:creationId xmlns:a16="http://schemas.microsoft.com/office/drawing/2014/main" id="{331BD894-46E2-2CEC-C9C3-7704C98C92C8}"/>
              </a:ext>
            </a:extLst>
          </p:cNvPr>
          <p:cNvSpPr/>
          <p:nvPr/>
        </p:nvSpPr>
        <p:spPr>
          <a:xfrm>
            <a:off x="5075328" y="5689822"/>
            <a:ext cx="1379909" cy="393095"/>
          </a:xfrm>
          <a:prstGeom prst="roundRect">
            <a:avLst/>
          </a:prstGeom>
          <a:solidFill>
            <a:srgbClr val="586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0" i="0">
                <a:effectLst/>
                <a:latin typeface="Meiryo" panose="020B0604030504040204" pitchFamily="34" charset="-128"/>
                <a:ea typeface="Meiryo" panose="020B0604030504040204" pitchFamily="34" charset="-128"/>
              </a:rPr>
              <a:t>ファイルの</a:t>
            </a:r>
            <a:endParaRPr lang="en-US" altLang="ja-JP" sz="1100" b="0" i="0" dirty="0">
              <a:effectLst/>
              <a:latin typeface="Meiryo" panose="020B0604030504040204" pitchFamily="34" charset="-128"/>
              <a:ea typeface="Meiryo" panose="020B0604030504040204" pitchFamily="34" charset="-128"/>
            </a:endParaRPr>
          </a:p>
          <a:p>
            <a:pPr algn="ctr"/>
            <a:r>
              <a:rPr lang="ja-JP" altLang="en-US" sz="1100" b="0" i="0">
                <a:effectLst/>
                <a:latin typeface="Meiryo" panose="020B0604030504040204" pitchFamily="34" charset="-128"/>
                <a:ea typeface="Meiryo" panose="020B0604030504040204" pitchFamily="34" charset="-128"/>
              </a:rPr>
              <a:t>アップロード</a:t>
            </a:r>
          </a:p>
        </p:txBody>
      </p:sp>
      <p:sp>
        <p:nvSpPr>
          <p:cNvPr id="63" name="角丸四角形 62">
            <a:extLst>
              <a:ext uri="{FF2B5EF4-FFF2-40B4-BE49-F238E27FC236}">
                <a16:creationId xmlns:a16="http://schemas.microsoft.com/office/drawing/2014/main" id="{4EDAE3F1-5C2A-2CCF-4033-C3DFB90FEDD1}"/>
              </a:ext>
            </a:extLst>
          </p:cNvPr>
          <p:cNvSpPr/>
          <p:nvPr/>
        </p:nvSpPr>
        <p:spPr>
          <a:xfrm>
            <a:off x="1478621" y="6175959"/>
            <a:ext cx="1379909" cy="393095"/>
          </a:xfrm>
          <a:prstGeom prst="roundRect">
            <a:avLst/>
          </a:prstGeom>
          <a:solidFill>
            <a:srgbClr val="586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0" i="0">
                <a:effectLst/>
                <a:latin typeface="Meiryo" panose="020B0604030504040204" pitchFamily="34" charset="-128"/>
                <a:ea typeface="Meiryo" panose="020B0604030504040204" pitchFamily="34" charset="-128"/>
              </a:rPr>
              <a:t>画面共有</a:t>
            </a:r>
          </a:p>
        </p:txBody>
      </p:sp>
      <p:sp>
        <p:nvSpPr>
          <p:cNvPr id="64" name="角丸四角形 63">
            <a:extLst>
              <a:ext uri="{FF2B5EF4-FFF2-40B4-BE49-F238E27FC236}">
                <a16:creationId xmlns:a16="http://schemas.microsoft.com/office/drawing/2014/main" id="{3DF12C8B-5E1C-534D-E9D0-61E172A88871}"/>
              </a:ext>
            </a:extLst>
          </p:cNvPr>
          <p:cNvSpPr/>
          <p:nvPr/>
        </p:nvSpPr>
        <p:spPr>
          <a:xfrm>
            <a:off x="2907508" y="6175959"/>
            <a:ext cx="1379909" cy="393095"/>
          </a:xfrm>
          <a:prstGeom prst="roundRect">
            <a:avLst/>
          </a:prstGeom>
          <a:solidFill>
            <a:srgbClr val="586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0" i="0">
                <a:effectLst/>
                <a:latin typeface="Meiryo" panose="020B0604030504040204" pitchFamily="34" charset="-128"/>
                <a:ea typeface="Meiryo" panose="020B0604030504040204" pitchFamily="34" charset="-128"/>
              </a:rPr>
              <a:t>フレンドの</a:t>
            </a:r>
            <a:endParaRPr lang="en-US" altLang="ja-JP" sz="1100" b="0" i="0" dirty="0">
              <a:effectLst/>
              <a:latin typeface="Meiryo" panose="020B0604030504040204" pitchFamily="34" charset="-128"/>
              <a:ea typeface="Meiryo" panose="020B0604030504040204" pitchFamily="34" charset="-128"/>
            </a:endParaRPr>
          </a:p>
          <a:p>
            <a:pPr algn="ctr"/>
            <a:r>
              <a:rPr lang="ja-JP" altLang="en-US" sz="1100" b="0" i="0">
                <a:effectLst/>
                <a:latin typeface="Meiryo" panose="020B0604030504040204" pitchFamily="34" charset="-128"/>
                <a:ea typeface="Meiryo" panose="020B0604030504040204" pitchFamily="34" charset="-128"/>
              </a:rPr>
              <a:t>追加</a:t>
            </a:r>
            <a:r>
              <a:rPr lang="ja-JP" altLang="en-US" sz="1100">
                <a:latin typeface="Meiryo" panose="020B0604030504040204" pitchFamily="34" charset="-128"/>
                <a:ea typeface="Meiryo" panose="020B0604030504040204" pitchFamily="34" charset="-128"/>
              </a:rPr>
              <a:t>・</a:t>
            </a:r>
            <a:r>
              <a:rPr lang="ja-JP" altLang="en-US" sz="1100" b="0" i="0">
                <a:effectLst/>
                <a:latin typeface="Meiryo" panose="020B0604030504040204" pitchFamily="34" charset="-128"/>
                <a:ea typeface="Meiryo" panose="020B0604030504040204" pitchFamily="34" charset="-128"/>
              </a:rPr>
              <a:t>削除</a:t>
            </a:r>
          </a:p>
        </p:txBody>
      </p:sp>
      <p:sp>
        <p:nvSpPr>
          <p:cNvPr id="65" name="角丸四角形 64">
            <a:extLst>
              <a:ext uri="{FF2B5EF4-FFF2-40B4-BE49-F238E27FC236}">
                <a16:creationId xmlns:a16="http://schemas.microsoft.com/office/drawing/2014/main" id="{0DB2D4EB-2C38-4A16-5D76-58E060D76018}"/>
              </a:ext>
            </a:extLst>
          </p:cNvPr>
          <p:cNvSpPr/>
          <p:nvPr/>
        </p:nvSpPr>
        <p:spPr>
          <a:xfrm>
            <a:off x="4336395" y="6175959"/>
            <a:ext cx="1379909" cy="393095"/>
          </a:xfrm>
          <a:prstGeom prst="roundRect">
            <a:avLst/>
          </a:prstGeom>
          <a:solidFill>
            <a:srgbClr val="586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0" i="0">
                <a:effectLst/>
                <a:latin typeface="Meiryo" panose="020B0604030504040204" pitchFamily="34" charset="-128"/>
                <a:ea typeface="Meiryo" panose="020B0604030504040204" pitchFamily="34" charset="-128"/>
              </a:rPr>
              <a:t>サーバーの運用</a:t>
            </a:r>
          </a:p>
        </p:txBody>
      </p:sp>
      <p:sp>
        <p:nvSpPr>
          <p:cNvPr id="68" name="テキスト ボックス 67">
            <a:extLst>
              <a:ext uri="{FF2B5EF4-FFF2-40B4-BE49-F238E27FC236}">
                <a16:creationId xmlns:a16="http://schemas.microsoft.com/office/drawing/2014/main" id="{8B4D99A4-7070-E723-FA89-ACCB1165A532}"/>
              </a:ext>
            </a:extLst>
          </p:cNvPr>
          <p:cNvSpPr txBox="1"/>
          <p:nvPr/>
        </p:nvSpPr>
        <p:spPr>
          <a:xfrm>
            <a:off x="719998" y="6638443"/>
            <a:ext cx="5735239" cy="577081"/>
          </a:xfrm>
          <a:prstGeom prst="rect">
            <a:avLst/>
          </a:prstGeom>
          <a:noFill/>
        </p:spPr>
        <p:txBody>
          <a:bodyPr wrap="square">
            <a:spAutoFit/>
          </a:bodyPr>
          <a:lstStyle/>
          <a:p>
            <a:r>
              <a:rPr lang="ja-JP" altLang="en-US" sz="1050" dirty="0">
                <a:latin typeface="Meiryo" panose="020B0604030504040204" pitchFamily="34" charset="-128"/>
                <a:ea typeface="Meiryo" panose="020B0604030504040204" pitchFamily="34" charset="-128"/>
              </a:rPr>
              <a:t>会員の中で共通の趣味やテーマに関心を持つ人がコミュニティ（サーバー）に集まりコミュニケーションを楽しむことが</a:t>
            </a:r>
            <a:r>
              <a:rPr lang="ja-JP" altLang="en-US" sz="1050" dirty="0" smtClean="0">
                <a:latin typeface="Meiryo" panose="020B0604030504040204" pitchFamily="34" charset="-128"/>
                <a:ea typeface="Meiryo" panose="020B0604030504040204" pitchFamily="34" charset="-128"/>
              </a:rPr>
              <a:t>できます</a:t>
            </a:r>
            <a:r>
              <a:rPr lang="ja-JP" altLang="en-US" sz="1050" dirty="0">
                <a:latin typeface="Meiryo" panose="020B0604030504040204" pitchFamily="34" charset="-128"/>
                <a:ea typeface="Meiryo" panose="020B0604030504040204" pitchFamily="34" charset="-128"/>
              </a:rPr>
              <a:t>。</a:t>
            </a:r>
            <a:r>
              <a:rPr lang="ja-JP" altLang="en-US" sz="1050" dirty="0" smtClean="0">
                <a:latin typeface="Meiryo" panose="020B0604030504040204" pitchFamily="34" charset="-128"/>
                <a:ea typeface="Meiryo" panose="020B0604030504040204" pitchFamily="34" charset="-128"/>
              </a:rPr>
              <a:t>例えば</a:t>
            </a:r>
            <a:r>
              <a:rPr lang="ja-JP" altLang="en-US" sz="1050" dirty="0">
                <a:latin typeface="Meiryo" panose="020B0604030504040204" pitchFamily="34" charset="-128"/>
                <a:ea typeface="Meiryo" panose="020B0604030504040204" pitchFamily="34" charset="-128"/>
              </a:rPr>
              <a:t>、同じゲームを楽しんでいる人と出会えたり、悩みを共有し互いに支え合うなど</a:t>
            </a:r>
            <a:r>
              <a:rPr lang="ja-JP" altLang="en-US" sz="1050" dirty="0" smtClean="0">
                <a:latin typeface="Meiryo" panose="020B0604030504040204" pitchFamily="34" charset="-128"/>
                <a:ea typeface="Meiryo" panose="020B0604030504040204" pitchFamily="34" charset="-128"/>
              </a:rPr>
              <a:t>使い方は幅広いです。</a:t>
            </a:r>
            <a:endParaRPr lang="en-US" altLang="ja-JP" sz="1050" dirty="0">
              <a:latin typeface="Meiryo" panose="020B0604030504040204" pitchFamily="34" charset="-128"/>
              <a:ea typeface="Meiryo" panose="020B0604030504040204" pitchFamily="34" charset="-128"/>
            </a:endParaRPr>
          </a:p>
        </p:txBody>
      </p:sp>
      <p:sp>
        <p:nvSpPr>
          <p:cNvPr id="61" name="角丸四角形 37">
            <a:extLst>
              <a:ext uri="{FF2B5EF4-FFF2-40B4-BE49-F238E27FC236}">
                <a16:creationId xmlns:a16="http://schemas.microsoft.com/office/drawing/2014/main" id="{D2280E1A-EDC7-4E12-8966-3783DA9AB55B}"/>
              </a:ext>
            </a:extLst>
          </p:cNvPr>
          <p:cNvSpPr/>
          <p:nvPr/>
        </p:nvSpPr>
        <p:spPr>
          <a:xfrm>
            <a:off x="4100441" y="2400217"/>
            <a:ext cx="2176534" cy="311172"/>
          </a:xfrm>
          <a:prstGeom prst="roundRect">
            <a:avLst>
              <a:gd name="adj" fmla="val 907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bg1"/>
                </a:solidFill>
                <a:latin typeface="Meiryo" panose="020B0604030504040204" pitchFamily="34" charset="-128"/>
                <a:ea typeface="Meiryo" panose="020B0604030504040204" pitchFamily="34" charset="-128"/>
              </a:rPr>
              <a:t>おススメゲームジャンル</a:t>
            </a:r>
          </a:p>
        </p:txBody>
      </p:sp>
      <p:sp>
        <p:nvSpPr>
          <p:cNvPr id="62" name="テキスト ボックス 61">
            <a:extLst>
              <a:ext uri="{FF2B5EF4-FFF2-40B4-BE49-F238E27FC236}">
                <a16:creationId xmlns:a16="http://schemas.microsoft.com/office/drawing/2014/main" id="{AD578D6E-78D0-4805-8739-F148553452B0}"/>
              </a:ext>
            </a:extLst>
          </p:cNvPr>
          <p:cNvSpPr txBox="1"/>
          <p:nvPr/>
        </p:nvSpPr>
        <p:spPr>
          <a:xfrm>
            <a:off x="4217332" y="2729911"/>
            <a:ext cx="2379302" cy="1061829"/>
          </a:xfrm>
          <a:prstGeom prst="rect">
            <a:avLst/>
          </a:prstGeom>
          <a:noFill/>
        </p:spPr>
        <p:txBody>
          <a:bodyPr wrap="square">
            <a:spAutoFit/>
          </a:bodyPr>
          <a:lstStyle/>
          <a:p>
            <a:r>
              <a:rPr lang="ja-JP" altLang="en-US" sz="900" b="1" dirty="0">
                <a:latin typeface="Meiryo" panose="020B0604030504040204" pitchFamily="34" charset="-128"/>
                <a:ea typeface="Meiryo" panose="020B0604030504040204" pitchFamily="34" charset="-128"/>
              </a:rPr>
              <a:t>戦略性が必要なチーム対抗形式の</a:t>
            </a:r>
            <a:endParaRPr lang="en-US" altLang="ja-JP" sz="900" b="1" dirty="0">
              <a:latin typeface="Meiryo" panose="020B0604030504040204" pitchFamily="34" charset="-128"/>
              <a:ea typeface="Meiryo" panose="020B0604030504040204" pitchFamily="34" charset="-128"/>
            </a:endParaRPr>
          </a:p>
          <a:p>
            <a:r>
              <a:rPr lang="ja-JP" altLang="en-US" sz="900" b="1" dirty="0">
                <a:latin typeface="Meiryo" panose="020B0604030504040204" pitchFamily="34" charset="-128"/>
                <a:ea typeface="Meiryo" panose="020B0604030504040204" pitchFamily="34" charset="-128"/>
              </a:rPr>
              <a:t>ゲームジャンルが最適</a:t>
            </a:r>
            <a:endParaRPr lang="en-US" altLang="ja-JP" sz="900" b="1" dirty="0">
              <a:latin typeface="Meiryo" panose="020B0604030504040204" pitchFamily="34" charset="-128"/>
              <a:ea typeface="Meiryo" panose="020B0604030504040204" pitchFamily="34" charset="-128"/>
            </a:endParaRPr>
          </a:p>
          <a:p>
            <a:r>
              <a:rPr lang="ja-JP" altLang="en-US" sz="900" dirty="0">
                <a:latin typeface="Meiryo" panose="020B0604030504040204" pitchFamily="34" charset="-128"/>
                <a:ea typeface="Meiryo" panose="020B0604030504040204" pitchFamily="34" charset="-128"/>
              </a:rPr>
              <a:t>　・アクションゲーム</a:t>
            </a:r>
            <a:endParaRPr lang="en-US" altLang="ja-JP" sz="900" dirty="0">
              <a:latin typeface="Meiryo" panose="020B0604030504040204" pitchFamily="34" charset="-128"/>
              <a:ea typeface="Meiryo" panose="020B0604030504040204" pitchFamily="34" charset="-128"/>
            </a:endParaRPr>
          </a:p>
          <a:p>
            <a:r>
              <a:rPr lang="ja-JP" altLang="en-US" sz="900" dirty="0">
                <a:latin typeface="Meiryo" panose="020B0604030504040204" pitchFamily="34" charset="-128"/>
                <a:ea typeface="Meiryo" panose="020B0604030504040204" pitchFamily="34" charset="-128"/>
              </a:rPr>
              <a:t>　・シューティングゲーム</a:t>
            </a:r>
            <a:endParaRPr lang="en-US" altLang="ja-JP" sz="900" dirty="0">
              <a:latin typeface="Meiryo" panose="020B0604030504040204" pitchFamily="34" charset="-128"/>
              <a:ea typeface="Meiryo" panose="020B0604030504040204" pitchFamily="34" charset="-128"/>
            </a:endParaRPr>
          </a:p>
          <a:p>
            <a:r>
              <a:rPr lang="ja-JP" altLang="en-US" sz="900" dirty="0">
                <a:latin typeface="Meiryo" panose="020B0604030504040204" pitchFamily="34" charset="-128"/>
                <a:ea typeface="Meiryo" panose="020B0604030504040204" pitchFamily="34" charset="-128"/>
              </a:rPr>
              <a:t>　</a:t>
            </a:r>
            <a:r>
              <a:rPr lang="ja-JP" altLang="en-US" sz="900" dirty="0" smtClean="0">
                <a:latin typeface="Meiryo" panose="020B0604030504040204" pitchFamily="34" charset="-128"/>
                <a:ea typeface="Meiryo" panose="020B0604030504040204" pitchFamily="34" charset="-128"/>
              </a:rPr>
              <a:t>・</a:t>
            </a:r>
            <a:r>
              <a:rPr lang="ja-JP" altLang="en-US" sz="900" dirty="0">
                <a:latin typeface="Meiryo" panose="020B0604030504040204" pitchFamily="34" charset="-128"/>
                <a:ea typeface="Meiryo" panose="020B0604030504040204" pitchFamily="34" charset="-128"/>
              </a:rPr>
              <a:t>シミュ</a:t>
            </a:r>
            <a:r>
              <a:rPr lang="ja-JP" altLang="en-US" sz="900" dirty="0" smtClean="0">
                <a:latin typeface="Meiryo" panose="020B0604030504040204" pitchFamily="34" charset="-128"/>
                <a:ea typeface="Meiryo" panose="020B0604030504040204" pitchFamily="34" charset="-128"/>
              </a:rPr>
              <a:t>レーションゲーム</a:t>
            </a:r>
            <a:endParaRPr lang="en-US" altLang="ja-JP" sz="900" dirty="0">
              <a:latin typeface="Meiryo" panose="020B0604030504040204" pitchFamily="34" charset="-128"/>
              <a:ea typeface="Meiryo" panose="020B0604030504040204" pitchFamily="34" charset="-128"/>
            </a:endParaRPr>
          </a:p>
          <a:p>
            <a:r>
              <a:rPr lang="ja-JP" altLang="en-US" sz="900" dirty="0">
                <a:latin typeface="Meiryo" panose="020B0604030504040204" pitchFamily="34" charset="-128"/>
                <a:ea typeface="Meiryo" panose="020B0604030504040204" pitchFamily="34" charset="-128"/>
              </a:rPr>
              <a:t>　・ロールプレイングゲーム</a:t>
            </a:r>
            <a:endParaRPr lang="en-US" altLang="ja-JP" sz="900" dirty="0">
              <a:latin typeface="Meiryo" panose="020B0604030504040204" pitchFamily="34" charset="-128"/>
              <a:ea typeface="Meiryo" panose="020B0604030504040204" pitchFamily="34" charset="-128"/>
            </a:endParaRPr>
          </a:p>
          <a:p>
            <a:r>
              <a:rPr lang="ja-JP" altLang="en-US" sz="900" dirty="0">
                <a:latin typeface="Meiryo" panose="020B0604030504040204" pitchFamily="34" charset="-128"/>
                <a:ea typeface="Meiryo" panose="020B0604030504040204" pitchFamily="34" charset="-128"/>
              </a:rPr>
              <a:t>　・レーシングゲーム　他</a:t>
            </a:r>
            <a:endParaRPr lang="en-US" altLang="ja-JP" sz="900" dirty="0">
              <a:latin typeface="Meiryo" panose="020B0604030504040204" pitchFamily="34" charset="-128"/>
              <a:ea typeface="Meiryo" panose="020B0604030504040204" pitchFamily="34" charset="-128"/>
            </a:endParaRPr>
          </a:p>
        </p:txBody>
      </p:sp>
      <p:pic>
        <p:nvPicPr>
          <p:cNvPr id="1026" name="Picture 2" descr="LINE｜いつもあなたのそばに。">
            <a:extLst>
              <a:ext uri="{FF2B5EF4-FFF2-40B4-BE49-F238E27FC236}">
                <a16:creationId xmlns:a16="http://schemas.microsoft.com/office/drawing/2014/main" id="{82C14D5A-26D1-41CE-BB8E-A4D3FB391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3430" y="5085318"/>
            <a:ext cx="749300" cy="749300"/>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243CA67E-6BA9-4C5F-93F2-27F37A4D4211}"/>
              </a:ext>
            </a:extLst>
          </p:cNvPr>
          <p:cNvSpPr txBox="1"/>
          <p:nvPr/>
        </p:nvSpPr>
        <p:spPr>
          <a:xfrm>
            <a:off x="7584981" y="4966603"/>
            <a:ext cx="2630667" cy="1061829"/>
          </a:xfrm>
          <a:prstGeom prst="rect">
            <a:avLst/>
          </a:prstGeom>
          <a:noFill/>
        </p:spPr>
        <p:txBody>
          <a:bodyPr wrap="square">
            <a:spAutoFit/>
          </a:bodyPr>
          <a:lstStyle/>
          <a:p>
            <a:r>
              <a:rPr lang="ja-JP" altLang="en-US" sz="1050" dirty="0" smtClean="0">
                <a:latin typeface="Meiryo" panose="020B0604030504040204" pitchFamily="34" charset="-128"/>
                <a:ea typeface="Meiryo" panose="020B0604030504040204" pitchFamily="34" charset="-128"/>
              </a:rPr>
              <a:t>スマホ </a:t>
            </a:r>
            <a:r>
              <a:rPr lang="en-US" altLang="ja-JP" sz="1050" dirty="0">
                <a:latin typeface="Meiryo" panose="020B0604030504040204" pitchFamily="34" charset="-128"/>
                <a:ea typeface="Meiryo" panose="020B0604030504040204" pitchFamily="34" charset="-128"/>
              </a:rPr>
              <a:t>(Android</a:t>
            </a:r>
            <a:r>
              <a:rPr lang="ja-JP" altLang="en-US" sz="1050" dirty="0">
                <a:latin typeface="Meiryo" panose="020B0604030504040204" pitchFamily="34" charset="-128"/>
                <a:ea typeface="Meiryo" panose="020B0604030504040204" pitchFamily="34" charset="-128"/>
              </a:rPr>
              <a:t>・</a:t>
            </a:r>
            <a:r>
              <a:rPr lang="en-US" altLang="ja-JP" sz="1050" dirty="0">
                <a:latin typeface="Meiryo" panose="020B0604030504040204" pitchFamily="34" charset="-128"/>
                <a:ea typeface="Meiryo" panose="020B0604030504040204" pitchFamily="34" charset="-128"/>
              </a:rPr>
              <a:t>iOS)</a:t>
            </a:r>
            <a:r>
              <a:rPr lang="ja-JP" altLang="en-US" sz="1050" dirty="0">
                <a:latin typeface="Meiryo" panose="020B0604030504040204" pitchFamily="34" charset="-128"/>
                <a:ea typeface="Meiryo" panose="020B0604030504040204" pitchFamily="34" charset="-128"/>
              </a:rPr>
              <a:t>、フィーチャーフォン（ガラホ）、タブレット </a:t>
            </a:r>
            <a:r>
              <a:rPr lang="en-US" altLang="ja-JP" sz="1050" dirty="0">
                <a:latin typeface="Meiryo" panose="020B0604030504040204" pitchFamily="34" charset="-128"/>
                <a:ea typeface="Meiryo" panose="020B0604030504040204" pitchFamily="34" charset="-128"/>
              </a:rPr>
              <a:t>(iPad OS)</a:t>
            </a:r>
            <a:r>
              <a:rPr lang="ja-JP" altLang="en-US" sz="1050" dirty="0">
                <a:latin typeface="Meiryo" panose="020B0604030504040204" pitchFamily="34" charset="-128"/>
                <a:ea typeface="Meiryo" panose="020B0604030504040204" pitchFamily="34" charset="-128"/>
              </a:rPr>
              <a:t>、</a:t>
            </a:r>
            <a:r>
              <a:rPr lang="en-US" altLang="ja-JP" sz="1050" dirty="0">
                <a:latin typeface="Meiryo" panose="020B0604030504040204" pitchFamily="34" charset="-128"/>
                <a:ea typeface="Meiryo" panose="020B0604030504040204" pitchFamily="34" charset="-128"/>
              </a:rPr>
              <a:t>PC (Windows</a:t>
            </a:r>
            <a:r>
              <a:rPr lang="ja-JP" altLang="en-US" sz="1050" dirty="0">
                <a:latin typeface="Meiryo" panose="020B0604030504040204" pitchFamily="34" charset="-128"/>
                <a:ea typeface="Meiryo" panose="020B0604030504040204" pitchFamily="34" charset="-128"/>
              </a:rPr>
              <a:t>・</a:t>
            </a:r>
            <a:r>
              <a:rPr lang="en-US" altLang="ja-JP" sz="1050" dirty="0">
                <a:latin typeface="Meiryo" panose="020B0604030504040204" pitchFamily="34" charset="-128"/>
                <a:ea typeface="Meiryo" panose="020B0604030504040204" pitchFamily="34" charset="-128"/>
              </a:rPr>
              <a:t>macOS</a:t>
            </a:r>
            <a:r>
              <a:rPr lang="ja-JP" altLang="en-US" sz="1050" dirty="0">
                <a:latin typeface="Meiryo" panose="020B0604030504040204" pitchFamily="34" charset="-128"/>
                <a:ea typeface="Meiryo" panose="020B0604030504040204" pitchFamily="34" charset="-128"/>
              </a:rPr>
              <a:t>・</a:t>
            </a:r>
            <a:r>
              <a:rPr lang="en-US" altLang="ja-JP" sz="1050" dirty="0">
                <a:latin typeface="Meiryo" panose="020B0604030504040204" pitchFamily="34" charset="-128"/>
                <a:ea typeface="Meiryo" panose="020B0604030504040204" pitchFamily="34" charset="-128"/>
              </a:rPr>
              <a:t>Chrome OS)</a:t>
            </a:r>
            <a:r>
              <a:rPr lang="ja-JP" altLang="en-US" sz="1050" dirty="0">
                <a:latin typeface="Meiryo" panose="020B0604030504040204" pitchFamily="34" charset="-128"/>
                <a:ea typeface="Meiryo" panose="020B0604030504040204" pitchFamily="34" charset="-128"/>
              </a:rPr>
              <a:t>、スマートウォッチ </a:t>
            </a:r>
            <a:r>
              <a:rPr lang="en-US" altLang="ja-JP" sz="1050" dirty="0">
                <a:latin typeface="Meiryo" panose="020B0604030504040204" pitchFamily="34" charset="-128"/>
                <a:ea typeface="Meiryo" panose="020B0604030504040204" pitchFamily="34" charset="-128"/>
              </a:rPr>
              <a:t>(</a:t>
            </a:r>
            <a:r>
              <a:rPr lang="en-US" altLang="ja-JP" sz="1050" dirty="0" err="1">
                <a:latin typeface="Meiryo" panose="020B0604030504040204" pitchFamily="34" charset="-128"/>
                <a:ea typeface="Meiryo" panose="020B0604030504040204" pitchFamily="34" charset="-128"/>
              </a:rPr>
              <a:t>watchOS</a:t>
            </a:r>
            <a:r>
              <a:rPr lang="ja-JP" altLang="en-US" sz="1050" dirty="0">
                <a:latin typeface="Meiryo" panose="020B0604030504040204" pitchFamily="34" charset="-128"/>
                <a:ea typeface="Meiryo" panose="020B0604030504040204" pitchFamily="34" charset="-128"/>
              </a:rPr>
              <a:t>・</a:t>
            </a:r>
            <a:r>
              <a:rPr lang="en-US" altLang="ja-JP" sz="1050" dirty="0">
                <a:latin typeface="Meiryo" panose="020B0604030504040204" pitchFamily="34" charset="-128"/>
                <a:ea typeface="Meiryo" panose="020B0604030504040204" pitchFamily="34" charset="-128"/>
              </a:rPr>
              <a:t>Wear OS)</a:t>
            </a:r>
            <a:r>
              <a:rPr lang="ja-JP" altLang="en-US" sz="1050" dirty="0">
                <a:latin typeface="Meiryo" panose="020B0604030504040204" pitchFamily="34" charset="-128"/>
                <a:ea typeface="Meiryo" panose="020B0604030504040204" pitchFamily="34" charset="-128"/>
              </a:rPr>
              <a:t>で使用可能であり、</a:t>
            </a:r>
            <a:r>
              <a:rPr lang="en-US" altLang="ja-JP" sz="1050" dirty="0">
                <a:latin typeface="Meiryo" panose="020B0604030504040204" pitchFamily="34" charset="-128"/>
                <a:ea typeface="Meiryo" panose="020B0604030504040204" pitchFamily="34" charset="-128"/>
              </a:rPr>
              <a:t>17</a:t>
            </a:r>
            <a:r>
              <a:rPr lang="ja-JP" altLang="en-US" sz="1050" dirty="0">
                <a:latin typeface="Meiryo" panose="020B0604030504040204" pitchFamily="34" charset="-128"/>
                <a:ea typeface="Meiryo" panose="020B0604030504040204" pitchFamily="34" charset="-128"/>
              </a:rPr>
              <a:t>言語に対応する</a:t>
            </a:r>
            <a:endParaRPr lang="en-US" altLang="ja-JP" sz="1050" dirty="0">
              <a:latin typeface="Meiryo" panose="020B0604030504040204" pitchFamily="34" charset="-128"/>
              <a:ea typeface="Meiryo" panose="020B0604030504040204" pitchFamily="34" charset="-128"/>
            </a:endParaRPr>
          </a:p>
        </p:txBody>
      </p:sp>
      <p:pic>
        <p:nvPicPr>
          <p:cNvPr id="39" name="グラフィックス 38">
            <a:extLst>
              <a:ext uri="{FF2B5EF4-FFF2-40B4-BE49-F238E27FC236}">
                <a16:creationId xmlns:a16="http://schemas.microsoft.com/office/drawing/2014/main" id="{FD7E2C34-F259-46D4-ABCC-B4B5465EEFA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729673" y="6301419"/>
            <a:ext cx="900247" cy="900247"/>
          </a:xfrm>
          <a:prstGeom prst="rect">
            <a:avLst/>
          </a:prstGeom>
        </p:spPr>
      </p:pic>
      <p:sp>
        <p:nvSpPr>
          <p:cNvPr id="43" name="テキスト ボックス 42">
            <a:extLst>
              <a:ext uri="{FF2B5EF4-FFF2-40B4-BE49-F238E27FC236}">
                <a16:creationId xmlns:a16="http://schemas.microsoft.com/office/drawing/2014/main" id="{B31B044F-5961-4291-9E9F-8A3CAC4EA3F0}"/>
              </a:ext>
            </a:extLst>
          </p:cNvPr>
          <p:cNvSpPr txBox="1"/>
          <p:nvPr/>
        </p:nvSpPr>
        <p:spPr>
          <a:xfrm>
            <a:off x="7584981" y="6382211"/>
            <a:ext cx="2630667" cy="738664"/>
          </a:xfrm>
          <a:prstGeom prst="rect">
            <a:avLst/>
          </a:prstGeom>
          <a:noFill/>
        </p:spPr>
        <p:txBody>
          <a:bodyPr wrap="square">
            <a:spAutoFit/>
          </a:bodyPr>
          <a:lstStyle/>
          <a:p>
            <a:r>
              <a:rPr lang="en-US" altLang="ja-JP" sz="1050" dirty="0">
                <a:latin typeface="Meiryo" panose="020B0604030504040204" pitchFamily="34" charset="-128"/>
                <a:ea typeface="Meiryo" panose="020B0604030504040204" pitchFamily="34" charset="-128"/>
              </a:rPr>
              <a:t>Facebook Messenger</a:t>
            </a:r>
            <a:r>
              <a:rPr lang="ja-JP" altLang="en-US" sz="1050" dirty="0">
                <a:latin typeface="Meiryo" panose="020B0604030504040204" pitchFamily="34" charset="-128"/>
                <a:ea typeface="Meiryo" panose="020B0604030504040204" pitchFamily="34" charset="-128"/>
              </a:rPr>
              <a:t>（フェイスブック メッセンジャー）は、メタ・プラットフォームズが提供するアメリカの</a:t>
            </a:r>
            <a:r>
              <a:rPr lang="ja-JP" altLang="en-US" sz="1050" dirty="0" smtClean="0">
                <a:latin typeface="Meiryo" panose="020B0604030504040204" pitchFamily="34" charset="-128"/>
                <a:ea typeface="Meiryo" panose="020B0604030504040204" pitchFamily="34" charset="-128"/>
              </a:rPr>
              <a:t>インスタントメッセージサービス</a:t>
            </a:r>
            <a:endParaRPr lang="en-US" altLang="ja-JP" sz="1050" dirty="0">
              <a:latin typeface="Meiryo" panose="020B0604030504040204" pitchFamily="34" charset="-128"/>
              <a:ea typeface="Meiryo" panose="020B0604030504040204" pitchFamily="34" charset="-128"/>
            </a:endParaRPr>
          </a:p>
        </p:txBody>
      </p:sp>
      <p:grpSp>
        <p:nvGrpSpPr>
          <p:cNvPr id="41" name="グループ化 40"/>
          <p:cNvGrpSpPr/>
          <p:nvPr/>
        </p:nvGrpSpPr>
        <p:grpSpPr>
          <a:xfrm>
            <a:off x="604646" y="0"/>
            <a:ext cx="1351370" cy="1047014"/>
            <a:chOff x="604646" y="0"/>
            <a:chExt cx="1351370" cy="1047014"/>
          </a:xfrm>
        </p:grpSpPr>
        <p:sp>
          <p:nvSpPr>
            <p:cNvPr id="42" name="片側の 2 つの角を切り取った四角形 41">
              <a:extLst>
                <a:ext uri="{FF2B5EF4-FFF2-40B4-BE49-F238E27FC236}">
                  <a16:creationId xmlns:a16="http://schemas.microsoft.com/office/drawing/2014/main" id="{D5D591E5-42FA-A1C1-F2B5-82F382922DC1}"/>
                </a:ext>
              </a:extLst>
            </p:cNvPr>
            <p:cNvSpPr/>
            <p:nvPr/>
          </p:nvSpPr>
          <p:spPr>
            <a:xfrm>
              <a:off x="604647" y="523793"/>
              <a:ext cx="1351369" cy="523221"/>
            </a:xfrm>
            <a:prstGeom prst="snip2SameRect">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a:p>
          </p:txBody>
        </p:sp>
        <p:sp>
          <p:nvSpPr>
            <p:cNvPr id="44" name="片側の 2 つの角を切り取った四角形 43">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a:p>
          </p:txBody>
        </p:sp>
        <p:sp>
          <p:nvSpPr>
            <p:cNvPr id="45" name="テキスト ボックス 44">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solidFill>
              <a:srgbClr val="6AC8F3"/>
            </a:solidFill>
          </p:spPr>
          <p:txBody>
            <a:bodyPr wrap="square">
              <a:spAutoFit/>
            </a:bodyPr>
            <a:lstStyle/>
            <a:p>
              <a:pPr algn="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Tree>
    <p:extLst>
      <p:ext uri="{BB962C8B-B14F-4D97-AF65-F5344CB8AC3E}">
        <p14:creationId xmlns:p14="http://schemas.microsoft.com/office/powerpoint/2010/main" val="3827137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a:extLst>
              <a:ext uri="{FF2B5EF4-FFF2-40B4-BE49-F238E27FC236}">
                <a16:creationId xmlns:a16="http://schemas.microsoft.com/office/drawing/2014/main" id="{63E84555-5781-EAA6-1CAE-8FC238890EAA}"/>
              </a:ext>
            </a:extLst>
          </p:cNvPr>
          <p:cNvPicPr>
            <a:picLocks noChangeAspect="1"/>
          </p:cNvPicPr>
          <p:nvPr/>
        </p:nvPicPr>
        <p:blipFill>
          <a:blip r:embed="rId3"/>
          <a:stretch>
            <a:fillRect/>
          </a:stretch>
        </p:blipFill>
        <p:spPr>
          <a:xfrm>
            <a:off x="616954" y="1027134"/>
            <a:ext cx="9673089" cy="6049257"/>
          </a:xfrm>
          <a:prstGeom prst="rect">
            <a:avLst/>
          </a:prstGeom>
        </p:spPr>
      </p:pic>
      <p:sp>
        <p:nvSpPr>
          <p:cNvPr id="5" name="テキスト ボックス 4">
            <a:extLst>
              <a:ext uri="{FF2B5EF4-FFF2-40B4-BE49-F238E27FC236}">
                <a16:creationId xmlns:a16="http://schemas.microsoft.com/office/drawing/2014/main" id="{B2018D9E-2C32-D24D-BF2E-BAC3D9AE0ADF}"/>
              </a:ext>
            </a:extLst>
          </p:cNvPr>
          <p:cNvSpPr txBox="1"/>
          <p:nvPr/>
        </p:nvSpPr>
        <p:spPr>
          <a:xfrm>
            <a:off x="1984606" y="1275832"/>
            <a:ext cx="6864724" cy="523220"/>
          </a:xfrm>
          <a:prstGeom prst="rect">
            <a:avLst/>
          </a:prstGeom>
          <a:noFill/>
        </p:spPr>
        <p:txBody>
          <a:bodyPr wrap="square">
            <a:spAutoFit/>
          </a:bodyPr>
          <a:lstStyle/>
          <a:p>
            <a:pPr algn="ctr"/>
            <a:r>
              <a:rPr lang="ja-JP" altLang="en-US" sz="2800" b="1">
                <a:solidFill>
                  <a:srgbClr val="006DAB"/>
                </a:solidFill>
                <a:latin typeface="Meiryo" panose="020B0604030504040204" pitchFamily="34" charset="-128"/>
                <a:ea typeface="Meiryo" panose="020B0604030504040204" pitchFamily="34" charset="-128"/>
              </a:rPr>
              <a:t>デジタルツール活用メリット</a:t>
            </a:r>
          </a:p>
        </p:txBody>
      </p:sp>
      <p:grpSp>
        <p:nvGrpSpPr>
          <p:cNvPr id="23" name="グループ化 22">
            <a:extLst>
              <a:ext uri="{FF2B5EF4-FFF2-40B4-BE49-F238E27FC236}">
                <a16:creationId xmlns:a16="http://schemas.microsoft.com/office/drawing/2014/main" id="{8B4BFA18-6921-8795-352D-A7A6F24B3F3F}"/>
              </a:ext>
            </a:extLst>
          </p:cNvPr>
          <p:cNvGrpSpPr/>
          <p:nvPr/>
        </p:nvGrpSpPr>
        <p:grpSpPr>
          <a:xfrm>
            <a:off x="4401173" y="446102"/>
            <a:ext cx="1927019" cy="428878"/>
            <a:chOff x="4644828" y="1049758"/>
            <a:chExt cx="1927019" cy="428878"/>
          </a:xfrm>
        </p:grpSpPr>
        <p:grpSp>
          <p:nvGrpSpPr>
            <p:cNvPr id="24" name="グループ化 23">
              <a:extLst>
                <a:ext uri="{FF2B5EF4-FFF2-40B4-BE49-F238E27FC236}">
                  <a16:creationId xmlns:a16="http://schemas.microsoft.com/office/drawing/2014/main" id="{260A4778-7D9D-A9DF-453D-7B3914A61B0D}"/>
                </a:ext>
              </a:extLst>
            </p:cNvPr>
            <p:cNvGrpSpPr/>
            <p:nvPr/>
          </p:nvGrpSpPr>
          <p:grpSpPr>
            <a:xfrm>
              <a:off x="4644828" y="1049758"/>
              <a:ext cx="428878" cy="428878"/>
              <a:chOff x="4644828" y="1049758"/>
              <a:chExt cx="428878" cy="428878"/>
            </a:xfrm>
          </p:grpSpPr>
          <p:sp>
            <p:nvSpPr>
              <p:cNvPr id="34" name="円/楕円 33">
                <a:extLst>
                  <a:ext uri="{FF2B5EF4-FFF2-40B4-BE49-F238E27FC236}">
                    <a16:creationId xmlns:a16="http://schemas.microsoft.com/office/drawing/2014/main" id="{B4AC8DB0-446B-F163-6B77-D5BDB0891C9A}"/>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EFD3248E-EBFB-9746-88FA-EDB2B3F960B7}"/>
                  </a:ext>
                </a:extLst>
              </p:cNvPr>
              <p:cNvSpPr txBox="1"/>
              <p:nvPr/>
            </p:nvSpPr>
            <p:spPr>
              <a:xfrm>
                <a:off x="4698394" y="1103807"/>
                <a:ext cx="321746" cy="369332"/>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は</a:t>
                </a:r>
              </a:p>
            </p:txBody>
          </p:sp>
        </p:grpSp>
        <p:grpSp>
          <p:nvGrpSpPr>
            <p:cNvPr id="25" name="グループ化 24">
              <a:extLst>
                <a:ext uri="{FF2B5EF4-FFF2-40B4-BE49-F238E27FC236}">
                  <a16:creationId xmlns:a16="http://schemas.microsoft.com/office/drawing/2014/main" id="{679C4EFF-B034-CB2D-47A1-6F75ABC1CA0D}"/>
                </a:ext>
              </a:extLst>
            </p:cNvPr>
            <p:cNvGrpSpPr/>
            <p:nvPr/>
          </p:nvGrpSpPr>
          <p:grpSpPr>
            <a:xfrm>
              <a:off x="5144208" y="1049758"/>
              <a:ext cx="428878" cy="428878"/>
              <a:chOff x="4644828" y="1049758"/>
              <a:chExt cx="428878" cy="428878"/>
            </a:xfrm>
          </p:grpSpPr>
          <p:sp>
            <p:nvSpPr>
              <p:cNvPr id="32" name="円/楕円 31">
                <a:extLst>
                  <a:ext uri="{FF2B5EF4-FFF2-40B4-BE49-F238E27FC236}">
                    <a16:creationId xmlns:a16="http://schemas.microsoft.com/office/drawing/2014/main" id="{1131C85C-9A25-E79D-A46A-B93CFF1C2822}"/>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E92197A1-A55E-67AC-D22B-2FC5C403C56E}"/>
                  </a:ext>
                </a:extLst>
              </p:cNvPr>
              <p:cNvSpPr txBox="1"/>
              <p:nvPr/>
            </p:nvSpPr>
            <p:spPr>
              <a:xfrm>
                <a:off x="4698394" y="1103807"/>
                <a:ext cx="321746" cy="369332"/>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じ</a:t>
                </a:r>
              </a:p>
            </p:txBody>
          </p:sp>
        </p:grpSp>
        <p:grpSp>
          <p:nvGrpSpPr>
            <p:cNvPr id="26" name="グループ化 25">
              <a:extLst>
                <a:ext uri="{FF2B5EF4-FFF2-40B4-BE49-F238E27FC236}">
                  <a16:creationId xmlns:a16="http://schemas.microsoft.com/office/drawing/2014/main" id="{15383951-F0C4-9B9A-2C68-6434329476C0}"/>
                </a:ext>
              </a:extLst>
            </p:cNvPr>
            <p:cNvGrpSpPr/>
            <p:nvPr/>
          </p:nvGrpSpPr>
          <p:grpSpPr>
            <a:xfrm>
              <a:off x="5643588" y="1049758"/>
              <a:ext cx="428878" cy="428878"/>
              <a:chOff x="4644828" y="1049758"/>
              <a:chExt cx="428878" cy="428878"/>
            </a:xfrm>
          </p:grpSpPr>
          <p:sp>
            <p:nvSpPr>
              <p:cNvPr id="30" name="円/楕円 29">
                <a:extLst>
                  <a:ext uri="{FF2B5EF4-FFF2-40B4-BE49-F238E27FC236}">
                    <a16:creationId xmlns:a16="http://schemas.microsoft.com/office/drawing/2014/main" id="{2C8834D6-69A0-4AA8-8C02-285E1E702B7F}"/>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22083189-D009-2773-7E39-6DD0B8F73EBC}"/>
                  </a:ext>
                </a:extLst>
              </p:cNvPr>
              <p:cNvSpPr txBox="1"/>
              <p:nvPr/>
            </p:nvSpPr>
            <p:spPr>
              <a:xfrm>
                <a:off x="4698394" y="1103807"/>
                <a:ext cx="321746" cy="369332"/>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め</a:t>
                </a:r>
              </a:p>
            </p:txBody>
          </p:sp>
        </p:grpSp>
        <p:grpSp>
          <p:nvGrpSpPr>
            <p:cNvPr id="27" name="グループ化 26">
              <a:extLst>
                <a:ext uri="{FF2B5EF4-FFF2-40B4-BE49-F238E27FC236}">
                  <a16:creationId xmlns:a16="http://schemas.microsoft.com/office/drawing/2014/main" id="{A45C30EE-B647-5F36-C598-51D42E5303B9}"/>
                </a:ext>
              </a:extLst>
            </p:cNvPr>
            <p:cNvGrpSpPr/>
            <p:nvPr/>
          </p:nvGrpSpPr>
          <p:grpSpPr>
            <a:xfrm>
              <a:off x="6142969" y="1049758"/>
              <a:ext cx="428878" cy="428878"/>
              <a:chOff x="4644828" y="1049758"/>
              <a:chExt cx="428878" cy="428878"/>
            </a:xfrm>
          </p:grpSpPr>
          <p:sp>
            <p:nvSpPr>
              <p:cNvPr id="28" name="円/楕円 27">
                <a:extLst>
                  <a:ext uri="{FF2B5EF4-FFF2-40B4-BE49-F238E27FC236}">
                    <a16:creationId xmlns:a16="http://schemas.microsoft.com/office/drawing/2014/main" id="{D2C18846-74E0-BA87-F083-91329530A10A}"/>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691B790C-5CC0-2774-572E-CEA38E476533}"/>
                  </a:ext>
                </a:extLst>
              </p:cNvPr>
              <p:cNvSpPr txBox="1"/>
              <p:nvPr/>
            </p:nvSpPr>
            <p:spPr>
              <a:xfrm>
                <a:off x="4698394" y="1103807"/>
                <a:ext cx="321746" cy="369332"/>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に</a:t>
                </a:r>
              </a:p>
            </p:txBody>
          </p:sp>
        </p:grpSp>
      </p:grpSp>
      <p:sp>
        <p:nvSpPr>
          <p:cNvPr id="6" name="テキスト ボックス 5">
            <a:extLst>
              <a:ext uri="{FF2B5EF4-FFF2-40B4-BE49-F238E27FC236}">
                <a16:creationId xmlns:a16="http://schemas.microsoft.com/office/drawing/2014/main" id="{17897D28-28EE-2B75-CACA-293C8C444CA1}"/>
              </a:ext>
            </a:extLst>
          </p:cNvPr>
          <p:cNvSpPr txBox="1"/>
          <p:nvPr/>
        </p:nvSpPr>
        <p:spPr>
          <a:xfrm>
            <a:off x="883952" y="3208981"/>
            <a:ext cx="2956146" cy="646151"/>
          </a:xfrm>
          <a:prstGeom prst="rect">
            <a:avLst/>
          </a:prstGeom>
          <a:noFill/>
        </p:spPr>
        <p:txBody>
          <a:bodyPr wrap="square">
            <a:spAutoFit/>
          </a:bodyPr>
          <a:lstStyle/>
          <a:p>
            <a:r>
              <a:rPr lang="ja-JP" altLang="en-US" sz="1200" b="1" dirty="0">
                <a:solidFill>
                  <a:srgbClr val="006DAB"/>
                </a:solidFill>
                <a:latin typeface="Meiryo" panose="020B0604030504040204" pitchFamily="34" charset="-128"/>
                <a:ea typeface="Meiryo" panose="020B0604030504040204" pitchFamily="34" charset="-128"/>
              </a:rPr>
              <a:t>ビデオ通話なら、離れていてもお友達や家族と、画面越しに顔を</a:t>
            </a:r>
            <a:r>
              <a:rPr lang="ja-JP" altLang="en-US" sz="1200" b="1" dirty="0" smtClean="0">
                <a:solidFill>
                  <a:srgbClr val="006DAB"/>
                </a:solidFill>
                <a:latin typeface="Meiryo" panose="020B0604030504040204" pitchFamily="34" charset="-128"/>
                <a:ea typeface="Meiryo" panose="020B0604030504040204" pitchFamily="34" charset="-128"/>
              </a:rPr>
              <a:t>合わせて</a:t>
            </a:r>
            <a:r>
              <a:rPr lang="ja-JP" altLang="en-US" sz="1200" b="1" dirty="0">
                <a:solidFill>
                  <a:srgbClr val="006DAB"/>
                </a:solidFill>
                <a:latin typeface="Meiryo" panose="020B0604030504040204" pitchFamily="34" charset="-128"/>
                <a:ea typeface="Meiryo" panose="020B0604030504040204" pitchFamily="34" charset="-128"/>
              </a:rPr>
              <a:t>コミュニ</a:t>
            </a:r>
            <a:r>
              <a:rPr lang="ja-JP" altLang="en-US" sz="1200" b="1" dirty="0" smtClean="0">
                <a:solidFill>
                  <a:srgbClr val="006DAB"/>
                </a:solidFill>
                <a:latin typeface="Meiryo" panose="020B0604030504040204" pitchFamily="34" charset="-128"/>
                <a:ea typeface="Meiryo" panose="020B0604030504040204" pitchFamily="34" charset="-128"/>
              </a:rPr>
              <a:t>ケーション</a:t>
            </a:r>
            <a:r>
              <a:rPr lang="ja-JP" altLang="en-US" sz="1200" b="1" dirty="0">
                <a:solidFill>
                  <a:srgbClr val="006DAB"/>
                </a:solidFill>
                <a:latin typeface="Meiryo" panose="020B0604030504040204" pitchFamily="34" charset="-128"/>
                <a:ea typeface="Meiryo" panose="020B0604030504040204" pitchFamily="34" charset="-128"/>
              </a:rPr>
              <a:t>ができます</a:t>
            </a:r>
          </a:p>
        </p:txBody>
      </p:sp>
      <p:pic>
        <p:nvPicPr>
          <p:cNvPr id="3" name="図 2">
            <a:extLst>
              <a:ext uri="{FF2B5EF4-FFF2-40B4-BE49-F238E27FC236}">
                <a16:creationId xmlns:a16="http://schemas.microsoft.com/office/drawing/2014/main" id="{9B5C64C9-28C7-6241-685B-2F0D9C984D6D}"/>
              </a:ext>
            </a:extLst>
          </p:cNvPr>
          <p:cNvPicPr>
            <a:picLocks noChangeAspect="1"/>
          </p:cNvPicPr>
          <p:nvPr/>
        </p:nvPicPr>
        <p:blipFill>
          <a:blip r:embed="rId4"/>
          <a:srcRect t="2742" b="2742"/>
          <a:stretch/>
        </p:blipFill>
        <p:spPr>
          <a:xfrm>
            <a:off x="7301706" y="1418932"/>
            <a:ext cx="2360586" cy="1701136"/>
          </a:xfrm>
          <a:prstGeom prst="rect">
            <a:avLst/>
          </a:prstGeom>
        </p:spPr>
      </p:pic>
      <p:sp>
        <p:nvSpPr>
          <p:cNvPr id="2" name="テキスト ボックス 1">
            <a:extLst>
              <a:ext uri="{FF2B5EF4-FFF2-40B4-BE49-F238E27FC236}">
                <a16:creationId xmlns:a16="http://schemas.microsoft.com/office/drawing/2014/main" id="{CF7C245D-7A75-F24E-D0A8-E8255D5B70B6}"/>
              </a:ext>
            </a:extLst>
          </p:cNvPr>
          <p:cNvSpPr txBox="1"/>
          <p:nvPr/>
        </p:nvSpPr>
        <p:spPr>
          <a:xfrm>
            <a:off x="7126742" y="3194600"/>
            <a:ext cx="2956145" cy="646331"/>
          </a:xfrm>
          <a:prstGeom prst="rect">
            <a:avLst/>
          </a:prstGeom>
          <a:noFill/>
        </p:spPr>
        <p:txBody>
          <a:bodyPr wrap="square">
            <a:spAutoFit/>
          </a:bodyPr>
          <a:lstStyle/>
          <a:p>
            <a:r>
              <a:rPr lang="ja-JP" altLang="en-US" sz="1200" b="1">
                <a:solidFill>
                  <a:srgbClr val="006DAB"/>
                </a:solidFill>
                <a:latin typeface="Meiryo" panose="020B0604030504040204" pitchFamily="34" charset="-128"/>
                <a:ea typeface="Meiryo" panose="020B0604030504040204" pitchFamily="34" charset="-128"/>
              </a:rPr>
              <a:t>天気やニュース、趣味の動画など欲しい情報をインターネットから手に入れて、テレビ代わりに楽しむことができます</a:t>
            </a:r>
            <a:endParaRPr lang="en-US" altLang="ja-JP" sz="1200" b="1" dirty="0">
              <a:solidFill>
                <a:srgbClr val="006DAB"/>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3222C9F4-8B5F-2668-154D-B7B84465DC30}"/>
              </a:ext>
            </a:extLst>
          </p:cNvPr>
          <p:cNvSpPr txBox="1"/>
          <p:nvPr/>
        </p:nvSpPr>
        <p:spPr>
          <a:xfrm>
            <a:off x="7630554" y="2212742"/>
            <a:ext cx="1024690" cy="369332"/>
          </a:xfrm>
          <a:prstGeom prst="rect">
            <a:avLst/>
          </a:prstGeom>
          <a:noFill/>
        </p:spPr>
        <p:txBody>
          <a:bodyPr wrap="square">
            <a:spAutoFit/>
          </a:bodyPr>
          <a:lstStyle/>
          <a:p>
            <a:pPr algn="ctr"/>
            <a:r>
              <a:rPr lang="ja-JP" altLang="en-US" b="1" dirty="0">
                <a:latin typeface="Meiryo" panose="020B0604030504040204" pitchFamily="34" charset="-128"/>
                <a:ea typeface="Meiryo" panose="020B0604030504040204" pitchFamily="34" charset="-128"/>
              </a:rPr>
              <a:t>情報多</a:t>
            </a:r>
            <a:endParaRPr lang="en-US" altLang="ja-JP" b="1" dirty="0">
              <a:latin typeface="Meiryo" panose="020B0604030504040204" pitchFamily="34" charset="-128"/>
              <a:ea typeface="Meiryo" panose="020B0604030504040204" pitchFamily="34" charset="-128"/>
            </a:endParaRPr>
          </a:p>
        </p:txBody>
      </p:sp>
      <p:cxnSp>
        <p:nvCxnSpPr>
          <p:cNvPr id="8" name="直線コネクタ 7">
            <a:extLst>
              <a:ext uri="{FF2B5EF4-FFF2-40B4-BE49-F238E27FC236}">
                <a16:creationId xmlns:a16="http://schemas.microsoft.com/office/drawing/2014/main" id="{8281B4F3-AFD5-5FA5-2AEC-6ADFA806ACA3}"/>
              </a:ext>
            </a:extLst>
          </p:cNvPr>
          <p:cNvCxnSpPr>
            <a:cxnSpLocks/>
          </p:cNvCxnSpPr>
          <p:nvPr/>
        </p:nvCxnSpPr>
        <p:spPr>
          <a:xfrm>
            <a:off x="7555412" y="2097044"/>
            <a:ext cx="150284" cy="401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45849F1C-F76F-B063-5BE2-78B24FAF7995}"/>
              </a:ext>
            </a:extLst>
          </p:cNvPr>
          <p:cNvCxnSpPr>
            <a:cxnSpLocks/>
          </p:cNvCxnSpPr>
          <p:nvPr/>
        </p:nvCxnSpPr>
        <p:spPr>
          <a:xfrm>
            <a:off x="8555392" y="2104062"/>
            <a:ext cx="150284" cy="401850"/>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5E9C09B7-19D1-35F3-1751-92C12B05C1B4}"/>
              </a:ext>
            </a:extLst>
          </p:cNvPr>
          <p:cNvSpPr txBox="1"/>
          <p:nvPr/>
        </p:nvSpPr>
        <p:spPr>
          <a:xfrm>
            <a:off x="8655244" y="2623578"/>
            <a:ext cx="1024690" cy="276999"/>
          </a:xfrm>
          <a:prstGeom prst="rect">
            <a:avLst/>
          </a:prstGeom>
          <a:noFill/>
        </p:spPr>
        <p:txBody>
          <a:bodyPr wrap="square">
            <a:spAutoFit/>
          </a:bodyPr>
          <a:lstStyle/>
          <a:p>
            <a:pPr algn="ctr"/>
            <a:r>
              <a:rPr lang="ja-JP" altLang="en-US" sz="1200" b="1">
                <a:latin typeface="Meiryo" panose="020B0604030504040204" pitchFamily="34" charset="-128"/>
                <a:ea typeface="Meiryo" panose="020B0604030504040204" pitchFamily="34" charset="-128"/>
              </a:rPr>
              <a:t>情報少</a:t>
            </a:r>
            <a:endParaRPr lang="en-US" altLang="ja-JP" sz="1200" b="1" dirty="0">
              <a:latin typeface="Meiryo" panose="020B0604030504040204" pitchFamily="34" charset="-128"/>
              <a:ea typeface="Meiryo" panose="020B0604030504040204" pitchFamily="34" charset="-128"/>
            </a:endParaRPr>
          </a:p>
        </p:txBody>
      </p:sp>
      <p:cxnSp>
        <p:nvCxnSpPr>
          <p:cNvPr id="14" name="直線コネクタ 13">
            <a:extLst>
              <a:ext uri="{FF2B5EF4-FFF2-40B4-BE49-F238E27FC236}">
                <a16:creationId xmlns:a16="http://schemas.microsoft.com/office/drawing/2014/main" id="{C072B924-33D5-9C52-B5C4-39625C56FB63}"/>
              </a:ext>
            </a:extLst>
          </p:cNvPr>
          <p:cNvCxnSpPr>
            <a:cxnSpLocks/>
          </p:cNvCxnSpPr>
          <p:nvPr/>
        </p:nvCxnSpPr>
        <p:spPr>
          <a:xfrm>
            <a:off x="8825782" y="2647129"/>
            <a:ext cx="52664" cy="176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FCA49A93-91F9-DC85-DB77-A88B95EF7492}"/>
              </a:ext>
            </a:extLst>
          </p:cNvPr>
          <p:cNvCxnSpPr>
            <a:cxnSpLocks/>
          </p:cNvCxnSpPr>
          <p:nvPr/>
        </p:nvCxnSpPr>
        <p:spPr>
          <a:xfrm>
            <a:off x="9435248" y="2643620"/>
            <a:ext cx="71874" cy="18314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B0692FC6-D760-74DF-F1D0-7C34A2F2DA4E}"/>
              </a:ext>
            </a:extLst>
          </p:cNvPr>
          <p:cNvSpPr txBox="1"/>
          <p:nvPr/>
        </p:nvSpPr>
        <p:spPr>
          <a:xfrm>
            <a:off x="3999931" y="3209428"/>
            <a:ext cx="2907134" cy="830997"/>
          </a:xfrm>
          <a:prstGeom prst="rect">
            <a:avLst/>
          </a:prstGeom>
          <a:noFill/>
        </p:spPr>
        <p:txBody>
          <a:bodyPr wrap="square">
            <a:spAutoFit/>
          </a:bodyPr>
          <a:lstStyle/>
          <a:p>
            <a:r>
              <a:rPr lang="ja-JP" altLang="en-US" sz="1200" b="1" dirty="0">
                <a:solidFill>
                  <a:srgbClr val="006DAB"/>
                </a:solidFill>
                <a:latin typeface="Meiryo" panose="020B0604030504040204" pitchFamily="34" charset="-128"/>
                <a:ea typeface="Meiryo" panose="020B0604030504040204" pitchFamily="34" charset="-128"/>
              </a:rPr>
              <a:t>オンラインコミュニケーションツールなら、普段交流することができない人とコミニュケーションすることができ、新しい発見・気づきを得られます</a:t>
            </a:r>
            <a:endParaRPr lang="en-US" altLang="ja-JP" sz="1200" b="1" dirty="0">
              <a:solidFill>
                <a:srgbClr val="006DAB"/>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B90F7FC9-C65A-2B68-E1C6-807BB4EA9C91}"/>
              </a:ext>
            </a:extLst>
          </p:cNvPr>
          <p:cNvSpPr txBox="1"/>
          <p:nvPr/>
        </p:nvSpPr>
        <p:spPr>
          <a:xfrm>
            <a:off x="1483223" y="4380732"/>
            <a:ext cx="7930549" cy="630942"/>
          </a:xfrm>
          <a:prstGeom prst="rect">
            <a:avLst/>
          </a:prstGeom>
          <a:noFill/>
        </p:spPr>
        <p:txBody>
          <a:bodyPr wrap="square">
            <a:spAutoFit/>
          </a:bodyPr>
          <a:lstStyle/>
          <a:p>
            <a:pPr>
              <a:lnSpc>
                <a:spcPts val="1400"/>
              </a:lnSpc>
            </a:pPr>
            <a:r>
              <a:rPr lang="ja-JP" altLang="en-US" sz="1000" dirty="0" smtClean="0">
                <a:latin typeface="Meiryo" panose="020B0604030504040204" pitchFamily="34" charset="-128"/>
                <a:ea typeface="Meiryo" panose="020B0604030504040204" pitchFamily="34" charset="-128"/>
              </a:rPr>
              <a:t>・スマホや</a:t>
            </a:r>
            <a:r>
              <a:rPr lang="ja-JP" altLang="en-US" sz="1000" dirty="0">
                <a:latin typeface="Meiryo" panose="020B0604030504040204" pitchFamily="34" charset="-128"/>
                <a:ea typeface="Meiryo" panose="020B0604030504040204" pitchFamily="34" charset="-128"/>
              </a:rPr>
              <a:t>パソコンなどのデジタルデバイスは操作が難しそう</a:t>
            </a: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・インターネット環境を整えたり</a:t>
            </a:r>
            <a:r>
              <a:rPr lang="ja-JP" altLang="en-US" sz="1000" dirty="0" smtClean="0">
                <a:latin typeface="Meiryo" panose="020B0604030504040204" pitchFamily="34" charset="-128"/>
                <a:ea typeface="Meiryo" panose="020B0604030504040204" pitchFamily="34" charset="-128"/>
              </a:rPr>
              <a:t>、スマホ等</a:t>
            </a:r>
            <a:r>
              <a:rPr lang="ja-JP" altLang="en-US" sz="1000" dirty="0">
                <a:latin typeface="Meiryo" panose="020B0604030504040204" pitchFamily="34" charset="-128"/>
                <a:ea typeface="Meiryo" panose="020B0604030504040204" pitchFamily="34" charset="-128"/>
              </a:rPr>
              <a:t>の端末を用意する費用が発生</a:t>
            </a: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・何かトラブルが起きた時に、誰に相談をしたら良いのかわからない</a:t>
            </a:r>
          </a:p>
        </p:txBody>
      </p:sp>
      <p:sp>
        <p:nvSpPr>
          <p:cNvPr id="19" name="テキスト ボックス 18">
            <a:extLst>
              <a:ext uri="{FF2B5EF4-FFF2-40B4-BE49-F238E27FC236}">
                <a16:creationId xmlns:a16="http://schemas.microsoft.com/office/drawing/2014/main" id="{48AEE66F-75EF-7D72-D4A0-806F5DD1A5E7}"/>
              </a:ext>
            </a:extLst>
          </p:cNvPr>
          <p:cNvSpPr txBox="1"/>
          <p:nvPr/>
        </p:nvSpPr>
        <p:spPr>
          <a:xfrm>
            <a:off x="1514075" y="5018213"/>
            <a:ext cx="7617399" cy="990015"/>
          </a:xfrm>
          <a:prstGeom prst="rect">
            <a:avLst/>
          </a:prstGeom>
          <a:noFill/>
        </p:spPr>
        <p:txBody>
          <a:bodyPr wrap="square">
            <a:spAutoFit/>
          </a:bodyPr>
          <a:lstStyle/>
          <a:p>
            <a:pPr>
              <a:lnSpc>
                <a:spcPts val="1400"/>
              </a:lnSpc>
            </a:pPr>
            <a:r>
              <a:rPr lang="ja-JP" altLang="en-US" sz="1000" dirty="0">
                <a:latin typeface="Meiryo" panose="020B0604030504040204" pitchFamily="34" charset="-128"/>
                <a:ea typeface="Meiryo" panose="020B0604030504040204" pitchFamily="34" charset="-128"/>
              </a:rPr>
              <a:t>実際に会って話をしたり食事をしたりするオフライン（対面）の良さは、相槌がうちやすかったり、その場の雰囲気を一緒にいる人と共有できること</a:t>
            </a:r>
            <a:r>
              <a:rPr lang="ja-JP" altLang="en-US" sz="1000" dirty="0" smtClean="0">
                <a:latin typeface="Meiryo" panose="020B0604030504040204" pitchFamily="34" charset="-128"/>
                <a:ea typeface="Meiryo" panose="020B0604030504040204" pitchFamily="34" charset="-128"/>
              </a:rPr>
              <a:t>です。しかし</a:t>
            </a:r>
            <a:r>
              <a:rPr lang="ja-JP" altLang="en-US" sz="1000" dirty="0">
                <a:latin typeface="Meiryo" panose="020B0604030504040204" pitchFamily="34" charset="-128"/>
                <a:ea typeface="Meiryo" panose="020B0604030504040204" pitchFamily="34" charset="-128"/>
              </a:rPr>
              <a:t>現在は、感染症などさまざまな情勢により、従来の地域活動を行うことが難しい時代になり、社会のデジタル化が進んでいます</a:t>
            </a:r>
            <a:endParaRPr lang="en-US" altLang="ja-JP" sz="1000" dirty="0">
              <a:latin typeface="Meiryo" panose="020B0604030504040204" pitchFamily="34" charset="-128"/>
              <a:ea typeface="Meiryo" panose="020B0604030504040204" pitchFamily="34" charset="-128"/>
            </a:endParaRPr>
          </a:p>
          <a:p>
            <a:pPr>
              <a:lnSpc>
                <a:spcPts val="1400"/>
              </a:lnSpc>
            </a:pPr>
            <a:r>
              <a:rPr lang="ja-JP" altLang="en-US" sz="1000" dirty="0">
                <a:latin typeface="Meiryo" panose="020B0604030504040204" pitchFamily="34" charset="-128"/>
                <a:ea typeface="Meiryo" panose="020B0604030504040204" pitchFamily="34" charset="-128"/>
              </a:rPr>
              <a:t>はじめてのデジタル利用は不安なことがたくさんあると思いますが、少しずつ、繰り返し使うことで覚えていき、デジタルの楽しさを実感</a:t>
            </a:r>
            <a:r>
              <a:rPr lang="ja-JP" altLang="en-US" sz="1000" dirty="0" smtClean="0">
                <a:latin typeface="Meiryo" panose="020B0604030504040204" pitchFamily="34" charset="-128"/>
                <a:ea typeface="Meiryo" panose="020B0604030504040204" pitchFamily="34" charset="-128"/>
              </a:rPr>
              <a:t>いただけます。まず</a:t>
            </a:r>
            <a:r>
              <a:rPr lang="ja-JP" altLang="en-US" sz="1000" dirty="0">
                <a:latin typeface="Meiryo" panose="020B0604030504040204" pitchFamily="34" charset="-128"/>
                <a:ea typeface="Meiryo" panose="020B0604030504040204" pitchFamily="34" charset="-128"/>
              </a:rPr>
              <a:t>は、家族やお友達の協力を得ながら始めて</a:t>
            </a:r>
            <a:r>
              <a:rPr lang="ja-JP" altLang="en-US" sz="1000" dirty="0" smtClean="0">
                <a:latin typeface="Meiryo" panose="020B0604030504040204" pitchFamily="34" charset="-128"/>
                <a:ea typeface="Meiryo" panose="020B0604030504040204" pitchFamily="34" charset="-128"/>
              </a:rPr>
              <a:t>みましょう。</a:t>
            </a:r>
            <a:endParaRPr lang="ja-JP" altLang="en-US" sz="1000" dirty="0">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AEBB52F6-4B92-3E80-3277-585E27B866A9}"/>
              </a:ext>
            </a:extLst>
          </p:cNvPr>
          <p:cNvGrpSpPr/>
          <p:nvPr/>
        </p:nvGrpSpPr>
        <p:grpSpPr>
          <a:xfrm>
            <a:off x="1027321" y="6198467"/>
            <a:ext cx="1334704" cy="646331"/>
            <a:chOff x="694948" y="1576706"/>
            <a:chExt cx="1334704" cy="646331"/>
          </a:xfrm>
        </p:grpSpPr>
        <p:sp>
          <p:nvSpPr>
            <p:cNvPr id="22" name="角丸四角形 21">
              <a:extLst>
                <a:ext uri="{FF2B5EF4-FFF2-40B4-BE49-F238E27FC236}">
                  <a16:creationId xmlns:a16="http://schemas.microsoft.com/office/drawing/2014/main" id="{4AA5CD86-440F-713D-B315-9A6D23EA2241}"/>
                </a:ext>
              </a:extLst>
            </p:cNvPr>
            <p:cNvSpPr/>
            <p:nvPr/>
          </p:nvSpPr>
          <p:spPr>
            <a:xfrm>
              <a:off x="720000" y="1576706"/>
              <a:ext cx="1247021" cy="646331"/>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BEC0ABDD-684E-F70D-B29F-D6631636E957}"/>
                </a:ext>
              </a:extLst>
            </p:cNvPr>
            <p:cNvSpPr txBox="1"/>
            <p:nvPr/>
          </p:nvSpPr>
          <p:spPr>
            <a:xfrm>
              <a:off x="694948" y="1651238"/>
              <a:ext cx="1334704" cy="523220"/>
            </a:xfrm>
            <a:prstGeom prst="rect">
              <a:avLst/>
            </a:prstGeom>
            <a:noFill/>
          </p:spPr>
          <p:txBody>
            <a:bodyPr wrap="square">
              <a:sp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オンライン</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活用例</a:t>
              </a:r>
              <a:endParaRPr lang="ja-JP" altLang="en-US" sz="1400" dirty="0">
                <a:solidFill>
                  <a:schemeClr val="bg1"/>
                </a:solidFill>
              </a:endParaRPr>
            </a:p>
          </p:txBody>
        </p:sp>
      </p:grpSp>
      <p:sp>
        <p:nvSpPr>
          <p:cNvPr id="43" name="テキスト ボックス 42">
            <a:extLst>
              <a:ext uri="{FF2B5EF4-FFF2-40B4-BE49-F238E27FC236}">
                <a16:creationId xmlns:a16="http://schemas.microsoft.com/office/drawing/2014/main" id="{03CF721A-00B1-666A-748D-4E99AF4984EB}"/>
              </a:ext>
            </a:extLst>
          </p:cNvPr>
          <p:cNvSpPr txBox="1"/>
          <p:nvPr/>
        </p:nvSpPr>
        <p:spPr>
          <a:xfrm>
            <a:off x="7859557" y="6208788"/>
            <a:ext cx="1994714" cy="646331"/>
          </a:xfrm>
          <a:prstGeom prst="rect">
            <a:avLst/>
          </a:prstGeom>
          <a:noFill/>
        </p:spPr>
        <p:txBody>
          <a:bodyPr wrap="square">
            <a:spAutoFit/>
          </a:bodyPr>
          <a:lstStyle/>
          <a:p>
            <a:r>
              <a:rPr lang="ja-JP" altLang="en-US" sz="1200" b="1" dirty="0">
                <a:latin typeface="Meiryo" panose="020B0604030504040204" pitchFamily="34" charset="-128"/>
                <a:ea typeface="Meiryo" panose="020B0604030504040204" pitchFamily="34" charset="-128"/>
              </a:rPr>
              <a:t>同じ映画をビデオ通話をしながら視聴し友人と</a:t>
            </a:r>
            <a:endParaRPr lang="en-US" altLang="ja-JP" sz="1200" b="1" dirty="0">
              <a:latin typeface="Meiryo" panose="020B0604030504040204" pitchFamily="34" charset="-128"/>
              <a:ea typeface="Meiryo" panose="020B0604030504040204" pitchFamily="34" charset="-128"/>
            </a:endParaRPr>
          </a:p>
          <a:p>
            <a:r>
              <a:rPr lang="ja-JP" altLang="en-US" sz="1200" b="1" dirty="0">
                <a:latin typeface="Meiryo" panose="020B0604030504040204" pitchFamily="34" charset="-128"/>
                <a:ea typeface="Meiryo" panose="020B0604030504040204" pitchFamily="34" charset="-128"/>
              </a:rPr>
              <a:t>映画鑑賞</a:t>
            </a:r>
          </a:p>
        </p:txBody>
      </p:sp>
      <p:sp>
        <p:nvSpPr>
          <p:cNvPr id="52" name="テキスト ボックス 51">
            <a:extLst>
              <a:ext uri="{FF2B5EF4-FFF2-40B4-BE49-F238E27FC236}">
                <a16:creationId xmlns:a16="http://schemas.microsoft.com/office/drawing/2014/main" id="{4F694EA0-C77C-1C1B-23A3-9C643A6DEAD1}"/>
              </a:ext>
            </a:extLst>
          </p:cNvPr>
          <p:cNvSpPr txBox="1"/>
          <p:nvPr/>
        </p:nvSpPr>
        <p:spPr>
          <a:xfrm>
            <a:off x="4219670" y="6300273"/>
            <a:ext cx="2360526" cy="461665"/>
          </a:xfrm>
          <a:prstGeom prst="rect">
            <a:avLst/>
          </a:prstGeom>
          <a:noFill/>
        </p:spPr>
        <p:txBody>
          <a:bodyPr wrap="square">
            <a:spAutoFit/>
          </a:bodyPr>
          <a:lstStyle/>
          <a:p>
            <a:r>
              <a:rPr lang="ja-JP" altLang="en-US" sz="1200" b="1" dirty="0">
                <a:latin typeface="Meiryo" panose="020B0604030504040204" pitchFamily="34" charset="-128"/>
                <a:ea typeface="Meiryo" panose="020B0604030504040204" pitchFamily="34" charset="-128"/>
              </a:rPr>
              <a:t>自宅から</a:t>
            </a:r>
            <a:r>
              <a:rPr lang="en-US" altLang="ja-JP" sz="1200" b="1" dirty="0">
                <a:latin typeface="Meiryo" panose="020B0604030504040204" pitchFamily="34" charset="-128"/>
                <a:ea typeface="Meiryo" panose="020B0604030504040204" pitchFamily="34" charset="-128"/>
              </a:rPr>
              <a:t>e</a:t>
            </a:r>
            <a:r>
              <a:rPr lang="ja-JP" altLang="en-US" sz="1200" b="1" dirty="0">
                <a:latin typeface="Meiryo" panose="020B0604030504040204" pitchFamily="34" charset="-128"/>
                <a:ea typeface="Meiryo" panose="020B0604030504040204" pitchFamily="34" charset="-128"/>
              </a:rPr>
              <a:t>スポーツ大会</a:t>
            </a:r>
            <a:endParaRPr lang="en-US" altLang="ja-JP" sz="1200" b="1" dirty="0">
              <a:latin typeface="Meiryo" panose="020B0604030504040204" pitchFamily="34" charset="-128"/>
              <a:ea typeface="Meiryo" panose="020B0604030504040204" pitchFamily="34" charset="-128"/>
            </a:endParaRPr>
          </a:p>
          <a:p>
            <a:r>
              <a:rPr lang="ja-JP" altLang="en-US" sz="1200" b="1" dirty="0">
                <a:latin typeface="Meiryo" panose="020B0604030504040204" pitchFamily="34" charset="-128"/>
                <a:ea typeface="Meiryo" panose="020B0604030504040204" pitchFamily="34" charset="-128"/>
              </a:rPr>
              <a:t>に参加したり</a:t>
            </a:r>
            <a:r>
              <a:rPr lang="ja-JP" altLang="en-US" sz="1200" b="1" dirty="0" smtClean="0">
                <a:latin typeface="Meiryo" panose="020B0604030504040204" pitchFamily="34" charset="-128"/>
                <a:ea typeface="Meiryo" panose="020B0604030504040204" pitchFamily="34" charset="-128"/>
              </a:rPr>
              <a:t>大会</a:t>
            </a:r>
            <a:r>
              <a:rPr lang="ja-JP" altLang="en-US" sz="1200" b="1" dirty="0">
                <a:latin typeface="Meiryo" panose="020B0604030504040204" pitchFamily="34" charset="-128"/>
                <a:ea typeface="Meiryo" panose="020B0604030504040204" pitchFamily="34" charset="-128"/>
              </a:rPr>
              <a:t>観戦</a:t>
            </a:r>
            <a:r>
              <a:rPr lang="ja-JP" altLang="en-US" sz="1200" b="1" dirty="0" smtClean="0">
                <a:latin typeface="Meiryo" panose="020B0604030504040204" pitchFamily="34" charset="-128"/>
                <a:ea typeface="Meiryo" panose="020B0604030504040204" pitchFamily="34" charset="-128"/>
              </a:rPr>
              <a:t>が</a:t>
            </a:r>
            <a:r>
              <a:rPr lang="ja-JP" altLang="en-US" sz="1200" b="1" dirty="0">
                <a:latin typeface="Meiryo" panose="020B0604030504040204" pitchFamily="34" charset="-128"/>
                <a:ea typeface="Meiryo" panose="020B0604030504040204" pitchFamily="34" charset="-128"/>
              </a:rPr>
              <a:t>可能</a:t>
            </a:r>
          </a:p>
        </p:txBody>
      </p:sp>
      <p:pic>
        <p:nvPicPr>
          <p:cNvPr id="39" name="図 38" descr="グラフィカル ユーザー インターフェイス, アプリケーション&#10;&#10;自動的に生成された説明">
            <a:extLst>
              <a:ext uri="{FF2B5EF4-FFF2-40B4-BE49-F238E27FC236}">
                <a16:creationId xmlns:a16="http://schemas.microsoft.com/office/drawing/2014/main" id="{7B241393-BAEF-A2E4-25F4-15EF65DC010C}"/>
              </a:ext>
            </a:extLst>
          </p:cNvPr>
          <p:cNvPicPr>
            <a:picLocks noChangeAspect="1"/>
          </p:cNvPicPr>
          <p:nvPr/>
        </p:nvPicPr>
        <p:blipFill>
          <a:blip r:embed="rId5"/>
          <a:stretch>
            <a:fillRect/>
          </a:stretch>
        </p:blipFill>
        <p:spPr>
          <a:xfrm>
            <a:off x="1045754" y="1776940"/>
            <a:ext cx="2489969" cy="1376036"/>
          </a:xfrm>
          <a:prstGeom prst="rect">
            <a:avLst/>
          </a:prstGeom>
        </p:spPr>
      </p:pic>
      <p:pic>
        <p:nvPicPr>
          <p:cNvPr id="48" name="図 47" descr="グラフィカル ユーザー インターフェイス, アプリケーション&#10;&#10;自動的に生成された説明">
            <a:extLst>
              <a:ext uri="{FF2B5EF4-FFF2-40B4-BE49-F238E27FC236}">
                <a16:creationId xmlns:a16="http://schemas.microsoft.com/office/drawing/2014/main" id="{DF565A8A-6CF8-966F-F6EB-550D9E7485F8}"/>
              </a:ext>
            </a:extLst>
          </p:cNvPr>
          <p:cNvPicPr>
            <a:picLocks noChangeAspect="1"/>
          </p:cNvPicPr>
          <p:nvPr/>
        </p:nvPicPr>
        <p:blipFill>
          <a:blip r:embed="rId6"/>
          <a:stretch>
            <a:fillRect/>
          </a:stretch>
        </p:blipFill>
        <p:spPr>
          <a:xfrm>
            <a:off x="4317590" y="1776940"/>
            <a:ext cx="2070036" cy="1376035"/>
          </a:xfrm>
          <a:prstGeom prst="rect">
            <a:avLst/>
          </a:prstGeom>
        </p:spPr>
      </p:pic>
      <p:pic>
        <p:nvPicPr>
          <p:cNvPr id="58" name="図 57" descr="ダイアグラム が含まれている画像&#10;&#10;自動的に生成された説明">
            <a:extLst>
              <a:ext uri="{FF2B5EF4-FFF2-40B4-BE49-F238E27FC236}">
                <a16:creationId xmlns:a16="http://schemas.microsoft.com/office/drawing/2014/main" id="{45F77FE9-98D5-B4FB-682F-D2993D3340E8}"/>
              </a:ext>
            </a:extLst>
          </p:cNvPr>
          <p:cNvPicPr>
            <a:picLocks noChangeAspect="1"/>
          </p:cNvPicPr>
          <p:nvPr/>
        </p:nvPicPr>
        <p:blipFill>
          <a:blip r:embed="rId7"/>
          <a:stretch>
            <a:fillRect/>
          </a:stretch>
        </p:blipFill>
        <p:spPr>
          <a:xfrm>
            <a:off x="2325152" y="6105603"/>
            <a:ext cx="1998015" cy="851006"/>
          </a:xfrm>
          <a:prstGeom prst="rect">
            <a:avLst/>
          </a:prstGeom>
        </p:spPr>
      </p:pic>
      <p:grpSp>
        <p:nvGrpSpPr>
          <p:cNvPr id="63" name="グループ化 62">
            <a:extLst>
              <a:ext uri="{FF2B5EF4-FFF2-40B4-BE49-F238E27FC236}">
                <a16:creationId xmlns:a16="http://schemas.microsoft.com/office/drawing/2014/main" id="{4CDB1D75-8419-AEE9-CA11-254E1B4B9546}"/>
              </a:ext>
            </a:extLst>
          </p:cNvPr>
          <p:cNvGrpSpPr/>
          <p:nvPr/>
        </p:nvGrpSpPr>
        <p:grpSpPr>
          <a:xfrm>
            <a:off x="6328192" y="6019747"/>
            <a:ext cx="1422429" cy="918008"/>
            <a:chOff x="6029748" y="4221175"/>
            <a:chExt cx="2414957" cy="1558566"/>
          </a:xfrm>
        </p:grpSpPr>
        <p:pic>
          <p:nvPicPr>
            <p:cNvPr id="62" name="図 61" descr="コンピューターのスクリーンショット&#10;&#10;中程度の精度で自動的に生成された説明">
              <a:extLst>
                <a:ext uri="{FF2B5EF4-FFF2-40B4-BE49-F238E27FC236}">
                  <a16:creationId xmlns:a16="http://schemas.microsoft.com/office/drawing/2014/main" id="{01BCE264-BF92-45EA-F93D-A3BBBF021A7A}"/>
                </a:ext>
              </a:extLst>
            </p:cNvPr>
            <p:cNvPicPr>
              <a:picLocks noChangeAspect="1"/>
            </p:cNvPicPr>
            <p:nvPr/>
          </p:nvPicPr>
          <p:blipFill>
            <a:blip r:embed="rId8"/>
            <a:stretch>
              <a:fillRect/>
            </a:stretch>
          </p:blipFill>
          <p:spPr>
            <a:xfrm>
              <a:off x="6029748" y="4221175"/>
              <a:ext cx="2414957" cy="1558566"/>
            </a:xfrm>
            <a:prstGeom prst="rect">
              <a:avLst/>
            </a:prstGeom>
          </p:spPr>
        </p:pic>
        <p:pic>
          <p:nvPicPr>
            <p:cNvPr id="60" name="図 59" descr="屋内, 画面, 座る, テーブル が含まれている画像&#10;&#10;自動的に生成された説明">
              <a:extLst>
                <a:ext uri="{FF2B5EF4-FFF2-40B4-BE49-F238E27FC236}">
                  <a16:creationId xmlns:a16="http://schemas.microsoft.com/office/drawing/2014/main" id="{248F3670-25EC-77DD-CF09-EB43FA51D8BE}"/>
                </a:ext>
              </a:extLst>
            </p:cNvPr>
            <p:cNvPicPr>
              <a:picLocks noChangeAspect="1"/>
            </p:cNvPicPr>
            <p:nvPr/>
          </p:nvPicPr>
          <p:blipFill rotWithShape="1">
            <a:blip r:embed="rId9"/>
            <a:srcRect t="6476" b="2076"/>
            <a:stretch/>
          </p:blipFill>
          <p:spPr>
            <a:xfrm>
              <a:off x="6847565" y="4711700"/>
              <a:ext cx="790576" cy="448320"/>
            </a:xfrm>
            <a:prstGeom prst="rect">
              <a:avLst/>
            </a:prstGeom>
          </p:spPr>
        </p:pic>
      </p:grpSp>
      <p:sp>
        <p:nvSpPr>
          <p:cNvPr id="41" name="テキスト ボックス 40">
            <a:extLst>
              <a:ext uri="{FF2B5EF4-FFF2-40B4-BE49-F238E27FC236}">
                <a16:creationId xmlns:a16="http://schemas.microsoft.com/office/drawing/2014/main" id="{59422B3A-6FDC-7E08-0465-ED70B2475D46}"/>
              </a:ext>
            </a:extLst>
          </p:cNvPr>
          <p:cNvSpPr txBox="1"/>
          <p:nvPr/>
        </p:nvSpPr>
        <p:spPr>
          <a:xfrm>
            <a:off x="7137981" y="7076391"/>
            <a:ext cx="4039577" cy="346249"/>
          </a:xfrm>
          <a:prstGeom prst="rect">
            <a:avLst/>
          </a:prstGeom>
          <a:noFill/>
        </p:spPr>
        <p:txBody>
          <a:bodyPr wrap="square">
            <a:spAutoFit/>
          </a:bodyPr>
          <a:lstStyle/>
          <a:p>
            <a:pPr algn="l">
              <a:lnSpc>
                <a:spcPct val="150000"/>
              </a:lnSpc>
            </a:pPr>
            <a:r>
              <a:rPr lang="en-US" altLang="ja-JP" sz="1100" i="0" dirty="0" smtClean="0">
                <a:effectLst/>
                <a:latin typeface="メイリオ" panose="020B0604030504040204" pitchFamily="50" charset="-128"/>
                <a:ea typeface="メイリオ" panose="020B0604030504040204" pitchFamily="50" charset="-128"/>
              </a:rPr>
              <a:t>※</a:t>
            </a:r>
            <a:r>
              <a:rPr lang="ja-JP" altLang="en-US" sz="1100" i="0" dirty="0" smtClean="0">
                <a:effectLst/>
                <a:latin typeface="メイリオ" panose="020B0604030504040204" pitchFamily="50" charset="-128"/>
                <a:ea typeface="メイリオ" panose="020B0604030504040204" pitchFamily="50" charset="-128"/>
              </a:rPr>
              <a:t>本書ではスマートフォンをスマホと表記します</a:t>
            </a:r>
            <a:endParaRPr lang="ja-JP" altLang="en-US" sz="1100" i="0" dirty="0">
              <a:effectLst/>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511B2E8A-22C7-2316-8999-B5D78F10164E}"/>
              </a:ext>
            </a:extLst>
          </p:cNvPr>
          <p:cNvSpPr txBox="1"/>
          <p:nvPr/>
        </p:nvSpPr>
        <p:spPr>
          <a:xfrm>
            <a:off x="1525420" y="4074051"/>
            <a:ext cx="4303391" cy="276999"/>
          </a:xfrm>
          <a:prstGeom prst="rect">
            <a:avLst/>
          </a:prstGeom>
          <a:noFill/>
        </p:spPr>
        <p:txBody>
          <a:bodyPr wrap="square">
            <a:spAutoFit/>
          </a:bodyPr>
          <a:lstStyle/>
          <a:p>
            <a:r>
              <a:rPr lang="ja-JP" altLang="en-US" sz="1200" b="1" dirty="0">
                <a:latin typeface="Meiryo" panose="020B0604030504040204" pitchFamily="34" charset="-128"/>
                <a:ea typeface="Meiryo" panose="020B0604030504040204" pitchFamily="34" charset="-128"/>
              </a:rPr>
              <a:t>デジタルツールの導入に二の足を踏む代表的な理由</a:t>
            </a:r>
          </a:p>
        </p:txBody>
      </p:sp>
    </p:spTree>
    <p:extLst>
      <p:ext uri="{BB962C8B-B14F-4D97-AF65-F5344CB8AC3E}">
        <p14:creationId xmlns:p14="http://schemas.microsoft.com/office/powerpoint/2010/main" val="3572195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角丸四角形 70">
            <a:extLst>
              <a:ext uri="{FF2B5EF4-FFF2-40B4-BE49-F238E27FC236}">
                <a16:creationId xmlns:a16="http://schemas.microsoft.com/office/drawing/2014/main" id="{C5FFA861-E6AD-4FA6-A92E-004B6E0FBF9B}"/>
              </a:ext>
            </a:extLst>
          </p:cNvPr>
          <p:cNvSpPr/>
          <p:nvPr/>
        </p:nvSpPr>
        <p:spPr>
          <a:xfrm>
            <a:off x="626757" y="1765177"/>
            <a:ext cx="9653173" cy="5451598"/>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EC91969D-095D-4B48-8CF8-A3F9F9E3F596}"/>
              </a:ext>
            </a:extLst>
          </p:cNvPr>
          <p:cNvSpPr/>
          <p:nvPr/>
        </p:nvSpPr>
        <p:spPr>
          <a:xfrm>
            <a:off x="5377792" y="5760178"/>
            <a:ext cx="4736373" cy="1182387"/>
          </a:xfrm>
          <a:prstGeom prst="roundRect">
            <a:avLst>
              <a:gd name="adj" fmla="val 8074"/>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2">
            <a:extLst>
              <a:ext uri="{FF2B5EF4-FFF2-40B4-BE49-F238E27FC236}">
                <a16:creationId xmlns:a16="http://schemas.microsoft.com/office/drawing/2014/main" id="{FE1E5E90-AC50-4EC0-A3E3-8726564F50EF}"/>
              </a:ext>
            </a:extLst>
          </p:cNvPr>
          <p:cNvSpPr/>
          <p:nvPr/>
        </p:nvSpPr>
        <p:spPr>
          <a:xfrm>
            <a:off x="809324" y="20497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AEF7E215-2474-4C26-A9E9-604665DFC038}"/>
              </a:ext>
            </a:extLst>
          </p:cNvPr>
          <p:cNvSpPr txBox="1"/>
          <p:nvPr/>
        </p:nvSpPr>
        <p:spPr>
          <a:xfrm>
            <a:off x="1280328" y="2102785"/>
            <a:ext cx="4580513" cy="400110"/>
          </a:xfrm>
          <a:prstGeom prst="rect">
            <a:avLst/>
          </a:prstGeom>
          <a:noFill/>
        </p:spPr>
        <p:txBody>
          <a:bodyPr wrap="square">
            <a:spAutoFit/>
          </a:bodyPr>
          <a:lstStyle/>
          <a:p>
            <a:pPr algn="l" fontAlgn="base"/>
            <a:r>
              <a:rPr lang="ja-JP" altLang="en-US" sz="2000" b="1" i="0" dirty="0">
                <a:solidFill>
                  <a:srgbClr val="242424"/>
                </a:solidFill>
                <a:effectLst/>
                <a:latin typeface="メイリオ" panose="020B0604030504040204" pitchFamily="50" charset="-128"/>
                <a:ea typeface="メイリオ" panose="020B0604030504040204" pitchFamily="50" charset="-128"/>
              </a:rPr>
              <a:t>個人情報の取扱いに注意</a:t>
            </a:r>
          </a:p>
        </p:txBody>
      </p:sp>
      <p:sp>
        <p:nvSpPr>
          <p:cNvPr id="39" name="テキスト ボックス 38">
            <a:extLst>
              <a:ext uri="{FF2B5EF4-FFF2-40B4-BE49-F238E27FC236}">
                <a16:creationId xmlns:a16="http://schemas.microsoft.com/office/drawing/2014/main" id="{A797454A-ADD6-4907-901C-6958BC9B9FEB}"/>
              </a:ext>
            </a:extLst>
          </p:cNvPr>
          <p:cNvSpPr txBox="1"/>
          <p:nvPr/>
        </p:nvSpPr>
        <p:spPr>
          <a:xfrm>
            <a:off x="858438" y="2579839"/>
            <a:ext cx="4256487" cy="861774"/>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不特定多数の知らない人とコミュニケーションすることができる反面、</a:t>
            </a:r>
            <a:endParaRPr lang="en-US" altLang="ja-JP" sz="1000" dirty="0">
              <a:latin typeface="Meiryo" panose="020B0604030504040204" pitchFamily="34" charset="-128"/>
              <a:ea typeface="Meiryo" panose="020B0604030504040204" pitchFamily="34" charset="-128"/>
            </a:endParaRPr>
          </a:p>
          <a:p>
            <a:r>
              <a:rPr lang="ja-JP" altLang="en-US" sz="1000" dirty="0">
                <a:latin typeface="Meiryo" panose="020B0604030504040204" pitchFamily="34" charset="-128"/>
                <a:ea typeface="Meiryo" panose="020B0604030504040204" pitchFamily="34" charset="-128"/>
              </a:rPr>
              <a:t>その中には悪意を持って接触してくる人も一定数いる</a:t>
            </a:r>
            <a:r>
              <a:rPr lang="ja-JP" altLang="en-US" sz="1000" dirty="0" smtClean="0">
                <a:latin typeface="Meiryo" panose="020B0604030504040204" pitchFamily="34" charset="-128"/>
                <a:ea typeface="Meiryo" panose="020B0604030504040204" pitchFamily="34" charset="-128"/>
              </a:rPr>
              <a:t>ことを忘れて</a:t>
            </a:r>
            <a:r>
              <a:rPr lang="ja-JP" altLang="en-US" sz="1000" dirty="0">
                <a:latin typeface="Meiryo" panose="020B0604030504040204" pitchFamily="34" charset="-128"/>
                <a:ea typeface="Meiryo" panose="020B0604030504040204" pitchFamily="34" charset="-128"/>
              </a:rPr>
              <a:t>は</a:t>
            </a:r>
            <a:r>
              <a:rPr lang="ja-JP" altLang="en-US" sz="1000" dirty="0" smtClean="0">
                <a:latin typeface="Meiryo" panose="020B0604030504040204" pitchFamily="34" charset="-128"/>
                <a:ea typeface="Meiryo" panose="020B0604030504040204" pitchFamily="34" charset="-128"/>
              </a:rPr>
              <a:t>いけません。個人</a:t>
            </a:r>
            <a:r>
              <a:rPr lang="ja-JP" altLang="en-US" sz="1000" dirty="0">
                <a:latin typeface="Meiryo" panose="020B0604030504040204" pitchFamily="34" charset="-128"/>
                <a:ea typeface="Meiryo" panose="020B0604030504040204" pitchFamily="34" charset="-128"/>
              </a:rPr>
              <a:t>や住所を特定されてしまう情報の取扱いに</a:t>
            </a:r>
            <a:r>
              <a:rPr lang="ja-JP" altLang="en-US" sz="1000" dirty="0" smtClean="0">
                <a:latin typeface="Meiryo" panose="020B0604030504040204" pitchFamily="34" charset="-128"/>
                <a:ea typeface="Meiryo" panose="020B0604030504040204" pitchFamily="34" charset="-128"/>
              </a:rPr>
              <a:t>は、注意</a:t>
            </a:r>
            <a:r>
              <a:rPr lang="ja-JP" altLang="en-US" sz="1000" dirty="0">
                <a:latin typeface="Meiryo" panose="020B0604030504040204" pitchFamily="34" charset="-128"/>
                <a:ea typeface="Meiryo" panose="020B0604030504040204" pitchFamily="34" charset="-128"/>
              </a:rPr>
              <a:t>が必要</a:t>
            </a:r>
            <a:r>
              <a:rPr lang="ja-JP" altLang="en-US" sz="1000" dirty="0" smtClean="0">
                <a:latin typeface="Meiryo" panose="020B0604030504040204" pitchFamily="34" charset="-128"/>
                <a:ea typeface="Meiryo" panose="020B0604030504040204" pitchFamily="34" charset="-128"/>
              </a:rPr>
              <a:t>です。</a:t>
            </a:r>
            <a:r>
              <a:rPr lang="ja-JP" altLang="en-US" sz="1000" dirty="0">
                <a:latin typeface="Meiryo" panose="020B0604030504040204" pitchFamily="34" charset="-128"/>
                <a:ea typeface="Meiryo" panose="020B0604030504040204" pitchFamily="34" charset="-128"/>
              </a:rPr>
              <a:t>また、</a:t>
            </a:r>
            <a:r>
              <a:rPr lang="ja-JP" altLang="en-US" sz="1000" dirty="0" smtClean="0">
                <a:latin typeface="Meiryo" panose="020B0604030504040204" pitchFamily="34" charset="-128"/>
                <a:ea typeface="Meiryo" panose="020B0604030504040204" pitchFamily="34" charset="-128"/>
              </a:rPr>
              <a:t>投稿</a:t>
            </a:r>
            <a:r>
              <a:rPr lang="ja-JP" altLang="en-US" sz="1000" dirty="0">
                <a:latin typeface="Meiryo" panose="020B0604030504040204" pitchFamily="34" charset="-128"/>
                <a:ea typeface="Meiryo" panose="020B0604030504040204" pitchFamily="34" charset="-128"/>
              </a:rPr>
              <a:t>した写真の背景から住所が</a:t>
            </a:r>
            <a:r>
              <a:rPr lang="ja-JP" altLang="en-US" sz="1000" dirty="0" smtClean="0">
                <a:latin typeface="Meiryo" panose="020B0604030504040204" pitchFamily="34" charset="-128"/>
                <a:ea typeface="Meiryo" panose="020B0604030504040204" pitchFamily="34" charset="-128"/>
              </a:rPr>
              <a:t>割り出されて、事件</a:t>
            </a:r>
            <a:r>
              <a:rPr lang="ja-JP" altLang="en-US" sz="1000" dirty="0">
                <a:latin typeface="Meiryo" panose="020B0604030504040204" pitchFamily="34" charset="-128"/>
                <a:ea typeface="Meiryo" panose="020B0604030504040204" pitchFamily="34" charset="-128"/>
              </a:rPr>
              <a:t>に発展したケースもありますので、投稿文</a:t>
            </a:r>
            <a:r>
              <a:rPr lang="en-US" altLang="ja-JP" sz="1000" dirty="0">
                <a:latin typeface="Meiryo" panose="020B0604030504040204" pitchFamily="34" charset="-128"/>
                <a:ea typeface="Meiryo" panose="020B0604030504040204" pitchFamily="34" charset="-128"/>
              </a:rPr>
              <a:t>/</a:t>
            </a:r>
            <a:r>
              <a:rPr lang="ja-JP" altLang="en-US" sz="1000" dirty="0">
                <a:latin typeface="Meiryo" panose="020B0604030504040204" pitchFamily="34" charset="-128"/>
                <a:ea typeface="Meiryo" panose="020B0604030504040204" pitchFamily="34" charset="-128"/>
              </a:rPr>
              <a:t>写真</a:t>
            </a:r>
            <a:r>
              <a:rPr lang="en-US" altLang="ja-JP" sz="1000" dirty="0">
                <a:latin typeface="Meiryo" panose="020B0604030504040204" pitchFamily="34" charset="-128"/>
                <a:ea typeface="Meiryo" panose="020B0604030504040204" pitchFamily="34" charset="-128"/>
              </a:rPr>
              <a:t>/</a:t>
            </a:r>
            <a:r>
              <a:rPr lang="ja-JP" altLang="en-US" sz="1000" dirty="0">
                <a:latin typeface="Meiryo" panose="020B0604030504040204" pitchFamily="34" charset="-128"/>
                <a:ea typeface="Meiryo" panose="020B0604030504040204" pitchFamily="34" charset="-128"/>
              </a:rPr>
              <a:t>音には気を</a:t>
            </a:r>
            <a:r>
              <a:rPr lang="ja-JP" altLang="en-US" sz="1000" dirty="0" smtClean="0">
                <a:latin typeface="Meiryo" panose="020B0604030504040204" pitchFamily="34" charset="-128"/>
                <a:ea typeface="Meiryo" panose="020B0604030504040204" pitchFamily="34" charset="-128"/>
              </a:rPr>
              <a:t>付けましょう。</a:t>
            </a:r>
            <a:endParaRPr lang="ja-JP" altLang="en-US" sz="1000" dirty="0">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895160D6-1FF2-483A-AAB3-734D2DD16730}"/>
              </a:ext>
            </a:extLst>
          </p:cNvPr>
          <p:cNvSpPr txBox="1"/>
          <p:nvPr/>
        </p:nvSpPr>
        <p:spPr>
          <a:xfrm>
            <a:off x="889624" y="2035366"/>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grpSp>
        <p:nvGrpSpPr>
          <p:cNvPr id="42" name="グループ化 41">
            <a:extLst>
              <a:ext uri="{FF2B5EF4-FFF2-40B4-BE49-F238E27FC236}">
                <a16:creationId xmlns:a16="http://schemas.microsoft.com/office/drawing/2014/main" id="{2C5FE960-F1B2-47BE-8C06-EE2073C70394}"/>
              </a:ext>
            </a:extLst>
          </p:cNvPr>
          <p:cNvGrpSpPr/>
          <p:nvPr/>
        </p:nvGrpSpPr>
        <p:grpSpPr>
          <a:xfrm>
            <a:off x="790982" y="1891000"/>
            <a:ext cx="503917" cy="200055"/>
            <a:chOff x="1317119" y="1662047"/>
            <a:chExt cx="503917" cy="200055"/>
          </a:xfrm>
        </p:grpSpPr>
        <p:cxnSp>
          <p:nvCxnSpPr>
            <p:cNvPr id="43" name="直線コネクタ 42">
              <a:extLst>
                <a:ext uri="{FF2B5EF4-FFF2-40B4-BE49-F238E27FC236}">
                  <a16:creationId xmlns:a16="http://schemas.microsoft.com/office/drawing/2014/main" id="{E565E2E9-44B1-4381-9FE9-A2E9BECD7B9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7453B8A-F6FC-4D7C-94EA-2B341699C70A}"/>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9109E612-FDCC-42E9-B959-DF735C382224}"/>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Meiryo" panose="020B0604030504040204" pitchFamily="34" charset="-128"/>
                  <a:ea typeface="Meiryo" panose="020B0604030504040204" pitchFamily="34" charset="-128"/>
                </a:rPr>
                <a:t>注意点</a:t>
              </a:r>
            </a:p>
          </p:txBody>
        </p:sp>
      </p:grpSp>
      <p:sp>
        <p:nvSpPr>
          <p:cNvPr id="47" name="円/楕円 2">
            <a:extLst>
              <a:ext uri="{FF2B5EF4-FFF2-40B4-BE49-F238E27FC236}">
                <a16:creationId xmlns:a16="http://schemas.microsoft.com/office/drawing/2014/main" id="{A1E753DD-6DF9-4738-9FC9-555EA64BDE6E}"/>
              </a:ext>
            </a:extLst>
          </p:cNvPr>
          <p:cNvSpPr/>
          <p:nvPr/>
        </p:nvSpPr>
        <p:spPr>
          <a:xfrm>
            <a:off x="5527775" y="20497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6A953864-2F55-4502-B0FA-A48EF6872814}"/>
              </a:ext>
            </a:extLst>
          </p:cNvPr>
          <p:cNvSpPr txBox="1"/>
          <p:nvPr/>
        </p:nvSpPr>
        <p:spPr>
          <a:xfrm>
            <a:off x="5998780" y="2102785"/>
            <a:ext cx="3803409" cy="400110"/>
          </a:xfrm>
          <a:prstGeom prst="rect">
            <a:avLst/>
          </a:prstGeom>
          <a:noFill/>
        </p:spPr>
        <p:txBody>
          <a:bodyPr wrap="square">
            <a:spAutoFit/>
          </a:bodyPr>
          <a:lstStyle/>
          <a:p>
            <a:pPr algn="l" fontAlgn="base"/>
            <a:r>
              <a:rPr lang="ja-JP" altLang="en-US" sz="2000" b="1" i="0" dirty="0">
                <a:solidFill>
                  <a:srgbClr val="242424"/>
                </a:solidFill>
                <a:effectLst/>
                <a:latin typeface="メイリオ" panose="020B0604030504040204" pitchFamily="50" charset="-128"/>
                <a:ea typeface="メイリオ" panose="020B0604030504040204" pitchFamily="50" charset="-128"/>
              </a:rPr>
              <a:t>知らない人を安易に信用しない</a:t>
            </a:r>
          </a:p>
        </p:txBody>
      </p:sp>
      <p:sp>
        <p:nvSpPr>
          <p:cNvPr id="51" name="テキスト ボックス 50">
            <a:extLst>
              <a:ext uri="{FF2B5EF4-FFF2-40B4-BE49-F238E27FC236}">
                <a16:creationId xmlns:a16="http://schemas.microsoft.com/office/drawing/2014/main" id="{C528F964-23BA-482B-9D6E-CCFF0E8B5AF2}"/>
              </a:ext>
            </a:extLst>
          </p:cNvPr>
          <p:cNvSpPr txBox="1"/>
          <p:nvPr/>
        </p:nvSpPr>
        <p:spPr>
          <a:xfrm>
            <a:off x="5576889" y="2579839"/>
            <a:ext cx="4428171" cy="707886"/>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インターネットで知り合った人を安易に信用しないように</a:t>
            </a:r>
            <a:r>
              <a:rPr lang="ja-JP" altLang="en-US" sz="1000" dirty="0" smtClean="0">
                <a:latin typeface="Meiryo" panose="020B0604030504040204" pitchFamily="34" charset="-128"/>
                <a:ea typeface="Meiryo" panose="020B0604030504040204" pitchFamily="34" charset="-128"/>
              </a:rPr>
              <a:t>しましょう。</a:t>
            </a:r>
            <a:endParaRPr lang="en-US" altLang="ja-JP" sz="1000" dirty="0">
              <a:latin typeface="Meiryo" panose="020B0604030504040204" pitchFamily="34" charset="-128"/>
              <a:ea typeface="Meiryo" panose="020B0604030504040204" pitchFamily="34" charset="-128"/>
            </a:endParaRPr>
          </a:p>
          <a:p>
            <a:r>
              <a:rPr lang="ja-JP" altLang="en-US" sz="1000" dirty="0">
                <a:latin typeface="Meiryo" panose="020B0604030504040204" pitchFamily="34" charset="-128"/>
                <a:ea typeface="Meiryo" panose="020B0604030504040204" pitchFamily="34" charset="-128"/>
              </a:rPr>
              <a:t>ゲーム内で知り合い親密な関係になったとしても、相手が正しい情報を</a:t>
            </a:r>
            <a:endParaRPr lang="en-US" altLang="ja-JP" sz="1000" dirty="0">
              <a:latin typeface="Meiryo" panose="020B0604030504040204" pitchFamily="34" charset="-128"/>
              <a:ea typeface="Meiryo" panose="020B0604030504040204" pitchFamily="34" charset="-128"/>
            </a:endParaRPr>
          </a:p>
          <a:p>
            <a:r>
              <a:rPr lang="ja-JP" altLang="en-US" sz="1000" dirty="0">
                <a:latin typeface="Meiryo" panose="020B0604030504040204" pitchFamily="34" charset="-128"/>
                <a:ea typeface="Meiryo" panose="020B0604030504040204" pitchFamily="34" charset="-128"/>
              </a:rPr>
              <a:t>言っているとは</a:t>
            </a:r>
            <a:r>
              <a:rPr lang="ja-JP" altLang="en-US" sz="1000" dirty="0" smtClean="0">
                <a:latin typeface="Meiryo" panose="020B0604030504040204" pitchFamily="34" charset="-128"/>
                <a:ea typeface="Meiryo" panose="020B0604030504040204" pitchFamily="34" charset="-128"/>
              </a:rPr>
              <a:t>限りません。金銭</a:t>
            </a:r>
            <a:r>
              <a:rPr lang="ja-JP" altLang="en-US" sz="1000" dirty="0">
                <a:latin typeface="Meiryo" panose="020B0604030504040204" pitchFamily="34" charset="-128"/>
                <a:ea typeface="Meiryo" panose="020B0604030504040204" pitchFamily="34" charset="-128"/>
              </a:rPr>
              <a:t>を要求してきたり、</a:t>
            </a:r>
            <a:r>
              <a:rPr lang="ja-JP" altLang="en-US" sz="1000" dirty="0" smtClean="0">
                <a:latin typeface="Meiryo" panose="020B0604030504040204" pitchFamily="34" charset="-128"/>
                <a:ea typeface="Meiryo" panose="020B0604030504040204" pitchFamily="34" charset="-128"/>
              </a:rPr>
              <a:t>個人情報</a:t>
            </a:r>
            <a:r>
              <a:rPr lang="ja-JP" altLang="en-US" sz="1000" dirty="0">
                <a:latin typeface="Meiryo" panose="020B0604030504040204" pitchFamily="34" charset="-128"/>
                <a:ea typeface="Meiryo" panose="020B0604030504040204" pitchFamily="34" charset="-128"/>
              </a:rPr>
              <a:t>を聞き出してくる人には注意</a:t>
            </a:r>
            <a:r>
              <a:rPr lang="ja-JP" altLang="en-US" sz="1000" dirty="0" smtClean="0">
                <a:latin typeface="Meiryo" panose="020B0604030504040204" pitchFamily="34" charset="-128"/>
                <a:ea typeface="Meiryo" panose="020B0604030504040204" pitchFamily="34" charset="-128"/>
              </a:rPr>
              <a:t>しましょう。</a:t>
            </a:r>
            <a:endParaRPr lang="en-US" altLang="ja-JP" sz="1000" dirty="0">
              <a:latin typeface="Meiryo" panose="020B0604030504040204" pitchFamily="34" charset="-128"/>
              <a:ea typeface="Meiryo" panose="020B0604030504040204" pitchFamily="34" charset="-128"/>
            </a:endParaRPr>
          </a:p>
        </p:txBody>
      </p:sp>
      <p:sp>
        <p:nvSpPr>
          <p:cNvPr id="54" name="テキスト ボックス 53">
            <a:extLst>
              <a:ext uri="{FF2B5EF4-FFF2-40B4-BE49-F238E27FC236}">
                <a16:creationId xmlns:a16="http://schemas.microsoft.com/office/drawing/2014/main" id="{52BBA085-6F39-4B72-AB0F-B60DB1B6E314}"/>
              </a:ext>
            </a:extLst>
          </p:cNvPr>
          <p:cNvSpPr txBox="1"/>
          <p:nvPr/>
        </p:nvSpPr>
        <p:spPr>
          <a:xfrm>
            <a:off x="5608075" y="203536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dirty="0">
              <a:solidFill>
                <a:schemeClr val="bg1"/>
              </a:solidFill>
              <a:latin typeface="Meiryo" panose="020B0604030504040204" pitchFamily="34" charset="-128"/>
              <a:ea typeface="Meiryo" panose="020B0604030504040204" pitchFamily="34" charset="-128"/>
            </a:endParaRPr>
          </a:p>
        </p:txBody>
      </p:sp>
      <p:grpSp>
        <p:nvGrpSpPr>
          <p:cNvPr id="56" name="グループ化 55">
            <a:extLst>
              <a:ext uri="{FF2B5EF4-FFF2-40B4-BE49-F238E27FC236}">
                <a16:creationId xmlns:a16="http://schemas.microsoft.com/office/drawing/2014/main" id="{C75F2378-A4C3-4F1E-94A9-45DE604C28F9}"/>
              </a:ext>
            </a:extLst>
          </p:cNvPr>
          <p:cNvGrpSpPr/>
          <p:nvPr/>
        </p:nvGrpSpPr>
        <p:grpSpPr>
          <a:xfrm>
            <a:off x="5509433" y="1891000"/>
            <a:ext cx="503917" cy="200055"/>
            <a:chOff x="1317119" y="1662047"/>
            <a:chExt cx="503917" cy="200055"/>
          </a:xfrm>
        </p:grpSpPr>
        <p:cxnSp>
          <p:nvCxnSpPr>
            <p:cNvPr id="66" name="直線コネクタ 65">
              <a:extLst>
                <a:ext uri="{FF2B5EF4-FFF2-40B4-BE49-F238E27FC236}">
                  <a16:creationId xmlns:a16="http://schemas.microsoft.com/office/drawing/2014/main" id="{4246ADCE-D430-4B8B-AC86-0EE4764CBDA1}"/>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FB75408A-2F45-4FD8-AD2C-593F5F0A522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241D6E19-4EAA-46E8-A79F-E3292363B11A}"/>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Meiryo" panose="020B0604030504040204" pitchFamily="34" charset="-128"/>
                  <a:ea typeface="Meiryo" panose="020B0604030504040204" pitchFamily="34" charset="-128"/>
                </a:rPr>
                <a:t>注意点</a:t>
              </a:r>
            </a:p>
          </p:txBody>
        </p:sp>
      </p:grpSp>
      <p:sp>
        <p:nvSpPr>
          <p:cNvPr id="70" name="円/楕円 2">
            <a:extLst>
              <a:ext uri="{FF2B5EF4-FFF2-40B4-BE49-F238E27FC236}">
                <a16:creationId xmlns:a16="http://schemas.microsoft.com/office/drawing/2014/main" id="{342894EF-B540-4934-8C3A-687C9E63E7E5}"/>
              </a:ext>
            </a:extLst>
          </p:cNvPr>
          <p:cNvSpPr/>
          <p:nvPr/>
        </p:nvSpPr>
        <p:spPr>
          <a:xfrm>
            <a:off x="809324" y="3809941"/>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843A8D67-5E26-4EEA-89C4-7C0078B4EF17}"/>
              </a:ext>
            </a:extLst>
          </p:cNvPr>
          <p:cNvSpPr txBox="1"/>
          <p:nvPr/>
        </p:nvSpPr>
        <p:spPr>
          <a:xfrm>
            <a:off x="1280328" y="3863003"/>
            <a:ext cx="4580513" cy="400110"/>
          </a:xfrm>
          <a:prstGeom prst="rect">
            <a:avLst/>
          </a:prstGeom>
          <a:noFill/>
        </p:spPr>
        <p:txBody>
          <a:bodyPr wrap="square">
            <a:spAutoFit/>
          </a:bodyPr>
          <a:lstStyle/>
          <a:p>
            <a:pPr algn="l" fontAlgn="base"/>
            <a:r>
              <a:rPr lang="ja-JP" altLang="en-US" sz="2000" b="1" dirty="0">
                <a:solidFill>
                  <a:srgbClr val="242424"/>
                </a:solidFill>
                <a:latin typeface="メイリオ" panose="020B0604030504040204" pitchFamily="50" charset="-128"/>
                <a:ea typeface="メイリオ" panose="020B0604030504040204" pitchFamily="50" charset="-128"/>
              </a:rPr>
              <a:t>写真の背景には</a:t>
            </a:r>
            <a:r>
              <a:rPr lang="ja-JP" altLang="en-US" sz="2000" b="1" i="0" dirty="0">
                <a:solidFill>
                  <a:srgbClr val="242424"/>
                </a:solidFill>
                <a:effectLst/>
                <a:latin typeface="メイリオ" panose="020B0604030504040204" pitchFamily="50" charset="-128"/>
                <a:ea typeface="メイリオ" panose="020B0604030504040204" pitchFamily="50" charset="-128"/>
              </a:rPr>
              <a:t>気を付けよう</a:t>
            </a:r>
          </a:p>
        </p:txBody>
      </p:sp>
      <p:sp>
        <p:nvSpPr>
          <p:cNvPr id="72" name="テキスト ボックス 71">
            <a:extLst>
              <a:ext uri="{FF2B5EF4-FFF2-40B4-BE49-F238E27FC236}">
                <a16:creationId xmlns:a16="http://schemas.microsoft.com/office/drawing/2014/main" id="{A4ECED3A-49CF-4F27-B8BB-542CC0892732}"/>
              </a:ext>
            </a:extLst>
          </p:cNvPr>
          <p:cNvSpPr txBox="1"/>
          <p:nvPr/>
        </p:nvSpPr>
        <p:spPr>
          <a:xfrm>
            <a:off x="858438" y="4340057"/>
            <a:ext cx="4256487" cy="1015663"/>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掲示板や</a:t>
            </a:r>
            <a:r>
              <a:rPr lang="en-US" altLang="ja-JP" sz="1000" dirty="0">
                <a:latin typeface="Meiryo" panose="020B0604030504040204" pitchFamily="34" charset="-128"/>
                <a:ea typeface="Meiryo" panose="020B0604030504040204" pitchFamily="34" charset="-128"/>
              </a:rPr>
              <a:t>SNS</a:t>
            </a:r>
            <a:r>
              <a:rPr lang="ja-JP" altLang="en-US" sz="1000" dirty="0">
                <a:latin typeface="Meiryo" panose="020B0604030504040204" pitchFamily="34" charset="-128"/>
                <a:ea typeface="Meiryo" panose="020B0604030504040204" pitchFamily="34" charset="-128"/>
              </a:rPr>
              <a:t>等に写真を投稿する際は、世の中の様々な人が閲覧することに気を</a:t>
            </a:r>
            <a:r>
              <a:rPr lang="ja-JP" altLang="en-US" sz="1000" dirty="0" smtClean="0">
                <a:latin typeface="Meiryo" panose="020B0604030504040204" pitchFamily="34" charset="-128"/>
                <a:ea typeface="Meiryo" panose="020B0604030504040204" pitchFamily="34" charset="-128"/>
              </a:rPr>
              <a:t>付けましょう。背景</a:t>
            </a:r>
            <a:r>
              <a:rPr lang="ja-JP" altLang="en-US" sz="1000" dirty="0">
                <a:latin typeface="Meiryo" panose="020B0604030504040204" pitchFamily="34" charset="-128"/>
                <a:ea typeface="Meiryo" panose="020B0604030504040204" pitchFamily="34" charset="-128"/>
              </a:rPr>
              <a:t>に移り込んだ風景から個人を特定される可能性が</a:t>
            </a:r>
            <a:r>
              <a:rPr lang="ja-JP" altLang="en-US" sz="1000" dirty="0" smtClean="0">
                <a:latin typeface="Meiryo" panose="020B0604030504040204" pitchFamily="34" charset="-128"/>
                <a:ea typeface="Meiryo" panose="020B0604030504040204" pitchFamily="34" charset="-128"/>
              </a:rPr>
              <a:t>あります。また</a:t>
            </a:r>
            <a:r>
              <a:rPr lang="ja-JP" altLang="en-US" sz="1000" dirty="0">
                <a:latin typeface="Meiryo" panose="020B0604030504040204" pitchFamily="34" charset="-128"/>
                <a:ea typeface="Meiryo" panose="020B0604030504040204" pitchFamily="34" charset="-128"/>
              </a:rPr>
              <a:t>、写真には位置情報が含まれている可能性があり、撮影場所の緯度経度情報が「</a:t>
            </a:r>
            <a:r>
              <a:rPr lang="en-US" altLang="ja-JP" sz="1000" dirty="0">
                <a:latin typeface="Meiryo" panose="020B0604030504040204" pitchFamily="34" charset="-128"/>
                <a:ea typeface="Meiryo" panose="020B0604030504040204" pitchFamily="34" charset="-128"/>
              </a:rPr>
              <a:t>Exif</a:t>
            </a:r>
            <a:r>
              <a:rPr lang="ja-JP" altLang="en-US" sz="1000" dirty="0">
                <a:latin typeface="Meiryo" panose="020B0604030504040204" pitchFamily="34" charset="-128"/>
                <a:ea typeface="Meiryo" panose="020B0604030504040204" pitchFamily="34" charset="-128"/>
              </a:rPr>
              <a:t>」に含まれる場合は、</a:t>
            </a:r>
            <a:r>
              <a:rPr lang="en-US" altLang="ja-JP" sz="1000" dirty="0">
                <a:latin typeface="Meiryo" panose="020B0604030504040204" pitchFamily="34" charset="-128"/>
                <a:ea typeface="Meiryo" panose="020B0604030504040204" pitchFamily="34" charset="-128"/>
              </a:rPr>
              <a:t>Exif</a:t>
            </a:r>
            <a:r>
              <a:rPr lang="ja-JP" altLang="en-US" sz="1000" dirty="0">
                <a:latin typeface="Meiryo" panose="020B0604030504040204" pitchFamily="34" charset="-128"/>
                <a:ea typeface="Meiryo" panose="020B0604030504040204" pitchFamily="34" charset="-128"/>
              </a:rPr>
              <a:t>を編集してから投稿</a:t>
            </a:r>
            <a:r>
              <a:rPr lang="ja-JP" altLang="en-US" sz="1000" dirty="0" smtClean="0">
                <a:latin typeface="Meiryo" panose="020B0604030504040204" pitchFamily="34" charset="-128"/>
                <a:ea typeface="Meiryo" panose="020B0604030504040204" pitchFamily="34" charset="-128"/>
              </a:rPr>
              <a:t>しましょう。</a:t>
            </a:r>
            <a:endParaRPr lang="en-US" altLang="ja-JP" sz="1000" dirty="0" smtClean="0">
              <a:latin typeface="Meiryo" panose="020B0604030504040204" pitchFamily="34" charset="-128"/>
              <a:ea typeface="Meiryo" panose="020B0604030504040204" pitchFamily="34" charset="-128"/>
            </a:endParaRPr>
          </a:p>
          <a:p>
            <a:r>
              <a:rPr lang="en-US" altLang="ja-JP" sz="1000" dirty="0" smtClean="0">
                <a:latin typeface="Meiryo" panose="020B0604030504040204" pitchFamily="34" charset="-128"/>
                <a:ea typeface="Meiryo" panose="020B0604030504040204" pitchFamily="34" charset="-128"/>
              </a:rPr>
              <a:t>※</a:t>
            </a:r>
            <a:r>
              <a:rPr lang="ja-JP" altLang="en-US" sz="1000" dirty="0" smtClean="0">
                <a:latin typeface="Meiryo" panose="020B0604030504040204" pitchFamily="34" charset="-128"/>
                <a:ea typeface="Meiryo" panose="020B0604030504040204" pitchFamily="34" charset="-128"/>
              </a:rPr>
              <a:t>「</a:t>
            </a:r>
            <a:r>
              <a:rPr lang="en-US" altLang="ja-JP" sz="1000" dirty="0" err="1" smtClean="0">
                <a:latin typeface="Meiryo" panose="020B0604030504040204" pitchFamily="34" charset="-128"/>
                <a:ea typeface="Meiryo" panose="020B0604030504040204" pitchFamily="34" charset="-128"/>
              </a:rPr>
              <a:t>Exif</a:t>
            </a:r>
            <a:r>
              <a:rPr lang="ja-JP" altLang="en-US" sz="1000" dirty="0" smtClean="0">
                <a:latin typeface="Meiryo" panose="020B0604030504040204" pitchFamily="34" charset="-128"/>
                <a:ea typeface="Meiryo" panose="020B0604030504040204" pitchFamily="34" charset="-128"/>
              </a:rPr>
              <a:t>」の詳細は最終ページの用語集を参照ください</a:t>
            </a:r>
            <a:endParaRPr lang="en-US" altLang="ja-JP" sz="1000" dirty="0">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E4379F92-3A3A-4B74-899C-4F7AE3F58C41}"/>
              </a:ext>
            </a:extLst>
          </p:cNvPr>
          <p:cNvSpPr txBox="1"/>
          <p:nvPr/>
        </p:nvSpPr>
        <p:spPr>
          <a:xfrm>
            <a:off x="889624" y="3795584"/>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３</a:t>
            </a:r>
          </a:p>
        </p:txBody>
      </p:sp>
      <p:grpSp>
        <p:nvGrpSpPr>
          <p:cNvPr id="74" name="グループ化 73">
            <a:extLst>
              <a:ext uri="{FF2B5EF4-FFF2-40B4-BE49-F238E27FC236}">
                <a16:creationId xmlns:a16="http://schemas.microsoft.com/office/drawing/2014/main" id="{7B432BA3-F885-4F24-B14C-DA20F2F533FD}"/>
              </a:ext>
            </a:extLst>
          </p:cNvPr>
          <p:cNvGrpSpPr/>
          <p:nvPr/>
        </p:nvGrpSpPr>
        <p:grpSpPr>
          <a:xfrm>
            <a:off x="790982" y="3651218"/>
            <a:ext cx="503917" cy="200055"/>
            <a:chOff x="1317119" y="1662047"/>
            <a:chExt cx="503917" cy="200055"/>
          </a:xfrm>
        </p:grpSpPr>
        <p:cxnSp>
          <p:nvCxnSpPr>
            <p:cNvPr id="75" name="直線コネクタ 74">
              <a:extLst>
                <a:ext uri="{FF2B5EF4-FFF2-40B4-BE49-F238E27FC236}">
                  <a16:creationId xmlns:a16="http://schemas.microsoft.com/office/drawing/2014/main" id="{84F97F0B-6E56-431E-BE98-C369A6027AE4}"/>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D8E07E69-9B42-46DE-96F7-72B30D6C22F1}"/>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77" name="テキスト ボックス 76">
              <a:extLst>
                <a:ext uri="{FF2B5EF4-FFF2-40B4-BE49-F238E27FC236}">
                  <a16:creationId xmlns:a16="http://schemas.microsoft.com/office/drawing/2014/main" id="{AD189E53-71A4-4178-8C26-123CF201AB78}"/>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Meiryo" panose="020B0604030504040204" pitchFamily="34" charset="-128"/>
                  <a:ea typeface="Meiryo" panose="020B0604030504040204" pitchFamily="34" charset="-128"/>
                </a:rPr>
                <a:t>注意点</a:t>
              </a:r>
            </a:p>
          </p:txBody>
        </p:sp>
      </p:grpSp>
      <p:sp>
        <p:nvSpPr>
          <p:cNvPr id="86" name="円/楕円 2">
            <a:extLst>
              <a:ext uri="{FF2B5EF4-FFF2-40B4-BE49-F238E27FC236}">
                <a16:creationId xmlns:a16="http://schemas.microsoft.com/office/drawing/2014/main" id="{975272BF-D47F-4621-BBC6-30C37D00EC8B}"/>
              </a:ext>
            </a:extLst>
          </p:cNvPr>
          <p:cNvSpPr/>
          <p:nvPr/>
        </p:nvSpPr>
        <p:spPr>
          <a:xfrm>
            <a:off x="5527775" y="3805191"/>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a:extLst>
              <a:ext uri="{FF2B5EF4-FFF2-40B4-BE49-F238E27FC236}">
                <a16:creationId xmlns:a16="http://schemas.microsoft.com/office/drawing/2014/main" id="{3511C084-5F61-4A50-AA8D-7DFBD52579A5}"/>
              </a:ext>
            </a:extLst>
          </p:cNvPr>
          <p:cNvSpPr txBox="1"/>
          <p:nvPr/>
        </p:nvSpPr>
        <p:spPr>
          <a:xfrm>
            <a:off x="5998780" y="3858253"/>
            <a:ext cx="4006280" cy="400110"/>
          </a:xfrm>
          <a:prstGeom prst="rect">
            <a:avLst/>
          </a:prstGeom>
          <a:noFill/>
        </p:spPr>
        <p:txBody>
          <a:bodyPr wrap="square">
            <a:spAutoFit/>
          </a:bodyPr>
          <a:lstStyle/>
          <a:p>
            <a:pPr algn="l" fontAlgn="base"/>
            <a:r>
              <a:rPr lang="ja-JP" altLang="en-US" sz="2000" b="1" i="0" dirty="0">
                <a:solidFill>
                  <a:srgbClr val="242424"/>
                </a:solidFill>
                <a:effectLst/>
                <a:latin typeface="メイリオ" panose="020B0604030504040204" pitchFamily="50" charset="-128"/>
                <a:ea typeface="メイリオ" panose="020B0604030504040204" pitchFamily="50" charset="-128"/>
              </a:rPr>
              <a:t>他人の</a:t>
            </a:r>
            <a:r>
              <a:rPr lang="ja-JP" altLang="en-US" sz="2000" b="1" i="0" dirty="0" smtClean="0">
                <a:solidFill>
                  <a:srgbClr val="242424"/>
                </a:solidFill>
                <a:effectLst/>
                <a:latin typeface="メイリオ" panose="020B0604030504040204" pitchFamily="50" charset="-128"/>
                <a:ea typeface="メイリオ" panose="020B0604030504040204" pitchFamily="50" charset="-128"/>
              </a:rPr>
              <a:t>プライバシーにも</a:t>
            </a:r>
            <a:r>
              <a:rPr lang="ja-JP" altLang="en-US" sz="2000" b="1" i="0" dirty="0">
                <a:solidFill>
                  <a:srgbClr val="242424"/>
                </a:solidFill>
                <a:effectLst/>
                <a:latin typeface="メイリオ" panose="020B0604030504040204" pitchFamily="50" charset="-128"/>
                <a:ea typeface="メイリオ" panose="020B0604030504040204" pitchFamily="50" charset="-128"/>
              </a:rPr>
              <a:t>注意</a:t>
            </a:r>
          </a:p>
        </p:txBody>
      </p:sp>
      <p:sp>
        <p:nvSpPr>
          <p:cNvPr id="88" name="テキスト ボックス 87">
            <a:extLst>
              <a:ext uri="{FF2B5EF4-FFF2-40B4-BE49-F238E27FC236}">
                <a16:creationId xmlns:a16="http://schemas.microsoft.com/office/drawing/2014/main" id="{7A21310E-6EC1-4F01-A222-F4DCB1577521}"/>
              </a:ext>
            </a:extLst>
          </p:cNvPr>
          <p:cNvSpPr txBox="1"/>
          <p:nvPr/>
        </p:nvSpPr>
        <p:spPr>
          <a:xfrm>
            <a:off x="5576889" y="4335307"/>
            <a:ext cx="4428171" cy="553998"/>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友人と映っている写真などは、友人のプライバシー情報が含まれている可能性がある</a:t>
            </a:r>
            <a:r>
              <a:rPr lang="ja-JP" altLang="en-US" sz="1000" dirty="0" smtClean="0">
                <a:latin typeface="Meiryo" panose="020B0604030504040204" pitchFamily="34" charset="-128"/>
                <a:ea typeface="Meiryo" panose="020B0604030504040204" pitchFamily="34" charset="-128"/>
              </a:rPr>
              <a:t>ため、投稿前</a:t>
            </a:r>
            <a:r>
              <a:rPr lang="ja-JP" altLang="en-US" sz="1000" dirty="0">
                <a:latin typeface="Meiryo" panose="020B0604030504040204" pitchFamily="34" charset="-128"/>
                <a:ea typeface="Meiryo" panose="020B0604030504040204" pitchFamily="34" charset="-128"/>
              </a:rPr>
              <a:t>に事前に許可を取ってから投稿するように</a:t>
            </a:r>
            <a:r>
              <a:rPr lang="ja-JP" altLang="en-US" sz="1000" dirty="0" smtClean="0">
                <a:latin typeface="Meiryo" panose="020B0604030504040204" pitchFamily="34" charset="-128"/>
                <a:ea typeface="Meiryo" panose="020B0604030504040204" pitchFamily="34" charset="-128"/>
              </a:rPr>
              <a:t>しましょう。</a:t>
            </a:r>
            <a:endParaRPr lang="en-US" altLang="ja-JP" sz="1000" dirty="0">
              <a:latin typeface="Meiryo" panose="020B0604030504040204" pitchFamily="34" charset="-128"/>
              <a:ea typeface="Meiryo" panose="020B0604030504040204" pitchFamily="34" charset="-128"/>
            </a:endParaRPr>
          </a:p>
        </p:txBody>
      </p:sp>
      <p:sp>
        <p:nvSpPr>
          <p:cNvPr id="89" name="テキスト ボックス 88">
            <a:extLst>
              <a:ext uri="{FF2B5EF4-FFF2-40B4-BE49-F238E27FC236}">
                <a16:creationId xmlns:a16="http://schemas.microsoft.com/office/drawing/2014/main" id="{18BDE3D9-74D6-4665-8BD9-250EC626E554}"/>
              </a:ext>
            </a:extLst>
          </p:cNvPr>
          <p:cNvSpPr txBox="1"/>
          <p:nvPr/>
        </p:nvSpPr>
        <p:spPr>
          <a:xfrm>
            <a:off x="5598550" y="3790834"/>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dirty="0">
              <a:solidFill>
                <a:schemeClr val="bg1"/>
              </a:solidFill>
              <a:latin typeface="Meiryo" panose="020B0604030504040204" pitchFamily="34" charset="-128"/>
              <a:ea typeface="Meiryo" panose="020B0604030504040204" pitchFamily="34" charset="-128"/>
            </a:endParaRPr>
          </a:p>
        </p:txBody>
      </p:sp>
      <p:grpSp>
        <p:nvGrpSpPr>
          <p:cNvPr id="90" name="グループ化 89">
            <a:extLst>
              <a:ext uri="{FF2B5EF4-FFF2-40B4-BE49-F238E27FC236}">
                <a16:creationId xmlns:a16="http://schemas.microsoft.com/office/drawing/2014/main" id="{B7FFDA23-7E73-4954-98DF-C58739C239D5}"/>
              </a:ext>
            </a:extLst>
          </p:cNvPr>
          <p:cNvGrpSpPr/>
          <p:nvPr/>
        </p:nvGrpSpPr>
        <p:grpSpPr>
          <a:xfrm>
            <a:off x="5509433" y="3646468"/>
            <a:ext cx="503917" cy="200055"/>
            <a:chOff x="1317119" y="1662047"/>
            <a:chExt cx="503917" cy="200055"/>
          </a:xfrm>
        </p:grpSpPr>
        <p:cxnSp>
          <p:nvCxnSpPr>
            <p:cNvPr id="91" name="直線コネクタ 90">
              <a:extLst>
                <a:ext uri="{FF2B5EF4-FFF2-40B4-BE49-F238E27FC236}">
                  <a16:creationId xmlns:a16="http://schemas.microsoft.com/office/drawing/2014/main" id="{3624B16F-9788-4CD8-8C5C-6A66DBA426A1}"/>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E9CB6492-7A9A-47E6-825A-7139EA5827B7}"/>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1A98CDEE-9213-479B-A770-84B36FC5B64E}"/>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Meiryo" panose="020B0604030504040204" pitchFamily="34" charset="-128"/>
                  <a:ea typeface="Meiryo" panose="020B0604030504040204" pitchFamily="34" charset="-128"/>
                </a:rPr>
                <a:t>注意点</a:t>
              </a:r>
            </a:p>
          </p:txBody>
        </p:sp>
      </p:grpSp>
      <p:sp>
        <p:nvSpPr>
          <p:cNvPr id="94" name="円/楕円 2">
            <a:extLst>
              <a:ext uri="{FF2B5EF4-FFF2-40B4-BE49-F238E27FC236}">
                <a16:creationId xmlns:a16="http://schemas.microsoft.com/office/drawing/2014/main" id="{B75A816D-07C6-4363-9663-7D786CC68F5B}"/>
              </a:ext>
            </a:extLst>
          </p:cNvPr>
          <p:cNvSpPr/>
          <p:nvPr/>
        </p:nvSpPr>
        <p:spPr>
          <a:xfrm>
            <a:off x="807009" y="5707116"/>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49DC1954-2431-4CB8-9207-4D809DD0A907}"/>
              </a:ext>
            </a:extLst>
          </p:cNvPr>
          <p:cNvSpPr txBox="1"/>
          <p:nvPr/>
        </p:nvSpPr>
        <p:spPr>
          <a:xfrm>
            <a:off x="1278013" y="5760178"/>
            <a:ext cx="4580513" cy="400110"/>
          </a:xfrm>
          <a:prstGeom prst="rect">
            <a:avLst/>
          </a:prstGeom>
          <a:noFill/>
        </p:spPr>
        <p:txBody>
          <a:bodyPr wrap="square">
            <a:spAutoFit/>
          </a:bodyPr>
          <a:lstStyle/>
          <a:p>
            <a:pPr algn="l" fontAlgn="base"/>
            <a:r>
              <a:rPr lang="en-US" altLang="ja-JP" sz="2000" b="1" i="0" dirty="0">
                <a:solidFill>
                  <a:srgbClr val="242424"/>
                </a:solidFill>
                <a:effectLst/>
                <a:latin typeface="メイリオ" panose="020B0604030504040204" pitchFamily="50" charset="-128"/>
                <a:ea typeface="メイリオ" panose="020B0604030504040204" pitchFamily="50" charset="-128"/>
              </a:rPr>
              <a:t>SNS</a:t>
            </a:r>
            <a:r>
              <a:rPr lang="ja-JP" altLang="en-US" sz="2000" b="1" i="0" dirty="0">
                <a:solidFill>
                  <a:srgbClr val="242424"/>
                </a:solidFill>
                <a:effectLst/>
                <a:latin typeface="メイリオ" panose="020B0604030504040204" pitchFamily="50" charset="-128"/>
                <a:ea typeface="メイリオ" panose="020B0604030504040204" pitchFamily="50" charset="-128"/>
              </a:rPr>
              <a:t>の情報が正しいとは限らない</a:t>
            </a:r>
          </a:p>
        </p:txBody>
      </p:sp>
      <p:sp>
        <p:nvSpPr>
          <p:cNvPr id="96" name="テキスト ボックス 95">
            <a:extLst>
              <a:ext uri="{FF2B5EF4-FFF2-40B4-BE49-F238E27FC236}">
                <a16:creationId xmlns:a16="http://schemas.microsoft.com/office/drawing/2014/main" id="{122B98DB-63A3-4578-A7C3-0E6B7EFEDAFF}"/>
              </a:ext>
            </a:extLst>
          </p:cNvPr>
          <p:cNvSpPr txBox="1"/>
          <p:nvPr/>
        </p:nvSpPr>
        <p:spPr>
          <a:xfrm>
            <a:off x="856123" y="6237232"/>
            <a:ext cx="4256487" cy="707886"/>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情報の発信者（リソース）が誤った情報を投稿している可能性がある</a:t>
            </a:r>
            <a:r>
              <a:rPr lang="ja-JP" altLang="en-US" sz="1000" dirty="0" smtClean="0">
                <a:latin typeface="Meiryo" panose="020B0604030504040204" pitchFamily="34" charset="-128"/>
                <a:ea typeface="Meiryo" panose="020B0604030504040204" pitchFamily="34" charset="-128"/>
              </a:rPr>
              <a:t>ため、全て</a:t>
            </a:r>
            <a:r>
              <a:rPr lang="ja-JP" altLang="en-US" sz="1000" dirty="0">
                <a:latin typeface="Meiryo" panose="020B0604030504040204" pitchFamily="34" charset="-128"/>
                <a:ea typeface="Meiryo" panose="020B0604030504040204" pitchFamily="34" charset="-128"/>
              </a:rPr>
              <a:t>を信じては</a:t>
            </a:r>
            <a:r>
              <a:rPr lang="ja-JP" altLang="en-US" sz="1000" dirty="0" smtClean="0">
                <a:latin typeface="Meiryo" panose="020B0604030504040204" pitchFamily="34" charset="-128"/>
                <a:ea typeface="Meiryo" panose="020B0604030504040204" pitchFamily="34" charset="-128"/>
              </a:rPr>
              <a:t>いけません。また</a:t>
            </a:r>
            <a:r>
              <a:rPr lang="ja-JP" altLang="en-US" sz="1000" dirty="0">
                <a:latin typeface="Meiryo" panose="020B0604030504040204" pitchFamily="34" charset="-128"/>
                <a:ea typeface="Meiryo" panose="020B0604030504040204" pitchFamily="34" charset="-128"/>
              </a:rPr>
              <a:t>、知らない内にデマを拡散することで被害者を増やすことに加担してしまうことに繋がるため、情報の真偽を複数メディアで調べ自分で判断し行動</a:t>
            </a:r>
            <a:r>
              <a:rPr lang="ja-JP" altLang="en-US" sz="1000" dirty="0" smtClean="0">
                <a:latin typeface="Meiryo" panose="020B0604030504040204" pitchFamily="34" charset="-128"/>
                <a:ea typeface="Meiryo" panose="020B0604030504040204" pitchFamily="34" charset="-128"/>
              </a:rPr>
              <a:t>しましょう。</a:t>
            </a:r>
            <a:endParaRPr lang="ja-JP" altLang="en-US" sz="1000" dirty="0">
              <a:latin typeface="Meiryo" panose="020B0604030504040204" pitchFamily="34" charset="-128"/>
              <a:ea typeface="Meiryo" panose="020B0604030504040204" pitchFamily="34" charset="-128"/>
            </a:endParaRPr>
          </a:p>
        </p:txBody>
      </p:sp>
      <p:sp>
        <p:nvSpPr>
          <p:cNvPr id="97" name="テキスト ボックス 96">
            <a:extLst>
              <a:ext uri="{FF2B5EF4-FFF2-40B4-BE49-F238E27FC236}">
                <a16:creationId xmlns:a16="http://schemas.microsoft.com/office/drawing/2014/main" id="{2710A2F2-255F-4DA1-B8C2-D49A89FDA57E}"/>
              </a:ext>
            </a:extLst>
          </p:cNvPr>
          <p:cNvSpPr txBox="1"/>
          <p:nvPr/>
        </p:nvSpPr>
        <p:spPr>
          <a:xfrm>
            <a:off x="887309" y="5702284"/>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5</a:t>
            </a:r>
            <a:endParaRPr lang="ja-JP" altLang="en-US" sz="3000" b="1" dirty="0">
              <a:solidFill>
                <a:schemeClr val="bg1"/>
              </a:solidFill>
              <a:latin typeface="Meiryo" panose="020B0604030504040204" pitchFamily="34" charset="-128"/>
              <a:ea typeface="Meiryo" panose="020B0604030504040204" pitchFamily="34" charset="-128"/>
            </a:endParaRPr>
          </a:p>
        </p:txBody>
      </p:sp>
      <p:grpSp>
        <p:nvGrpSpPr>
          <p:cNvPr id="98" name="グループ化 97">
            <a:extLst>
              <a:ext uri="{FF2B5EF4-FFF2-40B4-BE49-F238E27FC236}">
                <a16:creationId xmlns:a16="http://schemas.microsoft.com/office/drawing/2014/main" id="{E2CD1529-3792-4043-B23F-4F223557668A}"/>
              </a:ext>
            </a:extLst>
          </p:cNvPr>
          <p:cNvGrpSpPr/>
          <p:nvPr/>
        </p:nvGrpSpPr>
        <p:grpSpPr>
          <a:xfrm>
            <a:off x="788667" y="5548393"/>
            <a:ext cx="503917" cy="200055"/>
            <a:chOff x="1317119" y="1662047"/>
            <a:chExt cx="503917" cy="200055"/>
          </a:xfrm>
        </p:grpSpPr>
        <p:cxnSp>
          <p:nvCxnSpPr>
            <p:cNvPr id="99" name="直線コネクタ 98">
              <a:extLst>
                <a:ext uri="{FF2B5EF4-FFF2-40B4-BE49-F238E27FC236}">
                  <a16:creationId xmlns:a16="http://schemas.microsoft.com/office/drawing/2014/main" id="{2FA25832-5870-4E76-8B8C-C3B6108FF208}"/>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505014B2-7F83-4BE1-8A18-35108DA815A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01" name="テキスト ボックス 100">
              <a:extLst>
                <a:ext uri="{FF2B5EF4-FFF2-40B4-BE49-F238E27FC236}">
                  <a16:creationId xmlns:a16="http://schemas.microsoft.com/office/drawing/2014/main" id="{FE890B91-8FF6-43EE-BC8B-74B84C690332}"/>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Meiryo" panose="020B0604030504040204" pitchFamily="34" charset="-128"/>
                  <a:ea typeface="Meiryo" panose="020B0604030504040204" pitchFamily="34" charset="-128"/>
                </a:rPr>
                <a:t>注意点</a:t>
              </a:r>
            </a:p>
          </p:txBody>
        </p:sp>
      </p:grpSp>
      <p:sp>
        <p:nvSpPr>
          <p:cNvPr id="111" name="テキスト ボックス 110">
            <a:extLst>
              <a:ext uri="{FF2B5EF4-FFF2-40B4-BE49-F238E27FC236}">
                <a16:creationId xmlns:a16="http://schemas.microsoft.com/office/drawing/2014/main" id="{3CF4E548-7AC8-477A-9697-4CD0D305164D}"/>
              </a:ext>
            </a:extLst>
          </p:cNvPr>
          <p:cNvSpPr txBox="1"/>
          <p:nvPr/>
        </p:nvSpPr>
        <p:spPr>
          <a:xfrm>
            <a:off x="5464298" y="5907975"/>
            <a:ext cx="4580513" cy="400110"/>
          </a:xfrm>
          <a:prstGeom prst="rect">
            <a:avLst/>
          </a:prstGeom>
          <a:noFill/>
        </p:spPr>
        <p:txBody>
          <a:bodyPr wrap="square">
            <a:spAutoFit/>
          </a:bodyPr>
          <a:lstStyle/>
          <a:p>
            <a:pPr algn="l" fontAlgn="base"/>
            <a:r>
              <a:rPr lang="ja-JP" altLang="en-US" sz="2000" b="1" i="0" dirty="0">
                <a:solidFill>
                  <a:schemeClr val="bg1"/>
                </a:solidFill>
                <a:effectLst/>
                <a:latin typeface="メイリオ" panose="020B0604030504040204" pitchFamily="50" charset="-128"/>
                <a:ea typeface="メイリオ" panose="020B0604030504040204" pitchFamily="50" charset="-128"/>
              </a:rPr>
              <a:t>不安を感じたら身近な人に相談しよう</a:t>
            </a:r>
          </a:p>
        </p:txBody>
      </p:sp>
      <p:sp>
        <p:nvSpPr>
          <p:cNvPr id="112" name="テキスト ボックス 111">
            <a:extLst>
              <a:ext uri="{FF2B5EF4-FFF2-40B4-BE49-F238E27FC236}">
                <a16:creationId xmlns:a16="http://schemas.microsoft.com/office/drawing/2014/main" id="{F3B56ACA-3B26-4572-9801-56B56056CAB1}"/>
              </a:ext>
            </a:extLst>
          </p:cNvPr>
          <p:cNvSpPr txBox="1"/>
          <p:nvPr/>
        </p:nvSpPr>
        <p:spPr>
          <a:xfrm>
            <a:off x="5569766" y="6360173"/>
            <a:ext cx="4256487" cy="461665"/>
          </a:xfrm>
          <a:prstGeom prst="rect">
            <a:avLst/>
          </a:prstGeom>
          <a:noFill/>
        </p:spPr>
        <p:txBody>
          <a:bodyPr wrap="square">
            <a:spAutoFit/>
          </a:bodyPr>
          <a:lstStyle/>
          <a:p>
            <a:pPr algn="ctr"/>
            <a:r>
              <a:rPr lang="ja-JP" altLang="en-US" sz="1200" b="1" dirty="0">
                <a:solidFill>
                  <a:schemeClr val="bg1"/>
                </a:solidFill>
                <a:latin typeface="Meiryo" panose="020B0604030504040204" pitchFamily="34" charset="-128"/>
                <a:ea typeface="Meiryo" panose="020B0604030504040204" pitchFamily="34" charset="-128"/>
              </a:rPr>
              <a:t>トラブルや心配に感じた場合は、一人で考えるのではなく</a:t>
            </a:r>
            <a:endParaRPr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1200" b="1" dirty="0">
                <a:solidFill>
                  <a:schemeClr val="bg1"/>
                </a:solidFill>
                <a:latin typeface="Meiryo" panose="020B0604030504040204" pitchFamily="34" charset="-128"/>
                <a:ea typeface="Meiryo" panose="020B0604030504040204" pitchFamily="34" charset="-128"/>
              </a:rPr>
              <a:t>親や学校の先生など身近な人に相談しましょう</a:t>
            </a:r>
            <a:endParaRPr lang="en-US" altLang="ja-JP" sz="1200" b="1" dirty="0">
              <a:solidFill>
                <a:schemeClr val="bg1"/>
              </a:solidFill>
              <a:latin typeface="Meiryo" panose="020B0604030504040204" pitchFamily="34" charset="-128"/>
              <a:ea typeface="Meiryo" panose="020B0604030504040204" pitchFamily="34" charset="-128"/>
            </a:endParaRPr>
          </a:p>
        </p:txBody>
      </p:sp>
      <p:grpSp>
        <p:nvGrpSpPr>
          <p:cNvPr id="53" name="グループ化 52"/>
          <p:cNvGrpSpPr/>
          <p:nvPr/>
        </p:nvGrpSpPr>
        <p:grpSpPr>
          <a:xfrm>
            <a:off x="604646" y="0"/>
            <a:ext cx="1351370" cy="1047014"/>
            <a:chOff x="604646" y="0"/>
            <a:chExt cx="1351370" cy="1047014"/>
          </a:xfrm>
        </p:grpSpPr>
        <p:sp>
          <p:nvSpPr>
            <p:cNvPr id="55" name="片側の 2 つの角を切り取った四角形 54">
              <a:extLst>
                <a:ext uri="{FF2B5EF4-FFF2-40B4-BE49-F238E27FC236}">
                  <a16:creationId xmlns:a16="http://schemas.microsoft.com/office/drawing/2014/main" id="{D5D591E5-42FA-A1C1-F2B5-82F382922DC1}"/>
                </a:ext>
              </a:extLst>
            </p:cNvPr>
            <p:cNvSpPr/>
            <p:nvPr/>
          </p:nvSpPr>
          <p:spPr>
            <a:xfrm>
              <a:off x="604647" y="523793"/>
              <a:ext cx="1351369" cy="523221"/>
            </a:xfrm>
            <a:prstGeom prst="snip2SameRect">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a:p>
          </p:txBody>
        </p:sp>
        <p:sp>
          <p:nvSpPr>
            <p:cNvPr id="57" name="片側の 2 つの角を切り取った四角形 56">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a:p>
          </p:txBody>
        </p:sp>
        <p:sp>
          <p:nvSpPr>
            <p:cNvPr id="58" name="テキスト ボックス 57">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solidFill>
              <a:srgbClr val="6AC8F3"/>
            </a:solidFill>
          </p:spPr>
          <p:txBody>
            <a:bodyPr wrap="square">
              <a:spAutoFit/>
            </a:bodyPr>
            <a:lstStyle/>
            <a:p>
              <a:pPr algn="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59" name="テキスト ボックス 58">
            <a:extLst>
              <a:ext uri="{FF2B5EF4-FFF2-40B4-BE49-F238E27FC236}">
                <a16:creationId xmlns:a16="http://schemas.microsoft.com/office/drawing/2014/main" id="{6673FA56-0817-2E92-D261-87AFDA8CE3D8}"/>
              </a:ext>
            </a:extLst>
          </p:cNvPr>
          <p:cNvSpPr txBox="1"/>
          <p:nvPr/>
        </p:nvSpPr>
        <p:spPr>
          <a:xfrm>
            <a:off x="719999" y="1263890"/>
            <a:ext cx="9367168" cy="523220"/>
          </a:xfrm>
          <a:prstGeom prst="rect">
            <a:avLst/>
          </a:prstGeom>
          <a:noFill/>
        </p:spPr>
        <p:txBody>
          <a:bodyPr wrap="square">
            <a:spAutoFit/>
          </a:bodyPr>
          <a:lstStyle/>
          <a:p>
            <a:r>
              <a:rPr lang="en-US" altLang="ja-JP" sz="2800" b="1" dirty="0" smtClean="0">
                <a:latin typeface="Meiryo" panose="020B0604030504040204" pitchFamily="34" charset="-128"/>
                <a:ea typeface="Meiryo" panose="020B0604030504040204" pitchFamily="34" charset="-128"/>
              </a:rPr>
              <a:t>3.</a:t>
            </a:r>
            <a:r>
              <a:rPr lang="ja-JP" altLang="en-US" sz="2800" b="1" dirty="0">
                <a:latin typeface="Meiryo" panose="020B0604030504040204" pitchFamily="34" charset="-128"/>
                <a:ea typeface="Meiryo" panose="020B0604030504040204" pitchFamily="34" charset="-128"/>
              </a:rPr>
              <a:t>オンラインコミュニケーションツール使用時の</a:t>
            </a:r>
            <a:r>
              <a:rPr lang="ja-JP" altLang="en-US" sz="2800" b="1" dirty="0" smtClean="0">
                <a:latin typeface="Meiryo" panose="020B0604030504040204" pitchFamily="34" charset="-128"/>
                <a:ea typeface="Meiryo" panose="020B0604030504040204" pitchFamily="34" charset="-128"/>
              </a:rPr>
              <a:t>注意点</a:t>
            </a:r>
            <a:endParaRPr lang="ja-JP" altLang="en-US" sz="2800" b="1" dirty="0">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［コンテンツの準備］</a:t>
            </a:r>
          </a:p>
        </p:txBody>
      </p:sp>
    </p:spTree>
    <p:extLst>
      <p:ext uri="{BB962C8B-B14F-4D97-AF65-F5344CB8AC3E}">
        <p14:creationId xmlns:p14="http://schemas.microsoft.com/office/powerpoint/2010/main" val="3420001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a:latin typeface="Meiryo" panose="020B0604030504040204" pitchFamily="34" charset="-128"/>
                <a:ea typeface="Meiryo" panose="020B0604030504040204" pitchFamily="34" charset="-128"/>
              </a:rPr>
              <a:t>［</a:t>
            </a:r>
            <a:r>
              <a:rPr lang="en-US" altLang="ja-JP" sz="2400" b="1" dirty="0">
                <a:latin typeface="Meiryo" panose="020B0604030504040204" pitchFamily="34" charset="-128"/>
                <a:ea typeface="Meiryo" panose="020B0604030504040204" pitchFamily="34" charset="-128"/>
              </a:rPr>
              <a:t>e</a:t>
            </a:r>
            <a:r>
              <a:rPr lang="ja-JP" altLang="en-US" sz="2400" b="1" dirty="0" smtClean="0">
                <a:latin typeface="Meiryo" panose="020B0604030504040204" pitchFamily="34" charset="-128"/>
                <a:ea typeface="Meiryo" panose="020B0604030504040204" pitchFamily="34" charset="-128"/>
              </a:rPr>
              <a:t>スポーツ］</a:t>
            </a:r>
            <a:endParaRPr lang="ja-JP" altLang="en-US" sz="2400" b="1" dirty="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19999" y="1211016"/>
            <a:ext cx="3479216"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1. e</a:t>
            </a:r>
            <a:r>
              <a:rPr lang="ja-JP" altLang="en-US" sz="2800" b="1" dirty="0" smtClean="0">
                <a:latin typeface="Meiryo" panose="020B0604030504040204" pitchFamily="34" charset="-128"/>
                <a:ea typeface="Meiryo" panose="020B0604030504040204" pitchFamily="34" charset="-128"/>
              </a:rPr>
              <a:t>スポーツ</a:t>
            </a:r>
            <a:r>
              <a:rPr lang="ja-JP" altLang="en-US" sz="2800" b="1" dirty="0">
                <a:latin typeface="Meiryo" panose="020B0604030504040204" pitchFamily="34" charset="-128"/>
                <a:ea typeface="Meiryo" panose="020B0604030504040204" pitchFamily="34" charset="-128"/>
              </a:rPr>
              <a:t>とは</a:t>
            </a:r>
          </a:p>
        </p:txBody>
      </p:sp>
      <p:sp>
        <p:nvSpPr>
          <p:cNvPr id="20" name="角丸四角形 19">
            <a:extLst>
              <a:ext uri="{FF2B5EF4-FFF2-40B4-BE49-F238E27FC236}">
                <a16:creationId xmlns:a16="http://schemas.microsoft.com/office/drawing/2014/main" id="{53C8EA7F-3776-0D4A-8630-B884BC6E942B}"/>
              </a:ext>
            </a:extLst>
          </p:cNvPr>
          <p:cNvSpPr/>
          <p:nvPr/>
        </p:nvSpPr>
        <p:spPr>
          <a:xfrm>
            <a:off x="604646" y="1681231"/>
            <a:ext cx="9696821" cy="1477095"/>
          </a:xfrm>
          <a:prstGeom prst="roundRect">
            <a:avLst>
              <a:gd name="adj" fmla="val 2677"/>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0258A79F-6416-F077-E25D-DCF167893D1F}"/>
              </a:ext>
            </a:extLst>
          </p:cNvPr>
          <p:cNvSpPr txBox="1"/>
          <p:nvPr/>
        </p:nvSpPr>
        <p:spPr>
          <a:xfrm>
            <a:off x="890750" y="1959172"/>
            <a:ext cx="9129550" cy="969496"/>
          </a:xfrm>
          <a:prstGeom prst="rect">
            <a:avLst/>
          </a:prstGeom>
          <a:noFill/>
        </p:spPr>
        <p:txBody>
          <a:bodyPr wrap="square">
            <a:spAutoFit/>
          </a:bodyPr>
          <a:lstStyle/>
          <a:p>
            <a:r>
              <a:rPr lang="ja-JP" altLang="en-US" sz="1900" b="1" dirty="0">
                <a:latin typeface="メイリオ" panose="020B0604030504040204" pitchFamily="50" charset="-128"/>
                <a:ea typeface="メイリオ" panose="020B0604030504040204" pitchFamily="50" charset="-128"/>
              </a:rPr>
              <a:t>「</a:t>
            </a:r>
            <a:r>
              <a:rPr lang="en-US" altLang="ja-JP" sz="1900" b="1" dirty="0">
                <a:latin typeface="メイリオ" panose="020B0604030504040204" pitchFamily="50" charset="-128"/>
                <a:ea typeface="メイリオ" panose="020B0604030504040204" pitchFamily="50" charset="-128"/>
              </a:rPr>
              <a:t>e</a:t>
            </a:r>
            <a:r>
              <a:rPr lang="ja-JP" altLang="en-US" sz="1900" b="1" dirty="0" smtClean="0">
                <a:latin typeface="メイリオ" panose="020B0604030504040204" pitchFamily="50" charset="-128"/>
                <a:ea typeface="メイリオ" panose="020B0604030504040204" pitchFamily="50" charset="-128"/>
              </a:rPr>
              <a:t>スポーツ」</a:t>
            </a:r>
            <a:r>
              <a:rPr lang="ja-JP" altLang="en-US" sz="1900" b="1" dirty="0">
                <a:latin typeface="メイリオ" panose="020B0604030504040204" pitchFamily="50" charset="-128"/>
                <a:ea typeface="メイリオ" panose="020B0604030504040204" pitchFamily="50" charset="-128"/>
              </a:rPr>
              <a:t>とは、「エレクトロニック・スポーツ」の</a:t>
            </a:r>
            <a:r>
              <a:rPr lang="ja-JP" altLang="en-US" sz="1900" b="1" dirty="0" smtClean="0">
                <a:latin typeface="メイリオ" panose="020B0604030504040204" pitchFamily="50" charset="-128"/>
                <a:ea typeface="メイリオ" panose="020B0604030504040204" pitchFamily="50" charset="-128"/>
              </a:rPr>
              <a:t>略。広義</a:t>
            </a:r>
            <a:r>
              <a:rPr lang="ja-JP" altLang="en-US" sz="1900" b="1" dirty="0">
                <a:latin typeface="メイリオ" panose="020B0604030504040204" pitchFamily="50" charset="-128"/>
                <a:ea typeface="メイリオ" panose="020B0604030504040204" pitchFamily="50" charset="-128"/>
              </a:rPr>
              <a:t>には、電子機器を用いて行う娯楽、競技、スポーツ全般を指す言葉であり</a:t>
            </a:r>
            <a:r>
              <a:rPr lang="ja-JP" altLang="en-US" sz="1900" b="1" dirty="0" smtClean="0">
                <a:latin typeface="メイリオ" panose="020B0604030504040204" pitchFamily="50" charset="-128"/>
                <a:ea typeface="メイリオ" panose="020B0604030504040204" pitchFamily="50" charset="-128"/>
              </a:rPr>
              <a:t>、コンピューターゲーム</a:t>
            </a:r>
            <a:r>
              <a:rPr lang="ja-JP" altLang="en-US" sz="1900" b="1" dirty="0">
                <a:latin typeface="メイリオ" panose="020B0604030504040204" pitchFamily="50" charset="-128"/>
                <a:ea typeface="メイリオ" panose="020B0604030504040204" pitchFamily="50" charset="-128"/>
              </a:rPr>
              <a:t>、ビデオゲームを使った対戦をスポーツ競技と</a:t>
            </a:r>
            <a:r>
              <a:rPr lang="ja-JP" altLang="en-US" sz="1900" b="1" dirty="0" smtClean="0">
                <a:latin typeface="メイリオ" panose="020B0604030504040204" pitchFamily="50" charset="-128"/>
                <a:ea typeface="メイリオ" panose="020B0604030504040204" pitchFamily="50" charset="-128"/>
              </a:rPr>
              <a:t>して捉える</a:t>
            </a:r>
            <a:r>
              <a:rPr lang="ja-JP" altLang="en-US" sz="1900" b="1" dirty="0">
                <a:latin typeface="メイリオ" panose="020B0604030504040204" pitchFamily="50" charset="-128"/>
                <a:ea typeface="メイリオ" panose="020B0604030504040204" pitchFamily="50" charset="-128"/>
              </a:rPr>
              <a:t>際の名称</a:t>
            </a:r>
            <a:r>
              <a:rPr lang="ja-JP" altLang="en-US" sz="1900" b="1" dirty="0" smtClean="0">
                <a:latin typeface="メイリオ" panose="020B0604030504040204" pitchFamily="50" charset="-128"/>
                <a:ea typeface="メイリオ" panose="020B0604030504040204" pitchFamily="50" charset="-128"/>
              </a:rPr>
              <a:t>。</a:t>
            </a:r>
            <a:endParaRPr lang="en-US" altLang="ja-JP" sz="1900" b="1" i="0" dirty="0" smtClean="0">
              <a:effectLst/>
              <a:latin typeface="メイリオ" panose="020B0604030504040204" pitchFamily="50" charset="-128"/>
              <a:ea typeface="メイリオ" panose="020B0604030504040204" pitchFamily="50" charset="-128"/>
            </a:endParaRPr>
          </a:p>
        </p:txBody>
      </p:sp>
      <p:grpSp>
        <p:nvGrpSpPr>
          <p:cNvPr id="23" name="グループ化 22"/>
          <p:cNvGrpSpPr/>
          <p:nvPr/>
        </p:nvGrpSpPr>
        <p:grpSpPr>
          <a:xfrm>
            <a:off x="604646" y="0"/>
            <a:ext cx="1351370" cy="1047014"/>
            <a:chOff x="604646" y="0"/>
            <a:chExt cx="1351370" cy="1047014"/>
          </a:xfrm>
        </p:grpSpPr>
        <p:sp>
          <p:nvSpPr>
            <p:cNvPr id="24" name="片側の 2 つの角を切り取った四角形 23">
              <a:extLst>
                <a:ext uri="{FF2B5EF4-FFF2-40B4-BE49-F238E27FC236}">
                  <a16:creationId xmlns:a16="http://schemas.microsoft.com/office/drawing/2014/main" id="{D5D591E5-42FA-A1C1-F2B5-82F382922DC1}"/>
                </a:ext>
              </a:extLst>
            </p:cNvPr>
            <p:cNvSpPr/>
            <p:nvPr/>
          </p:nvSpPr>
          <p:spPr>
            <a:xfrm>
              <a:off x="604647" y="523793"/>
              <a:ext cx="1351369" cy="523221"/>
            </a:xfrm>
            <a:prstGeom prst="snip2SameRect">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a:p>
          </p:txBody>
        </p:sp>
        <p:sp>
          <p:nvSpPr>
            <p:cNvPr id="25" name="片側の 2 つの角を切り取った四角形 24">
              <a:extLst>
                <a:ext uri="{FF2B5EF4-FFF2-40B4-BE49-F238E27FC236}">
                  <a16:creationId xmlns:a16="http://schemas.microsoft.com/office/drawing/2014/main" id="{029909CC-6CDF-60E3-ABF8-5A147F22B267}"/>
                </a:ext>
              </a:extLst>
            </p:cNvPr>
            <p:cNvSpPr/>
            <p:nvPr/>
          </p:nvSpPr>
          <p:spPr>
            <a:xfrm rot="10800000">
              <a:off x="604646" y="0"/>
              <a:ext cx="1351369" cy="523222"/>
            </a:xfrm>
            <a:prstGeom prst="snip2SameRect">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a:p>
          </p:txBody>
        </p:sp>
        <p:sp>
          <p:nvSpPr>
            <p:cNvPr id="26" name="テキスト ボックス 25">
              <a:extLst>
                <a:ext uri="{FF2B5EF4-FFF2-40B4-BE49-F238E27FC236}">
                  <a16:creationId xmlns:a16="http://schemas.microsoft.com/office/drawing/2014/main" id="{A3525639-CD2D-25E6-AA1B-D13D8DDC40C5}"/>
                </a:ext>
              </a:extLst>
            </p:cNvPr>
            <p:cNvSpPr txBox="1"/>
            <p:nvPr/>
          </p:nvSpPr>
          <p:spPr>
            <a:xfrm>
              <a:off x="788667" y="403384"/>
              <a:ext cx="983325" cy="630942"/>
            </a:xfrm>
            <a:prstGeom prst="rect">
              <a:avLst/>
            </a:prstGeom>
            <a:solidFill>
              <a:srgbClr val="6AC8F3"/>
            </a:solidFill>
          </p:spPr>
          <p:txBody>
            <a:bodyPr wrap="square">
              <a:spAutoFit/>
            </a:bodyPr>
            <a:lstStyle/>
            <a:p>
              <a:pPr algn="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28" name="正方形/長方形 27"/>
          <p:cNvSpPr/>
          <p:nvPr/>
        </p:nvSpPr>
        <p:spPr>
          <a:xfrm>
            <a:off x="7444999" y="3260151"/>
            <a:ext cx="4813950" cy="400110"/>
          </a:xfrm>
          <a:prstGeom prst="rect">
            <a:avLst/>
          </a:prstGeom>
        </p:spPr>
        <p:txBody>
          <a:bodyPr wrap="square">
            <a:spAutoFit/>
          </a:bodyPr>
          <a:lstStyle/>
          <a:p>
            <a:r>
              <a:rPr lang="en-US" altLang="ja-JP" sz="1000" dirty="0" smtClean="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出典</a:t>
            </a:r>
            <a:r>
              <a:rPr lang="en-US" altLang="ja-JP" sz="1000" dirty="0" smtClean="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一般社団法人日本</a:t>
            </a:r>
            <a:r>
              <a:rPr lang="en-US" altLang="ja-JP" sz="1000" dirty="0">
                <a:latin typeface="メイリオ" panose="020B0604030504040204" pitchFamily="50" charset="-128"/>
                <a:ea typeface="メイリオ" panose="020B0604030504040204" pitchFamily="50" charset="-128"/>
              </a:rPr>
              <a:t>e</a:t>
            </a:r>
            <a:r>
              <a:rPr lang="ja-JP" altLang="en-US" sz="1000" dirty="0" smtClean="0">
                <a:latin typeface="メイリオ" panose="020B0604030504040204" pitchFamily="50" charset="-128"/>
                <a:ea typeface="メイリオ" panose="020B0604030504040204" pitchFamily="50" charset="-128"/>
              </a:rPr>
              <a:t>スポーツ連合</a:t>
            </a:r>
            <a:endParaRPr lang="en-US" altLang="ja-JP" sz="1000" dirty="0" smtClean="0">
              <a:latin typeface="メイリオ" panose="020B0604030504040204" pitchFamily="50" charset="-128"/>
              <a:ea typeface="メイリオ" panose="020B0604030504040204" pitchFamily="50" charset="-128"/>
            </a:endParaRPr>
          </a:p>
          <a:p>
            <a:r>
              <a:rPr lang="ja-JP" altLang="en-US" sz="1000" dirty="0" smtClean="0">
                <a:latin typeface="メイリオ" panose="020B0604030504040204" pitchFamily="50" charset="-128"/>
                <a:ea typeface="メイリオ" panose="020B0604030504040204" pitchFamily="50" charset="-128"/>
              </a:rPr>
              <a:t> </a:t>
            </a:r>
            <a:r>
              <a:rPr lang="en-US" altLang="ja-JP" sz="1000" dirty="0" smtClean="0">
                <a:latin typeface="メイリオ" panose="020B0604030504040204" pitchFamily="50" charset="-128"/>
                <a:ea typeface="メイリオ" panose="020B0604030504040204" pitchFamily="50" charset="-128"/>
              </a:rPr>
              <a:t> https://jesu.or.jp/contents/about_esports/</a:t>
            </a:r>
            <a:endParaRPr lang="ja-JP" altLang="en-US" sz="10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6673FA56-0817-2E92-D261-87AFDA8CE3D8}"/>
              </a:ext>
            </a:extLst>
          </p:cNvPr>
          <p:cNvSpPr txBox="1"/>
          <p:nvPr/>
        </p:nvSpPr>
        <p:spPr>
          <a:xfrm>
            <a:off x="719999" y="3484254"/>
            <a:ext cx="6311422"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2</a:t>
            </a:r>
            <a:r>
              <a:rPr lang="en-US" altLang="ja-JP" sz="2800" b="1" dirty="0" smtClean="0">
                <a:latin typeface="Meiryo" panose="020B0604030504040204" pitchFamily="34" charset="-128"/>
                <a:ea typeface="Meiryo" panose="020B0604030504040204" pitchFamily="34" charset="-128"/>
              </a:rPr>
              <a:t>. </a:t>
            </a:r>
            <a:r>
              <a:rPr lang="en-US" altLang="ja-JP" sz="2800" b="1" dirty="0">
                <a:latin typeface="Meiryo" panose="020B0604030504040204" pitchFamily="34" charset="-128"/>
                <a:ea typeface="Meiryo" panose="020B0604030504040204" pitchFamily="34" charset="-128"/>
              </a:rPr>
              <a:t>e</a:t>
            </a:r>
            <a:r>
              <a:rPr lang="ja-JP" altLang="en-US" sz="2800" b="1" dirty="0" smtClean="0">
                <a:latin typeface="Meiryo" panose="020B0604030504040204" pitchFamily="34" charset="-128"/>
                <a:ea typeface="Meiryo" panose="020B0604030504040204" pitchFamily="34" charset="-128"/>
              </a:rPr>
              <a:t>スポーツとの関わり方（例）</a:t>
            </a:r>
            <a:endParaRPr lang="ja-JP" altLang="en-US" sz="2800" b="1" dirty="0">
              <a:latin typeface="Meiryo" panose="020B0604030504040204" pitchFamily="34" charset="-128"/>
              <a:ea typeface="Meiryo" panose="020B0604030504040204" pitchFamily="34" charset="-128"/>
            </a:endParaRPr>
          </a:p>
        </p:txBody>
      </p:sp>
      <p:sp>
        <p:nvSpPr>
          <p:cNvPr id="29" name="角丸四角形 28">
            <a:extLst>
              <a:ext uri="{FF2B5EF4-FFF2-40B4-BE49-F238E27FC236}">
                <a16:creationId xmlns:a16="http://schemas.microsoft.com/office/drawing/2014/main" id="{2751CF48-B4D7-A236-98ED-7293B274D32D}"/>
              </a:ext>
            </a:extLst>
          </p:cNvPr>
          <p:cNvSpPr/>
          <p:nvPr/>
        </p:nvSpPr>
        <p:spPr>
          <a:xfrm>
            <a:off x="858567" y="4804771"/>
            <a:ext cx="4535628" cy="1098804"/>
          </a:xfrm>
          <a:prstGeom prst="roundRect">
            <a:avLst>
              <a:gd name="adj" fmla="val 9072"/>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bg1"/>
                </a:solidFill>
                <a:latin typeface="Meiryo" panose="020B0604030504040204" pitchFamily="34" charset="-128"/>
                <a:ea typeface="Meiryo" panose="020B0604030504040204" pitchFamily="34" charset="-128"/>
              </a:rPr>
              <a:t>プロのプレイヤー</a:t>
            </a:r>
            <a:endParaRPr lang="en-US" altLang="ja-JP" sz="2400" b="1" dirty="0" smtClean="0">
              <a:solidFill>
                <a:schemeClr val="bg1"/>
              </a:solidFill>
              <a:latin typeface="Meiryo" panose="020B0604030504040204" pitchFamily="34" charset="-128"/>
              <a:ea typeface="Meiryo" panose="020B0604030504040204" pitchFamily="34" charset="-128"/>
            </a:endParaRPr>
          </a:p>
        </p:txBody>
      </p:sp>
      <p:sp>
        <p:nvSpPr>
          <p:cNvPr id="30" name="角丸四角形 37">
            <a:extLst>
              <a:ext uri="{FF2B5EF4-FFF2-40B4-BE49-F238E27FC236}">
                <a16:creationId xmlns:a16="http://schemas.microsoft.com/office/drawing/2014/main" id="{E4DD4D0D-C01A-456B-AFBE-111F7B322DE0}"/>
              </a:ext>
            </a:extLst>
          </p:cNvPr>
          <p:cNvSpPr/>
          <p:nvPr/>
        </p:nvSpPr>
        <p:spPr>
          <a:xfrm>
            <a:off x="5650327" y="4797150"/>
            <a:ext cx="4535628" cy="1109073"/>
          </a:xfrm>
          <a:prstGeom prst="roundRect">
            <a:avLst>
              <a:gd name="adj" fmla="val 9072"/>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bg1"/>
                </a:solidFill>
                <a:latin typeface="Meiryo" panose="020B0604030504040204" pitchFamily="34" charset="-128"/>
                <a:ea typeface="Meiryo" panose="020B0604030504040204" pitchFamily="34" charset="-128"/>
              </a:rPr>
              <a:t>大会の観戦者</a:t>
            </a:r>
            <a:endParaRPr lang="en-US" altLang="ja-JP" sz="2400" b="1" dirty="0" smtClean="0">
              <a:solidFill>
                <a:schemeClr val="bg1"/>
              </a:solidFill>
              <a:latin typeface="Meiryo" panose="020B0604030504040204" pitchFamily="34" charset="-128"/>
              <a:ea typeface="Meiryo" panose="020B0604030504040204" pitchFamily="34" charset="-128"/>
            </a:endParaRPr>
          </a:p>
        </p:txBody>
      </p:sp>
      <p:sp>
        <p:nvSpPr>
          <p:cNvPr id="32" name="角丸四角形 37">
            <a:extLst>
              <a:ext uri="{FF2B5EF4-FFF2-40B4-BE49-F238E27FC236}">
                <a16:creationId xmlns:a16="http://schemas.microsoft.com/office/drawing/2014/main" id="{0846ED52-3220-40F9-A13E-D6D7243C53FE}"/>
              </a:ext>
            </a:extLst>
          </p:cNvPr>
          <p:cNvSpPr/>
          <p:nvPr/>
        </p:nvSpPr>
        <p:spPr>
          <a:xfrm>
            <a:off x="890749" y="6045267"/>
            <a:ext cx="4503445" cy="1113359"/>
          </a:xfrm>
          <a:prstGeom prst="roundRect">
            <a:avLst>
              <a:gd name="adj" fmla="val 9072"/>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bg1"/>
                </a:solidFill>
                <a:latin typeface="Meiryo" panose="020B0604030504040204" pitchFamily="34" charset="-128"/>
                <a:ea typeface="Meiryo" panose="020B0604030504040204" pitchFamily="34" charset="-128"/>
              </a:rPr>
              <a:t>部活動として</a:t>
            </a:r>
            <a:endParaRPr lang="en-US" altLang="ja-JP" sz="2400" b="1" dirty="0" smtClean="0">
              <a:solidFill>
                <a:schemeClr val="bg1"/>
              </a:solidFill>
              <a:latin typeface="Meiryo" panose="020B0604030504040204" pitchFamily="34" charset="-128"/>
              <a:ea typeface="Meiryo" panose="020B0604030504040204" pitchFamily="34" charset="-128"/>
            </a:endParaRPr>
          </a:p>
        </p:txBody>
      </p:sp>
      <p:sp>
        <p:nvSpPr>
          <p:cNvPr id="33" name="角丸四角形 37">
            <a:extLst>
              <a:ext uri="{FF2B5EF4-FFF2-40B4-BE49-F238E27FC236}">
                <a16:creationId xmlns:a16="http://schemas.microsoft.com/office/drawing/2014/main" id="{9FD18CCD-6C6A-4DFA-8BAD-3FB90F1D2CDD}"/>
              </a:ext>
            </a:extLst>
          </p:cNvPr>
          <p:cNvSpPr/>
          <p:nvPr/>
        </p:nvSpPr>
        <p:spPr>
          <a:xfrm>
            <a:off x="5653951" y="6050510"/>
            <a:ext cx="4532004" cy="1106293"/>
          </a:xfrm>
          <a:prstGeom prst="roundRect">
            <a:avLst>
              <a:gd name="adj" fmla="val 9072"/>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bg1"/>
                </a:solidFill>
                <a:latin typeface="Meiryo" panose="020B0604030504040204" pitchFamily="34" charset="-128"/>
                <a:ea typeface="Meiryo" panose="020B0604030504040204" pitchFamily="34" charset="-128"/>
              </a:rPr>
              <a:t>健康のため</a:t>
            </a:r>
            <a:endParaRPr lang="ja-JP" altLang="en-US" sz="2400" b="1" dirty="0">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0258A79F-6416-F077-E25D-DCF167893D1F}"/>
              </a:ext>
            </a:extLst>
          </p:cNvPr>
          <p:cNvSpPr txBox="1"/>
          <p:nvPr/>
        </p:nvSpPr>
        <p:spPr>
          <a:xfrm>
            <a:off x="752091" y="4036989"/>
            <a:ext cx="9589692" cy="677108"/>
          </a:xfrm>
          <a:prstGeom prst="rect">
            <a:avLst/>
          </a:prstGeom>
          <a:noFill/>
        </p:spPr>
        <p:txBody>
          <a:bodyPr wrap="square">
            <a:spAutoFit/>
          </a:bodyPr>
          <a:lstStyle/>
          <a:p>
            <a:r>
              <a:rPr lang="en-US" altLang="ja-JP" sz="1900" b="1" dirty="0" smtClean="0">
                <a:latin typeface="メイリオ" panose="020B0604030504040204" pitchFamily="50" charset="-128"/>
                <a:ea typeface="メイリオ" panose="020B0604030504040204" pitchFamily="50" charset="-128"/>
              </a:rPr>
              <a:t>e</a:t>
            </a:r>
            <a:r>
              <a:rPr lang="ja-JP" altLang="en-US" sz="1900" b="1" dirty="0" smtClean="0">
                <a:latin typeface="メイリオ" panose="020B0604030504040204" pitchFamily="50" charset="-128"/>
                <a:ea typeface="メイリオ" panose="020B0604030504040204" pitchFamily="50" charset="-128"/>
              </a:rPr>
              <a:t>スポーツとの関わり方にはどのようなものがあるでしょうか？プロのプレイヤー以外にも、学校や介護施設など、さまざまな場所で</a:t>
            </a:r>
            <a:r>
              <a:rPr lang="en-US" altLang="ja-JP" sz="1900" b="1" dirty="0" smtClean="0">
                <a:latin typeface="メイリオ" panose="020B0604030504040204" pitchFamily="50" charset="-128"/>
                <a:ea typeface="メイリオ" panose="020B0604030504040204" pitchFamily="50" charset="-128"/>
              </a:rPr>
              <a:t>e</a:t>
            </a:r>
            <a:r>
              <a:rPr lang="ja-JP" altLang="en-US" sz="1900" b="1" dirty="0" smtClean="0">
                <a:latin typeface="メイリオ" panose="020B0604030504040204" pitchFamily="50" charset="-128"/>
                <a:ea typeface="メイリオ" panose="020B0604030504040204" pitchFamily="50" charset="-128"/>
              </a:rPr>
              <a:t>スポーツが取り入れられてきています。</a:t>
            </a:r>
            <a:endParaRPr lang="en-US" altLang="ja-JP" sz="1900" b="1" i="0" dirty="0" smtClean="0">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79670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グループ化 52">
            <a:extLst>
              <a:ext uri="{FF2B5EF4-FFF2-40B4-BE49-F238E27FC236}">
                <a16:creationId xmlns:a16="http://schemas.microsoft.com/office/drawing/2014/main" id="{E2B986E1-A9A8-9DB1-36DC-3AA14E8C5789}"/>
              </a:ext>
            </a:extLst>
          </p:cNvPr>
          <p:cNvGrpSpPr/>
          <p:nvPr/>
        </p:nvGrpSpPr>
        <p:grpSpPr>
          <a:xfrm>
            <a:off x="604645" y="0"/>
            <a:ext cx="2401527" cy="1051577"/>
            <a:chOff x="604646" y="0"/>
            <a:chExt cx="1351370" cy="1051577"/>
          </a:xfrm>
        </p:grpSpPr>
        <p:sp>
          <p:nvSpPr>
            <p:cNvPr id="54" name="片側の 2 つの角を切り取った四角形 53">
              <a:extLst>
                <a:ext uri="{FF2B5EF4-FFF2-40B4-BE49-F238E27FC236}">
                  <a16:creationId xmlns:a16="http://schemas.microsoft.com/office/drawing/2014/main" id="{8EEB1256-919C-205A-D223-3F3581390D9A}"/>
                </a:ext>
              </a:extLst>
            </p:cNvPr>
            <p:cNvSpPr/>
            <p:nvPr/>
          </p:nvSpPr>
          <p:spPr>
            <a:xfrm>
              <a:off x="604647" y="523793"/>
              <a:ext cx="1351369" cy="523221"/>
            </a:xfrm>
            <a:prstGeom prst="snip2Same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片側の 2 つの角を切り取った四角形 54">
              <a:extLst>
                <a:ext uri="{FF2B5EF4-FFF2-40B4-BE49-F238E27FC236}">
                  <a16:creationId xmlns:a16="http://schemas.microsoft.com/office/drawing/2014/main" id="{A09C6233-B762-8C23-6B32-93FD092574AB}"/>
                </a:ext>
              </a:extLst>
            </p:cNvPr>
            <p:cNvSpPr/>
            <p:nvPr/>
          </p:nvSpPr>
          <p:spPr>
            <a:xfrm rot="10800000">
              <a:off x="604646" y="0"/>
              <a:ext cx="1351369" cy="523222"/>
            </a:xfrm>
            <a:prstGeom prst="snip2Same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E7A039D9-CE6B-0385-86F4-0FD71655F2FF}"/>
                </a:ext>
              </a:extLst>
            </p:cNvPr>
            <p:cNvSpPr txBox="1"/>
            <p:nvPr/>
          </p:nvSpPr>
          <p:spPr>
            <a:xfrm>
              <a:off x="788667" y="405246"/>
              <a:ext cx="983325" cy="646331"/>
            </a:xfrm>
            <a:prstGeom prst="rect">
              <a:avLst/>
            </a:prstGeom>
            <a:noFill/>
          </p:spPr>
          <p:txBody>
            <a:bodyPr wrap="square">
              <a:spAutoFit/>
            </a:bodyPr>
            <a:lstStyle/>
            <a:p>
              <a:pPr algn="ctr"/>
              <a:r>
                <a:rPr lang="ja-JP" altLang="en-US" sz="3500" b="1">
                  <a:solidFill>
                    <a:schemeClr val="bg1"/>
                  </a:solidFill>
                  <a:latin typeface="Yu Gothic Pr6N B" panose="020B0400000000000000" pitchFamily="34" charset="-128"/>
                  <a:ea typeface="Yu Gothic Pr6N B" panose="020B0400000000000000" pitchFamily="34" charset="-128"/>
                </a:rPr>
                <a:t>用語集</a:t>
              </a:r>
            </a:p>
          </p:txBody>
        </p:sp>
      </p:grpSp>
      <p:sp>
        <p:nvSpPr>
          <p:cNvPr id="10" name="テキスト ボックス 9">
            <a:extLst>
              <a:ext uri="{FF2B5EF4-FFF2-40B4-BE49-F238E27FC236}">
                <a16:creationId xmlns:a16="http://schemas.microsoft.com/office/drawing/2014/main" id="{C649F309-CB20-4BE6-AFF1-87F3F53218C7}"/>
              </a:ext>
            </a:extLst>
          </p:cNvPr>
          <p:cNvSpPr txBox="1"/>
          <p:nvPr/>
        </p:nvSpPr>
        <p:spPr>
          <a:xfrm>
            <a:off x="3181557" y="472283"/>
            <a:ext cx="6973875" cy="461665"/>
          </a:xfrm>
          <a:prstGeom prst="rect">
            <a:avLst/>
          </a:prstGeom>
          <a:noFill/>
        </p:spPr>
        <p:txBody>
          <a:bodyPr wrap="square">
            <a:spAutoFit/>
          </a:bodyPr>
          <a:lstStyle/>
          <a:p>
            <a:r>
              <a:rPr lang="ja-JP" altLang="en-US" sz="1200" b="1">
                <a:latin typeface="Meiryo" panose="020B0604030504040204" pitchFamily="34" charset="-128"/>
                <a:ea typeface="Meiryo" panose="020B0604030504040204" pitchFamily="34" charset="-128"/>
              </a:rPr>
              <a:t>パソコンの操作でよく見聞きする</a:t>
            </a:r>
            <a:endParaRPr lang="en-US" altLang="ja-JP" sz="1200" b="1" dirty="0">
              <a:latin typeface="Meiryo" panose="020B0604030504040204" pitchFamily="34" charset="-128"/>
              <a:ea typeface="Meiryo" panose="020B0604030504040204" pitchFamily="34" charset="-128"/>
            </a:endParaRPr>
          </a:p>
          <a:p>
            <a:r>
              <a:rPr lang="ja-JP" altLang="en-US" sz="1200" b="1">
                <a:latin typeface="Meiryo" panose="020B0604030504040204" pitchFamily="34" charset="-128"/>
                <a:ea typeface="Meiryo" panose="020B0604030504040204" pitchFamily="34" charset="-128"/>
              </a:rPr>
              <a:t>マークや用語を解説します</a:t>
            </a:r>
          </a:p>
        </p:txBody>
      </p:sp>
      <p:sp>
        <p:nvSpPr>
          <p:cNvPr id="3" name="角丸四角形 2">
            <a:extLst>
              <a:ext uri="{FF2B5EF4-FFF2-40B4-BE49-F238E27FC236}">
                <a16:creationId xmlns:a16="http://schemas.microsoft.com/office/drawing/2014/main" id="{3665D937-75A1-024F-24A0-AABCD2E52145}"/>
              </a:ext>
            </a:extLst>
          </p:cNvPr>
          <p:cNvSpPr/>
          <p:nvPr/>
        </p:nvSpPr>
        <p:spPr>
          <a:xfrm>
            <a:off x="720000" y="1179800"/>
            <a:ext cx="2167580"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a:extLst>
              <a:ext uri="{FF2B5EF4-FFF2-40B4-BE49-F238E27FC236}">
                <a16:creationId xmlns:a16="http://schemas.microsoft.com/office/drawing/2014/main" id="{F788C120-D501-9530-45EB-68C9EC6558B0}"/>
              </a:ext>
            </a:extLst>
          </p:cNvPr>
          <p:cNvSpPr/>
          <p:nvPr/>
        </p:nvSpPr>
        <p:spPr>
          <a:xfrm>
            <a:off x="720000" y="1657157"/>
            <a:ext cx="2967774" cy="1664518"/>
          </a:xfrm>
          <a:prstGeom prst="roundRect">
            <a:avLst>
              <a:gd name="adj" fmla="val 4054"/>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EAFEAB12-8458-B348-FF42-8853DEDC930A}"/>
              </a:ext>
            </a:extLst>
          </p:cNvPr>
          <p:cNvSpPr txBox="1"/>
          <p:nvPr/>
        </p:nvSpPr>
        <p:spPr>
          <a:xfrm>
            <a:off x="843019" y="1806458"/>
            <a:ext cx="863674" cy="384721"/>
          </a:xfrm>
          <a:prstGeom prst="rect">
            <a:avLst/>
          </a:prstGeom>
          <a:noFill/>
        </p:spPr>
        <p:txBody>
          <a:bodyPr wrap="square">
            <a:spAutoFit/>
          </a:bodyPr>
          <a:lstStyle/>
          <a:p>
            <a:r>
              <a:rPr lang="en-US" altLang="ja-JP" sz="1900" b="1" dirty="0">
                <a:latin typeface="Meiryo" panose="020B0604030504040204" pitchFamily="34" charset="-128"/>
                <a:ea typeface="Meiryo" panose="020B0604030504040204" pitchFamily="34" charset="-128"/>
              </a:rPr>
              <a:t>Wi-Fi</a:t>
            </a:r>
            <a:endParaRPr lang="ja-JP" altLang="en-US" sz="1900" b="1">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45571B58-38D2-C072-FA1B-82025169EF13}"/>
              </a:ext>
            </a:extLst>
          </p:cNvPr>
          <p:cNvSpPr txBox="1"/>
          <p:nvPr/>
        </p:nvSpPr>
        <p:spPr>
          <a:xfrm>
            <a:off x="1492243" y="1909098"/>
            <a:ext cx="1073426" cy="246221"/>
          </a:xfrm>
          <a:prstGeom prst="rect">
            <a:avLst/>
          </a:prstGeom>
          <a:noFill/>
        </p:spPr>
        <p:txBody>
          <a:bodyPr wrap="square">
            <a:spAutoFit/>
          </a:bodyPr>
          <a:lstStyle/>
          <a:p>
            <a:r>
              <a:rPr lang="ja-JP" altLang="en-US" sz="1000" b="1">
                <a:solidFill>
                  <a:srgbClr val="006DAB"/>
                </a:solidFill>
                <a:latin typeface="Meiryo" panose="020B0604030504040204" pitchFamily="34" charset="-128"/>
                <a:ea typeface="Meiryo" panose="020B0604030504040204" pitchFamily="34" charset="-128"/>
              </a:rPr>
              <a:t>［ワイファイ］</a:t>
            </a:r>
          </a:p>
        </p:txBody>
      </p:sp>
      <p:pic>
        <p:nvPicPr>
          <p:cNvPr id="18" name="図 17">
            <a:extLst>
              <a:ext uri="{FF2B5EF4-FFF2-40B4-BE49-F238E27FC236}">
                <a16:creationId xmlns:a16="http://schemas.microsoft.com/office/drawing/2014/main" id="{091F0334-F92E-46D0-7453-1013F0AAA32E}"/>
              </a:ext>
            </a:extLst>
          </p:cNvPr>
          <p:cNvPicPr>
            <a:picLocks noChangeAspect="1"/>
          </p:cNvPicPr>
          <p:nvPr/>
        </p:nvPicPr>
        <p:blipFill>
          <a:blip r:embed="rId2"/>
          <a:stretch>
            <a:fillRect/>
          </a:stretch>
        </p:blipFill>
        <p:spPr>
          <a:xfrm>
            <a:off x="2563011" y="1806458"/>
            <a:ext cx="355600" cy="355600"/>
          </a:xfrm>
          <a:prstGeom prst="rect">
            <a:avLst/>
          </a:prstGeom>
        </p:spPr>
      </p:pic>
      <p:sp>
        <p:nvSpPr>
          <p:cNvPr id="21" name="テキスト ボックス 20">
            <a:extLst>
              <a:ext uri="{FF2B5EF4-FFF2-40B4-BE49-F238E27FC236}">
                <a16:creationId xmlns:a16="http://schemas.microsoft.com/office/drawing/2014/main" id="{E646ED65-66BB-0F9A-E748-217D4346C70F}"/>
              </a:ext>
            </a:extLst>
          </p:cNvPr>
          <p:cNvSpPr txBox="1"/>
          <p:nvPr/>
        </p:nvSpPr>
        <p:spPr>
          <a:xfrm>
            <a:off x="884984" y="2459901"/>
            <a:ext cx="2678152" cy="707886"/>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高速なデータ通信により、インターネットを快適に利用できる</a:t>
            </a:r>
            <a:r>
              <a:rPr lang="ja-JP" altLang="en-US" sz="1000" dirty="0" smtClean="0">
                <a:latin typeface="Meiryo" panose="020B0604030504040204" pitchFamily="34" charset="-128"/>
                <a:ea typeface="Meiryo" panose="020B0604030504040204" pitchFamily="34" charset="-128"/>
              </a:rPr>
              <a:t>サービス。データ</a:t>
            </a:r>
            <a:r>
              <a:rPr lang="ja-JP" altLang="en-US" sz="1000" dirty="0">
                <a:latin typeface="Meiryo" panose="020B0604030504040204" pitchFamily="34" charset="-128"/>
                <a:ea typeface="Meiryo" panose="020B0604030504040204" pitchFamily="34" charset="-128"/>
              </a:rPr>
              <a:t>を送受信したり、動画・音楽・ゲーム・読書などを安定した通信環境で</a:t>
            </a:r>
            <a:r>
              <a:rPr lang="ja-JP" altLang="en-US" sz="1000" dirty="0" smtClean="0">
                <a:latin typeface="Meiryo" panose="020B0604030504040204" pitchFamily="34" charset="-128"/>
                <a:ea typeface="Meiryo" panose="020B0604030504040204" pitchFamily="34" charset="-128"/>
              </a:rPr>
              <a:t>楽しめます。</a:t>
            </a:r>
            <a:endParaRPr lang="ja-JP" altLang="en-US" sz="1000" dirty="0">
              <a:latin typeface="Meiryo" panose="020B0604030504040204" pitchFamily="34" charset="-128"/>
              <a:ea typeface="Meiryo" panose="020B0604030504040204" pitchFamily="34" charset="-128"/>
            </a:endParaRPr>
          </a:p>
        </p:txBody>
      </p:sp>
      <p:pic>
        <p:nvPicPr>
          <p:cNvPr id="7" name="図 6">
            <a:extLst>
              <a:ext uri="{FF2B5EF4-FFF2-40B4-BE49-F238E27FC236}">
                <a16:creationId xmlns:a16="http://schemas.microsoft.com/office/drawing/2014/main" id="{2108C147-A0BB-C034-DE37-F885FCDA3C4E}"/>
              </a:ext>
            </a:extLst>
          </p:cNvPr>
          <p:cNvPicPr>
            <a:picLocks noChangeAspect="1"/>
          </p:cNvPicPr>
          <p:nvPr/>
        </p:nvPicPr>
        <p:blipFill>
          <a:blip r:embed="rId3"/>
          <a:stretch>
            <a:fillRect/>
          </a:stretch>
        </p:blipFill>
        <p:spPr>
          <a:xfrm>
            <a:off x="3181557" y="1555058"/>
            <a:ext cx="342900" cy="342900"/>
          </a:xfrm>
          <a:prstGeom prst="rect">
            <a:avLst/>
          </a:prstGeom>
        </p:spPr>
      </p:pic>
      <p:sp>
        <p:nvSpPr>
          <p:cNvPr id="74" name="角丸四角形 73">
            <a:extLst>
              <a:ext uri="{FF2B5EF4-FFF2-40B4-BE49-F238E27FC236}">
                <a16:creationId xmlns:a16="http://schemas.microsoft.com/office/drawing/2014/main" id="{F4F4DB79-D45A-695D-9BA9-8E36EA5C09CF}"/>
              </a:ext>
            </a:extLst>
          </p:cNvPr>
          <p:cNvSpPr/>
          <p:nvPr/>
        </p:nvSpPr>
        <p:spPr>
          <a:xfrm>
            <a:off x="4025596" y="1657157"/>
            <a:ext cx="2967774" cy="1664518"/>
          </a:xfrm>
          <a:prstGeom prst="roundRect">
            <a:avLst>
              <a:gd name="adj" fmla="val 4054"/>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B3F63675-B259-49DE-EAE4-C3FDDA6A505C}"/>
              </a:ext>
            </a:extLst>
          </p:cNvPr>
          <p:cNvSpPr txBox="1"/>
          <p:nvPr/>
        </p:nvSpPr>
        <p:spPr>
          <a:xfrm>
            <a:off x="4148614" y="1806458"/>
            <a:ext cx="3338036" cy="677108"/>
          </a:xfrm>
          <a:prstGeom prst="rect">
            <a:avLst/>
          </a:prstGeom>
          <a:noFill/>
        </p:spPr>
        <p:txBody>
          <a:bodyPr wrap="square">
            <a:spAutoFit/>
          </a:bodyPr>
          <a:lstStyle/>
          <a:p>
            <a:r>
              <a:rPr lang="ja-JP" altLang="en-US" sz="1900" b="1" dirty="0" smtClean="0">
                <a:latin typeface="Meiryo" panose="020B0604030504040204" pitchFamily="34" charset="-128"/>
                <a:ea typeface="Meiryo" panose="020B0604030504040204" pitchFamily="34" charset="-128"/>
              </a:rPr>
              <a:t>アプリケーション</a:t>
            </a:r>
            <a:endParaRPr lang="en-US" altLang="ja-JP" sz="1900" b="1" dirty="0" smtClean="0">
              <a:latin typeface="Meiryo" panose="020B0604030504040204" pitchFamily="34" charset="-128"/>
              <a:ea typeface="Meiryo" panose="020B0604030504040204" pitchFamily="34" charset="-128"/>
            </a:endParaRPr>
          </a:p>
          <a:p>
            <a:r>
              <a:rPr lang="ja-JP" altLang="en-US" sz="1900" b="1" dirty="0" smtClean="0">
                <a:latin typeface="Meiryo" panose="020B0604030504040204" pitchFamily="34" charset="-128"/>
                <a:ea typeface="Meiryo" panose="020B0604030504040204" pitchFamily="34" charset="-128"/>
              </a:rPr>
              <a:t>（アプリ）</a:t>
            </a:r>
            <a:endParaRPr lang="ja-JP" altLang="en-US" sz="1900" b="1" dirty="0">
              <a:latin typeface="Meiryo" panose="020B0604030504040204" pitchFamily="34" charset="-128"/>
              <a:ea typeface="Meiryo" panose="020B0604030504040204" pitchFamily="34" charset="-128"/>
            </a:endParaRPr>
          </a:p>
        </p:txBody>
      </p:sp>
      <p:sp>
        <p:nvSpPr>
          <p:cNvPr id="101" name="テキスト ボックス 100">
            <a:extLst>
              <a:ext uri="{FF2B5EF4-FFF2-40B4-BE49-F238E27FC236}">
                <a16:creationId xmlns:a16="http://schemas.microsoft.com/office/drawing/2014/main" id="{4D532613-97CF-B786-A48B-EFC60E74B630}"/>
              </a:ext>
            </a:extLst>
          </p:cNvPr>
          <p:cNvSpPr txBox="1"/>
          <p:nvPr/>
        </p:nvSpPr>
        <p:spPr>
          <a:xfrm>
            <a:off x="4170407" y="2459901"/>
            <a:ext cx="2678152" cy="861774"/>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アプリはアプリケーションの</a:t>
            </a:r>
            <a:r>
              <a:rPr lang="ja-JP" altLang="en-US" sz="1000" dirty="0" smtClean="0">
                <a:latin typeface="Meiryo" panose="020B0604030504040204" pitchFamily="34" charset="-128"/>
                <a:ea typeface="Meiryo" panose="020B0604030504040204" pitchFamily="34" charset="-128"/>
              </a:rPr>
              <a:t>略。パソコン</a:t>
            </a:r>
            <a:r>
              <a:rPr lang="ja-JP" altLang="en-US" sz="1000" dirty="0">
                <a:latin typeface="Meiryo" panose="020B0604030504040204" pitchFamily="34" charset="-128"/>
                <a:ea typeface="Meiryo" panose="020B0604030504040204" pitchFamily="34" charset="-128"/>
              </a:rPr>
              <a:t>の画面に並んでいるマーク（アイコン）の一つ一つがアプリ</a:t>
            </a:r>
            <a:r>
              <a:rPr lang="ja-JP" altLang="en-US" sz="1000" dirty="0" smtClean="0">
                <a:latin typeface="Meiryo" panose="020B0604030504040204" pitchFamily="34" charset="-128"/>
                <a:ea typeface="Meiryo" panose="020B0604030504040204" pitchFamily="34" charset="-128"/>
              </a:rPr>
              <a:t>です。パソコン</a:t>
            </a:r>
            <a:r>
              <a:rPr lang="ja-JP" altLang="en-US" sz="1000" dirty="0">
                <a:latin typeface="Meiryo" panose="020B0604030504040204" pitchFamily="34" charset="-128"/>
                <a:ea typeface="Meiryo" panose="020B0604030504040204" pitchFamily="34" charset="-128"/>
              </a:rPr>
              <a:t>に最初から入っていますが、新しいアプリを追加することも</a:t>
            </a:r>
            <a:r>
              <a:rPr lang="ja-JP" altLang="en-US" sz="1000" dirty="0" smtClean="0">
                <a:latin typeface="Meiryo" panose="020B0604030504040204" pitchFamily="34" charset="-128"/>
                <a:ea typeface="Meiryo" panose="020B0604030504040204" pitchFamily="34" charset="-128"/>
              </a:rPr>
              <a:t>できます。</a:t>
            </a:r>
            <a:endParaRPr lang="ja-JP" altLang="en-US" sz="1000" dirty="0">
              <a:latin typeface="Meiryo" panose="020B0604030504040204" pitchFamily="34" charset="-128"/>
              <a:ea typeface="Meiryo" panose="020B0604030504040204" pitchFamily="34" charset="-128"/>
            </a:endParaRPr>
          </a:p>
        </p:txBody>
      </p:sp>
      <p:pic>
        <p:nvPicPr>
          <p:cNvPr id="76" name="図 75">
            <a:extLst>
              <a:ext uri="{FF2B5EF4-FFF2-40B4-BE49-F238E27FC236}">
                <a16:creationId xmlns:a16="http://schemas.microsoft.com/office/drawing/2014/main" id="{8325B67E-4AAB-E900-20FE-38FD26E3604E}"/>
              </a:ext>
            </a:extLst>
          </p:cNvPr>
          <p:cNvPicPr>
            <a:picLocks noChangeAspect="1"/>
          </p:cNvPicPr>
          <p:nvPr/>
        </p:nvPicPr>
        <p:blipFill>
          <a:blip r:embed="rId3"/>
          <a:stretch>
            <a:fillRect/>
          </a:stretch>
        </p:blipFill>
        <p:spPr>
          <a:xfrm>
            <a:off x="6487153" y="1555058"/>
            <a:ext cx="342900" cy="342900"/>
          </a:xfrm>
          <a:prstGeom prst="rect">
            <a:avLst/>
          </a:prstGeom>
        </p:spPr>
      </p:pic>
      <p:sp>
        <p:nvSpPr>
          <p:cNvPr id="114" name="角丸四角形 113">
            <a:extLst>
              <a:ext uri="{FF2B5EF4-FFF2-40B4-BE49-F238E27FC236}">
                <a16:creationId xmlns:a16="http://schemas.microsoft.com/office/drawing/2014/main" id="{073F34C8-4CE0-895B-D214-E3A47D3191F2}"/>
              </a:ext>
            </a:extLst>
          </p:cNvPr>
          <p:cNvSpPr/>
          <p:nvPr/>
        </p:nvSpPr>
        <p:spPr>
          <a:xfrm>
            <a:off x="720000" y="3438344"/>
            <a:ext cx="2967774" cy="1664518"/>
          </a:xfrm>
          <a:prstGeom prst="roundRect">
            <a:avLst>
              <a:gd name="adj" fmla="val 3454"/>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テキスト ボックス 116">
            <a:extLst>
              <a:ext uri="{FF2B5EF4-FFF2-40B4-BE49-F238E27FC236}">
                <a16:creationId xmlns:a16="http://schemas.microsoft.com/office/drawing/2014/main" id="{3656AA2B-9827-63D4-09F1-593818C5D3FC}"/>
              </a:ext>
            </a:extLst>
          </p:cNvPr>
          <p:cNvSpPr txBox="1"/>
          <p:nvPr/>
        </p:nvSpPr>
        <p:spPr>
          <a:xfrm>
            <a:off x="843019" y="3486766"/>
            <a:ext cx="1985596" cy="384721"/>
          </a:xfrm>
          <a:prstGeom prst="rect">
            <a:avLst/>
          </a:prstGeom>
          <a:noFill/>
        </p:spPr>
        <p:txBody>
          <a:bodyPr wrap="square">
            <a:spAutoFit/>
          </a:bodyPr>
          <a:lstStyle/>
          <a:p>
            <a:r>
              <a:rPr lang="ja-JP" altLang="en-US" sz="1900" b="1" dirty="0">
                <a:latin typeface="Meiryo" panose="020B0604030504040204" pitchFamily="34" charset="-128"/>
                <a:ea typeface="Meiryo" panose="020B0604030504040204" pitchFamily="34" charset="-128"/>
              </a:rPr>
              <a:t>ミュート</a:t>
            </a:r>
          </a:p>
        </p:txBody>
      </p:sp>
      <p:sp>
        <p:nvSpPr>
          <p:cNvPr id="120" name="テキスト ボックス 119">
            <a:extLst>
              <a:ext uri="{FF2B5EF4-FFF2-40B4-BE49-F238E27FC236}">
                <a16:creationId xmlns:a16="http://schemas.microsoft.com/office/drawing/2014/main" id="{27F633EF-7FD3-7501-61C8-B09133F12AB5}"/>
              </a:ext>
            </a:extLst>
          </p:cNvPr>
          <p:cNvSpPr txBox="1"/>
          <p:nvPr/>
        </p:nvSpPr>
        <p:spPr>
          <a:xfrm>
            <a:off x="864811" y="3810796"/>
            <a:ext cx="2678152" cy="861774"/>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マイクがオフになっていて相手側に音が聞こえない状態の</a:t>
            </a:r>
            <a:r>
              <a:rPr lang="ja-JP" altLang="en-US" sz="1000" dirty="0" smtClean="0">
                <a:latin typeface="Meiryo" panose="020B0604030504040204" pitchFamily="34" charset="-128"/>
                <a:ea typeface="Meiryo" panose="020B0604030504040204" pitchFamily="34" charset="-128"/>
              </a:rPr>
              <a:t>ことです。例えば</a:t>
            </a:r>
            <a:r>
              <a:rPr lang="ja-JP" altLang="en-US" sz="1000" dirty="0">
                <a:latin typeface="Meiryo" panose="020B0604030504040204" pitchFamily="34" charset="-128"/>
                <a:ea typeface="Meiryo" panose="020B0604030504040204" pitchFamily="34" charset="-128"/>
              </a:rPr>
              <a:t>、ミーティングの最中に相手から「ミュートになっていますよ」と言われた場合は、こちら側の声が届いていないということ</a:t>
            </a:r>
            <a:r>
              <a:rPr lang="ja-JP" altLang="en-US" sz="1000" dirty="0" smtClean="0">
                <a:latin typeface="Meiryo" panose="020B0604030504040204" pitchFamily="34" charset="-128"/>
                <a:ea typeface="Meiryo" panose="020B0604030504040204" pitchFamily="34" charset="-128"/>
              </a:rPr>
              <a:t>です。</a:t>
            </a:r>
            <a:endParaRPr lang="ja-JP" altLang="en-US" sz="1000" dirty="0">
              <a:latin typeface="Meiryo" panose="020B0604030504040204" pitchFamily="34" charset="-128"/>
              <a:ea typeface="Meiryo" panose="020B0604030504040204" pitchFamily="34" charset="-128"/>
            </a:endParaRPr>
          </a:p>
        </p:txBody>
      </p:sp>
      <p:pic>
        <p:nvPicPr>
          <p:cNvPr id="116" name="図 115">
            <a:extLst>
              <a:ext uri="{FF2B5EF4-FFF2-40B4-BE49-F238E27FC236}">
                <a16:creationId xmlns:a16="http://schemas.microsoft.com/office/drawing/2014/main" id="{2EDACADD-B00B-5181-AB8D-A2FA91671FF9}"/>
              </a:ext>
            </a:extLst>
          </p:cNvPr>
          <p:cNvPicPr>
            <a:picLocks noChangeAspect="1"/>
          </p:cNvPicPr>
          <p:nvPr/>
        </p:nvPicPr>
        <p:blipFill>
          <a:blip r:embed="rId3"/>
          <a:stretch>
            <a:fillRect/>
          </a:stretch>
        </p:blipFill>
        <p:spPr>
          <a:xfrm>
            <a:off x="3181557" y="3336245"/>
            <a:ext cx="342900" cy="342900"/>
          </a:xfrm>
          <a:prstGeom prst="rect">
            <a:avLst/>
          </a:prstGeom>
        </p:spPr>
      </p:pic>
      <p:sp>
        <p:nvSpPr>
          <p:cNvPr id="122" name="角丸四角形 121">
            <a:extLst>
              <a:ext uri="{FF2B5EF4-FFF2-40B4-BE49-F238E27FC236}">
                <a16:creationId xmlns:a16="http://schemas.microsoft.com/office/drawing/2014/main" id="{BB6AF89E-E4D9-B4B8-24AB-784835040EC6}"/>
              </a:ext>
            </a:extLst>
          </p:cNvPr>
          <p:cNvSpPr/>
          <p:nvPr/>
        </p:nvSpPr>
        <p:spPr>
          <a:xfrm>
            <a:off x="4025596" y="3438344"/>
            <a:ext cx="2967774" cy="1664518"/>
          </a:xfrm>
          <a:prstGeom prst="roundRect">
            <a:avLst>
              <a:gd name="adj" fmla="val 4655"/>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テキスト ボックス 124">
            <a:extLst>
              <a:ext uri="{FF2B5EF4-FFF2-40B4-BE49-F238E27FC236}">
                <a16:creationId xmlns:a16="http://schemas.microsoft.com/office/drawing/2014/main" id="{045A183A-F64A-171B-6BC8-0DF9B9E8777A}"/>
              </a:ext>
            </a:extLst>
          </p:cNvPr>
          <p:cNvSpPr txBox="1"/>
          <p:nvPr/>
        </p:nvSpPr>
        <p:spPr>
          <a:xfrm>
            <a:off x="4148614" y="3486766"/>
            <a:ext cx="1692393" cy="384721"/>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ストレージ</a:t>
            </a:r>
          </a:p>
        </p:txBody>
      </p:sp>
      <p:sp>
        <p:nvSpPr>
          <p:cNvPr id="128" name="テキスト ボックス 127">
            <a:extLst>
              <a:ext uri="{FF2B5EF4-FFF2-40B4-BE49-F238E27FC236}">
                <a16:creationId xmlns:a16="http://schemas.microsoft.com/office/drawing/2014/main" id="{75FF4971-7348-4C04-D858-B5801C12F0EE}"/>
              </a:ext>
            </a:extLst>
          </p:cNvPr>
          <p:cNvSpPr txBox="1"/>
          <p:nvPr/>
        </p:nvSpPr>
        <p:spPr>
          <a:xfrm>
            <a:off x="4170407" y="3784092"/>
            <a:ext cx="2678152" cy="1323439"/>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写真や動画などのデータを保存する場所の</a:t>
            </a:r>
            <a:r>
              <a:rPr lang="ja-JP" altLang="en-US" sz="1000" dirty="0" smtClean="0">
                <a:latin typeface="Meiryo" panose="020B0604030504040204" pitchFamily="34" charset="-128"/>
                <a:ea typeface="Meiryo" panose="020B0604030504040204" pitchFamily="34" charset="-128"/>
              </a:rPr>
              <a:t>こと。容量</a:t>
            </a:r>
            <a:r>
              <a:rPr lang="ja-JP" altLang="en-US" sz="1000" dirty="0">
                <a:latin typeface="Meiryo" panose="020B0604030504040204" pitchFamily="34" charset="-128"/>
                <a:ea typeface="Meiryo" panose="020B0604030504040204" pitchFamily="34" charset="-128"/>
              </a:rPr>
              <a:t>を</a:t>
            </a:r>
            <a:r>
              <a:rPr lang="en-US" altLang="ja-JP" sz="1000" dirty="0">
                <a:latin typeface="Meiryo" panose="020B0604030504040204" pitchFamily="34" charset="-128"/>
                <a:ea typeface="Meiryo" panose="020B0604030504040204" pitchFamily="34" charset="-128"/>
              </a:rPr>
              <a:t>GB</a:t>
            </a:r>
            <a:r>
              <a:rPr lang="ja-JP" altLang="en-US" sz="1000" dirty="0">
                <a:latin typeface="Meiryo" panose="020B0604030504040204" pitchFamily="34" charset="-128"/>
                <a:ea typeface="Meiryo" panose="020B0604030504040204" pitchFamily="34" charset="-128"/>
              </a:rPr>
              <a:t>などの単位で</a:t>
            </a:r>
            <a:r>
              <a:rPr lang="ja-JP" altLang="en-US" sz="1000" dirty="0" smtClean="0">
                <a:latin typeface="Meiryo" panose="020B0604030504040204" pitchFamily="34" charset="-128"/>
                <a:ea typeface="Meiryo" panose="020B0604030504040204" pitchFamily="34" charset="-128"/>
              </a:rPr>
              <a:t>示します。</a:t>
            </a:r>
            <a:r>
              <a:rPr lang="en-US" altLang="ja-JP" sz="1000" dirty="0" smtClean="0">
                <a:latin typeface="Meiryo" panose="020B0604030504040204" pitchFamily="34" charset="-128"/>
                <a:ea typeface="Meiryo" panose="020B0604030504040204" pitchFamily="34" charset="-128"/>
              </a:rPr>
              <a:t>Teams</a:t>
            </a:r>
            <a:r>
              <a:rPr lang="ja-JP" altLang="en-US" sz="1000" dirty="0">
                <a:latin typeface="Meiryo" panose="020B0604030504040204" pitchFamily="34" charset="-128"/>
                <a:ea typeface="Meiryo" panose="020B0604030504040204" pitchFamily="34" charset="-128"/>
              </a:rPr>
              <a:t>の無料アカウントでは録画はできませんが、有償版ではクラウド上にのみ保存することが</a:t>
            </a:r>
            <a:r>
              <a:rPr lang="ja-JP" altLang="en-US" sz="1000" dirty="0" smtClean="0">
                <a:latin typeface="Meiryo" panose="020B0604030504040204" pitchFamily="34" charset="-128"/>
                <a:ea typeface="Meiryo" panose="020B0604030504040204" pitchFamily="34" charset="-128"/>
              </a:rPr>
              <a:t>できます。パソコン</a:t>
            </a:r>
            <a:r>
              <a:rPr lang="ja-JP" altLang="en-US" sz="1000" dirty="0">
                <a:latin typeface="Meiryo" panose="020B0604030504040204" pitchFamily="34" charset="-128"/>
                <a:ea typeface="Meiryo" panose="020B0604030504040204" pitchFamily="34" charset="-128"/>
              </a:rPr>
              <a:t>に保存する場合は容量が大きい場合が多いので、ダウンロードをする際はパソコンのストレージを確認しておくとよい</a:t>
            </a:r>
            <a:r>
              <a:rPr lang="ja-JP" altLang="en-US" sz="1000" dirty="0" smtClean="0">
                <a:latin typeface="Meiryo" panose="020B0604030504040204" pitchFamily="34" charset="-128"/>
                <a:ea typeface="Meiryo" panose="020B0604030504040204" pitchFamily="34" charset="-128"/>
              </a:rPr>
              <a:t>でしょう。</a:t>
            </a:r>
            <a:endParaRPr lang="ja-JP" altLang="en-US" sz="1000" dirty="0">
              <a:latin typeface="Meiryo" panose="020B0604030504040204" pitchFamily="34" charset="-128"/>
              <a:ea typeface="Meiryo" panose="020B0604030504040204" pitchFamily="34" charset="-128"/>
            </a:endParaRPr>
          </a:p>
        </p:txBody>
      </p:sp>
      <p:pic>
        <p:nvPicPr>
          <p:cNvPr id="124" name="図 123">
            <a:extLst>
              <a:ext uri="{FF2B5EF4-FFF2-40B4-BE49-F238E27FC236}">
                <a16:creationId xmlns:a16="http://schemas.microsoft.com/office/drawing/2014/main" id="{3C343242-A4E1-C772-0DDF-2E0A9BA96C64}"/>
              </a:ext>
            </a:extLst>
          </p:cNvPr>
          <p:cNvPicPr>
            <a:picLocks noChangeAspect="1"/>
          </p:cNvPicPr>
          <p:nvPr/>
        </p:nvPicPr>
        <p:blipFill>
          <a:blip r:embed="rId3"/>
          <a:stretch>
            <a:fillRect/>
          </a:stretch>
        </p:blipFill>
        <p:spPr>
          <a:xfrm>
            <a:off x="6487153" y="3336245"/>
            <a:ext cx="342900" cy="342900"/>
          </a:xfrm>
          <a:prstGeom prst="rect">
            <a:avLst/>
          </a:prstGeom>
        </p:spPr>
      </p:pic>
      <p:sp>
        <p:nvSpPr>
          <p:cNvPr id="6" name="テキスト ボックス 5">
            <a:extLst>
              <a:ext uri="{FF2B5EF4-FFF2-40B4-BE49-F238E27FC236}">
                <a16:creationId xmlns:a16="http://schemas.microsoft.com/office/drawing/2014/main" id="{F9639077-5E11-CD05-CF82-6A18F257D3C2}"/>
              </a:ext>
            </a:extLst>
          </p:cNvPr>
          <p:cNvSpPr txBox="1"/>
          <p:nvPr/>
        </p:nvSpPr>
        <p:spPr>
          <a:xfrm>
            <a:off x="824414" y="1209529"/>
            <a:ext cx="1958751" cy="384721"/>
          </a:xfrm>
          <a:prstGeom prst="rect">
            <a:avLst/>
          </a:prstGeom>
          <a:noFill/>
        </p:spPr>
        <p:txBody>
          <a:bodyPr wrap="square">
            <a:spAutoFit/>
          </a:bodyPr>
          <a:lstStyle/>
          <a:p>
            <a:r>
              <a:rPr lang="ja-JP" altLang="en-US" sz="1900" b="1">
                <a:solidFill>
                  <a:srgbClr val="FFFFFF"/>
                </a:solidFill>
                <a:effectLst/>
                <a:latin typeface="Meiryo" panose="020B0604030504040204" pitchFamily="34" charset="-128"/>
                <a:ea typeface="Meiryo" panose="020B0604030504040204" pitchFamily="34" charset="-128"/>
              </a:rPr>
              <a:t>マーク・</a:t>
            </a:r>
            <a:r>
              <a:rPr lang="en" altLang="ja-JP" sz="1900" b="1" dirty="0">
                <a:solidFill>
                  <a:srgbClr val="FFFFFF"/>
                </a:solidFill>
                <a:effectLst/>
                <a:latin typeface="Meiryo" panose="020B0604030504040204" pitchFamily="34" charset="-128"/>
                <a:ea typeface="Meiryo" panose="020B0604030504040204" pitchFamily="34" charset="-128"/>
              </a:rPr>
              <a:t>IT</a:t>
            </a:r>
            <a:r>
              <a:rPr lang="ja-JP" altLang="en-US" sz="1900" b="1">
                <a:solidFill>
                  <a:srgbClr val="FFFFFF"/>
                </a:solidFill>
                <a:effectLst/>
                <a:latin typeface="Meiryo" panose="020B0604030504040204" pitchFamily="34" charset="-128"/>
                <a:ea typeface="Meiryo" panose="020B0604030504040204" pitchFamily="34" charset="-128"/>
              </a:rPr>
              <a:t>用語</a:t>
            </a:r>
          </a:p>
        </p:txBody>
      </p:sp>
      <p:pic>
        <p:nvPicPr>
          <p:cNvPr id="11" name="図 10">
            <a:extLst>
              <a:ext uri="{FF2B5EF4-FFF2-40B4-BE49-F238E27FC236}">
                <a16:creationId xmlns:a16="http://schemas.microsoft.com/office/drawing/2014/main" id="{AE9755A6-2EB5-7D26-AA9C-C521C404A4FE}"/>
              </a:ext>
            </a:extLst>
          </p:cNvPr>
          <p:cNvPicPr>
            <a:picLocks noChangeAspect="1"/>
          </p:cNvPicPr>
          <p:nvPr/>
        </p:nvPicPr>
        <p:blipFill>
          <a:blip r:embed="rId4">
            <a:biLevel thresh="75000"/>
          </a:blip>
          <a:stretch>
            <a:fillRect/>
          </a:stretch>
        </p:blipFill>
        <p:spPr>
          <a:xfrm>
            <a:off x="2558611" y="1802058"/>
            <a:ext cx="360000" cy="360000"/>
          </a:xfrm>
          <a:prstGeom prst="rect">
            <a:avLst/>
          </a:prstGeom>
        </p:spPr>
      </p:pic>
      <p:grpSp>
        <p:nvGrpSpPr>
          <p:cNvPr id="131" name="グループ化 130">
            <a:extLst>
              <a:ext uri="{FF2B5EF4-FFF2-40B4-BE49-F238E27FC236}">
                <a16:creationId xmlns:a16="http://schemas.microsoft.com/office/drawing/2014/main" id="{7A00E9E1-E71D-D316-5E1C-7B659E3779EC}"/>
              </a:ext>
            </a:extLst>
          </p:cNvPr>
          <p:cNvGrpSpPr/>
          <p:nvPr/>
        </p:nvGrpSpPr>
        <p:grpSpPr>
          <a:xfrm>
            <a:off x="7811079" y="2110729"/>
            <a:ext cx="2943794" cy="3751214"/>
            <a:chOff x="680082" y="-1816638"/>
            <a:chExt cx="2943794" cy="3751214"/>
          </a:xfrm>
        </p:grpSpPr>
        <p:sp>
          <p:nvSpPr>
            <p:cNvPr id="133" name="テキスト ボックス 132">
              <a:extLst>
                <a:ext uri="{FF2B5EF4-FFF2-40B4-BE49-F238E27FC236}">
                  <a16:creationId xmlns:a16="http://schemas.microsoft.com/office/drawing/2014/main" id="{64140CD4-276F-B158-92F2-6393BE239155}"/>
                </a:ext>
              </a:extLst>
            </p:cNvPr>
            <p:cNvSpPr txBox="1"/>
            <p:nvPr/>
          </p:nvSpPr>
          <p:spPr>
            <a:xfrm>
              <a:off x="680082" y="-1816638"/>
              <a:ext cx="2678152" cy="1261884"/>
            </a:xfrm>
            <a:prstGeom prst="rect">
              <a:avLst/>
            </a:prstGeom>
            <a:noFill/>
          </p:spPr>
          <p:txBody>
            <a:bodyPr wrap="square">
              <a:spAutoFit/>
            </a:bodyPr>
            <a:lstStyle/>
            <a:p>
              <a:pPr algn="ctr"/>
              <a:r>
                <a:rPr lang="en-US" altLang="ja-JP" sz="1900" b="1" dirty="0">
                  <a:latin typeface="Meiryo" panose="020B0604030504040204" pitchFamily="34" charset="-128"/>
                  <a:ea typeface="Meiryo" panose="020B0604030504040204" pitchFamily="34" charset="-128"/>
                </a:rPr>
                <a:t>Teams</a:t>
              </a:r>
              <a:r>
                <a:rPr lang="ja-JP" altLang="en-US" sz="1900" b="1" dirty="0">
                  <a:latin typeface="Meiryo" panose="020B0604030504040204" pitchFamily="34" charset="-128"/>
                  <a:ea typeface="Meiryo" panose="020B0604030504040204" pitchFamily="34" charset="-128"/>
                </a:rPr>
                <a:t>について</a:t>
              </a:r>
              <a:endParaRPr lang="en-US" altLang="ja-JP" sz="1900" b="1" dirty="0">
                <a:latin typeface="Meiryo" panose="020B0604030504040204" pitchFamily="34" charset="-128"/>
                <a:ea typeface="Meiryo" panose="020B0604030504040204" pitchFamily="34" charset="-128"/>
              </a:endParaRPr>
            </a:p>
            <a:p>
              <a:pPr algn="ctr"/>
              <a:r>
                <a:rPr lang="ja-JP" altLang="en-US" sz="1900" b="1" dirty="0">
                  <a:latin typeface="Meiryo" panose="020B0604030504040204" pitchFamily="34" charset="-128"/>
                  <a:ea typeface="Meiryo" panose="020B0604030504040204" pitchFamily="34" charset="-128"/>
                </a:rPr>
                <a:t>もっと知りたい方は</a:t>
              </a:r>
              <a:endParaRPr lang="en-US" altLang="ja-JP" sz="1900" b="1" dirty="0">
                <a:latin typeface="Meiryo" panose="020B0604030504040204" pitchFamily="34" charset="-128"/>
                <a:ea typeface="Meiryo" panose="020B0604030504040204" pitchFamily="34" charset="-128"/>
              </a:endParaRPr>
            </a:p>
            <a:p>
              <a:pPr algn="ctr"/>
              <a:r>
                <a:rPr lang="ja-JP" altLang="en-US" sz="1900" b="1" dirty="0">
                  <a:latin typeface="Meiryo" panose="020B0604030504040204" pitchFamily="34" charset="-128"/>
                  <a:ea typeface="Meiryo" panose="020B0604030504040204" pitchFamily="34" charset="-128"/>
                </a:rPr>
                <a:t>こちら</a:t>
              </a:r>
              <a:endParaRPr lang="en-US" altLang="ja-JP" sz="1900" b="1" dirty="0">
                <a:latin typeface="Meiryo" panose="020B0604030504040204" pitchFamily="34" charset="-128"/>
                <a:ea typeface="Meiryo" panose="020B0604030504040204" pitchFamily="34" charset="-128"/>
              </a:endParaRPr>
            </a:p>
            <a:p>
              <a:pPr algn="ctr"/>
              <a:r>
                <a:rPr lang="ja-JP" altLang="en-US" sz="1900" b="1" dirty="0">
                  <a:solidFill>
                    <a:srgbClr val="006DA4"/>
                  </a:solidFill>
                  <a:latin typeface="Meiryo" panose="020B0604030504040204" pitchFamily="34" charset="-128"/>
                  <a:ea typeface="Meiryo" panose="020B0604030504040204" pitchFamily="34" charset="-128"/>
                </a:rPr>
                <a:t>▼</a:t>
              </a:r>
            </a:p>
          </p:txBody>
        </p:sp>
        <p:sp>
          <p:nvSpPr>
            <p:cNvPr id="136" name="テキスト ボックス 135">
              <a:extLst>
                <a:ext uri="{FF2B5EF4-FFF2-40B4-BE49-F238E27FC236}">
                  <a16:creationId xmlns:a16="http://schemas.microsoft.com/office/drawing/2014/main" id="{F13C9DB0-327A-C9DC-563D-C9E4C5F1D69B}"/>
                </a:ext>
              </a:extLst>
            </p:cNvPr>
            <p:cNvSpPr txBox="1"/>
            <p:nvPr/>
          </p:nvSpPr>
          <p:spPr>
            <a:xfrm>
              <a:off x="945724" y="1380578"/>
              <a:ext cx="2678152" cy="553998"/>
            </a:xfrm>
            <a:prstGeom prst="rect">
              <a:avLst/>
            </a:prstGeom>
            <a:noFill/>
          </p:spPr>
          <p:txBody>
            <a:bodyPr wrap="square">
              <a:spAutoFit/>
            </a:bodyPr>
            <a:lstStyle/>
            <a:p>
              <a:r>
                <a:rPr lang="ja-JP" altLang="en-US" sz="1000" b="1" dirty="0">
                  <a:latin typeface="Meiryo" panose="020B0604030504040204" pitchFamily="34" charset="-128"/>
                  <a:ea typeface="Meiryo" panose="020B0604030504040204" pitchFamily="34" charset="-128"/>
                </a:rPr>
                <a:t>＜</a:t>
              </a:r>
              <a:r>
                <a:rPr lang="en-US" altLang="ja-JP" sz="1000" b="1" dirty="0">
                  <a:latin typeface="Meiryo" panose="020B0604030504040204" pitchFamily="34" charset="-128"/>
                  <a:ea typeface="Meiryo" panose="020B0604030504040204" pitchFamily="34" charset="-128"/>
                </a:rPr>
                <a:t>Teams </a:t>
              </a:r>
              <a:r>
                <a:rPr lang="ja-JP" altLang="en-US" sz="1000" b="1" dirty="0">
                  <a:latin typeface="Meiryo" panose="020B0604030504040204" pitchFamily="34" charset="-128"/>
                  <a:ea typeface="Meiryo" panose="020B0604030504040204" pitchFamily="34" charset="-128"/>
                </a:rPr>
                <a:t>のヘルプとラーニング＞</a:t>
              </a:r>
              <a:endParaRPr lang="en-US" altLang="ja-JP" sz="1000" dirty="0">
                <a:latin typeface="Meiryo" panose="020B0604030504040204" pitchFamily="34" charset="-128"/>
                <a:ea typeface="Meiryo" panose="020B0604030504040204" pitchFamily="34" charset="-128"/>
              </a:endParaRPr>
            </a:p>
            <a:p>
              <a:r>
                <a:rPr lang="en-US" altLang="ja-JP" sz="1000" dirty="0">
                  <a:latin typeface="Meiryo" panose="020B0604030504040204" pitchFamily="34" charset="-128"/>
                  <a:ea typeface="Meiryo" panose="020B0604030504040204" pitchFamily="34" charset="-128"/>
                </a:rPr>
                <a:t>https://</a:t>
              </a:r>
              <a:r>
                <a:rPr lang="en-US" altLang="ja-JP" sz="1000" dirty="0" err="1">
                  <a:latin typeface="Meiryo" panose="020B0604030504040204" pitchFamily="34" charset="-128"/>
                  <a:ea typeface="Meiryo" panose="020B0604030504040204" pitchFamily="34" charset="-128"/>
                </a:rPr>
                <a:t>support.microsoft.com</a:t>
              </a:r>
              <a:r>
                <a:rPr lang="en-US" altLang="ja-JP" sz="1000" dirty="0">
                  <a:latin typeface="Meiryo" panose="020B0604030504040204" pitchFamily="34" charset="-128"/>
                  <a:ea typeface="Meiryo" panose="020B0604030504040204" pitchFamily="34" charset="-128"/>
                </a:rPr>
                <a:t>/ja-</a:t>
              </a:r>
              <a:r>
                <a:rPr lang="en-US" altLang="ja-JP" sz="1000" dirty="0" err="1">
                  <a:latin typeface="Meiryo" panose="020B0604030504040204" pitchFamily="34" charset="-128"/>
                  <a:ea typeface="Meiryo" panose="020B0604030504040204" pitchFamily="34" charset="-128"/>
                </a:rPr>
                <a:t>jp</a:t>
              </a:r>
              <a:r>
                <a:rPr lang="en-US" altLang="ja-JP" sz="1000" dirty="0">
                  <a:latin typeface="Meiryo" panose="020B0604030504040204" pitchFamily="34" charset="-128"/>
                  <a:ea typeface="Meiryo" panose="020B0604030504040204" pitchFamily="34" charset="-128"/>
                </a:rPr>
                <a:t>/teams</a:t>
              </a:r>
            </a:p>
          </p:txBody>
        </p:sp>
      </p:grpSp>
      <p:cxnSp>
        <p:nvCxnSpPr>
          <p:cNvPr id="26" name="直線コネクタ 25">
            <a:extLst>
              <a:ext uri="{FF2B5EF4-FFF2-40B4-BE49-F238E27FC236}">
                <a16:creationId xmlns:a16="http://schemas.microsoft.com/office/drawing/2014/main" id="{BC1B7F80-DD13-68D9-AFBC-B20430A79077}"/>
              </a:ext>
            </a:extLst>
          </p:cNvPr>
          <p:cNvCxnSpPr>
            <a:cxnSpLocks/>
          </p:cNvCxnSpPr>
          <p:nvPr/>
        </p:nvCxnSpPr>
        <p:spPr>
          <a:xfrm>
            <a:off x="7486650" y="165666"/>
            <a:ext cx="0" cy="7260725"/>
          </a:xfrm>
          <a:prstGeom prst="line">
            <a:avLst/>
          </a:prstGeom>
          <a:ln w="28575" cap="rnd">
            <a:solidFill>
              <a:srgbClr val="0B5CFF"/>
            </a:solidFill>
            <a:prstDash val="sysDot"/>
          </a:ln>
        </p:spPr>
        <p:style>
          <a:lnRef idx="1">
            <a:schemeClr val="accent1"/>
          </a:lnRef>
          <a:fillRef idx="0">
            <a:schemeClr val="accent1"/>
          </a:fillRef>
          <a:effectRef idx="0">
            <a:schemeClr val="accent1"/>
          </a:effectRef>
          <a:fontRef idx="minor">
            <a:schemeClr val="tx1"/>
          </a:fontRef>
        </p:style>
      </p:cxnSp>
      <p:pic>
        <p:nvPicPr>
          <p:cNvPr id="4098" name="Picture 2">
            <a:extLst>
              <a:ext uri="{FF2B5EF4-FFF2-40B4-BE49-F238E27FC236}">
                <a16:creationId xmlns:a16="http://schemas.microsoft.com/office/drawing/2014/main" id="{B2953906-5B27-15AA-2A9C-169B17A76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6621" y="3403545"/>
            <a:ext cx="1758890" cy="1758890"/>
          </a:xfrm>
          <a:prstGeom prst="rect">
            <a:avLst/>
          </a:prstGeom>
          <a:noFill/>
          <a:extLst>
            <a:ext uri="{909E8E84-426E-40DD-AFC4-6F175D3DCCD1}">
              <a14:hiddenFill xmlns:a14="http://schemas.microsoft.com/office/drawing/2010/main">
                <a:solidFill>
                  <a:srgbClr val="FFFFFF"/>
                </a:solidFill>
              </a14:hiddenFill>
            </a:ext>
          </a:extLst>
        </p:spPr>
      </p:pic>
      <p:sp>
        <p:nvSpPr>
          <p:cNvPr id="41" name="角丸四角形 113">
            <a:extLst>
              <a:ext uri="{FF2B5EF4-FFF2-40B4-BE49-F238E27FC236}">
                <a16:creationId xmlns:a16="http://schemas.microsoft.com/office/drawing/2014/main" id="{14D59E28-DEF7-496D-94B6-03171AE1D2AA}"/>
              </a:ext>
            </a:extLst>
          </p:cNvPr>
          <p:cNvSpPr/>
          <p:nvPr/>
        </p:nvSpPr>
        <p:spPr>
          <a:xfrm>
            <a:off x="719999" y="5235125"/>
            <a:ext cx="6273369" cy="2057400"/>
          </a:xfrm>
          <a:prstGeom prst="roundRect">
            <a:avLst>
              <a:gd name="adj" fmla="val 3454"/>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95F9919E-D3AF-4C50-9F63-B1403243717E}"/>
              </a:ext>
            </a:extLst>
          </p:cNvPr>
          <p:cNvSpPr txBox="1"/>
          <p:nvPr/>
        </p:nvSpPr>
        <p:spPr>
          <a:xfrm>
            <a:off x="843019" y="5457996"/>
            <a:ext cx="1985596" cy="384721"/>
          </a:xfrm>
          <a:prstGeom prst="rect">
            <a:avLst/>
          </a:prstGeom>
          <a:noFill/>
        </p:spPr>
        <p:txBody>
          <a:bodyPr wrap="square">
            <a:spAutoFit/>
          </a:bodyPr>
          <a:lstStyle/>
          <a:p>
            <a:r>
              <a:rPr lang="en-US" altLang="ja-JP" sz="1900" b="1" dirty="0">
                <a:latin typeface="Meiryo" panose="020B0604030504040204" pitchFamily="34" charset="-128"/>
                <a:ea typeface="Meiryo" panose="020B0604030504040204" pitchFamily="34" charset="-128"/>
              </a:rPr>
              <a:t>Exif</a:t>
            </a:r>
            <a:endParaRPr lang="ja-JP" altLang="en-US" sz="1900" b="1" dirty="0">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2F76FD7B-78EA-4551-9605-E3263E2CD1B0}"/>
              </a:ext>
            </a:extLst>
          </p:cNvPr>
          <p:cNvSpPr txBox="1"/>
          <p:nvPr/>
        </p:nvSpPr>
        <p:spPr>
          <a:xfrm>
            <a:off x="1527971" y="5408134"/>
            <a:ext cx="4977687" cy="553998"/>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カメラの機種や撮影時の条件情報を画像に埋め込んでいて、ビューワや写真編集ソフトなどで参照、応用すること</a:t>
            </a:r>
            <a:r>
              <a:rPr lang="ja-JP" altLang="en-US" sz="1000" dirty="0" smtClean="0">
                <a:latin typeface="Meiryo" panose="020B0604030504040204" pitchFamily="34" charset="-128"/>
                <a:ea typeface="Meiryo" panose="020B0604030504040204" pitchFamily="34" charset="-128"/>
              </a:rPr>
              <a:t>ができます。埋め込まれて</a:t>
            </a:r>
            <a:r>
              <a:rPr lang="ja-JP" altLang="en-US" sz="1000" dirty="0">
                <a:latin typeface="Meiryo" panose="020B0604030504040204" pitchFamily="34" charset="-128"/>
                <a:ea typeface="Meiryo" panose="020B0604030504040204" pitchFamily="34" charset="-128"/>
              </a:rPr>
              <a:t>いる情報としては、撮影日時・解像度・位置情報など</a:t>
            </a:r>
            <a:r>
              <a:rPr lang="ja-JP" altLang="en-US" sz="1000" dirty="0" smtClean="0">
                <a:latin typeface="Meiryo" panose="020B0604030504040204" pitchFamily="34" charset="-128"/>
                <a:ea typeface="Meiryo" panose="020B0604030504040204" pitchFamily="34" charset="-128"/>
              </a:rPr>
              <a:t>があります。</a:t>
            </a:r>
            <a:endParaRPr lang="en-US" altLang="ja-JP" sz="1000" dirty="0">
              <a:latin typeface="Meiryo" panose="020B0604030504040204" pitchFamily="34" charset="-128"/>
              <a:ea typeface="Meiryo" panose="020B0604030504040204" pitchFamily="34" charset="-128"/>
            </a:endParaRPr>
          </a:p>
        </p:txBody>
      </p:sp>
      <p:pic>
        <p:nvPicPr>
          <p:cNvPr id="43" name="図 42">
            <a:extLst>
              <a:ext uri="{FF2B5EF4-FFF2-40B4-BE49-F238E27FC236}">
                <a16:creationId xmlns:a16="http://schemas.microsoft.com/office/drawing/2014/main" id="{C2D76C04-C984-40BF-BC3B-6B3401A382AE}"/>
              </a:ext>
            </a:extLst>
          </p:cNvPr>
          <p:cNvPicPr>
            <a:picLocks noChangeAspect="1"/>
          </p:cNvPicPr>
          <p:nvPr/>
        </p:nvPicPr>
        <p:blipFill>
          <a:blip r:embed="rId3"/>
          <a:stretch>
            <a:fillRect/>
          </a:stretch>
        </p:blipFill>
        <p:spPr>
          <a:xfrm>
            <a:off x="6505659" y="5133026"/>
            <a:ext cx="342900" cy="342900"/>
          </a:xfrm>
          <a:prstGeom prst="rect">
            <a:avLst/>
          </a:prstGeom>
        </p:spPr>
      </p:pic>
      <p:pic>
        <p:nvPicPr>
          <p:cNvPr id="4" name="図 3">
            <a:extLst>
              <a:ext uri="{FF2B5EF4-FFF2-40B4-BE49-F238E27FC236}">
                <a16:creationId xmlns:a16="http://schemas.microsoft.com/office/drawing/2014/main" id="{1B6406AD-731C-4F70-8B2C-BCE8CD472EDD}"/>
              </a:ext>
            </a:extLst>
          </p:cNvPr>
          <p:cNvPicPr>
            <a:picLocks noChangeAspect="1"/>
          </p:cNvPicPr>
          <p:nvPr/>
        </p:nvPicPr>
        <p:blipFill>
          <a:blip r:embed="rId6"/>
          <a:stretch>
            <a:fillRect/>
          </a:stretch>
        </p:blipFill>
        <p:spPr>
          <a:xfrm>
            <a:off x="5516981" y="5962132"/>
            <a:ext cx="821975" cy="1261111"/>
          </a:xfrm>
          <a:prstGeom prst="rect">
            <a:avLst/>
          </a:prstGeom>
        </p:spPr>
      </p:pic>
      <p:sp>
        <p:nvSpPr>
          <p:cNvPr id="14" name="正方形/長方形 13">
            <a:extLst>
              <a:ext uri="{FF2B5EF4-FFF2-40B4-BE49-F238E27FC236}">
                <a16:creationId xmlns:a16="http://schemas.microsoft.com/office/drawing/2014/main" id="{3B13F480-62C6-450A-8500-E57F9FE26CF0}"/>
              </a:ext>
            </a:extLst>
          </p:cNvPr>
          <p:cNvSpPr/>
          <p:nvPr/>
        </p:nvSpPr>
        <p:spPr>
          <a:xfrm>
            <a:off x="5557742" y="6867525"/>
            <a:ext cx="678657" cy="14878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a:extLst>
              <a:ext uri="{FF2B5EF4-FFF2-40B4-BE49-F238E27FC236}">
                <a16:creationId xmlns:a16="http://schemas.microsoft.com/office/drawing/2014/main" id="{17841454-CA97-4DF1-B999-769E402A3BEA}"/>
              </a:ext>
            </a:extLst>
          </p:cNvPr>
          <p:cNvGrpSpPr/>
          <p:nvPr/>
        </p:nvGrpSpPr>
        <p:grpSpPr>
          <a:xfrm>
            <a:off x="3663154" y="6678790"/>
            <a:ext cx="1816776" cy="526256"/>
            <a:chOff x="5003683" y="6236494"/>
            <a:chExt cx="1816776" cy="526256"/>
          </a:xfrm>
        </p:grpSpPr>
        <p:pic>
          <p:nvPicPr>
            <p:cNvPr id="13" name="図 12">
              <a:extLst>
                <a:ext uri="{FF2B5EF4-FFF2-40B4-BE49-F238E27FC236}">
                  <a16:creationId xmlns:a16="http://schemas.microsoft.com/office/drawing/2014/main" id="{8E22F466-CDC0-46A1-B07E-E7AFBD5081E5}"/>
                </a:ext>
              </a:extLst>
            </p:cNvPr>
            <p:cNvPicPr>
              <a:picLocks noChangeAspect="1"/>
            </p:cNvPicPr>
            <p:nvPr/>
          </p:nvPicPr>
          <p:blipFill rotWithShape="1">
            <a:blip r:embed="rId7"/>
            <a:srcRect l="2757" r="15952"/>
            <a:stretch/>
          </p:blipFill>
          <p:spPr>
            <a:xfrm>
              <a:off x="5024996" y="6255674"/>
              <a:ext cx="1740777" cy="469049"/>
            </a:xfrm>
            <a:prstGeom prst="rect">
              <a:avLst/>
            </a:prstGeom>
          </p:spPr>
        </p:pic>
        <p:sp>
          <p:nvSpPr>
            <p:cNvPr id="57" name="正方形/長方形 56">
              <a:extLst>
                <a:ext uri="{FF2B5EF4-FFF2-40B4-BE49-F238E27FC236}">
                  <a16:creationId xmlns:a16="http://schemas.microsoft.com/office/drawing/2014/main" id="{8CE36565-BAD1-4A19-B9DB-F2D7F3D5DB3C}"/>
                </a:ext>
              </a:extLst>
            </p:cNvPr>
            <p:cNvSpPr/>
            <p:nvPr/>
          </p:nvSpPr>
          <p:spPr>
            <a:xfrm>
              <a:off x="5003683" y="6236494"/>
              <a:ext cx="1816776" cy="52625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E0595546-5FE0-434B-955F-1768E65139DE}"/>
              </a:ext>
            </a:extLst>
          </p:cNvPr>
          <p:cNvPicPr>
            <a:picLocks noChangeAspect="1"/>
          </p:cNvPicPr>
          <p:nvPr/>
        </p:nvPicPr>
        <p:blipFill>
          <a:blip r:embed="rId8"/>
          <a:stretch>
            <a:fillRect/>
          </a:stretch>
        </p:blipFill>
        <p:spPr>
          <a:xfrm>
            <a:off x="2686455" y="5963540"/>
            <a:ext cx="711162" cy="1264920"/>
          </a:xfrm>
          <a:prstGeom prst="rect">
            <a:avLst/>
          </a:prstGeom>
        </p:spPr>
      </p:pic>
      <p:pic>
        <p:nvPicPr>
          <p:cNvPr id="20" name="図 19" descr="コンピューターのスクリーンショット&#10;&#10;低い精度で自動的に生成された説明">
            <a:extLst>
              <a:ext uri="{FF2B5EF4-FFF2-40B4-BE49-F238E27FC236}">
                <a16:creationId xmlns:a16="http://schemas.microsoft.com/office/drawing/2014/main" id="{1BE670A6-35CC-4EEC-A8F1-6C712B488D74}"/>
              </a:ext>
            </a:extLst>
          </p:cNvPr>
          <p:cNvPicPr>
            <a:picLocks noChangeAspect="1"/>
          </p:cNvPicPr>
          <p:nvPr/>
        </p:nvPicPr>
        <p:blipFill>
          <a:blip r:embed="rId9"/>
          <a:stretch>
            <a:fillRect/>
          </a:stretch>
        </p:blipFill>
        <p:spPr>
          <a:xfrm>
            <a:off x="1904508" y="5964860"/>
            <a:ext cx="710420" cy="1263600"/>
          </a:xfrm>
          <a:prstGeom prst="rect">
            <a:avLst/>
          </a:prstGeom>
        </p:spPr>
      </p:pic>
      <p:sp>
        <p:nvSpPr>
          <p:cNvPr id="23" name="正方形/長方形 22">
            <a:extLst>
              <a:ext uri="{FF2B5EF4-FFF2-40B4-BE49-F238E27FC236}">
                <a16:creationId xmlns:a16="http://schemas.microsoft.com/office/drawing/2014/main" id="{1F6F6D1D-5019-4AAA-85DF-AAE21703ACB1}"/>
              </a:ext>
            </a:extLst>
          </p:cNvPr>
          <p:cNvSpPr/>
          <p:nvPr/>
        </p:nvSpPr>
        <p:spPr>
          <a:xfrm>
            <a:off x="1896958" y="7058025"/>
            <a:ext cx="720000" cy="96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角丸四角形 11">
            <a:extLst>
              <a:ext uri="{FF2B5EF4-FFF2-40B4-BE49-F238E27FC236}">
                <a16:creationId xmlns:a16="http://schemas.microsoft.com/office/drawing/2014/main" id="{0B309D22-29CE-464E-82F1-C18F408DDFA8}"/>
              </a:ext>
            </a:extLst>
          </p:cNvPr>
          <p:cNvSpPr/>
          <p:nvPr/>
        </p:nvSpPr>
        <p:spPr>
          <a:xfrm>
            <a:off x="2296963" y="7134225"/>
            <a:ext cx="124157" cy="113959"/>
          </a:xfrm>
          <a:prstGeom prst="roundRect">
            <a:avLst>
              <a:gd name="adj" fmla="val 16667"/>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形吹き出し 24">
            <a:extLst>
              <a:ext uri="{FF2B5EF4-FFF2-40B4-BE49-F238E27FC236}">
                <a16:creationId xmlns:a16="http://schemas.microsoft.com/office/drawing/2014/main" id="{7EA0FC89-64CE-434C-A1D8-4A013969342A}"/>
              </a:ext>
            </a:extLst>
          </p:cNvPr>
          <p:cNvSpPr/>
          <p:nvPr/>
        </p:nvSpPr>
        <p:spPr>
          <a:xfrm>
            <a:off x="1168924" y="6460788"/>
            <a:ext cx="1078401" cy="595873"/>
          </a:xfrm>
          <a:prstGeom prst="wedgeEllipseCallout">
            <a:avLst>
              <a:gd name="adj1" fmla="val 51038"/>
              <a:gd name="adj2" fmla="val 53896"/>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807707D9-2E35-420C-94D0-D82B46538EBC}"/>
              </a:ext>
            </a:extLst>
          </p:cNvPr>
          <p:cNvSpPr txBox="1"/>
          <p:nvPr/>
        </p:nvSpPr>
        <p:spPr>
          <a:xfrm>
            <a:off x="1307707" y="6652394"/>
            <a:ext cx="807618" cy="261609"/>
          </a:xfrm>
          <a:prstGeom prst="rect">
            <a:avLst/>
          </a:prstGeom>
          <a:noFill/>
        </p:spPr>
        <p:txBody>
          <a:bodyPr wrap="square">
            <a:spAutoFit/>
          </a:bodyPr>
          <a:lstStyle/>
          <a:p>
            <a:pPr algn="ctr"/>
            <a:r>
              <a:rPr lang="ja-JP" altLang="en-US" sz="1100" b="1" dirty="0">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77EBC372-FC0A-4200-80E0-E04557EBA6BD}"/>
              </a:ext>
            </a:extLst>
          </p:cNvPr>
          <p:cNvSpPr txBox="1"/>
          <p:nvPr/>
        </p:nvSpPr>
        <p:spPr>
          <a:xfrm>
            <a:off x="1077516" y="5962132"/>
            <a:ext cx="723275" cy="276999"/>
          </a:xfrm>
          <a:prstGeom prst="rect">
            <a:avLst/>
          </a:prstGeom>
          <a:noFill/>
        </p:spPr>
        <p:txBody>
          <a:bodyPr wrap="none" rtlCol="0">
            <a:spAutoFit/>
          </a:bodyPr>
          <a:lstStyle/>
          <a:p>
            <a:r>
              <a:rPr kumimoji="1" lang="ja-JP" altLang="en-US" sz="600" dirty="0">
                <a:latin typeface="メイリオ" panose="020B0604030504040204" pitchFamily="50" charset="-128"/>
                <a:ea typeface="メイリオ" panose="020B0604030504040204" pitchFamily="50" charset="-128"/>
              </a:rPr>
              <a:t>・スマホで</a:t>
            </a:r>
            <a:endParaRPr kumimoji="1" lang="en-US" altLang="ja-JP" sz="600" dirty="0">
              <a:latin typeface="メイリオ" panose="020B0604030504040204" pitchFamily="50" charset="-128"/>
              <a:ea typeface="メイリオ" panose="020B0604030504040204" pitchFamily="50" charset="-128"/>
            </a:endParaRPr>
          </a:p>
          <a:p>
            <a:r>
              <a:rPr kumimoji="1" lang="ja-JP" altLang="en-US" sz="600" dirty="0">
                <a:latin typeface="メイリオ" panose="020B0604030504040204" pitchFamily="50" charset="-128"/>
                <a:ea typeface="メイリオ" panose="020B0604030504040204" pitchFamily="50" charset="-128"/>
              </a:rPr>
              <a:t>　確認する方法</a:t>
            </a:r>
          </a:p>
        </p:txBody>
      </p:sp>
      <p:sp>
        <p:nvSpPr>
          <p:cNvPr id="67" name="テキスト ボックス 66">
            <a:extLst>
              <a:ext uri="{FF2B5EF4-FFF2-40B4-BE49-F238E27FC236}">
                <a16:creationId xmlns:a16="http://schemas.microsoft.com/office/drawing/2014/main" id="{8B904B49-E297-4D42-8EFF-59699287108E}"/>
              </a:ext>
            </a:extLst>
          </p:cNvPr>
          <p:cNvSpPr txBox="1"/>
          <p:nvPr/>
        </p:nvSpPr>
        <p:spPr>
          <a:xfrm>
            <a:off x="3623900" y="5962132"/>
            <a:ext cx="723275" cy="276999"/>
          </a:xfrm>
          <a:prstGeom prst="rect">
            <a:avLst/>
          </a:prstGeom>
          <a:noFill/>
        </p:spPr>
        <p:txBody>
          <a:bodyPr wrap="none" rtlCol="0">
            <a:spAutoFit/>
          </a:bodyPr>
          <a:lstStyle/>
          <a:p>
            <a:r>
              <a:rPr kumimoji="1" lang="ja-JP" altLang="en-US" sz="600" dirty="0">
                <a:latin typeface="メイリオ" panose="020B0604030504040204" pitchFamily="50" charset="-128"/>
                <a:ea typeface="メイリオ" panose="020B0604030504040204" pitchFamily="50" charset="-128"/>
              </a:rPr>
              <a:t>・パソコンで</a:t>
            </a:r>
            <a:endParaRPr kumimoji="1" lang="en-US" altLang="ja-JP" sz="600" dirty="0">
              <a:latin typeface="メイリオ" panose="020B0604030504040204" pitchFamily="50" charset="-128"/>
              <a:ea typeface="メイリオ" panose="020B0604030504040204" pitchFamily="50" charset="-128"/>
            </a:endParaRPr>
          </a:p>
          <a:p>
            <a:r>
              <a:rPr kumimoji="1" lang="ja-JP" altLang="en-US" sz="600" dirty="0">
                <a:latin typeface="メイリオ" panose="020B0604030504040204" pitchFamily="50" charset="-128"/>
                <a:ea typeface="メイリオ" panose="020B0604030504040204" pitchFamily="50" charset="-128"/>
              </a:rPr>
              <a:t>　確認する方法</a:t>
            </a:r>
          </a:p>
        </p:txBody>
      </p:sp>
      <p:sp>
        <p:nvSpPr>
          <p:cNvPr id="69" name="テキスト ボックス 68">
            <a:extLst>
              <a:ext uri="{FF2B5EF4-FFF2-40B4-BE49-F238E27FC236}">
                <a16:creationId xmlns:a16="http://schemas.microsoft.com/office/drawing/2014/main" id="{84C0249A-BF5B-42BF-81B6-8D4C79913E49}"/>
              </a:ext>
            </a:extLst>
          </p:cNvPr>
          <p:cNvSpPr txBox="1"/>
          <p:nvPr/>
        </p:nvSpPr>
        <p:spPr>
          <a:xfrm>
            <a:off x="3623900" y="6286110"/>
            <a:ext cx="1877437" cy="276999"/>
          </a:xfrm>
          <a:prstGeom prst="rect">
            <a:avLst/>
          </a:prstGeom>
          <a:noFill/>
        </p:spPr>
        <p:txBody>
          <a:bodyPr wrap="none" rtlCol="0">
            <a:spAutoFit/>
          </a:bodyPr>
          <a:lstStyle/>
          <a:p>
            <a:r>
              <a:rPr kumimoji="1" lang="ja-JP" altLang="en-US" sz="600" dirty="0">
                <a:latin typeface="メイリオ" panose="020B0604030504040204" pitchFamily="50" charset="-128"/>
                <a:ea typeface="メイリオ" panose="020B0604030504040204" pitchFamily="50" charset="-128"/>
              </a:rPr>
              <a:t>画像データを右クリックし、プロパティの詳細を</a:t>
            </a:r>
            <a:endParaRPr kumimoji="1" lang="en-US" altLang="ja-JP" sz="600" dirty="0">
              <a:latin typeface="メイリオ" panose="020B0604030504040204" pitchFamily="50" charset="-128"/>
              <a:ea typeface="メイリオ" panose="020B0604030504040204" pitchFamily="50" charset="-128"/>
            </a:endParaRPr>
          </a:p>
          <a:p>
            <a:r>
              <a:rPr kumimoji="1" lang="ja-JP" altLang="en-US" sz="600" dirty="0">
                <a:latin typeface="メイリオ" panose="020B0604030504040204" pitchFamily="50" charset="-128"/>
                <a:ea typeface="メイリオ" panose="020B0604030504040204" pitchFamily="50" charset="-128"/>
              </a:rPr>
              <a:t>クリックすると確認できます</a:t>
            </a:r>
          </a:p>
        </p:txBody>
      </p:sp>
    </p:spTree>
    <p:extLst>
      <p:ext uri="{BB962C8B-B14F-4D97-AF65-F5344CB8AC3E}">
        <p14:creationId xmlns:p14="http://schemas.microsoft.com/office/powerpoint/2010/main" val="1764638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a:extLst>
              <a:ext uri="{FF2B5EF4-FFF2-40B4-BE49-F238E27FC236}">
                <a16:creationId xmlns:a16="http://schemas.microsoft.com/office/drawing/2014/main" id="{A9575C32-0924-B273-D6EC-8241DD6E38E6}"/>
              </a:ext>
            </a:extLst>
          </p:cNvPr>
          <p:cNvSpPr/>
          <p:nvPr/>
        </p:nvSpPr>
        <p:spPr>
          <a:xfrm>
            <a:off x="752684" y="593558"/>
            <a:ext cx="9398480" cy="6272463"/>
          </a:xfrm>
          <a:prstGeom prst="roundRect">
            <a:avLst>
              <a:gd name="adj" fmla="val 1570"/>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D739E23-7F53-F943-2A3C-D03DD784E6DA}"/>
              </a:ext>
            </a:extLst>
          </p:cNvPr>
          <p:cNvSpPr txBox="1"/>
          <p:nvPr/>
        </p:nvSpPr>
        <p:spPr>
          <a:xfrm>
            <a:off x="1314505" y="1623037"/>
            <a:ext cx="8274838" cy="2363468"/>
          </a:xfrm>
          <a:prstGeom prst="rect">
            <a:avLst/>
          </a:prstGeom>
          <a:noFill/>
        </p:spPr>
        <p:txBody>
          <a:bodyPr wrap="square">
            <a:spAutoFit/>
          </a:bodyPr>
          <a:lstStyle/>
          <a:p>
            <a:pPr>
              <a:lnSpc>
                <a:spcPts val="1640"/>
              </a:lnSpc>
            </a:pPr>
            <a:r>
              <a:rPr lang="en-US" altLang="ja-JP" sz="1400" dirty="0">
                <a:latin typeface="Meiryo" panose="020B0604030504040204" pitchFamily="34" charset="-128"/>
                <a:ea typeface="Meiryo" panose="020B0604030504040204" pitchFamily="34" charset="-128"/>
              </a:rPr>
              <a:t>【</a:t>
            </a:r>
            <a:r>
              <a:rPr lang="ja-JP" altLang="en-US" sz="1400" dirty="0">
                <a:latin typeface="Meiryo" panose="020B0604030504040204" pitchFamily="34" charset="-128"/>
                <a:ea typeface="Meiryo" panose="020B0604030504040204" pitchFamily="34" charset="-128"/>
              </a:rPr>
              <a:t>免責</a:t>
            </a:r>
            <a:r>
              <a:rPr lang="en-US" altLang="ja-JP" sz="1400" dirty="0">
                <a:latin typeface="Meiryo" panose="020B0604030504040204" pitchFamily="34" charset="-128"/>
                <a:ea typeface="Meiryo" panose="020B0604030504040204" pitchFamily="34" charset="-128"/>
              </a:rPr>
              <a:t>】</a:t>
            </a:r>
          </a:p>
          <a:p>
            <a:pPr>
              <a:lnSpc>
                <a:spcPts val="1840"/>
              </a:lnSpc>
            </a:pPr>
            <a:r>
              <a:rPr lang="ja-JP" altLang="en-US" sz="1200" dirty="0">
                <a:latin typeface="Meiryo" panose="020B0604030504040204" pitchFamily="34" charset="-128"/>
                <a:ea typeface="Meiryo" panose="020B0604030504040204" pitchFamily="34" charset="-128"/>
              </a:rPr>
              <a:t>※本ガイドブックで紹介しているアプリ</a:t>
            </a:r>
            <a:r>
              <a:rPr lang="ja-JP" altLang="en-US" sz="1200" dirty="0">
                <a:solidFill>
                  <a:srgbClr val="211D1E"/>
                </a:solidFill>
                <a:latin typeface="Meiryo" panose="020B0604030504040204" pitchFamily="34" charset="-128"/>
                <a:ea typeface="Meiryo" panose="020B0604030504040204" pitchFamily="34" charset="-128"/>
              </a:rPr>
              <a:t>、</a:t>
            </a:r>
            <a:r>
              <a:rPr lang="ja-JP" altLang="en-US" sz="1200" dirty="0">
                <a:solidFill>
                  <a:srgbClr val="211D1E"/>
                </a:solidFill>
                <a:effectLst/>
                <a:latin typeface="Meiryo" panose="020B0604030504040204" pitchFamily="34" charset="-128"/>
                <a:ea typeface="Meiryo" panose="020B0604030504040204" pitchFamily="34" charset="-128"/>
              </a:rPr>
              <a:t>サービス内容や情報は</a:t>
            </a:r>
            <a:r>
              <a:rPr lang="en-US" altLang="ja-JP" sz="1200" dirty="0">
                <a:solidFill>
                  <a:srgbClr val="211D1E"/>
                </a:solidFill>
                <a:effectLst/>
                <a:latin typeface="Meiryo" panose="020B0604030504040204" pitchFamily="34" charset="-128"/>
                <a:ea typeface="Meiryo" panose="020B0604030504040204" pitchFamily="34" charset="-128"/>
              </a:rPr>
              <a:t>2022</a:t>
            </a:r>
            <a:r>
              <a:rPr lang="ja-JP" altLang="en-US" sz="1200" dirty="0">
                <a:solidFill>
                  <a:srgbClr val="211D1E"/>
                </a:solidFill>
                <a:effectLst/>
                <a:latin typeface="Meiryo" panose="020B0604030504040204" pitchFamily="34" charset="-128"/>
                <a:ea typeface="Meiryo" panose="020B0604030504040204" pitchFamily="34" charset="-128"/>
              </a:rPr>
              <a:t>年</a:t>
            </a:r>
            <a:r>
              <a:rPr lang="en-US" altLang="ja-JP" sz="1200" dirty="0">
                <a:solidFill>
                  <a:srgbClr val="211D1E"/>
                </a:solidFill>
                <a:effectLst/>
                <a:latin typeface="Meiryo" panose="020B0604030504040204" pitchFamily="34" charset="-128"/>
                <a:ea typeface="Meiryo" panose="020B0604030504040204" pitchFamily="34" charset="-128"/>
              </a:rPr>
              <a:t>12</a:t>
            </a:r>
            <a:r>
              <a:rPr lang="ja-JP" altLang="en-US" sz="1200" dirty="0">
                <a:solidFill>
                  <a:srgbClr val="211D1E"/>
                </a:solidFill>
                <a:effectLst/>
                <a:latin typeface="Meiryo" panose="020B0604030504040204" pitchFamily="34" charset="-128"/>
                <a:ea typeface="Meiryo" panose="020B0604030504040204" pitchFamily="34" charset="-128"/>
              </a:rPr>
              <a:t>月時点のものです。内容については変更</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a:t>
            </a:r>
            <a:r>
              <a:rPr lang="ja-JP" altLang="en-US" sz="1200" dirty="0">
                <a:solidFill>
                  <a:srgbClr val="211D1E"/>
                </a:solidFill>
                <a:effectLst/>
                <a:latin typeface="Meiryo" panose="020B0604030504040204" pitchFamily="34" charset="-128"/>
                <a:ea typeface="Meiryo" panose="020B0604030504040204" pitchFamily="34" charset="-128"/>
              </a:rPr>
              <a:t>される場合もあります。あらかじめご了承ください。</a:t>
            </a:r>
          </a:p>
          <a:p>
            <a:pPr>
              <a:lnSpc>
                <a:spcPts val="1840"/>
              </a:lnSpc>
            </a:pPr>
            <a:r>
              <a:rPr lang="ja-JP" altLang="en-US" sz="1200" dirty="0">
                <a:latin typeface="Meiryo" panose="020B0604030504040204" pitchFamily="34" charset="-128"/>
                <a:ea typeface="Meiryo" panose="020B0604030504040204" pitchFamily="34" charset="-128"/>
              </a:rPr>
              <a:t>※掲</a:t>
            </a:r>
            <a:r>
              <a:rPr lang="ja-JP" altLang="en-US" sz="1200" dirty="0">
                <a:solidFill>
                  <a:srgbClr val="211D1E"/>
                </a:solidFill>
                <a:effectLst/>
                <a:latin typeface="Meiryo" panose="020B0604030504040204" pitchFamily="34" charset="-128"/>
                <a:ea typeface="Meiryo" panose="020B0604030504040204" pitchFamily="34" charset="-128"/>
              </a:rPr>
              <a:t>載している情報や製品、アプリの利用により生じた損害については一切の責任を負いませんので、ご了承ください。</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en-US" altLang="ja-JP" sz="1200" dirty="0">
                <a:solidFill>
                  <a:srgbClr val="211D1E"/>
                </a:solidFill>
                <a:effectLst/>
                <a:latin typeface="Meiryo" panose="020B0604030504040204" pitchFamily="34" charset="-128"/>
                <a:ea typeface="Meiryo" panose="020B0604030504040204" pitchFamily="34" charset="-128"/>
              </a:rPr>
              <a:t>※</a:t>
            </a:r>
            <a:r>
              <a:rPr lang="ja-JP" altLang="en-US" sz="1200" dirty="0">
                <a:solidFill>
                  <a:srgbClr val="211D1E"/>
                </a:solidFill>
                <a:effectLst/>
                <a:latin typeface="Meiryo" panose="020B0604030504040204" pitchFamily="34" charset="-128"/>
                <a:ea typeface="Meiryo" panose="020B0604030504040204" pitchFamily="34" charset="-128"/>
              </a:rPr>
              <a:t>本ガイドブックで紹介している操作手順は、</a:t>
            </a:r>
            <a:r>
              <a:rPr lang="en" altLang="ja-JP" sz="1200" dirty="0">
                <a:solidFill>
                  <a:srgbClr val="211D1E"/>
                </a:solidFill>
                <a:latin typeface="Meiryo" panose="020B0604030504040204" pitchFamily="34" charset="-128"/>
                <a:ea typeface="Meiryo" panose="020B0604030504040204" pitchFamily="34" charset="-128"/>
              </a:rPr>
              <a:t>Windows</a:t>
            </a:r>
            <a:r>
              <a:rPr lang="en-US" altLang="ja-JP" sz="1200" dirty="0">
                <a:solidFill>
                  <a:srgbClr val="211D1E"/>
                </a:solidFill>
                <a:latin typeface="Meiryo" panose="020B0604030504040204" pitchFamily="34" charset="-128"/>
                <a:ea typeface="Meiryo" panose="020B0604030504040204" pitchFamily="34" charset="-128"/>
              </a:rPr>
              <a:t> 10</a:t>
            </a:r>
            <a:r>
              <a:rPr lang="ja-JP" altLang="en-US" sz="1200" dirty="0">
                <a:solidFill>
                  <a:srgbClr val="211D1E"/>
                </a:solidFill>
                <a:effectLst/>
                <a:latin typeface="Meiryo" panose="020B0604030504040204" pitchFamily="34" charset="-128"/>
                <a:ea typeface="Meiryo" panose="020B0604030504040204" pitchFamily="34" charset="-128"/>
              </a:rPr>
              <a:t>を使って説明しています。機種や</a:t>
            </a:r>
            <a:r>
              <a:rPr lang="en" altLang="ja-JP" sz="1200" dirty="0">
                <a:solidFill>
                  <a:srgbClr val="211D1E"/>
                </a:solidFill>
                <a:effectLst/>
                <a:latin typeface="Meiryo" panose="020B0604030504040204" pitchFamily="34" charset="-128"/>
                <a:ea typeface="Meiryo" panose="020B0604030504040204" pitchFamily="34" charset="-128"/>
              </a:rPr>
              <a:t>OS</a:t>
            </a:r>
            <a:r>
              <a:rPr lang="ja-JP" altLang="en-US" sz="1200" dirty="0">
                <a:solidFill>
                  <a:srgbClr val="211D1E"/>
                </a:solidFill>
                <a:effectLst/>
                <a:latin typeface="Meiryo" panose="020B0604030504040204" pitchFamily="34" charset="-128"/>
                <a:ea typeface="Meiryo" panose="020B0604030504040204" pitchFamily="34" charset="-128"/>
              </a:rPr>
              <a:t>のバージョンにより</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a:t>
            </a:r>
            <a:r>
              <a:rPr lang="ja-JP" altLang="en-US" sz="1200" dirty="0">
                <a:solidFill>
                  <a:srgbClr val="211D1E"/>
                </a:solidFill>
                <a:effectLst/>
                <a:latin typeface="Meiryo" panose="020B0604030504040204" pitchFamily="34" charset="-128"/>
                <a:ea typeface="Meiryo" panose="020B0604030504040204" pitchFamily="34" charset="-128"/>
              </a:rPr>
              <a:t>操作手順が異なる場合もありますので、あらかじめご了承ください。</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en-US" altLang="ja-JP" sz="1200" dirty="0">
                <a:solidFill>
                  <a:srgbClr val="211D1E"/>
                </a:solidFill>
                <a:latin typeface="Meiryo" panose="020B0604030504040204" pitchFamily="34" charset="-128"/>
                <a:ea typeface="Meiryo" panose="020B0604030504040204" pitchFamily="34" charset="-128"/>
              </a:rPr>
              <a:t>※</a:t>
            </a:r>
            <a:r>
              <a:rPr lang="ja-JP" altLang="en-US" sz="1200" dirty="0">
                <a:solidFill>
                  <a:srgbClr val="211D1E"/>
                </a:solidFill>
                <a:latin typeface="Meiryo" panose="020B0604030504040204" pitchFamily="34" charset="-128"/>
                <a:ea typeface="Meiryo" panose="020B0604030504040204" pitchFamily="34" charset="-128"/>
              </a:rPr>
              <a:t>掲載している内容は、情報の提供のみを目的としています。このガイドブックによる運用については、必ずご自身の</a:t>
            </a:r>
            <a:endParaRPr lang="en-US" altLang="ja-JP" sz="1200" dirty="0">
              <a:solidFill>
                <a:srgbClr val="211D1E"/>
              </a:solidFill>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責任と判断によって行ってください。</a:t>
            </a: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また、事例として紹介するサービスや製品は一例です。各都道府県・自治体の方針に従い、使用するものを決定して</a:t>
            </a:r>
            <a:endParaRPr lang="en-US" altLang="ja-JP" sz="1200" dirty="0">
              <a:solidFill>
                <a:srgbClr val="211D1E"/>
              </a:solidFill>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ください。</a:t>
            </a:r>
            <a:endParaRPr lang="ja-JP" altLang="en-US" sz="1200" dirty="0">
              <a:solidFill>
                <a:srgbClr val="211D1E"/>
              </a:solidFill>
              <a:effectLst/>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36B3E305-8B5F-22D9-045C-EF7E4FE14AE4}"/>
              </a:ext>
            </a:extLst>
          </p:cNvPr>
          <p:cNvSpPr txBox="1"/>
          <p:nvPr/>
        </p:nvSpPr>
        <p:spPr>
          <a:xfrm>
            <a:off x="2019562" y="906453"/>
            <a:ext cx="6864724" cy="461665"/>
          </a:xfrm>
          <a:prstGeom prst="rect">
            <a:avLst/>
          </a:prstGeom>
          <a:noFill/>
        </p:spPr>
        <p:txBody>
          <a:bodyPr wrap="square">
            <a:spAutoFit/>
          </a:bodyPr>
          <a:lstStyle/>
          <a:p>
            <a:pPr algn="ctr"/>
            <a:r>
              <a:rPr lang="ja-JP" altLang="en-US" sz="2400" b="1" dirty="0">
                <a:solidFill>
                  <a:srgbClr val="006DAB"/>
                </a:solidFill>
                <a:latin typeface="Meiryo" panose="020B0604030504040204" pitchFamily="34" charset="-128"/>
                <a:ea typeface="Meiryo" panose="020B0604030504040204" pitchFamily="34" charset="-128"/>
              </a:rPr>
              <a:t>免責・他社所有商標に関する表示</a:t>
            </a:r>
          </a:p>
        </p:txBody>
      </p:sp>
      <p:sp>
        <p:nvSpPr>
          <p:cNvPr id="17" name="テキスト ボックス 16">
            <a:extLst>
              <a:ext uri="{FF2B5EF4-FFF2-40B4-BE49-F238E27FC236}">
                <a16:creationId xmlns:a16="http://schemas.microsoft.com/office/drawing/2014/main" id="{201022A5-C2BD-D27A-D3CD-8707FDA21CED}"/>
              </a:ext>
            </a:extLst>
          </p:cNvPr>
          <p:cNvSpPr txBox="1"/>
          <p:nvPr/>
        </p:nvSpPr>
        <p:spPr>
          <a:xfrm>
            <a:off x="1314505" y="4202851"/>
            <a:ext cx="8481006" cy="2446824"/>
          </a:xfrm>
          <a:prstGeom prst="rect">
            <a:avLst/>
          </a:prstGeom>
          <a:noFill/>
        </p:spPr>
        <p:txBody>
          <a:bodyPr wrap="square">
            <a:spAutoFit/>
          </a:bodyPr>
          <a:lstStyle/>
          <a:p>
            <a:pPr>
              <a:lnSpc>
                <a:spcPts val="1640"/>
              </a:lnSpc>
            </a:pPr>
            <a:r>
              <a:rPr lang="en-US" altLang="ja-JP" sz="1400" dirty="0">
                <a:latin typeface="Meiryo" panose="020B0604030504040204" pitchFamily="34" charset="-128"/>
                <a:ea typeface="Meiryo" panose="020B0604030504040204" pitchFamily="34" charset="-128"/>
              </a:rPr>
              <a:t>【</a:t>
            </a:r>
            <a:r>
              <a:rPr lang="ja-JP" altLang="en-US" sz="1400" dirty="0">
                <a:latin typeface="Meiryo" panose="020B0604030504040204" pitchFamily="34" charset="-128"/>
                <a:ea typeface="Meiryo" panose="020B0604030504040204" pitchFamily="34" charset="-128"/>
              </a:rPr>
              <a:t>商標</a:t>
            </a:r>
            <a:r>
              <a:rPr lang="en-US" altLang="ja-JP" sz="1400" dirty="0">
                <a:latin typeface="Meiryo" panose="020B0604030504040204" pitchFamily="34" charset="-128"/>
                <a:ea typeface="Meiryo" panose="020B0604030504040204" pitchFamily="34" charset="-128"/>
              </a:rPr>
              <a:t>】</a:t>
            </a:r>
          </a:p>
          <a:p>
            <a:pPr algn="l"/>
            <a:r>
              <a:rPr lang="ja-JP" altLang="en-US" sz="1200" dirty="0">
                <a:latin typeface="Meiryo" panose="020B0604030504040204" pitchFamily="34" charset="-128"/>
                <a:ea typeface="Meiryo" panose="020B0604030504040204" pitchFamily="34" charset="-128"/>
              </a:rPr>
              <a:t>※</a:t>
            </a:r>
            <a:r>
              <a:rPr lang="en" altLang="ja-JP" sz="1200" dirty="0">
                <a:solidFill>
                  <a:srgbClr val="202124"/>
                </a:solidFill>
                <a:effectLst/>
                <a:latin typeface="Meiryo" panose="020B0604030504040204" pitchFamily="34" charset="-128"/>
                <a:ea typeface="Meiryo" panose="020B0604030504040204" pitchFamily="34" charset="-128"/>
              </a:rPr>
              <a:t>Windows®</a:t>
            </a:r>
            <a:r>
              <a:rPr lang="ja-JP" altLang="en-US" sz="1200" dirty="0">
                <a:solidFill>
                  <a:srgbClr val="202124"/>
                </a:solidFill>
                <a:effectLst/>
                <a:latin typeface="Meiryo" panose="020B0604030504040204" pitchFamily="34" charset="-128"/>
                <a:ea typeface="Meiryo" panose="020B0604030504040204" pitchFamily="34" charset="-128"/>
              </a:rPr>
              <a:t>の正式名称は</a:t>
            </a:r>
            <a:r>
              <a:rPr lang="en" altLang="ja-JP" sz="1200" dirty="0">
                <a:solidFill>
                  <a:srgbClr val="202124"/>
                </a:solidFill>
                <a:effectLst/>
                <a:latin typeface="Meiryo" panose="020B0604030504040204" pitchFamily="34" charset="-128"/>
                <a:ea typeface="Meiryo" panose="020B0604030504040204" pitchFamily="34" charset="-128"/>
              </a:rPr>
              <a:t>Microsoft®Windows®Operating System</a:t>
            </a:r>
            <a:r>
              <a:rPr lang="ja-JP" altLang="en-US" sz="1200" dirty="0">
                <a:solidFill>
                  <a:srgbClr val="202124"/>
                </a:solidFill>
                <a:effectLst/>
                <a:latin typeface="Meiryo" panose="020B0604030504040204" pitchFamily="34" charset="-128"/>
                <a:ea typeface="Meiryo" panose="020B0604030504040204" pitchFamily="34" charset="-128"/>
              </a:rPr>
              <a:t>です</a:t>
            </a:r>
            <a:r>
              <a:rPr lang="ja-JP" altLang="en-US" sz="1200" dirty="0" smtClean="0">
                <a:solidFill>
                  <a:srgbClr val="202124"/>
                </a:solidFill>
                <a:effectLst/>
                <a:latin typeface="Meiryo" panose="020B0604030504040204" pitchFamily="34" charset="-128"/>
                <a:ea typeface="Meiryo" panose="020B0604030504040204" pitchFamily="34" charset="-128"/>
              </a:rPr>
              <a:t>。</a:t>
            </a:r>
            <a:endParaRPr lang="en-US" altLang="ja-JP" sz="1200" dirty="0" smtClean="0">
              <a:solidFill>
                <a:srgbClr val="202124"/>
              </a:solidFill>
              <a:effectLst/>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a:t>
            </a:r>
            <a:r>
              <a:rPr lang="en" altLang="ja-JP" sz="1200" dirty="0">
                <a:latin typeface="メイリオ" panose="020B0604030504040204" pitchFamily="34" charset="-128"/>
                <a:ea typeface="メイリオ" panose="020B0604030504040204" pitchFamily="34" charset="-128"/>
              </a:rPr>
              <a:t>QR</a:t>
            </a:r>
            <a:r>
              <a:rPr lang="ja-JP" altLang="en-US" sz="1200" dirty="0">
                <a:latin typeface="メイリオ" panose="020B0604030504040204" pitchFamily="34" charset="-128"/>
                <a:ea typeface="メイリオ" panose="020B0604030504040204" pitchFamily="34" charset="-128"/>
              </a:rPr>
              <a:t>コードは株式会社デンソーウェーブの登録商標です</a:t>
            </a:r>
            <a:r>
              <a:rPr lang="ja-JP" altLang="en-US" sz="1200" dirty="0" smtClean="0">
                <a:latin typeface="メイリオ" panose="020B0604030504040204" pitchFamily="34" charset="-128"/>
                <a:ea typeface="メイリオ" panose="020B0604030504040204" pitchFamily="34" charset="-128"/>
              </a:rPr>
              <a:t>。</a:t>
            </a:r>
            <a:endParaRPr lang="en-US" altLang="ja-JP" sz="1200" dirty="0">
              <a:solidFill>
                <a:srgbClr val="202124"/>
              </a:solidFill>
              <a:effectLst/>
              <a:latin typeface="Meiryo" panose="020B0604030504040204" pitchFamily="34" charset="-128"/>
              <a:ea typeface="Meiryo" panose="020B0604030504040204" pitchFamily="34" charset="-128"/>
            </a:endParaRPr>
          </a:p>
          <a:p>
            <a:r>
              <a:rPr lang="en-US" altLang="ja-JP" sz="1200" dirty="0">
                <a:solidFill>
                  <a:srgbClr val="202124"/>
                </a:solidFill>
                <a:latin typeface="Meiryo" panose="020B0604030504040204" pitchFamily="34" charset="-128"/>
                <a:ea typeface="Meiryo" panose="020B0604030504040204" pitchFamily="34" charset="-128"/>
              </a:rPr>
              <a:t>※</a:t>
            </a:r>
            <a:r>
              <a:rPr lang="en" altLang="ja-JP" sz="1200" dirty="0">
                <a:solidFill>
                  <a:srgbClr val="202124"/>
                </a:solidFill>
                <a:effectLst/>
                <a:latin typeface="Meiryo" panose="020B0604030504040204" pitchFamily="34" charset="-128"/>
                <a:ea typeface="Meiryo" panose="020B0604030504040204" pitchFamily="34" charset="-128"/>
              </a:rPr>
              <a:t>Microsoft</a:t>
            </a:r>
            <a:r>
              <a:rPr lang="ja-JP" altLang="en" sz="1200" dirty="0" err="1">
                <a:solidFill>
                  <a:srgbClr val="202124"/>
                </a:solidFill>
                <a:effectLst/>
                <a:latin typeface="Meiryo" panose="020B0604030504040204" pitchFamily="34" charset="-128"/>
                <a:ea typeface="Meiryo" panose="020B0604030504040204" pitchFamily="34" charset="-128"/>
              </a:rPr>
              <a:t>、</a:t>
            </a:r>
            <a:r>
              <a:rPr lang="en" altLang="ja-JP" sz="1200" dirty="0" smtClean="0">
                <a:solidFill>
                  <a:srgbClr val="202124"/>
                </a:solidFill>
                <a:effectLst/>
                <a:latin typeface="Meiryo" panose="020B0604030504040204" pitchFamily="34" charset="-128"/>
                <a:ea typeface="Meiryo" panose="020B0604030504040204" pitchFamily="34" charset="-128"/>
              </a:rPr>
              <a:t>Windows</a:t>
            </a:r>
            <a:r>
              <a:rPr lang="ja-JP" altLang="en-US" sz="1200" dirty="0" err="1" smtClean="0">
                <a:solidFill>
                  <a:srgbClr val="202124"/>
                </a:solidFill>
                <a:effectLst/>
                <a:latin typeface="Meiryo" panose="020B0604030504040204" pitchFamily="34" charset="-128"/>
                <a:ea typeface="Meiryo" panose="020B0604030504040204" pitchFamily="34" charset="-128"/>
              </a:rPr>
              <a:t>、</a:t>
            </a:r>
            <a:r>
              <a:rPr lang="en-US" altLang="ja-JP" sz="1200" dirty="0" smtClean="0">
                <a:solidFill>
                  <a:srgbClr val="211D1E"/>
                </a:solidFill>
                <a:latin typeface="Meiryo" panose="020B0604030504040204" pitchFamily="34" charset="-128"/>
                <a:ea typeface="Meiryo" panose="020B0604030504040204" pitchFamily="34" charset="-128"/>
              </a:rPr>
              <a:t>Teams</a:t>
            </a:r>
            <a:r>
              <a:rPr lang="ja-JP" altLang="en-US" sz="1200" dirty="0">
                <a:solidFill>
                  <a:srgbClr val="211D1E"/>
                </a:solidFill>
                <a:latin typeface="Meiryo" panose="020B0604030504040204" pitchFamily="34" charset="-128"/>
                <a:ea typeface="Meiryo" panose="020B0604030504040204" pitchFamily="34" charset="-128"/>
              </a:rPr>
              <a:t>の名称、ロゴは</a:t>
            </a:r>
            <a:r>
              <a:rPr lang="ja-JP" altLang="en-US" sz="1200" dirty="0" smtClean="0">
                <a:solidFill>
                  <a:srgbClr val="202124"/>
                </a:solidFill>
                <a:effectLst/>
                <a:latin typeface="Meiryo" panose="020B0604030504040204" pitchFamily="34" charset="-128"/>
                <a:ea typeface="Meiryo" panose="020B0604030504040204" pitchFamily="34" charset="-128"/>
              </a:rPr>
              <a:t>米国</a:t>
            </a:r>
            <a:r>
              <a:rPr lang="en" altLang="ja-JP" sz="1200" dirty="0">
                <a:solidFill>
                  <a:srgbClr val="202124"/>
                </a:solidFill>
                <a:effectLst/>
                <a:latin typeface="Meiryo" panose="020B0604030504040204" pitchFamily="34" charset="-128"/>
                <a:ea typeface="Meiryo" panose="020B0604030504040204" pitchFamily="34" charset="-128"/>
              </a:rPr>
              <a:t>Microsoft Corporation</a:t>
            </a:r>
            <a:r>
              <a:rPr lang="ja-JP" altLang="en-US" sz="1200" dirty="0">
                <a:solidFill>
                  <a:srgbClr val="202124"/>
                </a:solidFill>
                <a:effectLst/>
                <a:latin typeface="Meiryo" panose="020B0604030504040204" pitchFamily="34" charset="-128"/>
                <a:ea typeface="Meiryo" panose="020B0604030504040204" pitchFamily="34" charset="-128"/>
              </a:rPr>
              <a:t>の米国およびその他の国に</a:t>
            </a:r>
            <a:r>
              <a:rPr lang="ja-JP" altLang="en-US" sz="1200" dirty="0" smtClean="0">
                <a:solidFill>
                  <a:srgbClr val="202124"/>
                </a:solidFill>
                <a:effectLst/>
                <a:latin typeface="Meiryo" panose="020B0604030504040204" pitchFamily="34" charset="-128"/>
                <a:ea typeface="Meiryo" panose="020B0604030504040204" pitchFamily="34" charset="-128"/>
              </a:rPr>
              <a:t>おける</a:t>
            </a:r>
            <a:endParaRPr lang="en-US" altLang="ja-JP" sz="1200" dirty="0" smtClean="0">
              <a:solidFill>
                <a:srgbClr val="202124"/>
              </a:solidFill>
              <a:effectLst/>
              <a:latin typeface="Meiryo" panose="020B0604030504040204" pitchFamily="34" charset="-128"/>
              <a:ea typeface="Meiryo" panose="020B0604030504040204" pitchFamily="34" charset="-128"/>
            </a:endParaRPr>
          </a:p>
          <a:p>
            <a:r>
              <a:rPr lang="ja-JP" altLang="en-US" sz="1200" dirty="0">
                <a:solidFill>
                  <a:srgbClr val="202124"/>
                </a:solidFill>
                <a:latin typeface="Meiryo" panose="020B0604030504040204" pitchFamily="34" charset="-128"/>
                <a:ea typeface="Meiryo" panose="020B0604030504040204" pitchFamily="34" charset="-128"/>
              </a:rPr>
              <a:t>　</a:t>
            </a:r>
            <a:r>
              <a:rPr lang="ja-JP" altLang="en-US" sz="1200" dirty="0" smtClean="0">
                <a:solidFill>
                  <a:srgbClr val="202124"/>
                </a:solidFill>
                <a:effectLst/>
                <a:latin typeface="Meiryo" panose="020B0604030504040204" pitchFamily="34" charset="-128"/>
                <a:ea typeface="Meiryo" panose="020B0604030504040204" pitchFamily="34" charset="-128"/>
              </a:rPr>
              <a:t>登録</a:t>
            </a:r>
            <a:r>
              <a:rPr lang="ja-JP" altLang="en-US" sz="1200" dirty="0">
                <a:solidFill>
                  <a:srgbClr val="202124"/>
                </a:solidFill>
                <a:effectLst/>
                <a:latin typeface="Meiryo" panose="020B0604030504040204" pitchFamily="34" charset="-128"/>
                <a:ea typeface="Meiryo" panose="020B0604030504040204" pitchFamily="34" charset="-128"/>
              </a:rPr>
              <a:t>商標です。</a:t>
            </a:r>
          </a:p>
          <a:p>
            <a:pPr>
              <a:lnSpc>
                <a:spcPts val="1880"/>
              </a:lnSpc>
            </a:pPr>
            <a:r>
              <a:rPr lang="en-US" altLang="ja-JP" sz="1200" dirty="0" smtClean="0">
                <a:solidFill>
                  <a:srgbClr val="211D1E"/>
                </a:solidFill>
                <a:latin typeface="Meiryo" panose="020B0604030504040204" pitchFamily="34" charset="-128"/>
                <a:ea typeface="Meiryo" panose="020B0604030504040204" pitchFamily="34" charset="-128"/>
              </a:rPr>
              <a:t>※Gmail</a:t>
            </a:r>
            <a:r>
              <a:rPr lang="ja-JP" altLang="en-US" sz="1200" dirty="0" smtClean="0">
                <a:solidFill>
                  <a:srgbClr val="211D1E"/>
                </a:solidFill>
                <a:latin typeface="Meiryo" panose="020B0604030504040204" pitchFamily="34" charset="-128"/>
                <a:ea typeface="Meiryo" panose="020B0604030504040204" pitchFamily="34" charset="-128"/>
              </a:rPr>
              <a:t>および</a:t>
            </a:r>
            <a:r>
              <a:rPr lang="en-US" altLang="ja-JP" sz="1200" dirty="0">
                <a:solidFill>
                  <a:srgbClr val="211D1E"/>
                </a:solidFill>
                <a:latin typeface="Meiryo" panose="020B0604030504040204" pitchFamily="34" charset="-128"/>
                <a:ea typeface="Meiryo" panose="020B0604030504040204" pitchFamily="34" charset="-128"/>
              </a:rPr>
              <a:t>Gmail </a:t>
            </a:r>
            <a:r>
              <a:rPr lang="ja-JP" altLang="en-US" sz="1200" dirty="0" smtClean="0">
                <a:solidFill>
                  <a:srgbClr val="211D1E"/>
                </a:solidFill>
                <a:latin typeface="Meiryo" panose="020B0604030504040204" pitchFamily="34" charset="-128"/>
                <a:ea typeface="Meiryo" panose="020B0604030504040204" pitchFamily="34" charset="-128"/>
              </a:rPr>
              <a:t>ロゴ</a:t>
            </a:r>
            <a:r>
              <a:rPr lang="ja-JP" altLang="en-US" sz="1200" dirty="0">
                <a:solidFill>
                  <a:srgbClr val="211D1E"/>
                </a:solidFill>
                <a:latin typeface="Meiryo" panose="020B0604030504040204" pitchFamily="34" charset="-128"/>
                <a:ea typeface="Meiryo" panose="020B0604030504040204" pitchFamily="34" charset="-128"/>
              </a:rPr>
              <a:t>は</a:t>
            </a:r>
            <a:r>
              <a:rPr lang="en-US" altLang="ja-JP" sz="1200" dirty="0" smtClean="0">
                <a:solidFill>
                  <a:srgbClr val="211D1E"/>
                </a:solidFill>
                <a:latin typeface="Meiryo" panose="020B0604030504040204" pitchFamily="34" charset="-128"/>
                <a:ea typeface="Meiryo" panose="020B0604030504040204" pitchFamily="34" charset="-128"/>
              </a:rPr>
              <a:t>Google </a:t>
            </a:r>
            <a:r>
              <a:rPr lang="en-US" altLang="ja-JP" sz="1200" dirty="0">
                <a:solidFill>
                  <a:srgbClr val="211D1E"/>
                </a:solidFill>
                <a:latin typeface="Meiryo" panose="020B0604030504040204" pitchFamily="34" charset="-128"/>
                <a:ea typeface="Meiryo" panose="020B0604030504040204" pitchFamily="34" charset="-128"/>
              </a:rPr>
              <a:t>LLC </a:t>
            </a:r>
            <a:r>
              <a:rPr lang="ja-JP" altLang="en-US" sz="1200" dirty="0">
                <a:solidFill>
                  <a:srgbClr val="211D1E"/>
                </a:solidFill>
                <a:latin typeface="Meiryo" panose="020B0604030504040204" pitchFamily="34" charset="-128"/>
                <a:ea typeface="Meiryo" panose="020B0604030504040204" pitchFamily="34" charset="-128"/>
              </a:rPr>
              <a:t>の商標または登録商標です</a:t>
            </a:r>
            <a:r>
              <a:rPr lang="ja-JP" altLang="en-US" sz="1200" dirty="0" smtClean="0">
                <a:solidFill>
                  <a:srgbClr val="211D1E"/>
                </a:solidFill>
                <a:latin typeface="Meiryo" panose="020B0604030504040204" pitchFamily="34" charset="-128"/>
                <a:ea typeface="Meiryo" panose="020B0604030504040204" pitchFamily="34" charset="-128"/>
              </a:rPr>
              <a:t>。</a:t>
            </a:r>
            <a:endParaRPr lang="en-US" altLang="ja-JP" sz="1200" dirty="0" smtClean="0">
              <a:solidFill>
                <a:srgbClr val="211D1E"/>
              </a:solidFill>
              <a:latin typeface="Meiryo" panose="020B0604030504040204" pitchFamily="34" charset="-128"/>
              <a:ea typeface="Meiryo" panose="020B0604030504040204" pitchFamily="34" charset="-128"/>
            </a:endParaRPr>
          </a:p>
          <a:p>
            <a:pPr>
              <a:lnSpc>
                <a:spcPts val="1880"/>
              </a:lnSpc>
            </a:pPr>
            <a:r>
              <a:rPr lang="en-US" altLang="ja-JP" sz="1200" dirty="0" smtClean="0">
                <a:solidFill>
                  <a:srgbClr val="211D1E"/>
                </a:solidFill>
                <a:latin typeface="Meiryo" panose="020B0604030504040204" pitchFamily="34" charset="-128"/>
                <a:ea typeface="Meiryo" panose="020B0604030504040204" pitchFamily="34" charset="-128"/>
              </a:rPr>
              <a:t>※LINE</a:t>
            </a:r>
            <a:r>
              <a:rPr lang="ja-JP" altLang="en-US" sz="1200" dirty="0" smtClean="0">
                <a:solidFill>
                  <a:srgbClr val="211D1E"/>
                </a:solidFill>
                <a:latin typeface="Meiryo" panose="020B0604030504040204" pitchFamily="34" charset="-128"/>
                <a:ea typeface="Meiryo" panose="020B0604030504040204" pitchFamily="34" charset="-128"/>
              </a:rPr>
              <a:t>および</a:t>
            </a:r>
            <a:r>
              <a:rPr lang="en-US" altLang="ja-JP" sz="1200" dirty="0" smtClean="0">
                <a:solidFill>
                  <a:srgbClr val="211D1E"/>
                </a:solidFill>
                <a:latin typeface="Meiryo" panose="020B0604030504040204" pitchFamily="34" charset="-128"/>
                <a:ea typeface="Meiryo" panose="020B0604030504040204" pitchFamily="34" charset="-128"/>
              </a:rPr>
              <a:t>LINE</a:t>
            </a:r>
            <a:r>
              <a:rPr lang="ja-JP" altLang="en-US" sz="1200" dirty="0" smtClean="0">
                <a:solidFill>
                  <a:srgbClr val="211D1E"/>
                </a:solidFill>
                <a:latin typeface="Meiryo" panose="020B0604030504040204" pitchFamily="34" charset="-128"/>
                <a:ea typeface="Meiryo" panose="020B0604030504040204" pitchFamily="34" charset="-128"/>
              </a:rPr>
              <a:t>ロゴは</a:t>
            </a:r>
            <a:r>
              <a:rPr lang="en-US" altLang="ja-JP" sz="1200" dirty="0">
                <a:solidFill>
                  <a:srgbClr val="211D1E"/>
                </a:solidFill>
                <a:latin typeface="Meiryo" panose="020B0604030504040204" pitchFamily="34" charset="-128"/>
                <a:ea typeface="Meiryo" panose="020B0604030504040204" pitchFamily="34" charset="-128"/>
              </a:rPr>
              <a:t>LINE</a:t>
            </a:r>
            <a:r>
              <a:rPr lang="ja-JP" altLang="en-US" sz="1200" dirty="0">
                <a:solidFill>
                  <a:srgbClr val="211D1E"/>
                </a:solidFill>
                <a:latin typeface="Meiryo" panose="020B0604030504040204" pitchFamily="34" charset="-128"/>
                <a:ea typeface="Meiryo" panose="020B0604030504040204" pitchFamily="34" charset="-128"/>
              </a:rPr>
              <a:t>株式</a:t>
            </a:r>
            <a:r>
              <a:rPr lang="ja-JP" altLang="en-US" sz="1200" dirty="0" smtClean="0">
                <a:solidFill>
                  <a:srgbClr val="211D1E"/>
                </a:solidFill>
                <a:latin typeface="Meiryo" panose="020B0604030504040204" pitchFamily="34" charset="-128"/>
                <a:ea typeface="Meiryo" panose="020B0604030504040204" pitchFamily="34" charset="-128"/>
              </a:rPr>
              <a:t>会社の</a:t>
            </a:r>
            <a:r>
              <a:rPr lang="ja-JP" altLang="en-US" sz="1200" dirty="0">
                <a:solidFill>
                  <a:srgbClr val="211D1E"/>
                </a:solidFill>
                <a:latin typeface="Meiryo" panose="020B0604030504040204" pitchFamily="34" charset="-128"/>
                <a:ea typeface="Meiryo" panose="020B0604030504040204" pitchFamily="34" charset="-128"/>
              </a:rPr>
              <a:t>商標または登録商標です</a:t>
            </a:r>
            <a:r>
              <a:rPr lang="ja-JP" altLang="en-US" sz="1200" dirty="0" smtClean="0">
                <a:solidFill>
                  <a:srgbClr val="211D1E"/>
                </a:solidFill>
                <a:latin typeface="Meiryo" panose="020B0604030504040204" pitchFamily="34" charset="-128"/>
                <a:ea typeface="Meiryo" panose="020B0604030504040204" pitchFamily="34" charset="-128"/>
              </a:rPr>
              <a:t>。</a:t>
            </a:r>
            <a:endParaRPr lang="en-US" altLang="ja-JP" sz="1200" dirty="0" smtClean="0">
              <a:solidFill>
                <a:srgbClr val="211D1E"/>
              </a:solidFill>
              <a:latin typeface="Meiryo" panose="020B0604030504040204" pitchFamily="34" charset="-128"/>
              <a:ea typeface="Meiryo" panose="020B0604030504040204" pitchFamily="34" charset="-128"/>
            </a:endParaRPr>
          </a:p>
          <a:p>
            <a:pPr>
              <a:lnSpc>
                <a:spcPts val="1840"/>
              </a:lnSpc>
            </a:pPr>
            <a:r>
              <a:rPr lang="en-US" altLang="ja-JP" sz="1200" dirty="0">
                <a:solidFill>
                  <a:srgbClr val="211D1E"/>
                </a:solidFill>
                <a:latin typeface="Meiryo" panose="020B0604030504040204" pitchFamily="34" charset="-128"/>
                <a:ea typeface="Meiryo" panose="020B0604030504040204" pitchFamily="34" charset="-128"/>
              </a:rPr>
              <a:t>※Facebook Messenger</a:t>
            </a:r>
            <a:r>
              <a:rPr lang="ja-JP" altLang="en-US" sz="1200" dirty="0" smtClean="0">
                <a:solidFill>
                  <a:srgbClr val="211D1E"/>
                </a:solidFill>
                <a:latin typeface="Meiryo" panose="020B0604030504040204" pitchFamily="34" charset="-128"/>
                <a:ea typeface="Meiryo" panose="020B0604030504040204" pitchFamily="34" charset="-128"/>
              </a:rPr>
              <a:t>および</a:t>
            </a:r>
            <a:r>
              <a:rPr lang="en-US" altLang="ja-JP" sz="1200" dirty="0">
                <a:latin typeface="Meiryo" panose="020B0604030504040204" pitchFamily="34" charset="-128"/>
                <a:ea typeface="Meiryo" panose="020B0604030504040204" pitchFamily="34" charset="-128"/>
              </a:rPr>
              <a:t>Facebook Messenger </a:t>
            </a:r>
            <a:r>
              <a:rPr lang="ja-JP" altLang="en-US" sz="1200" dirty="0" smtClean="0">
                <a:solidFill>
                  <a:srgbClr val="211D1E"/>
                </a:solidFill>
                <a:latin typeface="Meiryo" panose="020B0604030504040204" pitchFamily="34" charset="-128"/>
                <a:ea typeface="Meiryo" panose="020B0604030504040204" pitchFamily="34" charset="-128"/>
              </a:rPr>
              <a:t>ロゴは</a:t>
            </a:r>
            <a:r>
              <a:rPr lang="en-US" altLang="ja-JP" sz="1200" dirty="0">
                <a:solidFill>
                  <a:srgbClr val="211D1E"/>
                </a:solidFill>
                <a:latin typeface="Meiryo" panose="020B0604030504040204" pitchFamily="34" charset="-128"/>
                <a:ea typeface="Meiryo" panose="020B0604030504040204" pitchFamily="34" charset="-128"/>
              </a:rPr>
              <a:t>Meta Platforms, Inc.</a:t>
            </a:r>
            <a:r>
              <a:rPr lang="ja-JP" altLang="en-US" sz="1200" dirty="0">
                <a:solidFill>
                  <a:srgbClr val="211D1E"/>
                </a:solidFill>
                <a:latin typeface="Meiryo" panose="020B0604030504040204" pitchFamily="34" charset="-128"/>
                <a:ea typeface="Meiryo" panose="020B0604030504040204" pitchFamily="34" charset="-128"/>
              </a:rPr>
              <a:t>の商標または登録商標です</a:t>
            </a:r>
            <a:r>
              <a:rPr lang="ja-JP" altLang="en-US" sz="1200" dirty="0" smtClean="0">
                <a:solidFill>
                  <a:srgbClr val="211D1E"/>
                </a:solidFill>
                <a:latin typeface="Meiryo" panose="020B0604030504040204" pitchFamily="34" charset="-128"/>
                <a:ea typeface="Meiryo" panose="020B0604030504040204" pitchFamily="34" charset="-128"/>
              </a:rPr>
              <a:t>。</a:t>
            </a:r>
            <a:endParaRPr lang="en-US" altLang="ja-JP" sz="1200" dirty="0" smtClean="0">
              <a:solidFill>
                <a:srgbClr val="211D1E"/>
              </a:solidFill>
              <a:latin typeface="Meiryo" panose="020B0604030504040204" pitchFamily="34" charset="-128"/>
              <a:ea typeface="Meiryo" panose="020B0604030504040204" pitchFamily="34" charset="-128"/>
            </a:endParaRPr>
          </a:p>
          <a:p>
            <a:pPr>
              <a:lnSpc>
                <a:spcPts val="1840"/>
              </a:lnSpc>
            </a:pPr>
            <a:r>
              <a:rPr lang="en-US" altLang="ja-JP" sz="1200" dirty="0" smtClean="0">
                <a:solidFill>
                  <a:srgbClr val="211D1E"/>
                </a:solidFill>
                <a:latin typeface="Meiryo" panose="020B0604030504040204" pitchFamily="34" charset="-128"/>
                <a:ea typeface="Meiryo" panose="020B0604030504040204" pitchFamily="34" charset="-128"/>
              </a:rPr>
              <a:t>※Discord</a:t>
            </a:r>
            <a:r>
              <a:rPr lang="ja-JP" altLang="en-US" sz="1200" dirty="0" smtClean="0">
                <a:solidFill>
                  <a:srgbClr val="211D1E"/>
                </a:solidFill>
                <a:latin typeface="Meiryo" panose="020B0604030504040204" pitchFamily="34" charset="-128"/>
                <a:ea typeface="Meiryo" panose="020B0604030504040204" pitchFamily="34" charset="-128"/>
              </a:rPr>
              <a:t>および</a:t>
            </a:r>
            <a:r>
              <a:rPr lang="en-US" altLang="ja-JP" sz="1200" dirty="0" smtClean="0">
                <a:solidFill>
                  <a:srgbClr val="211D1E"/>
                </a:solidFill>
                <a:latin typeface="Meiryo" panose="020B0604030504040204" pitchFamily="34" charset="-128"/>
                <a:ea typeface="Meiryo" panose="020B0604030504040204" pitchFamily="34" charset="-128"/>
              </a:rPr>
              <a:t>Discord</a:t>
            </a:r>
            <a:r>
              <a:rPr lang="ja-JP" altLang="en-US" sz="1200" dirty="0" smtClean="0">
                <a:solidFill>
                  <a:srgbClr val="211D1E"/>
                </a:solidFill>
                <a:latin typeface="Meiryo" panose="020B0604030504040204" pitchFamily="34" charset="-128"/>
                <a:ea typeface="Meiryo" panose="020B0604030504040204" pitchFamily="34" charset="-128"/>
              </a:rPr>
              <a:t>ロゴは</a:t>
            </a:r>
            <a:r>
              <a:rPr lang="en-US" altLang="ja-JP" sz="1200" dirty="0" smtClean="0">
                <a:solidFill>
                  <a:srgbClr val="211D1E"/>
                </a:solidFill>
                <a:latin typeface="Meiryo" panose="020B0604030504040204" pitchFamily="34" charset="-128"/>
                <a:ea typeface="Meiryo" panose="020B0604030504040204" pitchFamily="34" charset="-128"/>
              </a:rPr>
              <a:t>Discord </a:t>
            </a:r>
            <a:r>
              <a:rPr lang="en-US" altLang="ja-JP" sz="1200" dirty="0">
                <a:solidFill>
                  <a:srgbClr val="211D1E"/>
                </a:solidFill>
                <a:latin typeface="Meiryo" panose="020B0604030504040204" pitchFamily="34" charset="-128"/>
                <a:ea typeface="Meiryo" panose="020B0604030504040204" pitchFamily="34" charset="-128"/>
              </a:rPr>
              <a:t>Inc.</a:t>
            </a:r>
            <a:r>
              <a:rPr lang="ja-JP" altLang="en-US" sz="1200" dirty="0">
                <a:solidFill>
                  <a:srgbClr val="211D1E"/>
                </a:solidFill>
                <a:latin typeface="Meiryo" panose="020B0604030504040204" pitchFamily="34" charset="-128"/>
                <a:ea typeface="Meiryo" panose="020B0604030504040204" pitchFamily="34" charset="-128"/>
              </a:rPr>
              <a:t>の商標または登録商標です。</a:t>
            </a:r>
            <a:endParaRPr lang="en-US" altLang="ja-JP" sz="1200" i="0" dirty="0" smtClean="0">
              <a:solidFill>
                <a:srgbClr val="211D1E"/>
              </a:solidFill>
              <a:effectLst/>
              <a:latin typeface="Meiryo" panose="020B0604030504040204" pitchFamily="34" charset="-128"/>
              <a:ea typeface="Meiryo" panose="020B0604030504040204" pitchFamily="34" charset="-128"/>
            </a:endParaRPr>
          </a:p>
          <a:p>
            <a:pPr>
              <a:lnSpc>
                <a:spcPts val="1840"/>
              </a:lnSpc>
            </a:pPr>
            <a:r>
              <a:rPr lang="en-US" altLang="ja-JP" sz="1200" dirty="0" smtClean="0">
                <a:solidFill>
                  <a:srgbClr val="211D1E"/>
                </a:solidFill>
                <a:latin typeface="Meiryo" panose="020B0604030504040204" pitchFamily="34" charset="-128"/>
                <a:ea typeface="Meiryo" panose="020B0604030504040204" pitchFamily="34" charset="-128"/>
              </a:rPr>
              <a:t>※</a:t>
            </a:r>
            <a:r>
              <a:rPr lang="ja-JP" altLang="en-US" sz="1200" dirty="0">
                <a:solidFill>
                  <a:srgbClr val="211D1E"/>
                </a:solidFill>
                <a:latin typeface="Meiryo" panose="020B0604030504040204" pitchFamily="34" charset="-128"/>
                <a:ea typeface="Meiryo" panose="020B0604030504040204" pitchFamily="34" charset="-128"/>
              </a:rPr>
              <a:t>その他、本文中のサービス名、商品名などは、それぞれの会社の商標、登録商標、商品名です。</a:t>
            </a:r>
            <a:endParaRPr lang="en-US" altLang="ja-JP" sz="1200" dirty="0">
              <a:solidFill>
                <a:srgbClr val="211D1E"/>
              </a:solidFill>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なお、本文中では™マーク、</a:t>
            </a:r>
            <a:r>
              <a:rPr lang="en-US" altLang="ja-JP" sz="1200" dirty="0">
                <a:solidFill>
                  <a:srgbClr val="211D1E"/>
                </a:solidFill>
                <a:latin typeface="Meiryo" panose="020B0604030504040204" pitchFamily="34" charset="-128"/>
                <a:ea typeface="Meiryo" panose="020B0604030504040204" pitchFamily="34" charset="-128"/>
              </a:rPr>
              <a:t>®</a:t>
            </a:r>
            <a:r>
              <a:rPr lang="ja-JP" altLang="en-US" sz="1200" dirty="0">
                <a:solidFill>
                  <a:srgbClr val="211D1E"/>
                </a:solidFill>
                <a:latin typeface="Meiryo" panose="020B0604030504040204" pitchFamily="34" charset="-128"/>
                <a:ea typeface="Meiryo" panose="020B0604030504040204" pitchFamily="34" charset="-128"/>
              </a:rPr>
              <a:t>マークは明記していません。</a:t>
            </a:r>
            <a:endParaRPr lang="ja-JP" altLang="en-US" sz="1200" dirty="0">
              <a:solidFill>
                <a:srgbClr val="211D1E"/>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45584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9729E8BE-A996-431C-955B-5D90AF1CE87C}"/>
              </a:ext>
            </a:extLst>
          </p:cNvPr>
          <p:cNvSpPr/>
          <p:nvPr/>
        </p:nvSpPr>
        <p:spPr>
          <a:xfrm>
            <a:off x="1332255" y="657046"/>
            <a:ext cx="8027299" cy="1429791"/>
          </a:xfrm>
          <a:prstGeom prst="roundRect">
            <a:avLst>
              <a:gd name="adj" fmla="val 2747"/>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4FEA41AC-BA67-95D1-7F8D-C6ED44F26840}"/>
              </a:ext>
            </a:extLst>
          </p:cNvPr>
          <p:cNvGrpSpPr/>
          <p:nvPr/>
        </p:nvGrpSpPr>
        <p:grpSpPr>
          <a:xfrm>
            <a:off x="1550659" y="959841"/>
            <a:ext cx="7590494" cy="1008865"/>
            <a:chOff x="1515407" y="2124311"/>
            <a:chExt cx="7590494" cy="1008865"/>
          </a:xfrm>
        </p:grpSpPr>
        <p:sp>
          <p:nvSpPr>
            <p:cNvPr id="154" name="テキスト ボックス 153">
              <a:extLst>
                <a:ext uri="{FF2B5EF4-FFF2-40B4-BE49-F238E27FC236}">
                  <a16:creationId xmlns:a16="http://schemas.microsoft.com/office/drawing/2014/main" id="{FEC2BCB7-DF9B-F81B-E91A-8E674FA9BD81}"/>
                </a:ext>
              </a:extLst>
            </p:cNvPr>
            <p:cNvSpPr txBox="1"/>
            <p:nvPr/>
          </p:nvSpPr>
          <p:spPr>
            <a:xfrm>
              <a:off x="3458556" y="2124311"/>
              <a:ext cx="3547431" cy="369332"/>
            </a:xfrm>
            <a:prstGeom prst="rect">
              <a:avLst/>
            </a:prstGeom>
            <a:noFill/>
          </p:spPr>
          <p:txBody>
            <a:bodyPr wrap="square">
              <a:spAutoFit/>
            </a:bodyPr>
            <a:lstStyle/>
            <a:p>
              <a:pPr algn="ctr"/>
              <a:r>
                <a:rPr lang="ja-JP" altLang="en-US" b="1">
                  <a:solidFill>
                    <a:srgbClr val="006DAB"/>
                  </a:solidFill>
                  <a:latin typeface="Meiryo" panose="020B0604030504040204" pitchFamily="34" charset="-128"/>
                  <a:ea typeface="Meiryo" panose="020B0604030504040204" pitchFamily="34" charset="-128"/>
                </a:rPr>
                <a:t>本ガイドブックの目的</a:t>
              </a:r>
            </a:p>
          </p:txBody>
        </p:sp>
        <p:sp>
          <p:nvSpPr>
            <p:cNvPr id="155" name="テキスト ボックス 154">
              <a:extLst>
                <a:ext uri="{FF2B5EF4-FFF2-40B4-BE49-F238E27FC236}">
                  <a16:creationId xmlns:a16="http://schemas.microsoft.com/office/drawing/2014/main" id="{9C69436B-4556-3425-E64A-EA3EA806CF6B}"/>
                </a:ext>
              </a:extLst>
            </p:cNvPr>
            <p:cNvSpPr txBox="1"/>
            <p:nvPr/>
          </p:nvSpPr>
          <p:spPr>
            <a:xfrm>
              <a:off x="1515407" y="2486845"/>
              <a:ext cx="7590494" cy="646331"/>
            </a:xfrm>
            <a:prstGeom prst="rect">
              <a:avLst/>
            </a:prstGeom>
            <a:noFill/>
          </p:spPr>
          <p:txBody>
            <a:bodyPr wrap="square">
              <a:spAutoFit/>
            </a:bodyPr>
            <a:lstStyle/>
            <a:p>
              <a:r>
                <a:rPr lang="ja-JP" altLang="en-US" sz="1200" dirty="0">
                  <a:latin typeface="Meiryo" panose="020B0604030504040204" pitchFamily="34" charset="-128"/>
                  <a:ea typeface="Meiryo" panose="020B0604030504040204" pitchFamily="34" charset="-128"/>
                </a:rPr>
                <a:t>この冊子は、学生が</a:t>
              </a:r>
              <a:r>
                <a:rPr lang="en" altLang="ja-JP" sz="1200" dirty="0">
                  <a:latin typeface="Meiryo" panose="020B0604030504040204" pitchFamily="34" charset="-128"/>
                  <a:ea typeface="Meiryo" panose="020B0604030504040204" pitchFamily="34" charset="-128"/>
                </a:rPr>
                <a:t>Teams</a:t>
              </a:r>
              <a:r>
                <a:rPr lang="ja-JP" altLang="en-US" sz="1200" dirty="0">
                  <a:latin typeface="Meiryo" panose="020B0604030504040204" pitchFamily="34" charset="-128"/>
                  <a:ea typeface="Meiryo" panose="020B0604030504040204" pitchFamily="34" charset="-128"/>
                </a:rPr>
                <a:t>（チームズ）を用いてコミュニティを形成するために、オンラインコミュニケーションツールの基本操作やホストしての活用法を学び、オンラインゲームと併用すること</a:t>
              </a:r>
              <a:r>
                <a:rPr lang="ja-JP" altLang="en-US" sz="1200" dirty="0" smtClean="0">
                  <a:latin typeface="Meiryo" panose="020B0604030504040204" pitchFamily="34" charset="-128"/>
                  <a:ea typeface="Meiryo" panose="020B0604030504040204" pitchFamily="34" charset="-128"/>
                </a:rPr>
                <a:t>でコミュニケーションの円滑化を図ります。</a:t>
              </a:r>
              <a:endParaRPr lang="ja-JP" altLang="en-US" sz="1200" dirty="0">
                <a:latin typeface="Meiryo" panose="020B0604030504040204" pitchFamily="34" charset="-128"/>
                <a:ea typeface="Meiryo" panose="020B0604030504040204" pitchFamily="34" charset="-128"/>
              </a:endParaRPr>
            </a:p>
          </p:txBody>
        </p:sp>
      </p:grpSp>
      <p:sp>
        <p:nvSpPr>
          <p:cNvPr id="7" name="角丸四角形 6">
            <a:extLst>
              <a:ext uri="{FF2B5EF4-FFF2-40B4-BE49-F238E27FC236}">
                <a16:creationId xmlns:a16="http://schemas.microsoft.com/office/drawing/2014/main" id="{97E199D9-D9AF-37E4-B30E-8D4D308D95A0}"/>
              </a:ext>
            </a:extLst>
          </p:cNvPr>
          <p:cNvSpPr/>
          <p:nvPr/>
        </p:nvSpPr>
        <p:spPr>
          <a:xfrm>
            <a:off x="1332255" y="2422476"/>
            <a:ext cx="8027299" cy="3915570"/>
          </a:xfrm>
          <a:prstGeom prst="roundRect">
            <a:avLst>
              <a:gd name="adj" fmla="val 1128"/>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6BBCF53A-0334-C88F-AC90-3BA816EBE503}"/>
              </a:ext>
            </a:extLst>
          </p:cNvPr>
          <p:cNvGrpSpPr/>
          <p:nvPr/>
        </p:nvGrpSpPr>
        <p:grpSpPr>
          <a:xfrm>
            <a:off x="1701800" y="2607140"/>
            <a:ext cx="7289800" cy="863156"/>
            <a:chOff x="1701800" y="2121060"/>
            <a:chExt cx="7289800" cy="863156"/>
          </a:xfrm>
        </p:grpSpPr>
        <p:sp>
          <p:nvSpPr>
            <p:cNvPr id="9" name="テキスト ボックス 8">
              <a:extLst>
                <a:ext uri="{FF2B5EF4-FFF2-40B4-BE49-F238E27FC236}">
                  <a16:creationId xmlns:a16="http://schemas.microsoft.com/office/drawing/2014/main" id="{DA509FF9-E686-29EC-20CB-2EAFC03EA463}"/>
                </a:ext>
              </a:extLst>
            </p:cNvPr>
            <p:cNvSpPr txBox="1"/>
            <p:nvPr/>
          </p:nvSpPr>
          <p:spPr>
            <a:xfrm>
              <a:off x="3536937" y="2121060"/>
              <a:ext cx="3547431" cy="369332"/>
            </a:xfrm>
            <a:prstGeom prst="rect">
              <a:avLst/>
            </a:prstGeom>
            <a:noFill/>
          </p:spPr>
          <p:txBody>
            <a:bodyPr wrap="square">
              <a:spAutoFit/>
            </a:bodyPr>
            <a:lstStyle/>
            <a:p>
              <a:pPr algn="ctr"/>
              <a:r>
                <a:rPr lang="ja-JP" altLang="en-US" b="1">
                  <a:solidFill>
                    <a:srgbClr val="006DAB"/>
                  </a:solidFill>
                  <a:latin typeface="Meiryo" panose="020B0604030504040204" pitchFamily="34" charset="-128"/>
                  <a:ea typeface="Meiryo" panose="020B0604030504040204" pitchFamily="34" charset="-128"/>
                </a:rPr>
                <a:t>実施内容</a:t>
              </a:r>
            </a:p>
          </p:txBody>
        </p:sp>
        <p:sp>
          <p:nvSpPr>
            <p:cNvPr id="10" name="テキスト ボックス 9">
              <a:extLst>
                <a:ext uri="{FF2B5EF4-FFF2-40B4-BE49-F238E27FC236}">
                  <a16:creationId xmlns:a16="http://schemas.microsoft.com/office/drawing/2014/main" id="{B02F442C-0927-5B8E-E960-295C6707877E}"/>
                </a:ext>
              </a:extLst>
            </p:cNvPr>
            <p:cNvSpPr txBox="1"/>
            <p:nvPr/>
          </p:nvSpPr>
          <p:spPr>
            <a:xfrm>
              <a:off x="1701800" y="2522551"/>
              <a:ext cx="7289800" cy="461665"/>
            </a:xfrm>
            <a:prstGeom prst="rect">
              <a:avLst/>
            </a:prstGeom>
            <a:noFill/>
          </p:spPr>
          <p:txBody>
            <a:bodyPr wrap="square">
              <a:spAutoFit/>
            </a:bodyPr>
            <a:lstStyle/>
            <a:p>
              <a:pPr algn="ctr"/>
              <a:r>
                <a:rPr lang="ja-JP" altLang="en-US" sz="1200" dirty="0">
                  <a:latin typeface="Meiryo" panose="020B0604030504040204" pitchFamily="34" charset="-128"/>
                  <a:ea typeface="Meiryo" panose="020B0604030504040204" pitchFamily="34" charset="-128"/>
                </a:rPr>
                <a:t>学生が</a:t>
              </a:r>
              <a:r>
                <a:rPr lang="en-US" altLang="ja-JP" sz="1200" dirty="0">
                  <a:latin typeface="Meiryo" panose="020B0604030504040204" pitchFamily="34" charset="-128"/>
                  <a:ea typeface="Meiryo" panose="020B0604030504040204" pitchFamily="34" charset="-128"/>
                </a:rPr>
                <a:t>Teams</a:t>
              </a:r>
              <a:r>
                <a:rPr lang="ja-JP" altLang="en-US" sz="1200" dirty="0">
                  <a:latin typeface="Meiryo" panose="020B0604030504040204" pitchFamily="34" charset="-128"/>
                  <a:ea typeface="Meiryo" panose="020B0604030504040204" pitchFamily="34" charset="-128"/>
                </a:rPr>
                <a:t>に参加するために必要な基本操作、ホストとして</a:t>
              </a:r>
              <a:r>
                <a:rPr lang="en-US" altLang="ja-JP" sz="1200" dirty="0">
                  <a:latin typeface="Meiryo" panose="020B0604030504040204" pitchFamily="34" charset="-128"/>
                  <a:ea typeface="Meiryo" panose="020B0604030504040204" pitchFamily="34" charset="-128"/>
                </a:rPr>
                <a:t>Teams</a:t>
              </a:r>
              <a:r>
                <a:rPr lang="ja-JP" altLang="en-US" sz="1200" dirty="0">
                  <a:latin typeface="Meiryo" panose="020B0604030504040204" pitchFamily="34" charset="-128"/>
                  <a:ea typeface="Meiryo" panose="020B0604030504040204" pitchFamily="34" charset="-128"/>
                </a:rPr>
                <a:t>を設定する方法、会話中に</a:t>
              </a:r>
              <a:r>
                <a:rPr lang="ja-JP" altLang="en-US" sz="1200" dirty="0" smtClean="0">
                  <a:latin typeface="Meiryo" panose="020B0604030504040204" pitchFamily="34" charset="-128"/>
                  <a:ea typeface="Meiryo" panose="020B0604030504040204" pitchFamily="34" charset="-128"/>
                </a:rPr>
                <a:t>使う</a:t>
              </a:r>
              <a:endParaRPr lang="en-US" altLang="ja-JP" sz="1200" dirty="0" smtClean="0">
                <a:latin typeface="Meiryo" panose="020B0604030504040204" pitchFamily="34" charset="-128"/>
                <a:ea typeface="Meiryo" panose="020B0604030504040204" pitchFamily="34" charset="-128"/>
              </a:endParaRPr>
            </a:p>
            <a:p>
              <a:pPr algn="ctr"/>
              <a:r>
                <a:rPr lang="ja-JP" altLang="en-US" sz="1200" dirty="0" smtClean="0">
                  <a:latin typeface="Meiryo" panose="020B0604030504040204" pitchFamily="34" charset="-128"/>
                  <a:ea typeface="Meiryo" panose="020B0604030504040204" pitchFamily="34" charset="-128"/>
                </a:rPr>
                <a:t>便利</a:t>
              </a:r>
              <a:r>
                <a:rPr lang="ja-JP" altLang="en-US" sz="1200" dirty="0">
                  <a:latin typeface="Meiryo" panose="020B0604030504040204" pitchFamily="34" charset="-128"/>
                  <a:ea typeface="Meiryo" panose="020B0604030504040204" pitchFamily="34" charset="-128"/>
                </a:rPr>
                <a:t>な機能を習得した後、オンラインゲームを通じてコミュニケーションの活性化</a:t>
              </a:r>
              <a:r>
                <a:rPr lang="ja-JP" altLang="en-US" sz="1200" dirty="0" smtClean="0">
                  <a:latin typeface="Meiryo" panose="020B0604030504040204" pitchFamily="34" charset="-128"/>
                  <a:ea typeface="Meiryo" panose="020B0604030504040204" pitchFamily="34" charset="-128"/>
                </a:rPr>
                <a:t>をはかります。</a:t>
              </a:r>
              <a:endParaRPr lang="ja-JP" altLang="en-US" sz="1200" dirty="0">
                <a:latin typeface="Meiryo" panose="020B0604030504040204" pitchFamily="34" charset="-128"/>
                <a:ea typeface="Meiryo" panose="020B0604030504040204" pitchFamily="34" charset="-128"/>
              </a:endParaRPr>
            </a:p>
          </p:txBody>
        </p:sp>
      </p:grpSp>
      <p:sp>
        <p:nvSpPr>
          <p:cNvPr id="12" name="テキスト ボックス 11">
            <a:extLst>
              <a:ext uri="{FF2B5EF4-FFF2-40B4-BE49-F238E27FC236}">
                <a16:creationId xmlns:a16="http://schemas.microsoft.com/office/drawing/2014/main" id="{F3A3A5CA-CFE1-3AFF-F709-3B33F5B18956}"/>
              </a:ext>
            </a:extLst>
          </p:cNvPr>
          <p:cNvSpPr txBox="1"/>
          <p:nvPr/>
        </p:nvSpPr>
        <p:spPr>
          <a:xfrm>
            <a:off x="3572190" y="3915031"/>
            <a:ext cx="3547431" cy="369332"/>
          </a:xfrm>
          <a:prstGeom prst="rect">
            <a:avLst/>
          </a:prstGeom>
          <a:noFill/>
        </p:spPr>
        <p:txBody>
          <a:bodyPr wrap="square">
            <a:spAutoFit/>
          </a:bodyPr>
          <a:lstStyle/>
          <a:p>
            <a:pPr algn="ctr"/>
            <a:r>
              <a:rPr lang="ja-JP" altLang="en-US" b="1" dirty="0">
                <a:solidFill>
                  <a:srgbClr val="006DAB"/>
                </a:solidFill>
                <a:latin typeface="Meiryo" panose="020B0604030504040204" pitchFamily="34" charset="-128"/>
                <a:ea typeface="Meiryo" panose="020B0604030504040204" pitchFamily="34" charset="-128"/>
              </a:rPr>
              <a:t>目指すゴール</a:t>
            </a:r>
          </a:p>
        </p:txBody>
      </p:sp>
      <p:sp>
        <p:nvSpPr>
          <p:cNvPr id="13" name="テキスト ボックス 12">
            <a:extLst>
              <a:ext uri="{FF2B5EF4-FFF2-40B4-BE49-F238E27FC236}">
                <a16:creationId xmlns:a16="http://schemas.microsoft.com/office/drawing/2014/main" id="{7DEE4888-D165-E75C-3D26-14C74DF43DA0}"/>
              </a:ext>
            </a:extLst>
          </p:cNvPr>
          <p:cNvSpPr txBox="1"/>
          <p:nvPr/>
        </p:nvSpPr>
        <p:spPr>
          <a:xfrm>
            <a:off x="2308393" y="5168634"/>
            <a:ext cx="6832760" cy="461665"/>
          </a:xfrm>
          <a:prstGeom prst="rect">
            <a:avLst/>
          </a:prstGeom>
          <a:noFill/>
        </p:spPr>
        <p:txBody>
          <a:bodyPr wrap="square">
            <a:spAutoFit/>
          </a:bodyPr>
          <a:lstStyle/>
          <a:p>
            <a:r>
              <a:rPr lang="ja-JP" altLang="en-US" sz="1200" dirty="0">
                <a:latin typeface="Meiryo" panose="020B0604030504040204" pitchFamily="34" charset="-128"/>
                <a:ea typeface="Meiryo" panose="020B0604030504040204" pitchFamily="34" charset="-128"/>
              </a:rPr>
              <a:t>●</a:t>
            </a:r>
            <a:r>
              <a:rPr lang="en-US" altLang="ja-JP" sz="1200" dirty="0">
                <a:latin typeface="Meiryo" panose="020B0604030504040204" pitchFamily="34" charset="-128"/>
                <a:ea typeface="Meiryo" panose="020B0604030504040204" pitchFamily="34" charset="-128"/>
              </a:rPr>
              <a:t> </a:t>
            </a:r>
            <a:r>
              <a:rPr lang="ja-JP" altLang="en-US" sz="1200" dirty="0">
                <a:latin typeface="Meiryo" panose="020B0604030504040204" pitchFamily="34" charset="-128"/>
                <a:ea typeface="Meiryo" panose="020B0604030504040204" pitchFamily="34" charset="-128"/>
              </a:rPr>
              <a:t>学生が</a:t>
            </a:r>
            <a:r>
              <a:rPr lang="ja-JP" altLang="en-US" sz="1200" dirty="0">
                <a:effectLst/>
                <a:latin typeface="Meiryo" panose="020B0604030504040204" pitchFamily="34" charset="-128"/>
                <a:ea typeface="Meiryo" panose="020B0604030504040204" pitchFamily="34" charset="-128"/>
              </a:rPr>
              <a:t>、</a:t>
            </a:r>
            <a:r>
              <a:rPr lang="en-US" altLang="ja-JP" sz="1200" dirty="0">
                <a:effectLst/>
                <a:latin typeface="Meiryo" panose="020B0604030504040204" pitchFamily="34" charset="-128"/>
                <a:ea typeface="Meiryo" panose="020B0604030504040204" pitchFamily="34" charset="-128"/>
              </a:rPr>
              <a:t>Teams</a:t>
            </a:r>
            <a:r>
              <a:rPr lang="ja-JP" altLang="en-US" sz="1200" dirty="0">
                <a:effectLst/>
                <a:latin typeface="Meiryo" panose="020B0604030504040204" pitchFamily="34" charset="-128"/>
                <a:ea typeface="Meiryo" panose="020B0604030504040204" pitchFamily="34" charset="-128"/>
              </a:rPr>
              <a:t>の操作を習得すること</a:t>
            </a:r>
            <a:r>
              <a:rPr lang="ja-JP" altLang="en-US" sz="1200" dirty="0" smtClean="0">
                <a:effectLst/>
                <a:latin typeface="Meiryo" panose="020B0604030504040204" pitchFamily="34" charset="-128"/>
                <a:ea typeface="Meiryo" panose="020B0604030504040204" pitchFamily="34" charset="-128"/>
              </a:rPr>
              <a:t>でコミュニケーション</a:t>
            </a:r>
            <a:r>
              <a:rPr lang="ja-JP" altLang="en-US" sz="1200" dirty="0">
                <a:effectLst/>
                <a:latin typeface="Meiryo" panose="020B0604030504040204" pitchFamily="34" charset="-128"/>
                <a:ea typeface="Meiryo" panose="020B0604030504040204" pitchFamily="34" charset="-128"/>
              </a:rPr>
              <a:t>方法の幅を広げ、</a:t>
            </a:r>
          </a:p>
          <a:p>
            <a:r>
              <a:rPr lang="en-US" altLang="ja-JP" sz="1200" dirty="0">
                <a:latin typeface="Meiryo" panose="020B0604030504040204" pitchFamily="34" charset="-128"/>
                <a:ea typeface="Meiryo" panose="020B0604030504040204" pitchFamily="34" charset="-128"/>
              </a:rPr>
              <a:t> </a:t>
            </a:r>
            <a:r>
              <a:rPr lang="ja-JP" altLang="en-US" sz="1200" dirty="0">
                <a:latin typeface="Meiryo" panose="020B0604030504040204" pitchFamily="34" charset="-128"/>
                <a:ea typeface="Meiryo" panose="020B0604030504040204" pitchFamily="34" charset="-128"/>
              </a:rPr>
              <a:t>　自宅からでも友人</a:t>
            </a:r>
            <a:r>
              <a:rPr lang="ja-JP" altLang="en-US" sz="1200" dirty="0" smtClean="0">
                <a:effectLst/>
                <a:latin typeface="Meiryo" panose="020B0604030504040204" pitchFamily="34" charset="-128"/>
                <a:ea typeface="Meiryo" panose="020B0604030504040204" pitchFamily="34" charset="-128"/>
              </a:rPr>
              <a:t>との会話</a:t>
            </a:r>
            <a:r>
              <a:rPr lang="ja-JP" altLang="en-US" sz="1200" dirty="0">
                <a:latin typeface="Meiryo" panose="020B0604030504040204" pitchFamily="34" charset="-128"/>
                <a:ea typeface="Meiryo" panose="020B0604030504040204" pitchFamily="34" charset="-128"/>
              </a:rPr>
              <a:t>などを</a:t>
            </a:r>
            <a:r>
              <a:rPr lang="ja-JP" altLang="en-US" sz="1200" dirty="0" smtClean="0">
                <a:effectLst/>
                <a:latin typeface="Meiryo" panose="020B0604030504040204" pitchFamily="34" charset="-128"/>
                <a:ea typeface="Meiryo" panose="020B0604030504040204" pitchFamily="34" charset="-128"/>
              </a:rPr>
              <a:t>一緒に</a:t>
            </a:r>
            <a:r>
              <a:rPr lang="ja-JP" altLang="en-US" sz="1200" dirty="0" smtClean="0">
                <a:latin typeface="Meiryo" panose="020B0604030504040204" pitchFamily="34" charset="-128"/>
                <a:ea typeface="Meiryo" panose="020B0604030504040204" pitchFamily="34" charset="-128"/>
              </a:rPr>
              <a:t>楽しむ</a:t>
            </a:r>
            <a:r>
              <a:rPr lang="ja-JP" altLang="en-US" sz="1200" dirty="0" smtClean="0">
                <a:effectLst/>
                <a:latin typeface="Meiryo" panose="020B0604030504040204" pitchFamily="34" charset="-128"/>
                <a:ea typeface="Meiryo" panose="020B0604030504040204" pitchFamily="34" charset="-128"/>
              </a:rPr>
              <a:t>こと</a:t>
            </a:r>
            <a:r>
              <a:rPr lang="ja-JP" altLang="en-US" sz="1200" dirty="0">
                <a:effectLst/>
                <a:latin typeface="Meiryo" panose="020B0604030504040204" pitchFamily="34" charset="-128"/>
                <a:ea typeface="Meiryo" panose="020B0604030504040204" pitchFamily="34" charset="-128"/>
              </a:rPr>
              <a:t>が行えるようにして</a:t>
            </a:r>
            <a:r>
              <a:rPr lang="ja-JP" altLang="en-US" sz="1200" dirty="0" smtClean="0">
                <a:effectLst/>
                <a:latin typeface="Meiryo" panose="020B0604030504040204" pitchFamily="34" charset="-128"/>
                <a:ea typeface="Meiryo" panose="020B0604030504040204" pitchFamily="34" charset="-128"/>
              </a:rPr>
              <a:t>いきます。</a:t>
            </a:r>
            <a:endParaRPr lang="ja-JP" altLang="en-US" sz="1200" dirty="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BB4B6D09-A6C5-7349-753F-5CFD87CBFE19}"/>
              </a:ext>
            </a:extLst>
          </p:cNvPr>
          <p:cNvSpPr txBox="1"/>
          <p:nvPr/>
        </p:nvSpPr>
        <p:spPr>
          <a:xfrm>
            <a:off x="1985563" y="4311000"/>
            <a:ext cx="6650182" cy="800219"/>
          </a:xfrm>
          <a:prstGeom prst="rect">
            <a:avLst/>
          </a:prstGeom>
          <a:noFill/>
        </p:spPr>
        <p:txBody>
          <a:bodyPr wrap="square">
            <a:spAutoFit/>
          </a:bodyPr>
          <a:lstStyle/>
          <a:p>
            <a:pPr algn="ctr"/>
            <a:r>
              <a:rPr lang="ja-JP" altLang="en-US" b="1" dirty="0">
                <a:latin typeface="Meiryo" panose="020B0604030504040204" pitchFamily="34" charset="-128"/>
                <a:ea typeface="Meiryo" panose="020B0604030504040204" pitchFamily="34" charset="-128"/>
              </a:rPr>
              <a:t>放課後も一緒にお喋りしながら</a:t>
            </a:r>
            <a:r>
              <a:rPr lang="ja-JP" altLang="en-US" b="1" dirty="0" smtClean="0">
                <a:latin typeface="Meiryo" panose="020B0604030504040204" pitchFamily="34" charset="-128"/>
                <a:ea typeface="Meiryo" panose="020B0604030504040204" pitchFamily="34" charset="-128"/>
              </a:rPr>
              <a:t>ゲームを楽しもう！</a:t>
            </a:r>
            <a:endParaRPr lang="en-US" altLang="ja-JP" b="1" dirty="0">
              <a:latin typeface="Meiryo" panose="020B0604030504040204" pitchFamily="34" charset="-128"/>
              <a:ea typeface="Meiryo" panose="020B0604030504040204" pitchFamily="34" charset="-128"/>
            </a:endParaRPr>
          </a:p>
          <a:p>
            <a:pPr algn="ctr"/>
            <a:r>
              <a:rPr lang="ja-JP" altLang="en-US" sz="1400" b="1" dirty="0">
                <a:latin typeface="Meiryo" panose="020B0604030504040204" pitchFamily="34" charset="-128"/>
                <a:ea typeface="Meiryo" panose="020B0604030504040204" pitchFamily="34" charset="-128"/>
              </a:rPr>
              <a:t>オンラインコミュニケーションツールをマスターして</a:t>
            </a:r>
            <a:endParaRPr lang="en-US" altLang="ja-JP" sz="1400" b="1" dirty="0">
              <a:latin typeface="Meiryo" panose="020B0604030504040204" pitchFamily="34" charset="-128"/>
              <a:ea typeface="Meiryo" panose="020B0604030504040204" pitchFamily="34" charset="-128"/>
            </a:endParaRPr>
          </a:p>
          <a:p>
            <a:pPr algn="ctr"/>
            <a:r>
              <a:rPr lang="ja-JP" altLang="en-US" sz="1400" b="1" dirty="0">
                <a:latin typeface="Meiryo" panose="020B0604030504040204" pitchFamily="34" charset="-128"/>
                <a:ea typeface="Meiryo" panose="020B0604030504040204" pitchFamily="34" charset="-128"/>
              </a:rPr>
              <a:t>自宅から色々な人とコミュニケーションしてみよう</a:t>
            </a:r>
          </a:p>
        </p:txBody>
      </p:sp>
      <p:sp>
        <p:nvSpPr>
          <p:cNvPr id="15" name="テキスト ボックス 14">
            <a:extLst>
              <a:ext uri="{FF2B5EF4-FFF2-40B4-BE49-F238E27FC236}">
                <a16:creationId xmlns:a16="http://schemas.microsoft.com/office/drawing/2014/main" id="{4A8E9A69-4A67-F0C3-3CD6-7F09F3B08EED}"/>
              </a:ext>
            </a:extLst>
          </p:cNvPr>
          <p:cNvSpPr txBox="1"/>
          <p:nvPr/>
        </p:nvSpPr>
        <p:spPr>
          <a:xfrm>
            <a:off x="2308392" y="5701647"/>
            <a:ext cx="6724555" cy="461665"/>
          </a:xfrm>
          <a:prstGeom prst="rect">
            <a:avLst/>
          </a:prstGeom>
          <a:noFill/>
        </p:spPr>
        <p:txBody>
          <a:bodyPr wrap="square">
            <a:spAutoFit/>
          </a:bodyPr>
          <a:lstStyle/>
          <a:p>
            <a:r>
              <a:rPr lang="ja-JP" altLang="en-US" sz="1200" dirty="0">
                <a:latin typeface="Meiryo" panose="020B0604030504040204" pitchFamily="34" charset="-128"/>
                <a:ea typeface="Meiryo" panose="020B0604030504040204" pitchFamily="34" charset="-128"/>
              </a:rPr>
              <a:t>●</a:t>
            </a:r>
            <a:r>
              <a:rPr lang="en-US" altLang="ja-JP" sz="1200" dirty="0">
                <a:latin typeface="Meiryo" panose="020B0604030504040204" pitchFamily="34" charset="-128"/>
                <a:ea typeface="Meiryo" panose="020B0604030504040204" pitchFamily="34" charset="-128"/>
              </a:rPr>
              <a:t> </a:t>
            </a:r>
            <a:r>
              <a:rPr lang="ja-JP" altLang="en-US" sz="1200" dirty="0" smtClean="0">
                <a:latin typeface="Meiryo" panose="020B0604030504040204" pitchFamily="34" charset="-128"/>
                <a:ea typeface="Meiryo" panose="020B0604030504040204" pitchFamily="34" charset="-128"/>
              </a:rPr>
              <a:t>学生に</a:t>
            </a:r>
            <a:r>
              <a:rPr lang="ja-JP" altLang="en-US" sz="1200" dirty="0" smtClean="0">
                <a:effectLst/>
                <a:latin typeface="Meiryo" panose="020B0604030504040204" pitchFamily="34" charset="-128"/>
                <a:ea typeface="Meiryo" panose="020B0604030504040204" pitchFamily="34" charset="-128"/>
              </a:rPr>
              <a:t>は</a:t>
            </a:r>
            <a:r>
              <a:rPr lang="ja-JP" altLang="en-US" sz="1200" dirty="0">
                <a:effectLst/>
                <a:latin typeface="Meiryo" panose="020B0604030504040204" pitchFamily="34" charset="-128"/>
                <a:ea typeface="Meiryo" panose="020B0604030504040204" pitchFamily="34" charset="-128"/>
              </a:rPr>
              <a:t>、オンラインコミュニケーションの楽しさを実感し、怖がらずに</a:t>
            </a:r>
            <a:r>
              <a:rPr lang="ja-JP" altLang="en-US" sz="1200" dirty="0" smtClean="0">
                <a:effectLst/>
                <a:latin typeface="Meiryo" panose="020B0604030504040204" pitchFamily="34" charset="-128"/>
                <a:ea typeface="Meiryo" panose="020B0604030504040204" pitchFamily="34" charset="-128"/>
              </a:rPr>
              <a:t>参加</a:t>
            </a:r>
            <a:r>
              <a:rPr lang="en-US" altLang="ja-JP" sz="1200" dirty="0" smtClean="0">
                <a:effectLst/>
                <a:latin typeface="Meiryo" panose="020B0604030504040204" pitchFamily="34" charset="-128"/>
                <a:ea typeface="Meiryo" panose="020B0604030504040204" pitchFamily="34" charset="-128"/>
              </a:rPr>
              <a:t>  </a:t>
            </a:r>
          </a:p>
          <a:p>
            <a:r>
              <a:rPr lang="en-US" altLang="ja-JP" sz="1200" dirty="0" smtClean="0">
                <a:latin typeface="Meiryo" panose="020B0604030504040204" pitchFamily="34" charset="-128"/>
                <a:ea typeface="Meiryo" panose="020B0604030504040204" pitchFamily="34" charset="-128"/>
              </a:rPr>
              <a:t> </a:t>
            </a:r>
            <a:r>
              <a:rPr lang="ja-JP" altLang="en-US" sz="1200" dirty="0" smtClean="0">
                <a:latin typeface="Meiryo" panose="020B0604030504040204" pitchFamily="34" charset="-128"/>
                <a:ea typeface="Meiryo" panose="020B0604030504040204" pitchFamily="34" charset="-128"/>
              </a:rPr>
              <a:t>　</a:t>
            </a:r>
            <a:r>
              <a:rPr lang="ja-JP" altLang="en-US" sz="1200" dirty="0" smtClean="0">
                <a:effectLst/>
                <a:latin typeface="Meiryo" panose="020B0604030504040204" pitchFamily="34" charset="-128"/>
                <a:ea typeface="Meiryo" panose="020B0604030504040204" pitchFamily="34" charset="-128"/>
              </a:rPr>
              <a:t>してもらいます。</a:t>
            </a:r>
            <a:endParaRPr lang="ja-JP" altLang="en-US" sz="1200" dirty="0">
              <a:latin typeface="Meiryo" panose="020B0604030504040204" pitchFamily="34" charset="-128"/>
              <a:ea typeface="Meiryo" panose="020B0604030504040204" pitchFamily="34" charset="-128"/>
            </a:endParaRPr>
          </a:p>
        </p:txBody>
      </p:sp>
      <p:sp>
        <p:nvSpPr>
          <p:cNvPr id="16" name="角丸四角形 15">
            <a:extLst>
              <a:ext uri="{FF2B5EF4-FFF2-40B4-BE49-F238E27FC236}">
                <a16:creationId xmlns:a16="http://schemas.microsoft.com/office/drawing/2014/main" id="{FE84CB06-2BAF-E109-775B-9A867026D09A}"/>
              </a:ext>
            </a:extLst>
          </p:cNvPr>
          <p:cNvSpPr/>
          <p:nvPr/>
        </p:nvSpPr>
        <p:spPr>
          <a:xfrm>
            <a:off x="1332255" y="6669742"/>
            <a:ext cx="8027299" cy="469300"/>
          </a:xfrm>
          <a:prstGeom prst="roundRect">
            <a:avLst>
              <a:gd name="adj" fmla="val 4987"/>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4FCBCB6E-2640-EE0E-F1B5-7734FC4C5BE5}"/>
              </a:ext>
            </a:extLst>
          </p:cNvPr>
          <p:cNvSpPr txBox="1"/>
          <p:nvPr/>
        </p:nvSpPr>
        <p:spPr>
          <a:xfrm>
            <a:off x="1814539" y="6751103"/>
            <a:ext cx="2471530" cy="338554"/>
          </a:xfrm>
          <a:prstGeom prst="rect">
            <a:avLst/>
          </a:prstGeom>
          <a:noFill/>
        </p:spPr>
        <p:txBody>
          <a:bodyPr wrap="square">
            <a:spAutoFit/>
          </a:bodyPr>
          <a:lstStyle/>
          <a:p>
            <a:pPr algn="ctr"/>
            <a:r>
              <a:rPr lang="en-US" altLang="ja-JP" sz="1600" b="1" dirty="0">
                <a:solidFill>
                  <a:srgbClr val="006DAB"/>
                </a:solidFill>
                <a:latin typeface="Meiryo" panose="020B0604030504040204" pitchFamily="34" charset="-128"/>
                <a:ea typeface="Meiryo" panose="020B0604030504040204" pitchFamily="34" charset="-128"/>
              </a:rPr>
              <a:t>※ </a:t>
            </a:r>
            <a:r>
              <a:rPr lang="ja-JP" altLang="en-US" sz="1600" b="1" dirty="0">
                <a:solidFill>
                  <a:srgbClr val="006DAB"/>
                </a:solidFill>
                <a:latin typeface="Meiryo" panose="020B0604030504040204" pitchFamily="34" charset="-128"/>
                <a:ea typeface="Meiryo" panose="020B0604030504040204" pitchFamily="34" charset="-128"/>
              </a:rPr>
              <a:t>ホストとは？</a:t>
            </a:r>
          </a:p>
        </p:txBody>
      </p:sp>
      <p:sp>
        <p:nvSpPr>
          <p:cNvPr id="18" name="テキスト ボックス 17">
            <a:extLst>
              <a:ext uri="{FF2B5EF4-FFF2-40B4-BE49-F238E27FC236}">
                <a16:creationId xmlns:a16="http://schemas.microsoft.com/office/drawing/2014/main" id="{9D0FBBFE-818C-4459-999E-E38AB23772C9}"/>
              </a:ext>
            </a:extLst>
          </p:cNvPr>
          <p:cNvSpPr txBox="1"/>
          <p:nvPr/>
        </p:nvSpPr>
        <p:spPr>
          <a:xfrm>
            <a:off x="4286069" y="6778577"/>
            <a:ext cx="5596598" cy="276999"/>
          </a:xfrm>
          <a:prstGeom prst="rect">
            <a:avLst/>
          </a:prstGeom>
          <a:noFill/>
        </p:spPr>
        <p:txBody>
          <a:bodyPr wrap="square">
            <a:spAutoFit/>
          </a:bodyPr>
          <a:lstStyle/>
          <a:p>
            <a:r>
              <a:rPr lang="en-US" altLang="ja-JP" sz="1200" dirty="0" smtClean="0">
                <a:latin typeface="Meiryo" panose="020B0604030504040204" pitchFamily="34" charset="-128"/>
                <a:ea typeface="Meiryo" panose="020B0604030504040204" pitchFamily="34" charset="-128"/>
              </a:rPr>
              <a:t>Teams</a:t>
            </a:r>
            <a:r>
              <a:rPr lang="ja-JP" altLang="en-US" sz="1200" dirty="0" smtClean="0">
                <a:latin typeface="Meiryo" panose="020B0604030504040204" pitchFamily="34" charset="-128"/>
                <a:ea typeface="Meiryo" panose="020B0604030504040204" pitchFamily="34" charset="-128"/>
              </a:rPr>
              <a:t>ミーティング（イベント）開催する主催者のこと</a:t>
            </a:r>
            <a:r>
              <a:rPr lang="ja-JP" altLang="en-US" sz="1200" dirty="0">
                <a:latin typeface="Meiryo" panose="020B0604030504040204" pitchFamily="34" charset="-128"/>
                <a:ea typeface="Meiryo" panose="020B0604030504040204" pitchFamily="34" charset="-128"/>
              </a:rPr>
              <a:t>です。</a:t>
            </a:r>
          </a:p>
        </p:txBody>
      </p:sp>
    </p:spTree>
    <p:extLst>
      <p:ext uri="{BB962C8B-B14F-4D97-AF65-F5344CB8AC3E}">
        <p14:creationId xmlns:p14="http://schemas.microsoft.com/office/powerpoint/2010/main" val="2183875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図 143">
            <a:extLst>
              <a:ext uri="{FF2B5EF4-FFF2-40B4-BE49-F238E27FC236}">
                <a16:creationId xmlns:a16="http://schemas.microsoft.com/office/drawing/2014/main" id="{C6F5E751-7A53-F5DB-F1AD-E4A4263B8547}"/>
              </a:ext>
            </a:extLst>
          </p:cNvPr>
          <p:cNvPicPr>
            <a:picLocks noChangeAspect="1"/>
          </p:cNvPicPr>
          <p:nvPr/>
        </p:nvPicPr>
        <p:blipFill>
          <a:blip r:embed="rId3"/>
          <a:stretch>
            <a:fillRect/>
          </a:stretch>
        </p:blipFill>
        <p:spPr>
          <a:xfrm>
            <a:off x="621619" y="947452"/>
            <a:ext cx="9673089" cy="6081310"/>
          </a:xfrm>
          <a:prstGeom prst="rect">
            <a:avLst/>
          </a:prstGeom>
        </p:spPr>
      </p:pic>
      <p:sp>
        <p:nvSpPr>
          <p:cNvPr id="39" name="テキスト ボックス 38">
            <a:extLst>
              <a:ext uri="{FF2B5EF4-FFF2-40B4-BE49-F238E27FC236}">
                <a16:creationId xmlns:a16="http://schemas.microsoft.com/office/drawing/2014/main" id="{957CAACF-4F75-4082-BB87-59E1EEE0F0F1}"/>
              </a:ext>
            </a:extLst>
          </p:cNvPr>
          <p:cNvSpPr txBox="1"/>
          <p:nvPr/>
        </p:nvSpPr>
        <p:spPr>
          <a:xfrm>
            <a:off x="5730646" y="5169500"/>
            <a:ext cx="3692931" cy="646331"/>
          </a:xfrm>
          <a:prstGeom prst="rect">
            <a:avLst/>
          </a:prstGeom>
          <a:noFill/>
        </p:spPr>
        <p:txBody>
          <a:bodyPr wrap="square">
            <a:spAutoFit/>
          </a:bodyPr>
          <a:lstStyle/>
          <a:p>
            <a:pPr marL="228600" indent="-228600">
              <a:lnSpc>
                <a:spcPct val="150000"/>
              </a:lnSpc>
              <a:buAutoNum type="arabicPeriod"/>
            </a:pPr>
            <a:r>
              <a:rPr lang="en-US" altLang="ja-JP" sz="1200" b="1" dirty="0">
                <a:latin typeface="Meiryo" panose="020B0604030504040204" pitchFamily="34" charset="-128"/>
                <a:ea typeface="Meiryo" panose="020B0604030504040204" pitchFamily="34" charset="-128"/>
              </a:rPr>
              <a:t>e</a:t>
            </a:r>
            <a:r>
              <a:rPr lang="ja-JP" altLang="en-US" sz="1200" b="1" dirty="0" smtClean="0">
                <a:latin typeface="Meiryo" panose="020B0604030504040204" pitchFamily="34" charset="-128"/>
                <a:ea typeface="Meiryo" panose="020B0604030504040204" pitchFamily="34" charset="-128"/>
              </a:rPr>
              <a:t>スポーツ</a:t>
            </a:r>
            <a:r>
              <a:rPr lang="ja-JP" altLang="en-US" sz="1200" b="1" dirty="0">
                <a:latin typeface="Meiryo" panose="020B0604030504040204" pitchFamily="34" charset="-128"/>
                <a:ea typeface="Meiryo" panose="020B0604030504040204" pitchFamily="34" charset="-128"/>
              </a:rPr>
              <a:t>とは</a:t>
            </a:r>
            <a:endParaRPr lang="en-US" altLang="ja-JP" sz="1200" b="1" dirty="0">
              <a:latin typeface="Meiryo" panose="020B0604030504040204" pitchFamily="34" charset="-128"/>
              <a:ea typeface="Meiryo" panose="020B0604030504040204" pitchFamily="34" charset="-128"/>
            </a:endParaRPr>
          </a:p>
          <a:p>
            <a:pPr>
              <a:lnSpc>
                <a:spcPct val="150000"/>
              </a:lnSpc>
            </a:pPr>
            <a:r>
              <a:rPr lang="en-US" altLang="ja-JP" sz="1200" b="1" dirty="0">
                <a:latin typeface="Meiryo" panose="020B0604030504040204" pitchFamily="34" charset="-128"/>
                <a:ea typeface="Meiryo" panose="020B0604030504040204" pitchFamily="34" charset="-128"/>
              </a:rPr>
              <a:t>2</a:t>
            </a:r>
            <a:r>
              <a:rPr lang="en-US" altLang="ja-JP" sz="1200" b="1" dirty="0" smtClean="0">
                <a:latin typeface="Meiryo" panose="020B0604030504040204" pitchFamily="34" charset="-128"/>
                <a:ea typeface="Meiryo" panose="020B0604030504040204" pitchFamily="34" charset="-128"/>
              </a:rPr>
              <a:t>.</a:t>
            </a:r>
            <a:r>
              <a:rPr lang="ja-JP" altLang="en-US" sz="1200" b="1" dirty="0" smtClean="0">
                <a:latin typeface="Meiryo" panose="020B0604030504040204" pitchFamily="34" charset="-128"/>
                <a:ea typeface="Meiryo" panose="020B0604030504040204" pitchFamily="34" charset="-128"/>
              </a:rPr>
              <a:t> </a:t>
            </a:r>
            <a:r>
              <a:rPr lang="en-US" altLang="ja-JP" sz="1200" b="1" dirty="0" smtClean="0">
                <a:latin typeface="Meiryo" panose="020B0604030504040204" pitchFamily="34" charset="-128"/>
                <a:ea typeface="Meiryo" panose="020B0604030504040204" pitchFamily="34" charset="-128"/>
              </a:rPr>
              <a:t>e</a:t>
            </a:r>
            <a:r>
              <a:rPr lang="ja-JP" altLang="en-US" sz="1200" b="1" dirty="0">
                <a:latin typeface="Meiryo" panose="020B0604030504040204" pitchFamily="34" charset="-128"/>
                <a:ea typeface="Meiryo" panose="020B0604030504040204" pitchFamily="34" charset="-128"/>
              </a:rPr>
              <a:t>スポーツとの</a:t>
            </a:r>
            <a:r>
              <a:rPr lang="ja-JP" altLang="en-US" sz="1200" b="1" dirty="0" smtClean="0">
                <a:latin typeface="Meiryo" panose="020B0604030504040204" pitchFamily="34" charset="-128"/>
                <a:ea typeface="Meiryo" panose="020B0604030504040204" pitchFamily="34" charset="-128"/>
              </a:rPr>
              <a:t>関わり方</a:t>
            </a:r>
            <a:r>
              <a:rPr lang="ja-JP" altLang="en-US" sz="1200" b="1" dirty="0">
                <a:latin typeface="Meiryo" panose="020B0604030504040204" pitchFamily="34" charset="-128"/>
                <a:ea typeface="Meiryo" panose="020B0604030504040204" pitchFamily="34" charset="-128"/>
              </a:rPr>
              <a:t>（</a:t>
            </a:r>
            <a:r>
              <a:rPr lang="ja-JP" altLang="en-US" sz="1200" b="1" dirty="0" smtClean="0">
                <a:latin typeface="Meiryo" panose="020B0604030504040204" pitchFamily="34" charset="-128"/>
                <a:ea typeface="Meiryo" panose="020B0604030504040204" pitchFamily="34" charset="-128"/>
              </a:rPr>
              <a:t>例</a:t>
            </a:r>
            <a:r>
              <a:rPr lang="ja-JP" altLang="en-US" sz="1200" b="1" dirty="0">
                <a:latin typeface="Meiryo" panose="020B0604030504040204" pitchFamily="34" charset="-128"/>
                <a:ea typeface="Meiryo" panose="020B0604030504040204" pitchFamily="34" charset="-128"/>
              </a:rPr>
              <a:t>）</a:t>
            </a:r>
            <a:endParaRPr lang="en-US" altLang="ja-JP" sz="1200" b="1" dirty="0">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B95DFD75-FD5A-F364-1A0D-6CB41A98FC4F}"/>
              </a:ext>
            </a:extLst>
          </p:cNvPr>
          <p:cNvSpPr txBox="1"/>
          <p:nvPr/>
        </p:nvSpPr>
        <p:spPr>
          <a:xfrm>
            <a:off x="960123" y="1271619"/>
            <a:ext cx="2451500" cy="461665"/>
          </a:xfrm>
          <a:prstGeom prst="rect">
            <a:avLst/>
          </a:prstGeom>
          <a:noFill/>
        </p:spPr>
        <p:txBody>
          <a:bodyPr wrap="square">
            <a:spAutoFit/>
          </a:bodyPr>
          <a:lstStyle/>
          <a:p>
            <a:r>
              <a:rPr lang="ja-JP" altLang="en-US" sz="2400" b="1" dirty="0">
                <a:solidFill>
                  <a:srgbClr val="006DAB"/>
                </a:solidFill>
                <a:latin typeface="Meiryo" panose="020B0604030504040204" pitchFamily="34" charset="-128"/>
                <a:ea typeface="Meiryo" panose="020B0604030504040204" pitchFamily="34" charset="-128"/>
              </a:rPr>
              <a:t>もくじ</a:t>
            </a:r>
          </a:p>
        </p:txBody>
      </p:sp>
      <p:grpSp>
        <p:nvGrpSpPr>
          <p:cNvPr id="11" name="グループ化 10">
            <a:extLst>
              <a:ext uri="{FF2B5EF4-FFF2-40B4-BE49-F238E27FC236}">
                <a16:creationId xmlns:a16="http://schemas.microsoft.com/office/drawing/2014/main" id="{B6638E77-B80C-ED03-8525-126469BE06A0}"/>
              </a:ext>
            </a:extLst>
          </p:cNvPr>
          <p:cNvGrpSpPr/>
          <p:nvPr/>
        </p:nvGrpSpPr>
        <p:grpSpPr>
          <a:xfrm>
            <a:off x="1079945" y="1910335"/>
            <a:ext cx="4203835" cy="1622660"/>
            <a:chOff x="1035377" y="1324220"/>
            <a:chExt cx="4203835" cy="1622660"/>
          </a:xfrm>
        </p:grpSpPr>
        <p:sp>
          <p:nvSpPr>
            <p:cNvPr id="6" name="テキスト ボックス 5">
              <a:extLst>
                <a:ext uri="{FF2B5EF4-FFF2-40B4-BE49-F238E27FC236}">
                  <a16:creationId xmlns:a16="http://schemas.microsoft.com/office/drawing/2014/main" id="{B64E2985-2783-19CA-C8E7-B1F23AA89134}"/>
                </a:ext>
              </a:extLst>
            </p:cNvPr>
            <p:cNvSpPr txBox="1"/>
            <p:nvPr/>
          </p:nvSpPr>
          <p:spPr>
            <a:xfrm>
              <a:off x="1160423" y="1324220"/>
              <a:ext cx="1063128" cy="400110"/>
            </a:xfrm>
            <a:prstGeom prst="rect">
              <a:avLst/>
            </a:prstGeom>
            <a:noFill/>
          </p:spPr>
          <p:txBody>
            <a:bodyPr wrap="square">
              <a:spAutoFit/>
            </a:bodyPr>
            <a:lstStyle/>
            <a:p>
              <a:r>
                <a:rPr lang="ja-JP" altLang="en-US" sz="1400" b="1">
                  <a:solidFill>
                    <a:srgbClr val="00A478"/>
                  </a:solidFill>
                  <a:latin typeface="Meiryo" panose="020B0604030504040204" pitchFamily="34" charset="-128"/>
                  <a:ea typeface="Meiryo" panose="020B0604030504040204" pitchFamily="34" charset="-128"/>
                </a:rPr>
                <a:t>第</a:t>
              </a:r>
              <a:r>
                <a:rPr lang="en-US" altLang="ja-JP" sz="2000" b="1" dirty="0">
                  <a:solidFill>
                    <a:srgbClr val="00A478"/>
                  </a:solidFill>
                  <a:latin typeface="Meiryo" panose="020B0604030504040204" pitchFamily="34" charset="-128"/>
                  <a:ea typeface="Meiryo" panose="020B0604030504040204" pitchFamily="34" charset="-128"/>
                </a:rPr>
                <a:t>1</a:t>
              </a:r>
              <a:r>
                <a:rPr lang="ja-JP" altLang="en-US" sz="1400" b="1">
                  <a:solidFill>
                    <a:srgbClr val="00A478"/>
                  </a:solidFill>
                  <a:latin typeface="Meiryo" panose="020B0604030504040204" pitchFamily="34" charset="-128"/>
                  <a:ea typeface="Meiryo" panose="020B0604030504040204" pitchFamily="34" charset="-128"/>
                </a:rPr>
                <a:t>章</a:t>
              </a:r>
            </a:p>
          </p:txBody>
        </p:sp>
        <p:sp>
          <p:nvSpPr>
            <p:cNvPr id="7" name="テキスト ボックス 6">
              <a:extLst>
                <a:ext uri="{FF2B5EF4-FFF2-40B4-BE49-F238E27FC236}">
                  <a16:creationId xmlns:a16="http://schemas.microsoft.com/office/drawing/2014/main" id="{4C5E4ED2-EAD4-2C77-71F7-F74ABD843347}"/>
                </a:ext>
              </a:extLst>
            </p:cNvPr>
            <p:cNvSpPr txBox="1"/>
            <p:nvPr/>
          </p:nvSpPr>
          <p:spPr>
            <a:xfrm>
              <a:off x="1035377" y="1754884"/>
              <a:ext cx="2451503"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［運用準備編］</a:t>
              </a:r>
            </a:p>
          </p:txBody>
        </p:sp>
        <p:sp>
          <p:nvSpPr>
            <p:cNvPr id="165" name="テキスト ボックス 164">
              <a:extLst>
                <a:ext uri="{FF2B5EF4-FFF2-40B4-BE49-F238E27FC236}">
                  <a16:creationId xmlns:a16="http://schemas.microsoft.com/office/drawing/2014/main" id="{AE9AE9D0-B238-C60B-861D-758FBE423E27}"/>
                </a:ext>
              </a:extLst>
            </p:cNvPr>
            <p:cNvSpPr txBox="1"/>
            <p:nvPr/>
          </p:nvSpPr>
          <p:spPr>
            <a:xfrm>
              <a:off x="1153680" y="2046634"/>
              <a:ext cx="4085532" cy="900246"/>
            </a:xfrm>
            <a:prstGeom prst="rect">
              <a:avLst/>
            </a:prstGeom>
            <a:noFill/>
          </p:spPr>
          <p:txBody>
            <a:bodyPr wrap="square">
              <a:spAutoFit/>
            </a:bodyPr>
            <a:lstStyle/>
            <a:p>
              <a:pPr>
                <a:lnSpc>
                  <a:spcPct val="150000"/>
                </a:lnSpc>
              </a:pPr>
              <a:r>
                <a:rPr lang="en-US" altLang="ja-JP" sz="1200" b="1" dirty="0">
                  <a:latin typeface="Meiryo" panose="020B0604030504040204" pitchFamily="34" charset="-128"/>
                  <a:ea typeface="Meiryo" panose="020B0604030504040204" pitchFamily="34" charset="-128"/>
                </a:rPr>
                <a:t>1. </a:t>
              </a:r>
              <a:r>
                <a:rPr lang="ja-JP" altLang="en-US" sz="1200" b="1" dirty="0">
                  <a:latin typeface="Meiryo" panose="020B0604030504040204" pitchFamily="34" charset="-128"/>
                  <a:ea typeface="Meiryo" panose="020B0604030504040204" pitchFamily="34" charset="-128"/>
                </a:rPr>
                <a:t>事前準備と流れ</a:t>
              </a:r>
              <a:endParaRPr lang="en-US" altLang="ja-JP" sz="1200" b="1" dirty="0">
                <a:latin typeface="Meiryo" panose="020B0604030504040204" pitchFamily="34" charset="-128"/>
                <a:ea typeface="Meiryo" panose="020B0604030504040204" pitchFamily="34" charset="-128"/>
              </a:endParaRPr>
            </a:p>
            <a:p>
              <a:pPr>
                <a:lnSpc>
                  <a:spcPct val="150000"/>
                </a:lnSpc>
              </a:pPr>
              <a:r>
                <a:rPr lang="en-US" altLang="ja-JP" sz="1200" b="1" dirty="0">
                  <a:latin typeface="Meiryo" panose="020B0604030504040204" pitchFamily="34" charset="-128"/>
                  <a:ea typeface="Meiryo" panose="020B0604030504040204" pitchFamily="34" charset="-128"/>
                </a:rPr>
                <a:t>2. Teams</a:t>
              </a:r>
              <a:r>
                <a:rPr lang="ja-JP" altLang="en-US" sz="1200" b="1" dirty="0">
                  <a:latin typeface="Meiryo" panose="020B0604030504040204" pitchFamily="34" charset="-128"/>
                  <a:ea typeface="Meiryo" panose="020B0604030504040204" pitchFamily="34" charset="-128"/>
                </a:rPr>
                <a:t>について</a:t>
              </a:r>
            </a:p>
            <a:p>
              <a:pPr>
                <a:lnSpc>
                  <a:spcPct val="150000"/>
                </a:lnSpc>
              </a:pPr>
              <a:r>
                <a:rPr lang="en-US" altLang="ja-JP" sz="1200" b="1" dirty="0">
                  <a:latin typeface="Meiryo" panose="020B0604030504040204" pitchFamily="34" charset="-128"/>
                  <a:ea typeface="Meiryo" panose="020B0604030504040204" pitchFamily="34" charset="-128"/>
                </a:rPr>
                <a:t>3. Teams</a:t>
              </a:r>
              <a:r>
                <a:rPr lang="ja-JP" altLang="en-US" sz="1200" b="1" dirty="0">
                  <a:latin typeface="Meiryo" panose="020B0604030504040204" pitchFamily="34" charset="-128"/>
                  <a:ea typeface="Meiryo" panose="020B0604030504040204" pitchFamily="34" charset="-128"/>
                </a:rPr>
                <a:t>利用時のマナーを紹介</a:t>
              </a:r>
            </a:p>
          </p:txBody>
        </p:sp>
      </p:grpSp>
      <p:sp>
        <p:nvSpPr>
          <p:cNvPr id="2" name="角丸四角形 1">
            <a:extLst>
              <a:ext uri="{FF2B5EF4-FFF2-40B4-BE49-F238E27FC236}">
                <a16:creationId xmlns:a16="http://schemas.microsoft.com/office/drawing/2014/main" id="{5CD4C18B-8B35-9F15-7A6C-4F266AD23B41}"/>
              </a:ext>
            </a:extLst>
          </p:cNvPr>
          <p:cNvSpPr/>
          <p:nvPr/>
        </p:nvSpPr>
        <p:spPr>
          <a:xfrm>
            <a:off x="1005092" y="1740184"/>
            <a:ext cx="4264614" cy="4380663"/>
          </a:xfrm>
          <a:prstGeom prst="roundRect">
            <a:avLst>
              <a:gd name="adj" fmla="val 1513"/>
            </a:avLst>
          </a:prstGeom>
          <a:no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21541F1A-FA00-8C7B-C277-7245F1148403}"/>
              </a:ext>
            </a:extLst>
          </p:cNvPr>
          <p:cNvSpPr txBox="1"/>
          <p:nvPr/>
        </p:nvSpPr>
        <p:spPr>
          <a:xfrm>
            <a:off x="5734080" y="1910335"/>
            <a:ext cx="1063128" cy="400110"/>
          </a:xfrm>
          <a:prstGeom prst="rect">
            <a:avLst/>
          </a:prstGeom>
          <a:noFill/>
        </p:spPr>
        <p:txBody>
          <a:bodyPr wrap="square">
            <a:spAutoFit/>
          </a:bodyPr>
          <a:lstStyle/>
          <a:p>
            <a:r>
              <a:rPr lang="ja-JP" altLang="en-US" sz="1400" b="1" dirty="0">
                <a:solidFill>
                  <a:srgbClr val="C62153"/>
                </a:solidFill>
                <a:latin typeface="Meiryo" panose="020B0604030504040204" pitchFamily="34" charset="-128"/>
                <a:ea typeface="Meiryo" panose="020B0604030504040204" pitchFamily="34" charset="-128"/>
              </a:rPr>
              <a:t>第</a:t>
            </a:r>
            <a:r>
              <a:rPr lang="en-US" altLang="ja-JP" sz="2000" b="1" dirty="0">
                <a:solidFill>
                  <a:srgbClr val="C62153"/>
                </a:solidFill>
                <a:latin typeface="Meiryo" panose="020B0604030504040204" pitchFamily="34" charset="-128"/>
                <a:ea typeface="Meiryo" panose="020B0604030504040204" pitchFamily="34" charset="-128"/>
              </a:rPr>
              <a:t>2</a:t>
            </a:r>
            <a:r>
              <a:rPr lang="ja-JP" altLang="en-US" sz="1400" b="1" dirty="0">
                <a:solidFill>
                  <a:srgbClr val="C62153"/>
                </a:solidFill>
                <a:latin typeface="Meiryo" panose="020B0604030504040204" pitchFamily="34" charset="-128"/>
                <a:ea typeface="Meiryo" panose="020B0604030504040204" pitchFamily="34" charset="-128"/>
              </a:rPr>
              <a:t>章</a:t>
            </a:r>
          </a:p>
        </p:txBody>
      </p:sp>
      <p:sp>
        <p:nvSpPr>
          <p:cNvPr id="25" name="テキスト ボックス 24">
            <a:extLst>
              <a:ext uri="{FF2B5EF4-FFF2-40B4-BE49-F238E27FC236}">
                <a16:creationId xmlns:a16="http://schemas.microsoft.com/office/drawing/2014/main" id="{6CA499C9-C6B0-6896-FA87-E74E450F77C2}"/>
              </a:ext>
            </a:extLst>
          </p:cNvPr>
          <p:cNvSpPr txBox="1"/>
          <p:nvPr/>
        </p:nvSpPr>
        <p:spPr>
          <a:xfrm>
            <a:off x="6415904" y="1954153"/>
            <a:ext cx="2529039" cy="338554"/>
          </a:xfrm>
          <a:prstGeom prst="rect">
            <a:avLst/>
          </a:prstGeom>
          <a:noFill/>
        </p:spPr>
        <p:txBody>
          <a:bodyPr wrap="square">
            <a:spAutoFit/>
          </a:bodyPr>
          <a:lstStyle/>
          <a:p>
            <a:r>
              <a:rPr lang="ja-JP" altLang="en-US" sz="1600" b="1" dirty="0">
                <a:latin typeface="Meiryo" panose="020B0604030504040204" pitchFamily="34" charset="-128"/>
                <a:ea typeface="Meiryo" panose="020B0604030504040204" pitchFamily="34" charset="-128"/>
              </a:rPr>
              <a:t>［</a:t>
            </a:r>
            <a:r>
              <a:rPr lang="en-US" altLang="ja-JP" sz="1600" b="1" dirty="0">
                <a:latin typeface="Meiryo" panose="020B0604030504040204" pitchFamily="34" charset="-128"/>
                <a:ea typeface="Meiryo" panose="020B0604030504040204" pitchFamily="34" charset="-128"/>
              </a:rPr>
              <a:t>Teams</a:t>
            </a:r>
            <a:r>
              <a:rPr lang="ja-JP" altLang="en-US" sz="1600" b="1" dirty="0">
                <a:latin typeface="Meiryo" panose="020B0604030504040204" pitchFamily="34" charset="-128"/>
                <a:ea typeface="Meiryo" panose="020B0604030504040204" pitchFamily="34" charset="-128"/>
              </a:rPr>
              <a:t>ホスト実践編］</a:t>
            </a:r>
          </a:p>
        </p:txBody>
      </p:sp>
      <p:sp>
        <p:nvSpPr>
          <p:cNvPr id="26" name="テキスト ボックス 25">
            <a:extLst>
              <a:ext uri="{FF2B5EF4-FFF2-40B4-BE49-F238E27FC236}">
                <a16:creationId xmlns:a16="http://schemas.microsoft.com/office/drawing/2014/main" id="{E59638CC-C3BD-D21B-242F-194527C330C4}"/>
              </a:ext>
            </a:extLst>
          </p:cNvPr>
          <p:cNvSpPr txBox="1"/>
          <p:nvPr/>
        </p:nvSpPr>
        <p:spPr>
          <a:xfrm>
            <a:off x="5734080" y="2340357"/>
            <a:ext cx="3692931" cy="646331"/>
          </a:xfrm>
          <a:prstGeom prst="rect">
            <a:avLst/>
          </a:prstGeom>
          <a:noFill/>
        </p:spPr>
        <p:txBody>
          <a:bodyPr wrap="square">
            <a:spAutoFit/>
          </a:bodyPr>
          <a:lstStyle/>
          <a:p>
            <a:pPr>
              <a:lnSpc>
                <a:spcPct val="150000"/>
              </a:lnSpc>
            </a:pPr>
            <a:r>
              <a:rPr lang="en-US" altLang="ja-JP" sz="1200" b="1" dirty="0">
                <a:latin typeface="Meiryo" panose="020B0604030504040204" pitchFamily="34" charset="-128"/>
                <a:ea typeface="Meiryo" panose="020B0604030504040204" pitchFamily="34" charset="-128"/>
              </a:rPr>
              <a:t>1. Teams</a:t>
            </a:r>
            <a:r>
              <a:rPr lang="ja-JP" altLang="en-US" sz="1200" b="1" dirty="0">
                <a:latin typeface="Meiryo" panose="020B0604030504040204" pitchFamily="34" charset="-128"/>
                <a:ea typeface="Meiryo" panose="020B0604030504040204" pitchFamily="34" charset="-128"/>
              </a:rPr>
              <a:t>の</a:t>
            </a:r>
            <a:r>
              <a:rPr lang="en-US" altLang="ja-JP" sz="1200" b="1" dirty="0">
                <a:latin typeface="Meiryo" panose="020B0604030504040204" pitchFamily="34" charset="-128"/>
                <a:ea typeface="Meiryo" panose="020B0604030504040204" pitchFamily="34" charset="-128"/>
              </a:rPr>
              <a:t>URL</a:t>
            </a:r>
            <a:r>
              <a:rPr lang="ja-JP" altLang="en-US" sz="1200" b="1" dirty="0">
                <a:latin typeface="Meiryo" panose="020B0604030504040204" pitchFamily="34" charset="-128"/>
                <a:ea typeface="Meiryo" panose="020B0604030504040204" pitchFamily="34" charset="-128"/>
              </a:rPr>
              <a:t>を作成</a:t>
            </a:r>
            <a:endParaRPr lang="en-US" altLang="ja-JP" sz="1200" b="1" dirty="0">
              <a:latin typeface="Meiryo" panose="020B0604030504040204" pitchFamily="34" charset="-128"/>
              <a:ea typeface="Meiryo" panose="020B0604030504040204" pitchFamily="34" charset="-128"/>
            </a:endParaRPr>
          </a:p>
          <a:p>
            <a:pPr>
              <a:lnSpc>
                <a:spcPct val="150000"/>
              </a:lnSpc>
            </a:pPr>
            <a:r>
              <a:rPr lang="en-US" altLang="ja-JP" sz="1200" b="1" dirty="0">
                <a:latin typeface="Meiryo" panose="020B0604030504040204" pitchFamily="34" charset="-128"/>
                <a:ea typeface="Meiryo" panose="020B0604030504040204" pitchFamily="34" charset="-128"/>
              </a:rPr>
              <a:t>2. </a:t>
            </a:r>
            <a:r>
              <a:rPr lang="en-US" altLang="ja-JP" sz="1200" b="1" dirty="0" smtClean="0">
                <a:latin typeface="Meiryo" panose="020B0604030504040204" pitchFamily="34" charset="-128"/>
                <a:ea typeface="Meiryo" panose="020B0604030504040204" pitchFamily="34" charset="-128"/>
              </a:rPr>
              <a:t>Teams</a:t>
            </a:r>
            <a:r>
              <a:rPr lang="ja-JP" altLang="en-US" sz="1200" b="1" dirty="0" smtClean="0">
                <a:latin typeface="Meiryo" panose="020B0604030504040204" pitchFamily="34" charset="-128"/>
                <a:ea typeface="Meiryo" panose="020B0604030504040204" pitchFamily="34" charset="-128"/>
              </a:rPr>
              <a:t>ミーティングを開催</a:t>
            </a:r>
            <a:endParaRPr lang="en-US" altLang="ja-JP" sz="1200" b="1" dirty="0">
              <a:latin typeface="Meiryo" panose="020B0604030504040204" pitchFamily="34" charset="-128"/>
              <a:ea typeface="Meiryo" panose="020B0604030504040204" pitchFamily="34" charset="-128"/>
            </a:endParaRPr>
          </a:p>
        </p:txBody>
      </p:sp>
      <p:sp>
        <p:nvSpPr>
          <p:cNvPr id="21" name="角丸四角形 20">
            <a:extLst>
              <a:ext uri="{FF2B5EF4-FFF2-40B4-BE49-F238E27FC236}">
                <a16:creationId xmlns:a16="http://schemas.microsoft.com/office/drawing/2014/main" id="{BE29D8DC-2906-CEC9-EDB2-50C196818053}"/>
              </a:ext>
            </a:extLst>
          </p:cNvPr>
          <p:cNvSpPr/>
          <p:nvPr/>
        </p:nvSpPr>
        <p:spPr>
          <a:xfrm>
            <a:off x="5481355" y="1740187"/>
            <a:ext cx="4425609" cy="1290084"/>
          </a:xfrm>
          <a:prstGeom prst="roundRect">
            <a:avLst>
              <a:gd name="adj" fmla="val 4430"/>
            </a:avLst>
          </a:prstGeom>
          <a:no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F3528657-94A1-9A2B-CE14-6806649871CC}"/>
              </a:ext>
            </a:extLst>
          </p:cNvPr>
          <p:cNvSpPr txBox="1"/>
          <p:nvPr/>
        </p:nvSpPr>
        <p:spPr>
          <a:xfrm>
            <a:off x="6580775" y="6262642"/>
            <a:ext cx="2451503" cy="338554"/>
          </a:xfrm>
          <a:prstGeom prst="rect">
            <a:avLst/>
          </a:prstGeom>
          <a:noFill/>
        </p:spPr>
        <p:txBody>
          <a:bodyPr wrap="square">
            <a:spAutoFit/>
          </a:bodyPr>
          <a:lstStyle/>
          <a:p>
            <a:r>
              <a:rPr lang="ja-JP" altLang="en-US" sz="1600" b="1" dirty="0">
                <a:latin typeface="Meiryo" panose="020B0604030504040204" pitchFamily="34" charset="-128"/>
                <a:ea typeface="Meiryo" panose="020B0604030504040204" pitchFamily="34" charset="-128"/>
              </a:rPr>
              <a:t>用語集</a:t>
            </a:r>
          </a:p>
        </p:txBody>
      </p:sp>
      <p:sp>
        <p:nvSpPr>
          <p:cNvPr id="29" name="テキスト ボックス 28">
            <a:extLst>
              <a:ext uri="{FF2B5EF4-FFF2-40B4-BE49-F238E27FC236}">
                <a16:creationId xmlns:a16="http://schemas.microsoft.com/office/drawing/2014/main" id="{45DB9D5F-80CD-0F23-3FEA-CF0AFD53FAA6}"/>
              </a:ext>
            </a:extLst>
          </p:cNvPr>
          <p:cNvSpPr txBox="1"/>
          <p:nvPr/>
        </p:nvSpPr>
        <p:spPr>
          <a:xfrm>
            <a:off x="5734080" y="6278031"/>
            <a:ext cx="542376" cy="307777"/>
          </a:xfrm>
          <a:prstGeom prst="rect">
            <a:avLst/>
          </a:prstGeom>
          <a:noFill/>
        </p:spPr>
        <p:txBody>
          <a:bodyPr wrap="square">
            <a:spAutoFit/>
          </a:bodyPr>
          <a:lstStyle/>
          <a:p>
            <a:r>
              <a:rPr lang="ja-JP" altLang="en-US" sz="1400" b="1" dirty="0">
                <a:solidFill>
                  <a:srgbClr val="006DAB"/>
                </a:solidFill>
                <a:latin typeface="Meiryo" panose="020B0604030504040204" pitchFamily="34" charset="-128"/>
                <a:ea typeface="Meiryo" panose="020B0604030504040204" pitchFamily="34" charset="-128"/>
              </a:rPr>
              <a:t>巻末</a:t>
            </a:r>
          </a:p>
        </p:txBody>
      </p:sp>
      <p:sp>
        <p:nvSpPr>
          <p:cNvPr id="22" name="テキスト ボックス 21">
            <a:extLst>
              <a:ext uri="{FF2B5EF4-FFF2-40B4-BE49-F238E27FC236}">
                <a16:creationId xmlns:a16="http://schemas.microsoft.com/office/drawing/2014/main" id="{032E3C27-913D-DDF4-7350-945E39C8CDAB}"/>
              </a:ext>
            </a:extLst>
          </p:cNvPr>
          <p:cNvSpPr txBox="1"/>
          <p:nvPr/>
        </p:nvSpPr>
        <p:spPr>
          <a:xfrm>
            <a:off x="1079945" y="3573129"/>
            <a:ext cx="2451503"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a:t>
            </a:r>
            <a:r>
              <a:rPr lang="en-US" altLang="ja-JP" sz="1600" b="1" dirty="0">
                <a:latin typeface="Meiryo" panose="020B0604030504040204" pitchFamily="34" charset="-128"/>
                <a:ea typeface="Meiryo" panose="020B0604030504040204" pitchFamily="34" charset="-128"/>
              </a:rPr>
              <a:t>Teams</a:t>
            </a:r>
            <a:r>
              <a:rPr lang="ja-JP" altLang="en-US" sz="1600" b="1">
                <a:latin typeface="Meiryo" panose="020B0604030504040204" pitchFamily="34" charset="-128"/>
                <a:ea typeface="Meiryo" panose="020B0604030504040204" pitchFamily="34" charset="-128"/>
              </a:rPr>
              <a:t>基礎編］</a:t>
            </a:r>
          </a:p>
        </p:txBody>
      </p:sp>
      <p:sp>
        <p:nvSpPr>
          <p:cNvPr id="23" name="テキスト ボックス 22">
            <a:extLst>
              <a:ext uri="{FF2B5EF4-FFF2-40B4-BE49-F238E27FC236}">
                <a16:creationId xmlns:a16="http://schemas.microsoft.com/office/drawing/2014/main" id="{BA814F2F-3D93-7854-636A-6F52C082A084}"/>
              </a:ext>
            </a:extLst>
          </p:cNvPr>
          <p:cNvSpPr txBox="1"/>
          <p:nvPr/>
        </p:nvSpPr>
        <p:spPr>
          <a:xfrm>
            <a:off x="1198248" y="3864879"/>
            <a:ext cx="4131241" cy="923330"/>
          </a:xfrm>
          <a:prstGeom prst="rect">
            <a:avLst/>
          </a:prstGeom>
          <a:noFill/>
        </p:spPr>
        <p:txBody>
          <a:bodyPr wrap="square">
            <a:spAutoFit/>
          </a:bodyPr>
          <a:lstStyle/>
          <a:p>
            <a:pPr>
              <a:lnSpc>
                <a:spcPct val="150000"/>
              </a:lnSpc>
            </a:pPr>
            <a:r>
              <a:rPr lang="en-US" altLang="ja-JP" sz="1200" b="1" dirty="0">
                <a:latin typeface="Meiryo" panose="020B0604030504040204" pitchFamily="34" charset="-128"/>
                <a:ea typeface="Meiryo" panose="020B0604030504040204" pitchFamily="34" charset="-128"/>
              </a:rPr>
              <a:t>4</a:t>
            </a:r>
            <a:r>
              <a:rPr lang="en-US" altLang="ja-JP" sz="1200" b="1" dirty="0" smtClean="0">
                <a:latin typeface="Meiryo" panose="020B0604030504040204" pitchFamily="34" charset="-128"/>
                <a:ea typeface="Meiryo" panose="020B0604030504040204" pitchFamily="34" charset="-128"/>
              </a:rPr>
              <a:t>.</a:t>
            </a:r>
            <a:r>
              <a:rPr lang="ja-JP" altLang="en-US" sz="1200" b="1" dirty="0">
                <a:latin typeface="Meiryo" panose="020B0604030504040204" pitchFamily="34" charset="-128"/>
                <a:ea typeface="Meiryo" panose="020B0604030504040204" pitchFamily="34" charset="-128"/>
              </a:rPr>
              <a:t>招待されたメールから</a:t>
            </a:r>
            <a:r>
              <a:rPr lang="en-US" altLang="ja-JP" sz="1200" b="1" dirty="0">
                <a:latin typeface="Meiryo" panose="020B0604030504040204" pitchFamily="34" charset="-128"/>
                <a:ea typeface="Meiryo" panose="020B0604030504040204" pitchFamily="34" charset="-128"/>
              </a:rPr>
              <a:t>Teams</a:t>
            </a:r>
            <a:r>
              <a:rPr lang="ja-JP" altLang="en-US" sz="1200" b="1" dirty="0">
                <a:latin typeface="Meiryo" panose="020B0604030504040204" pitchFamily="34" charset="-128"/>
                <a:ea typeface="Meiryo" panose="020B0604030504040204" pitchFamily="34" charset="-128"/>
              </a:rPr>
              <a:t>ミーティングに参加する</a:t>
            </a:r>
          </a:p>
          <a:p>
            <a:pPr>
              <a:lnSpc>
                <a:spcPct val="150000"/>
              </a:lnSpc>
            </a:pPr>
            <a:r>
              <a:rPr lang="en-US" altLang="ja-JP" sz="1200" b="1" dirty="0" smtClean="0">
                <a:latin typeface="Meiryo" panose="020B0604030504040204" pitchFamily="34" charset="-128"/>
                <a:ea typeface="Meiryo" panose="020B0604030504040204" pitchFamily="34" charset="-128"/>
              </a:rPr>
              <a:t>5</a:t>
            </a:r>
            <a:r>
              <a:rPr lang="en-US" altLang="ja-JP" sz="1200" b="1" dirty="0">
                <a:latin typeface="Meiryo" panose="020B0604030504040204" pitchFamily="34" charset="-128"/>
                <a:ea typeface="Meiryo" panose="020B0604030504040204" pitchFamily="34" charset="-128"/>
              </a:rPr>
              <a:t>. </a:t>
            </a:r>
            <a:r>
              <a:rPr lang="ja-JP" altLang="en-US" sz="1200" b="1" dirty="0">
                <a:latin typeface="Meiryo" panose="020B0604030504040204" pitchFamily="34" charset="-128"/>
                <a:ea typeface="Meiryo" panose="020B0604030504040204" pitchFamily="34" charset="-128"/>
              </a:rPr>
              <a:t>マイク、画面をオン／オフにする</a:t>
            </a:r>
          </a:p>
          <a:p>
            <a:pPr>
              <a:lnSpc>
                <a:spcPct val="150000"/>
              </a:lnSpc>
            </a:pPr>
            <a:r>
              <a:rPr lang="en-US" altLang="ja-JP" sz="1200" b="1" dirty="0">
                <a:latin typeface="Meiryo" panose="020B0604030504040204" pitchFamily="34" charset="-128"/>
                <a:ea typeface="Meiryo" panose="020B0604030504040204" pitchFamily="34" charset="-128"/>
              </a:rPr>
              <a:t>6.</a:t>
            </a:r>
            <a:r>
              <a:rPr lang="ja-JP" altLang="en-US" sz="1200" b="1" dirty="0">
                <a:latin typeface="Meiryo" panose="020B0604030504040204" pitchFamily="34" charset="-128"/>
                <a:ea typeface="Meiryo" panose="020B0604030504040204" pitchFamily="34" charset="-128"/>
              </a:rPr>
              <a:t> チャット（文字やデータのやりとり）を使用する</a:t>
            </a:r>
            <a:endParaRPr lang="en-US" altLang="ja-JP" sz="1200" b="1" dirty="0">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EA5AA65F-2ED1-4CEC-9D5E-844F0EC4043E}"/>
              </a:ext>
            </a:extLst>
          </p:cNvPr>
          <p:cNvSpPr txBox="1"/>
          <p:nvPr/>
        </p:nvSpPr>
        <p:spPr>
          <a:xfrm>
            <a:off x="6415903" y="3361942"/>
            <a:ext cx="2529039" cy="338554"/>
          </a:xfrm>
          <a:prstGeom prst="rect">
            <a:avLst/>
          </a:prstGeom>
          <a:noFill/>
        </p:spPr>
        <p:txBody>
          <a:bodyPr wrap="square">
            <a:spAutoFit/>
          </a:bodyPr>
          <a:lstStyle/>
          <a:p>
            <a:r>
              <a:rPr lang="ja-JP" altLang="en-US" sz="1600" b="1" dirty="0">
                <a:latin typeface="Meiryo" panose="020B0604030504040204" pitchFamily="34" charset="-128"/>
                <a:ea typeface="Meiryo" panose="020B0604030504040204" pitchFamily="34" charset="-128"/>
              </a:rPr>
              <a:t>［コンテンツの準備］</a:t>
            </a:r>
          </a:p>
        </p:txBody>
      </p:sp>
      <p:sp>
        <p:nvSpPr>
          <p:cNvPr id="32" name="テキスト ボックス 31">
            <a:extLst>
              <a:ext uri="{FF2B5EF4-FFF2-40B4-BE49-F238E27FC236}">
                <a16:creationId xmlns:a16="http://schemas.microsoft.com/office/drawing/2014/main" id="{C4D405A7-8F55-4ACA-8DC6-C8E18745285D}"/>
              </a:ext>
            </a:extLst>
          </p:cNvPr>
          <p:cNvSpPr txBox="1"/>
          <p:nvPr/>
        </p:nvSpPr>
        <p:spPr>
          <a:xfrm>
            <a:off x="5734080" y="3673022"/>
            <a:ext cx="4172885" cy="923330"/>
          </a:xfrm>
          <a:prstGeom prst="rect">
            <a:avLst/>
          </a:prstGeom>
          <a:noFill/>
        </p:spPr>
        <p:txBody>
          <a:bodyPr wrap="square">
            <a:spAutoFit/>
          </a:bodyPr>
          <a:lstStyle/>
          <a:p>
            <a:pPr>
              <a:lnSpc>
                <a:spcPct val="150000"/>
              </a:lnSpc>
            </a:pPr>
            <a:r>
              <a:rPr lang="en-US" altLang="ja-JP" sz="1200" b="1" dirty="0">
                <a:latin typeface="Meiryo" panose="020B0604030504040204" pitchFamily="34" charset="-128"/>
                <a:ea typeface="Meiryo" panose="020B0604030504040204" pitchFamily="34" charset="-128"/>
              </a:rPr>
              <a:t>1. </a:t>
            </a:r>
            <a:r>
              <a:rPr lang="ja-JP" altLang="en-US" sz="1200" b="1" dirty="0">
                <a:latin typeface="Meiryo" panose="020B0604030504040204" pitchFamily="34" charset="-128"/>
                <a:ea typeface="Meiryo" panose="020B0604030504040204" pitchFamily="34" charset="-128"/>
              </a:rPr>
              <a:t>友人と一緒に楽しむコンテンツ選定</a:t>
            </a:r>
            <a:endParaRPr lang="en-US" altLang="ja-JP" sz="1200" b="1" dirty="0">
              <a:latin typeface="Meiryo" panose="020B0604030504040204" pitchFamily="34" charset="-128"/>
              <a:ea typeface="Meiryo" panose="020B0604030504040204" pitchFamily="34" charset="-128"/>
            </a:endParaRPr>
          </a:p>
          <a:p>
            <a:pPr>
              <a:lnSpc>
                <a:spcPct val="150000"/>
              </a:lnSpc>
            </a:pPr>
            <a:r>
              <a:rPr lang="en-US" altLang="ja-JP" sz="1200" b="1" dirty="0">
                <a:latin typeface="Meiryo" panose="020B0604030504040204" pitchFamily="34" charset="-128"/>
                <a:ea typeface="Meiryo" panose="020B0604030504040204" pitchFamily="34" charset="-128"/>
              </a:rPr>
              <a:t>2. </a:t>
            </a:r>
            <a:r>
              <a:rPr lang="ja-JP" altLang="en-US" sz="1200" b="1" dirty="0">
                <a:latin typeface="Meiryo" panose="020B0604030504040204" pitchFamily="34" charset="-128"/>
                <a:ea typeface="Meiryo" panose="020B0604030504040204" pitchFamily="34" charset="-128"/>
              </a:rPr>
              <a:t>オンラインコミュニケーションツールの</a:t>
            </a:r>
            <a:r>
              <a:rPr lang="ja-JP" altLang="en-US" sz="1200" b="1" dirty="0" smtClean="0">
                <a:latin typeface="Meiryo" panose="020B0604030504040204" pitchFamily="34" charset="-128"/>
                <a:ea typeface="Meiryo" panose="020B0604030504040204" pitchFamily="34" charset="-128"/>
              </a:rPr>
              <a:t>選定</a:t>
            </a:r>
            <a:endParaRPr lang="en-US" altLang="ja-JP" sz="1200" b="1" dirty="0" smtClean="0">
              <a:latin typeface="Meiryo" panose="020B0604030504040204" pitchFamily="34" charset="-128"/>
              <a:ea typeface="Meiryo" panose="020B0604030504040204" pitchFamily="34" charset="-128"/>
            </a:endParaRPr>
          </a:p>
          <a:p>
            <a:pPr>
              <a:lnSpc>
                <a:spcPct val="150000"/>
              </a:lnSpc>
            </a:pPr>
            <a:r>
              <a:rPr lang="en-US" altLang="ja-JP" sz="1200" b="1" dirty="0" smtClean="0">
                <a:latin typeface="Meiryo" panose="020B0604030504040204" pitchFamily="34" charset="-128"/>
                <a:ea typeface="Meiryo" panose="020B0604030504040204" pitchFamily="34" charset="-128"/>
              </a:rPr>
              <a:t>3.</a:t>
            </a:r>
            <a:r>
              <a:rPr lang="ja-JP" altLang="en-US" sz="1200" b="1" dirty="0">
                <a:latin typeface="Meiryo" panose="020B0604030504040204" pitchFamily="34" charset="-128"/>
                <a:ea typeface="Meiryo" panose="020B0604030504040204" pitchFamily="34" charset="-128"/>
              </a:rPr>
              <a:t>オンラインコミュニケーションツール使用時の注意点</a:t>
            </a:r>
            <a:endParaRPr lang="en-US" altLang="ja-JP" sz="1200" b="1" dirty="0">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75A85424-6281-4812-B67C-2E4D7CE416D1}"/>
              </a:ext>
            </a:extLst>
          </p:cNvPr>
          <p:cNvSpPr txBox="1"/>
          <p:nvPr/>
        </p:nvSpPr>
        <p:spPr>
          <a:xfrm>
            <a:off x="6797208" y="4897529"/>
            <a:ext cx="2529039" cy="338554"/>
          </a:xfrm>
          <a:prstGeom prst="rect">
            <a:avLst/>
          </a:prstGeom>
          <a:noFill/>
        </p:spPr>
        <p:txBody>
          <a:bodyPr wrap="square">
            <a:spAutoFit/>
          </a:bodyPr>
          <a:lstStyle/>
          <a:p>
            <a:r>
              <a:rPr lang="ja-JP" altLang="en-US" sz="1600" b="1" dirty="0">
                <a:latin typeface="Meiryo" panose="020B0604030504040204" pitchFamily="34" charset="-128"/>
                <a:ea typeface="Meiryo" panose="020B0604030504040204" pitchFamily="34" charset="-128"/>
              </a:rPr>
              <a:t>［</a:t>
            </a:r>
            <a:r>
              <a:rPr lang="en-US" altLang="ja-JP" sz="1600" b="1" dirty="0">
                <a:latin typeface="Meiryo" panose="020B0604030504040204" pitchFamily="34" charset="-128"/>
                <a:ea typeface="Meiryo" panose="020B0604030504040204" pitchFamily="34" charset="-128"/>
              </a:rPr>
              <a:t>e</a:t>
            </a:r>
            <a:r>
              <a:rPr lang="ja-JP" altLang="en-US" sz="1600" b="1" dirty="0" smtClean="0">
                <a:latin typeface="Meiryo" panose="020B0604030504040204" pitchFamily="34" charset="-128"/>
                <a:ea typeface="Meiryo" panose="020B0604030504040204" pitchFamily="34" charset="-128"/>
              </a:rPr>
              <a:t>スポーツ］</a:t>
            </a:r>
            <a:endParaRPr lang="ja-JP" altLang="en-US" sz="1600" b="1" dirty="0">
              <a:latin typeface="Meiryo" panose="020B0604030504040204" pitchFamily="34" charset="-128"/>
              <a:ea typeface="Meiryo" panose="020B0604030504040204" pitchFamily="34" charset="-128"/>
            </a:endParaRPr>
          </a:p>
        </p:txBody>
      </p:sp>
      <p:grpSp>
        <p:nvGrpSpPr>
          <p:cNvPr id="28" name="グループ化 27">
            <a:extLst>
              <a:ext uri="{FF2B5EF4-FFF2-40B4-BE49-F238E27FC236}">
                <a16:creationId xmlns:a16="http://schemas.microsoft.com/office/drawing/2014/main" id="{C51EBECE-EBFF-5ADF-42F0-38CECEA71629}"/>
              </a:ext>
            </a:extLst>
          </p:cNvPr>
          <p:cNvGrpSpPr/>
          <p:nvPr/>
        </p:nvGrpSpPr>
        <p:grpSpPr>
          <a:xfrm>
            <a:off x="5478220" y="3150322"/>
            <a:ext cx="4428744" cy="2970525"/>
            <a:chOff x="5582809" y="1004046"/>
            <a:chExt cx="3898522" cy="2780901"/>
          </a:xfrm>
        </p:grpSpPr>
        <p:sp>
          <p:nvSpPr>
            <p:cNvPr id="36" name="テキスト ボックス 35">
              <a:extLst>
                <a:ext uri="{FF2B5EF4-FFF2-40B4-BE49-F238E27FC236}">
                  <a16:creationId xmlns:a16="http://schemas.microsoft.com/office/drawing/2014/main" id="{E38094AF-4AA7-8E76-E557-AC51DC183F07}"/>
                </a:ext>
              </a:extLst>
            </p:cNvPr>
            <p:cNvSpPr txBox="1"/>
            <p:nvPr/>
          </p:nvSpPr>
          <p:spPr>
            <a:xfrm>
              <a:off x="5808035" y="1161211"/>
              <a:ext cx="1063128" cy="400110"/>
            </a:xfrm>
            <a:prstGeom prst="rect">
              <a:avLst/>
            </a:prstGeom>
            <a:noFill/>
          </p:spPr>
          <p:txBody>
            <a:bodyPr wrap="square">
              <a:spAutoFit/>
            </a:bodyPr>
            <a:lstStyle/>
            <a:p>
              <a:r>
                <a:rPr lang="ja-JP" altLang="en-US" sz="1400" b="1" dirty="0">
                  <a:solidFill>
                    <a:srgbClr val="6AC8F3"/>
                  </a:solidFill>
                  <a:latin typeface="Meiryo" panose="020B0604030504040204" pitchFamily="34" charset="-128"/>
                  <a:ea typeface="Meiryo" panose="020B0604030504040204" pitchFamily="34" charset="-128"/>
                </a:rPr>
                <a:t>第</a:t>
              </a:r>
              <a:r>
                <a:rPr lang="en-US" altLang="ja-JP" sz="2000" b="1" dirty="0">
                  <a:solidFill>
                    <a:srgbClr val="6AC8F3"/>
                  </a:solidFill>
                  <a:latin typeface="Meiryo" panose="020B0604030504040204" pitchFamily="34" charset="-128"/>
                  <a:ea typeface="Meiryo" panose="020B0604030504040204" pitchFamily="34" charset="-128"/>
                </a:rPr>
                <a:t>3</a:t>
              </a:r>
              <a:r>
                <a:rPr lang="ja-JP" altLang="en-US" sz="1400" b="1" dirty="0">
                  <a:solidFill>
                    <a:srgbClr val="6AC8F3"/>
                  </a:solidFill>
                  <a:latin typeface="Meiryo" panose="020B0604030504040204" pitchFamily="34" charset="-128"/>
                  <a:ea typeface="Meiryo" panose="020B0604030504040204" pitchFamily="34" charset="-128"/>
                </a:rPr>
                <a:t>章</a:t>
              </a:r>
            </a:p>
          </p:txBody>
        </p:sp>
        <p:sp>
          <p:nvSpPr>
            <p:cNvPr id="35" name="角丸四角形 34">
              <a:extLst>
                <a:ext uri="{FF2B5EF4-FFF2-40B4-BE49-F238E27FC236}">
                  <a16:creationId xmlns:a16="http://schemas.microsoft.com/office/drawing/2014/main" id="{F5FD324E-C897-D3B3-72C1-A584A16188E6}"/>
                </a:ext>
              </a:extLst>
            </p:cNvPr>
            <p:cNvSpPr/>
            <p:nvPr/>
          </p:nvSpPr>
          <p:spPr>
            <a:xfrm>
              <a:off x="5582809" y="1004046"/>
              <a:ext cx="3898522" cy="2780901"/>
            </a:xfrm>
            <a:prstGeom prst="roundRect">
              <a:avLst>
                <a:gd name="adj" fmla="val 2439"/>
              </a:avLst>
            </a:prstGeom>
            <a:no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622103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角丸四角形 114">
            <a:extLst>
              <a:ext uri="{FF2B5EF4-FFF2-40B4-BE49-F238E27FC236}">
                <a16:creationId xmlns:a16="http://schemas.microsoft.com/office/drawing/2014/main" id="{5278DD2F-2C0A-1AFD-1AF6-97F378598F28}"/>
              </a:ext>
            </a:extLst>
          </p:cNvPr>
          <p:cNvSpPr/>
          <p:nvPr/>
        </p:nvSpPr>
        <p:spPr>
          <a:xfrm>
            <a:off x="593794" y="4181051"/>
            <a:ext cx="9696821" cy="3087850"/>
          </a:xfrm>
          <a:prstGeom prst="roundRect">
            <a:avLst>
              <a:gd name="adj" fmla="val 1878"/>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［運用準備編］</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19999" y="1441711"/>
            <a:ext cx="936716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1. </a:t>
            </a:r>
            <a:r>
              <a:rPr lang="ja-JP" altLang="en-US" sz="2800" b="1">
                <a:latin typeface="Meiryo" panose="020B0604030504040204" pitchFamily="34" charset="-128"/>
                <a:ea typeface="Meiryo" panose="020B0604030504040204" pitchFamily="34" charset="-128"/>
              </a:rPr>
              <a:t>事前準備と流れ</a:t>
            </a:r>
          </a:p>
        </p:txBody>
      </p:sp>
      <p:grpSp>
        <p:nvGrpSpPr>
          <p:cNvPr id="33" name="グループ化 32">
            <a:extLst>
              <a:ext uri="{FF2B5EF4-FFF2-40B4-BE49-F238E27FC236}">
                <a16:creationId xmlns:a16="http://schemas.microsoft.com/office/drawing/2014/main" id="{D9F91518-7830-0906-AAC3-C4E14F415321}"/>
              </a:ext>
            </a:extLst>
          </p:cNvPr>
          <p:cNvGrpSpPr/>
          <p:nvPr/>
        </p:nvGrpSpPr>
        <p:grpSpPr>
          <a:xfrm>
            <a:off x="604646" y="0"/>
            <a:ext cx="1351370" cy="1035439"/>
            <a:chOff x="604646" y="0"/>
            <a:chExt cx="1351370" cy="1035439"/>
          </a:xfrm>
          <a:solidFill>
            <a:srgbClr val="00A478"/>
          </a:solidFill>
        </p:grpSpPr>
        <p:sp>
          <p:nvSpPr>
            <p:cNvPr id="34" name="片側の 2 つの角を切り取った四角形 33">
              <a:extLst>
                <a:ext uri="{FF2B5EF4-FFF2-40B4-BE49-F238E27FC236}">
                  <a16:creationId xmlns:a16="http://schemas.microsoft.com/office/drawing/2014/main" id="{E5CF0176-1DA1-D783-F737-01A611E4A0D8}"/>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片側の 2 つの角を切り取った四角形 34">
              <a:extLst>
                <a:ext uri="{FF2B5EF4-FFF2-40B4-BE49-F238E27FC236}">
                  <a16:creationId xmlns:a16="http://schemas.microsoft.com/office/drawing/2014/main" id="{258C5B0D-6AB8-5ADB-7CA2-E465271D477F}"/>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3D0A72BD-ACBE-38CC-9D43-68279B34B6A1}"/>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74" name="テキスト ボックス 73">
            <a:extLst>
              <a:ext uri="{FF2B5EF4-FFF2-40B4-BE49-F238E27FC236}">
                <a16:creationId xmlns:a16="http://schemas.microsoft.com/office/drawing/2014/main" id="{A59BEFFA-0FCA-CB39-22A8-666029CE9A6E}"/>
              </a:ext>
            </a:extLst>
          </p:cNvPr>
          <p:cNvSpPr txBox="1"/>
          <p:nvPr/>
        </p:nvSpPr>
        <p:spPr>
          <a:xfrm>
            <a:off x="788667" y="4393671"/>
            <a:ext cx="2556417" cy="369332"/>
          </a:xfrm>
          <a:prstGeom prst="rect">
            <a:avLst/>
          </a:prstGeom>
          <a:noFill/>
        </p:spPr>
        <p:txBody>
          <a:bodyPr wrap="square">
            <a:spAutoFit/>
          </a:bodyPr>
          <a:lstStyle/>
          <a:p>
            <a:r>
              <a:rPr lang="ja-JP" altLang="en-US" b="1">
                <a:solidFill>
                  <a:srgbClr val="00A478"/>
                </a:solidFill>
                <a:latin typeface="Meiryo" panose="020B0604030504040204" pitchFamily="34" charset="-128"/>
                <a:ea typeface="Meiryo" panose="020B0604030504040204" pitchFamily="34" charset="-128"/>
              </a:rPr>
              <a:t>必要な機材</a:t>
            </a:r>
            <a:endParaRPr lang="en-US" altLang="ja-JP" b="1" dirty="0">
              <a:solidFill>
                <a:srgbClr val="00A478"/>
              </a:solidFill>
              <a:latin typeface="Meiryo" panose="020B0604030504040204" pitchFamily="34" charset="-128"/>
              <a:ea typeface="Meiryo" panose="020B0604030504040204" pitchFamily="34" charset="-128"/>
            </a:endParaRPr>
          </a:p>
        </p:txBody>
      </p:sp>
      <p:grpSp>
        <p:nvGrpSpPr>
          <p:cNvPr id="95" name="グループ化 94">
            <a:extLst>
              <a:ext uri="{FF2B5EF4-FFF2-40B4-BE49-F238E27FC236}">
                <a16:creationId xmlns:a16="http://schemas.microsoft.com/office/drawing/2014/main" id="{5FBD8DA4-22D1-38B7-C4BD-C14A7145D53F}"/>
              </a:ext>
            </a:extLst>
          </p:cNvPr>
          <p:cNvGrpSpPr/>
          <p:nvPr/>
        </p:nvGrpSpPr>
        <p:grpSpPr>
          <a:xfrm>
            <a:off x="4477532" y="6014812"/>
            <a:ext cx="1063354" cy="878402"/>
            <a:chOff x="2751765" y="4724698"/>
            <a:chExt cx="1063354" cy="878402"/>
          </a:xfrm>
        </p:grpSpPr>
        <p:pic>
          <p:nvPicPr>
            <p:cNvPr id="88" name="図 87">
              <a:extLst>
                <a:ext uri="{FF2B5EF4-FFF2-40B4-BE49-F238E27FC236}">
                  <a16:creationId xmlns:a16="http://schemas.microsoft.com/office/drawing/2014/main" id="{999480F5-8412-EFB0-9F2D-6188DCFBA665}"/>
                </a:ext>
              </a:extLst>
            </p:cNvPr>
            <p:cNvPicPr>
              <a:picLocks noChangeAspect="1"/>
            </p:cNvPicPr>
            <p:nvPr/>
          </p:nvPicPr>
          <p:blipFill>
            <a:blip r:embed="rId3"/>
            <a:srcRect/>
            <a:stretch/>
          </p:blipFill>
          <p:spPr>
            <a:xfrm>
              <a:off x="2751765" y="4872867"/>
              <a:ext cx="382171" cy="687907"/>
            </a:xfrm>
            <a:prstGeom prst="rect">
              <a:avLst/>
            </a:prstGeom>
          </p:spPr>
        </p:pic>
        <p:pic>
          <p:nvPicPr>
            <p:cNvPr id="90" name="図 89">
              <a:extLst>
                <a:ext uri="{FF2B5EF4-FFF2-40B4-BE49-F238E27FC236}">
                  <a16:creationId xmlns:a16="http://schemas.microsoft.com/office/drawing/2014/main" id="{DC84CA6F-8B21-5143-D5F3-BC92EA1A80B1}"/>
                </a:ext>
              </a:extLst>
            </p:cNvPr>
            <p:cNvPicPr>
              <a:picLocks noChangeAspect="1"/>
            </p:cNvPicPr>
            <p:nvPr/>
          </p:nvPicPr>
          <p:blipFill>
            <a:blip r:embed="rId4"/>
            <a:srcRect/>
            <a:stretch/>
          </p:blipFill>
          <p:spPr>
            <a:xfrm>
              <a:off x="3147328" y="4724698"/>
              <a:ext cx="667791" cy="878402"/>
            </a:xfrm>
            <a:prstGeom prst="rect">
              <a:avLst/>
            </a:prstGeom>
          </p:spPr>
        </p:pic>
      </p:grpSp>
      <p:sp>
        <p:nvSpPr>
          <p:cNvPr id="91" name="テキスト ボックス 90">
            <a:extLst>
              <a:ext uri="{FF2B5EF4-FFF2-40B4-BE49-F238E27FC236}">
                <a16:creationId xmlns:a16="http://schemas.microsoft.com/office/drawing/2014/main" id="{21B074D2-10E0-67DD-4C9B-4CCDFC6409C5}"/>
              </a:ext>
            </a:extLst>
          </p:cNvPr>
          <p:cNvSpPr txBox="1"/>
          <p:nvPr/>
        </p:nvSpPr>
        <p:spPr>
          <a:xfrm>
            <a:off x="3873984" y="6897027"/>
            <a:ext cx="2270451" cy="276999"/>
          </a:xfrm>
          <a:prstGeom prst="rect">
            <a:avLst/>
          </a:prstGeom>
          <a:noFill/>
        </p:spPr>
        <p:txBody>
          <a:bodyPr wrap="square">
            <a:spAutoFit/>
          </a:bodyPr>
          <a:lstStyle/>
          <a:p>
            <a:pPr algn="ctr"/>
            <a:r>
              <a:rPr lang="ja-JP" altLang="en-US" sz="1200" b="1" dirty="0" smtClean="0">
                <a:latin typeface="Meiryo" panose="020B0604030504040204" pitchFamily="34" charset="-128"/>
                <a:ea typeface="Meiryo" panose="020B0604030504040204" pitchFamily="34" charset="-128"/>
              </a:rPr>
              <a:t>スマホ／タブレット★</a:t>
            </a:r>
            <a:endParaRPr lang="ja-JP" altLang="en-US" sz="1200" b="1" dirty="0">
              <a:latin typeface="Meiryo" panose="020B0604030504040204" pitchFamily="34" charset="-128"/>
              <a:ea typeface="Meiryo" panose="020B0604030504040204" pitchFamily="34" charset="-128"/>
            </a:endParaRPr>
          </a:p>
        </p:txBody>
      </p:sp>
      <p:pic>
        <p:nvPicPr>
          <p:cNvPr id="81" name="図 80">
            <a:extLst>
              <a:ext uri="{FF2B5EF4-FFF2-40B4-BE49-F238E27FC236}">
                <a16:creationId xmlns:a16="http://schemas.microsoft.com/office/drawing/2014/main" id="{3E19E43F-9484-57CE-46E0-B34B0D734445}"/>
              </a:ext>
            </a:extLst>
          </p:cNvPr>
          <p:cNvPicPr>
            <a:picLocks noChangeAspect="1"/>
          </p:cNvPicPr>
          <p:nvPr/>
        </p:nvPicPr>
        <p:blipFill>
          <a:blip r:embed="rId5"/>
          <a:srcRect/>
          <a:stretch/>
        </p:blipFill>
        <p:spPr>
          <a:xfrm>
            <a:off x="6501462" y="4713659"/>
            <a:ext cx="941980" cy="862420"/>
          </a:xfrm>
          <a:prstGeom prst="rect">
            <a:avLst/>
          </a:prstGeom>
        </p:spPr>
      </p:pic>
      <p:sp>
        <p:nvSpPr>
          <p:cNvPr id="92" name="テキスト ボックス 91">
            <a:extLst>
              <a:ext uri="{FF2B5EF4-FFF2-40B4-BE49-F238E27FC236}">
                <a16:creationId xmlns:a16="http://schemas.microsoft.com/office/drawing/2014/main" id="{63BF8521-AA96-9B55-B924-05F88FF4D7C1}"/>
              </a:ext>
            </a:extLst>
          </p:cNvPr>
          <p:cNvSpPr txBox="1"/>
          <p:nvPr/>
        </p:nvSpPr>
        <p:spPr>
          <a:xfrm>
            <a:off x="6440957" y="5575295"/>
            <a:ext cx="1062990" cy="276999"/>
          </a:xfrm>
          <a:prstGeom prst="rect">
            <a:avLst/>
          </a:prstGeom>
          <a:noFill/>
        </p:spPr>
        <p:txBody>
          <a:bodyPr wrap="square">
            <a:spAutoFit/>
          </a:bodyPr>
          <a:lstStyle/>
          <a:p>
            <a:pPr algn="ctr"/>
            <a:r>
              <a:rPr lang="ja-JP" altLang="en-US" sz="1200" b="1">
                <a:latin typeface="Meiryo" panose="020B0604030504040204" pitchFamily="34" charset="-128"/>
                <a:ea typeface="Meiryo" panose="020B0604030504040204" pitchFamily="34" charset="-128"/>
              </a:rPr>
              <a:t>モニター</a:t>
            </a:r>
          </a:p>
        </p:txBody>
      </p:sp>
      <p:sp>
        <p:nvSpPr>
          <p:cNvPr id="93" name="テキスト ボックス 92">
            <a:extLst>
              <a:ext uri="{FF2B5EF4-FFF2-40B4-BE49-F238E27FC236}">
                <a16:creationId xmlns:a16="http://schemas.microsoft.com/office/drawing/2014/main" id="{36F63134-3B06-EBB1-4C23-5CFEBE97FD7E}"/>
              </a:ext>
            </a:extLst>
          </p:cNvPr>
          <p:cNvSpPr txBox="1"/>
          <p:nvPr/>
        </p:nvSpPr>
        <p:spPr>
          <a:xfrm>
            <a:off x="7594923" y="5534554"/>
            <a:ext cx="2270451" cy="276999"/>
          </a:xfrm>
          <a:prstGeom prst="rect">
            <a:avLst/>
          </a:prstGeom>
          <a:noFill/>
        </p:spPr>
        <p:txBody>
          <a:bodyPr wrap="square">
            <a:spAutoFit/>
          </a:bodyPr>
          <a:lstStyle/>
          <a:p>
            <a:pPr algn="ctr"/>
            <a:r>
              <a:rPr lang="ja-JP" altLang="en-US" sz="1200" b="1">
                <a:latin typeface="Meiryo" panose="020B0604030504040204" pitchFamily="34" charset="-128"/>
                <a:ea typeface="Meiryo" panose="020B0604030504040204" pitchFamily="34" charset="-128"/>
              </a:rPr>
              <a:t>ヘッドセット★</a:t>
            </a:r>
          </a:p>
        </p:txBody>
      </p:sp>
      <p:sp>
        <p:nvSpPr>
          <p:cNvPr id="94" name="テキスト ボックス 93">
            <a:extLst>
              <a:ext uri="{FF2B5EF4-FFF2-40B4-BE49-F238E27FC236}">
                <a16:creationId xmlns:a16="http://schemas.microsoft.com/office/drawing/2014/main" id="{9D42DCEF-CBBD-3521-ED5A-1F58BEE2F9BB}"/>
              </a:ext>
            </a:extLst>
          </p:cNvPr>
          <p:cNvSpPr txBox="1"/>
          <p:nvPr/>
        </p:nvSpPr>
        <p:spPr>
          <a:xfrm>
            <a:off x="3289946" y="4426566"/>
            <a:ext cx="4534540" cy="261610"/>
          </a:xfrm>
          <a:prstGeom prst="rect">
            <a:avLst/>
          </a:prstGeom>
          <a:noFill/>
        </p:spPr>
        <p:txBody>
          <a:bodyPr wrap="square">
            <a:spAutoFit/>
          </a:bodyPr>
          <a:lstStyle/>
          <a:p>
            <a:r>
              <a:rPr lang="ja-JP" altLang="en-US" sz="1100" b="1" dirty="0">
                <a:latin typeface="Meiryo" panose="020B0604030504040204" pitchFamily="34" charset="-128"/>
                <a:ea typeface="Meiryo" panose="020B0604030504040204" pitchFamily="34" charset="-128"/>
              </a:rPr>
              <a:t>★はあった方が良いもの</a:t>
            </a:r>
          </a:p>
        </p:txBody>
      </p:sp>
      <p:grpSp>
        <p:nvGrpSpPr>
          <p:cNvPr id="109" name="グループ化 108">
            <a:extLst>
              <a:ext uri="{FF2B5EF4-FFF2-40B4-BE49-F238E27FC236}">
                <a16:creationId xmlns:a16="http://schemas.microsoft.com/office/drawing/2014/main" id="{68A7EE08-E445-A4D0-231A-17414ED14DBE}"/>
              </a:ext>
            </a:extLst>
          </p:cNvPr>
          <p:cNvGrpSpPr/>
          <p:nvPr/>
        </p:nvGrpSpPr>
        <p:grpSpPr>
          <a:xfrm>
            <a:off x="954100" y="4952468"/>
            <a:ext cx="2498425" cy="2156646"/>
            <a:chOff x="817514" y="4569205"/>
            <a:chExt cx="2498425" cy="2156646"/>
          </a:xfrm>
        </p:grpSpPr>
        <p:pic>
          <p:nvPicPr>
            <p:cNvPr id="106" name="図 105">
              <a:extLst>
                <a:ext uri="{FF2B5EF4-FFF2-40B4-BE49-F238E27FC236}">
                  <a16:creationId xmlns:a16="http://schemas.microsoft.com/office/drawing/2014/main" id="{CC476DED-1C8A-4FE1-50D1-7AB3B38C68DD}"/>
                </a:ext>
              </a:extLst>
            </p:cNvPr>
            <p:cNvPicPr>
              <a:picLocks noChangeAspect="1"/>
            </p:cNvPicPr>
            <p:nvPr/>
          </p:nvPicPr>
          <p:blipFill>
            <a:blip r:embed="rId6"/>
            <a:srcRect l="26051" r="26051"/>
            <a:stretch/>
          </p:blipFill>
          <p:spPr>
            <a:xfrm>
              <a:off x="1676956" y="4569205"/>
              <a:ext cx="837639" cy="1312744"/>
            </a:xfrm>
            <a:prstGeom prst="rect">
              <a:avLst/>
            </a:prstGeom>
          </p:spPr>
        </p:pic>
        <p:sp>
          <p:nvSpPr>
            <p:cNvPr id="107" name="テキスト ボックス 106">
              <a:extLst>
                <a:ext uri="{FF2B5EF4-FFF2-40B4-BE49-F238E27FC236}">
                  <a16:creationId xmlns:a16="http://schemas.microsoft.com/office/drawing/2014/main" id="{3F3EAF6B-4CAA-8481-C158-5E36AF0F9EFC}"/>
                </a:ext>
              </a:extLst>
            </p:cNvPr>
            <p:cNvSpPr txBox="1"/>
            <p:nvPr/>
          </p:nvSpPr>
          <p:spPr>
            <a:xfrm>
              <a:off x="1224180" y="5902357"/>
              <a:ext cx="1590642" cy="276999"/>
            </a:xfrm>
            <a:prstGeom prst="rect">
              <a:avLst/>
            </a:prstGeom>
            <a:noFill/>
          </p:spPr>
          <p:txBody>
            <a:bodyPr wrap="square">
              <a:spAutoFit/>
            </a:bodyPr>
            <a:lstStyle/>
            <a:p>
              <a:pPr algn="ctr"/>
              <a:r>
                <a:rPr lang="ja-JP" altLang="en-US" sz="1200" b="1">
                  <a:latin typeface="Meiryo" panose="020B0604030504040204" pitchFamily="34" charset="-128"/>
                  <a:ea typeface="Meiryo" panose="020B0604030504040204" pitchFamily="34" charset="-128"/>
                </a:rPr>
                <a:t>インターネット環境</a:t>
              </a:r>
            </a:p>
          </p:txBody>
        </p:sp>
        <p:sp>
          <p:nvSpPr>
            <p:cNvPr id="108" name="テキスト ボックス 107">
              <a:extLst>
                <a:ext uri="{FF2B5EF4-FFF2-40B4-BE49-F238E27FC236}">
                  <a16:creationId xmlns:a16="http://schemas.microsoft.com/office/drawing/2014/main" id="{475491BE-6998-F9CD-6702-0CF57D9D99E1}"/>
                </a:ext>
              </a:extLst>
            </p:cNvPr>
            <p:cNvSpPr txBox="1"/>
            <p:nvPr/>
          </p:nvSpPr>
          <p:spPr>
            <a:xfrm>
              <a:off x="817514" y="6148770"/>
              <a:ext cx="2498425" cy="577081"/>
            </a:xfrm>
            <a:prstGeom prst="rect">
              <a:avLst/>
            </a:prstGeom>
            <a:noFill/>
          </p:spPr>
          <p:txBody>
            <a:bodyPr wrap="square">
              <a:spAutoFit/>
            </a:bodyPr>
            <a:lstStyle/>
            <a:p>
              <a:pPr algn="ctr"/>
              <a:r>
                <a:rPr lang="ja-JP" altLang="en-US" sz="1050" dirty="0">
                  <a:latin typeface="Meiryo" panose="020B0604030504040204" pitchFamily="34" charset="-128"/>
                  <a:ea typeface="Meiryo" panose="020B0604030504040204" pitchFamily="34" charset="-128"/>
                </a:rPr>
                <a:t>ご自宅</a:t>
              </a:r>
              <a:r>
                <a:rPr lang="ja-JP" altLang="en-US" sz="1050" dirty="0" smtClean="0">
                  <a:latin typeface="Meiryo" panose="020B0604030504040204" pitchFamily="34" charset="-128"/>
                  <a:ea typeface="Meiryo" panose="020B0604030504040204" pitchFamily="34" charset="-128"/>
                </a:rPr>
                <a:t>に</a:t>
              </a:r>
              <a:endParaRPr lang="en-US" altLang="ja-JP" sz="1050" dirty="0" smtClean="0">
                <a:latin typeface="Meiryo" panose="020B0604030504040204" pitchFamily="34" charset="-128"/>
                <a:ea typeface="Meiryo" panose="020B0604030504040204" pitchFamily="34" charset="-128"/>
              </a:endParaRPr>
            </a:p>
            <a:p>
              <a:pPr algn="ctr"/>
              <a:r>
                <a:rPr lang="ja-JP" altLang="en-US" sz="1050" dirty="0" smtClean="0">
                  <a:latin typeface="Meiryo" panose="020B0604030504040204" pitchFamily="34" charset="-128"/>
                  <a:ea typeface="Meiryo" panose="020B0604030504040204" pitchFamily="34" charset="-128"/>
                </a:rPr>
                <a:t>インターネット環境がない</a:t>
              </a:r>
              <a:r>
                <a:rPr lang="ja-JP" altLang="en-US" sz="1050" dirty="0">
                  <a:latin typeface="Meiryo" panose="020B0604030504040204" pitchFamily="34" charset="-128"/>
                  <a:ea typeface="Meiryo" panose="020B0604030504040204" pitchFamily="34" charset="-128"/>
                </a:rPr>
                <a:t>場合は</a:t>
              </a:r>
              <a:endParaRPr lang="en-US" altLang="ja-JP" sz="1050" dirty="0">
                <a:latin typeface="Meiryo" panose="020B0604030504040204" pitchFamily="34" charset="-128"/>
                <a:ea typeface="Meiryo" panose="020B0604030504040204" pitchFamily="34" charset="-128"/>
              </a:endParaRPr>
            </a:p>
            <a:p>
              <a:pPr algn="ctr"/>
              <a:r>
                <a:rPr lang="ja-JP" altLang="en-US" sz="1050" dirty="0">
                  <a:latin typeface="Meiryo" panose="020B0604030504040204" pitchFamily="34" charset="-128"/>
                  <a:ea typeface="Meiryo" panose="020B0604030504040204" pitchFamily="34" charset="-128"/>
                </a:rPr>
                <a:t>ポケット</a:t>
              </a:r>
              <a:r>
                <a:rPr lang="en-US" altLang="ja-JP" sz="1050" dirty="0">
                  <a:latin typeface="Meiryo" panose="020B0604030504040204" pitchFamily="34" charset="-128"/>
                  <a:ea typeface="Meiryo" panose="020B0604030504040204" pitchFamily="34" charset="-128"/>
                </a:rPr>
                <a:t>Wi-Fi</a:t>
              </a:r>
              <a:r>
                <a:rPr lang="ja-JP" altLang="en-US" sz="1050" dirty="0">
                  <a:latin typeface="Meiryo" panose="020B0604030504040204" pitchFamily="34" charset="-128"/>
                  <a:ea typeface="Meiryo" panose="020B0604030504040204" pitchFamily="34" charset="-128"/>
                </a:rPr>
                <a:t>などを利用</a:t>
              </a:r>
            </a:p>
          </p:txBody>
        </p:sp>
      </p:grpSp>
      <p:pic>
        <p:nvPicPr>
          <p:cNvPr id="5" name="図 4" descr="アイコン&#10;&#10;自動的に生成された説明">
            <a:extLst>
              <a:ext uri="{FF2B5EF4-FFF2-40B4-BE49-F238E27FC236}">
                <a16:creationId xmlns:a16="http://schemas.microsoft.com/office/drawing/2014/main" id="{2B0E50F8-7491-7FF7-655A-149B4A35E4B3}"/>
              </a:ext>
            </a:extLst>
          </p:cNvPr>
          <p:cNvPicPr>
            <a:picLocks noChangeAspect="1"/>
          </p:cNvPicPr>
          <p:nvPr/>
        </p:nvPicPr>
        <p:blipFill rotWithShape="1">
          <a:blip r:embed="rId7"/>
          <a:srcRect l="19650" t="15071" r="19650" b="17009"/>
          <a:stretch/>
        </p:blipFill>
        <p:spPr>
          <a:xfrm>
            <a:off x="6563058" y="5977033"/>
            <a:ext cx="818788" cy="916181"/>
          </a:xfrm>
          <a:prstGeom prst="rect">
            <a:avLst/>
          </a:prstGeom>
        </p:spPr>
      </p:pic>
      <p:sp>
        <p:nvSpPr>
          <p:cNvPr id="6" name="テキスト ボックス 5">
            <a:extLst>
              <a:ext uri="{FF2B5EF4-FFF2-40B4-BE49-F238E27FC236}">
                <a16:creationId xmlns:a16="http://schemas.microsoft.com/office/drawing/2014/main" id="{BC1F51FF-1DDA-5B7C-67A6-2A772C53BFB8}"/>
              </a:ext>
            </a:extLst>
          </p:cNvPr>
          <p:cNvSpPr txBox="1"/>
          <p:nvPr/>
        </p:nvSpPr>
        <p:spPr>
          <a:xfrm>
            <a:off x="6479656" y="6897027"/>
            <a:ext cx="985592" cy="276999"/>
          </a:xfrm>
          <a:prstGeom prst="rect">
            <a:avLst/>
          </a:prstGeom>
          <a:noFill/>
        </p:spPr>
        <p:txBody>
          <a:bodyPr wrap="square">
            <a:spAutoFit/>
          </a:bodyPr>
          <a:lstStyle/>
          <a:p>
            <a:pPr algn="ctr"/>
            <a:r>
              <a:rPr lang="ja-JP" altLang="en-US" sz="1200" b="1">
                <a:latin typeface="Meiryo" panose="020B0604030504040204" pitchFamily="34" charset="-128"/>
                <a:ea typeface="Meiryo" panose="020B0604030504040204" pitchFamily="34" charset="-128"/>
              </a:rPr>
              <a:t>ゲーム機</a:t>
            </a:r>
          </a:p>
        </p:txBody>
      </p:sp>
      <p:pic>
        <p:nvPicPr>
          <p:cNvPr id="9" name="図 8" descr="アイコン&#10;&#10;自動的に生成された説明">
            <a:extLst>
              <a:ext uri="{FF2B5EF4-FFF2-40B4-BE49-F238E27FC236}">
                <a16:creationId xmlns:a16="http://schemas.microsoft.com/office/drawing/2014/main" id="{08F2A670-3F83-E898-2F3D-1FCA0E6DD237}"/>
              </a:ext>
            </a:extLst>
          </p:cNvPr>
          <p:cNvPicPr>
            <a:picLocks noChangeAspect="1"/>
          </p:cNvPicPr>
          <p:nvPr/>
        </p:nvPicPr>
        <p:blipFill>
          <a:blip r:embed="rId8"/>
          <a:stretch>
            <a:fillRect/>
          </a:stretch>
        </p:blipFill>
        <p:spPr>
          <a:xfrm>
            <a:off x="8243595" y="4596028"/>
            <a:ext cx="941979" cy="941979"/>
          </a:xfrm>
          <a:prstGeom prst="rect">
            <a:avLst/>
          </a:prstGeom>
        </p:spPr>
      </p:pic>
      <p:sp>
        <p:nvSpPr>
          <p:cNvPr id="10" name="テキスト ボックス 9">
            <a:extLst>
              <a:ext uri="{FF2B5EF4-FFF2-40B4-BE49-F238E27FC236}">
                <a16:creationId xmlns:a16="http://schemas.microsoft.com/office/drawing/2014/main" id="{855E7D06-3D0E-FDCF-27E7-39FD49994F1A}"/>
              </a:ext>
            </a:extLst>
          </p:cNvPr>
          <p:cNvSpPr txBox="1"/>
          <p:nvPr/>
        </p:nvSpPr>
        <p:spPr>
          <a:xfrm>
            <a:off x="8221928" y="6891510"/>
            <a:ext cx="2270451" cy="276999"/>
          </a:xfrm>
          <a:prstGeom prst="rect">
            <a:avLst/>
          </a:prstGeom>
          <a:noFill/>
        </p:spPr>
        <p:txBody>
          <a:bodyPr wrap="square">
            <a:spAutoFit/>
          </a:bodyPr>
          <a:lstStyle/>
          <a:p>
            <a:pPr algn="ctr"/>
            <a:r>
              <a:rPr lang="ja-JP" altLang="en-US" sz="1200" b="1" dirty="0">
                <a:latin typeface="Meiryo" panose="020B0604030504040204" pitchFamily="34" charset="-128"/>
                <a:ea typeface="Meiryo" panose="020B0604030504040204" pitchFamily="34" charset="-128"/>
              </a:rPr>
              <a:t>スマホスタンド★</a:t>
            </a:r>
          </a:p>
        </p:txBody>
      </p:sp>
      <p:sp>
        <p:nvSpPr>
          <p:cNvPr id="11" name="テキスト ボックス 10">
            <a:extLst>
              <a:ext uri="{FF2B5EF4-FFF2-40B4-BE49-F238E27FC236}">
                <a16:creationId xmlns:a16="http://schemas.microsoft.com/office/drawing/2014/main" id="{EBB91F76-5E92-81BB-64D7-F6B50E1B96E6}"/>
              </a:ext>
            </a:extLst>
          </p:cNvPr>
          <p:cNvSpPr txBox="1"/>
          <p:nvPr/>
        </p:nvSpPr>
        <p:spPr>
          <a:xfrm>
            <a:off x="7840242" y="6897027"/>
            <a:ext cx="708134" cy="276999"/>
          </a:xfrm>
          <a:prstGeom prst="rect">
            <a:avLst/>
          </a:prstGeom>
          <a:noFill/>
        </p:spPr>
        <p:txBody>
          <a:bodyPr wrap="square">
            <a:spAutoFit/>
          </a:bodyPr>
          <a:lstStyle/>
          <a:p>
            <a:pPr algn="ctr"/>
            <a:r>
              <a:rPr lang="ja-JP" altLang="en-US" sz="1200" b="1">
                <a:latin typeface="Meiryo" panose="020B0604030504040204" pitchFamily="34" charset="-128"/>
                <a:ea typeface="Meiryo" panose="020B0604030504040204" pitchFamily="34" charset="-128"/>
              </a:rPr>
              <a:t>照明★</a:t>
            </a:r>
          </a:p>
        </p:txBody>
      </p:sp>
      <p:pic>
        <p:nvPicPr>
          <p:cNvPr id="15" name="図 14" descr="アイコン&#10;&#10;自動的に生成された説明">
            <a:extLst>
              <a:ext uri="{FF2B5EF4-FFF2-40B4-BE49-F238E27FC236}">
                <a16:creationId xmlns:a16="http://schemas.microsoft.com/office/drawing/2014/main" id="{1BA70259-295D-8467-1565-8E84D53A537C}"/>
              </a:ext>
            </a:extLst>
          </p:cNvPr>
          <p:cNvPicPr>
            <a:picLocks noChangeAspect="1"/>
          </p:cNvPicPr>
          <p:nvPr/>
        </p:nvPicPr>
        <p:blipFill>
          <a:blip r:embed="rId9"/>
          <a:stretch>
            <a:fillRect/>
          </a:stretch>
        </p:blipFill>
        <p:spPr>
          <a:xfrm>
            <a:off x="7954747" y="5997845"/>
            <a:ext cx="479125" cy="916181"/>
          </a:xfrm>
          <a:prstGeom prst="rect">
            <a:avLst/>
          </a:prstGeom>
        </p:spPr>
      </p:pic>
      <p:pic>
        <p:nvPicPr>
          <p:cNvPr id="18" name="図 17" descr="テーブル が含まれている画像&#10;&#10;自動的に生成された説明">
            <a:extLst>
              <a:ext uri="{FF2B5EF4-FFF2-40B4-BE49-F238E27FC236}">
                <a16:creationId xmlns:a16="http://schemas.microsoft.com/office/drawing/2014/main" id="{F0964771-2EEB-43A5-1CDE-F59AD8C1B45A}"/>
              </a:ext>
            </a:extLst>
          </p:cNvPr>
          <p:cNvPicPr>
            <a:picLocks noChangeAspect="1"/>
          </p:cNvPicPr>
          <p:nvPr/>
        </p:nvPicPr>
        <p:blipFill>
          <a:blip r:embed="rId10"/>
          <a:stretch>
            <a:fillRect/>
          </a:stretch>
        </p:blipFill>
        <p:spPr>
          <a:xfrm>
            <a:off x="8730148" y="6052413"/>
            <a:ext cx="1111442" cy="833580"/>
          </a:xfrm>
          <a:prstGeom prst="rect">
            <a:avLst/>
          </a:prstGeom>
        </p:spPr>
      </p:pic>
      <p:sp>
        <p:nvSpPr>
          <p:cNvPr id="20" name="角丸四角形 19">
            <a:extLst>
              <a:ext uri="{FF2B5EF4-FFF2-40B4-BE49-F238E27FC236}">
                <a16:creationId xmlns:a16="http://schemas.microsoft.com/office/drawing/2014/main" id="{53C8EA7F-3776-0D4A-8630-B884BC6E942B}"/>
              </a:ext>
            </a:extLst>
          </p:cNvPr>
          <p:cNvSpPr/>
          <p:nvPr/>
        </p:nvSpPr>
        <p:spPr>
          <a:xfrm>
            <a:off x="604646" y="1911925"/>
            <a:ext cx="9696821" cy="2178663"/>
          </a:xfrm>
          <a:prstGeom prst="roundRect">
            <a:avLst>
              <a:gd name="adj" fmla="val 1128"/>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F4E88A73-9F35-5012-3126-73FC3EA62B99}"/>
              </a:ext>
            </a:extLst>
          </p:cNvPr>
          <p:cNvSpPr txBox="1"/>
          <p:nvPr/>
        </p:nvSpPr>
        <p:spPr>
          <a:xfrm>
            <a:off x="1671973" y="2854177"/>
            <a:ext cx="2216949" cy="430887"/>
          </a:xfrm>
          <a:prstGeom prst="rect">
            <a:avLst/>
          </a:prstGeom>
          <a:noFill/>
        </p:spPr>
        <p:txBody>
          <a:bodyPr wrap="square">
            <a:spAutoFit/>
          </a:bodyPr>
          <a:lstStyle/>
          <a:p>
            <a:r>
              <a:rPr lang="ja-JP" altLang="en-US" sz="1100" b="1" dirty="0">
                <a:latin typeface="Meiryo" panose="020B0604030504040204" pitchFamily="34" charset="-128"/>
                <a:ea typeface="Meiryo" panose="020B0604030504040204" pitchFamily="34" charset="-128"/>
              </a:rPr>
              <a:t>友人と一緒</a:t>
            </a:r>
            <a:r>
              <a:rPr lang="ja-JP" altLang="en-US" sz="1100" b="1" dirty="0" smtClean="0">
                <a:latin typeface="Meiryo" panose="020B0604030504040204" pitchFamily="34" charset="-128"/>
                <a:ea typeface="Meiryo" panose="020B0604030504040204" pitchFamily="34" charset="-128"/>
              </a:rPr>
              <a:t>に</a:t>
            </a:r>
            <a:r>
              <a:rPr lang="ja-JP" altLang="en-US" sz="1100" b="1" dirty="0">
                <a:latin typeface="Meiryo" panose="020B0604030504040204" pitchFamily="34" charset="-128"/>
                <a:ea typeface="Meiryo" panose="020B0604030504040204" pitchFamily="34" charset="-128"/>
              </a:rPr>
              <a:t>楽しむ</a:t>
            </a:r>
            <a:r>
              <a:rPr lang="ja-JP" altLang="en-US" sz="1100" b="1" dirty="0" smtClean="0">
                <a:latin typeface="Meiryo" panose="020B0604030504040204" pitchFamily="34" charset="-128"/>
                <a:ea typeface="Meiryo" panose="020B0604030504040204" pitchFamily="34" charset="-128"/>
              </a:rPr>
              <a:t>コンテンツ</a:t>
            </a:r>
            <a:r>
              <a:rPr lang="ja-JP" altLang="en-US" sz="1100" b="1" dirty="0">
                <a:latin typeface="Meiryo" panose="020B0604030504040204" pitchFamily="34" charset="-128"/>
                <a:ea typeface="Meiryo" panose="020B0604030504040204" pitchFamily="34" charset="-128"/>
              </a:rPr>
              <a:t>と</a:t>
            </a:r>
            <a:r>
              <a:rPr lang="ja-JP" altLang="en-US" sz="1100" b="1" dirty="0" smtClean="0">
                <a:latin typeface="Meiryo" panose="020B0604030504040204" pitchFamily="34" charset="-128"/>
                <a:ea typeface="Meiryo" panose="020B0604030504040204" pitchFamily="34" charset="-128"/>
              </a:rPr>
              <a:t>ツール、日時</a:t>
            </a:r>
            <a:r>
              <a:rPr lang="ja-JP" altLang="en-US" sz="1100" b="1" dirty="0">
                <a:latin typeface="Meiryo" panose="020B0604030504040204" pitchFamily="34" charset="-128"/>
                <a:ea typeface="Meiryo" panose="020B0604030504040204" pitchFamily="34" charset="-128"/>
              </a:rPr>
              <a:t>を決めよう</a:t>
            </a:r>
          </a:p>
        </p:txBody>
      </p:sp>
      <p:sp>
        <p:nvSpPr>
          <p:cNvPr id="22" name="テキスト ボックス 21">
            <a:extLst>
              <a:ext uri="{FF2B5EF4-FFF2-40B4-BE49-F238E27FC236}">
                <a16:creationId xmlns:a16="http://schemas.microsoft.com/office/drawing/2014/main" id="{0258A79F-6416-F077-E25D-DCF167893D1F}"/>
              </a:ext>
            </a:extLst>
          </p:cNvPr>
          <p:cNvSpPr txBox="1"/>
          <p:nvPr/>
        </p:nvSpPr>
        <p:spPr>
          <a:xfrm>
            <a:off x="1672788" y="3241021"/>
            <a:ext cx="2394474" cy="738664"/>
          </a:xfrm>
          <a:prstGeom prst="rect">
            <a:avLst/>
          </a:prstGeom>
          <a:noFill/>
        </p:spPr>
        <p:txBody>
          <a:bodyPr wrap="square">
            <a:spAutoFit/>
          </a:bodyPr>
          <a:lstStyle/>
          <a:p>
            <a:r>
              <a:rPr lang="ja-JP" altLang="en-US" sz="1050" dirty="0">
                <a:latin typeface="Meiryo" panose="020B0604030504040204" pitchFamily="34" charset="-128"/>
                <a:ea typeface="Meiryo" panose="020B0604030504040204" pitchFamily="34" charset="-128"/>
              </a:rPr>
              <a:t>一緒</a:t>
            </a:r>
            <a:r>
              <a:rPr lang="ja-JP" altLang="en-US" sz="1050" dirty="0" smtClean="0">
                <a:latin typeface="Meiryo" panose="020B0604030504040204" pitchFamily="34" charset="-128"/>
                <a:ea typeface="Meiryo" panose="020B0604030504040204" pitchFamily="34" charset="-128"/>
              </a:rPr>
              <a:t>に</a:t>
            </a:r>
            <a:r>
              <a:rPr lang="ja-JP" altLang="en-US" sz="1050" dirty="0">
                <a:latin typeface="Meiryo" panose="020B0604030504040204" pitchFamily="34" charset="-128"/>
                <a:ea typeface="Meiryo" panose="020B0604030504040204" pitchFamily="34" charset="-128"/>
              </a:rPr>
              <a:t>楽しむ</a:t>
            </a:r>
            <a:r>
              <a:rPr lang="ja-JP" altLang="en-US" sz="1050" dirty="0" smtClean="0">
                <a:latin typeface="Meiryo" panose="020B0604030504040204" pitchFamily="34" charset="-128"/>
                <a:ea typeface="Meiryo" panose="020B0604030504040204" pitchFamily="34" charset="-128"/>
              </a:rPr>
              <a:t>コンテンツ</a:t>
            </a:r>
            <a:r>
              <a:rPr lang="ja-JP" altLang="en-US" sz="1050" dirty="0">
                <a:latin typeface="Meiryo" panose="020B0604030504040204" pitchFamily="34" charset="-128"/>
                <a:ea typeface="Meiryo" panose="020B0604030504040204" pitchFamily="34" charset="-128"/>
              </a:rPr>
              <a:t>（ゲームタイトルや映画）や、使用する</a:t>
            </a:r>
            <a:r>
              <a:rPr lang="ja-JP" altLang="en-US" sz="1050" dirty="0" smtClean="0">
                <a:latin typeface="Meiryo" panose="020B0604030504040204" pitchFamily="34" charset="-128"/>
                <a:ea typeface="Meiryo" panose="020B0604030504040204" pitchFamily="34" charset="-128"/>
              </a:rPr>
              <a:t>オンラインコミュニケーションツール</a:t>
            </a:r>
            <a:r>
              <a:rPr lang="ja-JP" altLang="en-US" sz="1050" dirty="0">
                <a:latin typeface="Meiryo" panose="020B0604030504040204" pitchFamily="34" charset="-128"/>
                <a:ea typeface="Meiryo" panose="020B0604030504040204" pitchFamily="34" charset="-128"/>
              </a:rPr>
              <a:t>、開催日を友人と決定</a:t>
            </a:r>
            <a:r>
              <a:rPr lang="ja-JP" altLang="en-US" sz="1050" dirty="0" smtClean="0">
                <a:latin typeface="Meiryo" panose="020B0604030504040204" pitchFamily="34" charset="-128"/>
                <a:ea typeface="Meiryo" panose="020B0604030504040204" pitchFamily="34" charset="-128"/>
              </a:rPr>
              <a:t>します。</a:t>
            </a:r>
            <a:endParaRPr lang="en-US" altLang="ja-JP" sz="1050" dirty="0">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3F7B22AE-EBD1-0E48-B5B0-3E1C7F041C97}"/>
              </a:ext>
            </a:extLst>
          </p:cNvPr>
          <p:cNvSpPr txBox="1"/>
          <p:nvPr/>
        </p:nvSpPr>
        <p:spPr>
          <a:xfrm>
            <a:off x="4438107" y="3244343"/>
            <a:ext cx="2596498" cy="738664"/>
          </a:xfrm>
          <a:prstGeom prst="rect">
            <a:avLst/>
          </a:prstGeom>
          <a:noFill/>
        </p:spPr>
        <p:txBody>
          <a:bodyPr wrap="square">
            <a:spAutoFit/>
          </a:bodyPr>
          <a:lstStyle/>
          <a:p>
            <a:r>
              <a:rPr lang="ja-JP" altLang="en-US" sz="1050" dirty="0">
                <a:latin typeface="Meiryo" panose="020B0604030504040204" pitchFamily="34" charset="-128"/>
                <a:ea typeface="Meiryo" panose="020B0604030504040204" pitchFamily="34" charset="-128"/>
              </a:rPr>
              <a:t>一緒</a:t>
            </a:r>
            <a:r>
              <a:rPr lang="ja-JP" altLang="en-US" sz="1050" dirty="0" smtClean="0">
                <a:latin typeface="Meiryo" panose="020B0604030504040204" pitchFamily="34" charset="-128"/>
                <a:ea typeface="Meiryo" panose="020B0604030504040204" pitchFamily="34" charset="-128"/>
              </a:rPr>
              <a:t>に</a:t>
            </a:r>
            <a:r>
              <a:rPr lang="ja-JP" altLang="en-US" sz="1050" dirty="0">
                <a:latin typeface="Meiryo" panose="020B0604030504040204" pitchFamily="34" charset="-128"/>
                <a:ea typeface="Meiryo" panose="020B0604030504040204" pitchFamily="34" charset="-128"/>
              </a:rPr>
              <a:t>楽しむ</a:t>
            </a:r>
            <a:r>
              <a:rPr lang="ja-JP" altLang="en-US" sz="1050" dirty="0" smtClean="0">
                <a:latin typeface="Meiryo" panose="020B0604030504040204" pitchFamily="34" charset="-128"/>
                <a:ea typeface="Meiryo" panose="020B0604030504040204" pitchFamily="34" charset="-128"/>
              </a:rPr>
              <a:t>コンテンツ</a:t>
            </a:r>
            <a:r>
              <a:rPr lang="ja-JP" altLang="en-US" sz="1050" dirty="0">
                <a:latin typeface="Meiryo" panose="020B0604030504040204" pitchFamily="34" charset="-128"/>
                <a:ea typeface="Meiryo" panose="020B0604030504040204" pitchFamily="34" charset="-128"/>
              </a:rPr>
              <a:t>に必要な</a:t>
            </a:r>
            <a:r>
              <a:rPr lang="ja-JP" altLang="en-US" sz="1050" dirty="0" smtClean="0">
                <a:latin typeface="Meiryo" panose="020B0604030504040204" pitchFamily="34" charset="-128"/>
                <a:ea typeface="Meiryo" panose="020B0604030504040204" pitchFamily="34" charset="-128"/>
              </a:rPr>
              <a:t>機材の準備と、インターネット</a:t>
            </a:r>
            <a:r>
              <a:rPr lang="ja-JP" altLang="en-US" sz="1050" dirty="0">
                <a:latin typeface="Meiryo" panose="020B0604030504040204" pitchFamily="34" charset="-128"/>
                <a:ea typeface="Meiryo" panose="020B0604030504040204" pitchFamily="34" charset="-128"/>
              </a:rPr>
              <a:t>環境の確認</a:t>
            </a:r>
            <a:r>
              <a:rPr lang="ja-JP" altLang="en-US" sz="1050" dirty="0" smtClean="0">
                <a:latin typeface="Meiryo" panose="020B0604030504040204" pitchFamily="34" charset="-128"/>
                <a:ea typeface="Meiryo" panose="020B0604030504040204" pitchFamily="34" charset="-128"/>
              </a:rPr>
              <a:t>や、アカウント</a:t>
            </a:r>
            <a:r>
              <a:rPr lang="ja-JP" altLang="en-US" sz="1050" dirty="0">
                <a:latin typeface="Meiryo" panose="020B0604030504040204" pitchFamily="34" charset="-128"/>
                <a:ea typeface="Meiryo" panose="020B0604030504040204" pitchFamily="34" charset="-128"/>
              </a:rPr>
              <a:t>が必要なコンテンツの場合はアカウントを</a:t>
            </a:r>
            <a:r>
              <a:rPr lang="ja-JP" altLang="en-US" sz="1050" dirty="0" smtClean="0">
                <a:latin typeface="Meiryo" panose="020B0604030504040204" pitchFamily="34" charset="-128"/>
                <a:ea typeface="Meiryo" panose="020B0604030504040204" pitchFamily="34" charset="-128"/>
              </a:rPr>
              <a:t>開設しましょう。</a:t>
            </a:r>
            <a:endParaRPr lang="en-US" altLang="ja-JP" sz="1050" dirty="0">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5FEFF5F9-25A4-4D3E-D20D-3EF7305AA9D4}"/>
              </a:ext>
            </a:extLst>
          </p:cNvPr>
          <p:cNvSpPr txBox="1"/>
          <p:nvPr/>
        </p:nvSpPr>
        <p:spPr>
          <a:xfrm>
            <a:off x="4446549" y="2872723"/>
            <a:ext cx="1893971" cy="261610"/>
          </a:xfrm>
          <a:prstGeom prst="rect">
            <a:avLst/>
          </a:prstGeom>
          <a:noFill/>
        </p:spPr>
        <p:txBody>
          <a:bodyPr wrap="square">
            <a:spAutoFit/>
          </a:bodyPr>
          <a:lstStyle/>
          <a:p>
            <a:r>
              <a:rPr lang="ja-JP" altLang="en-US" sz="1100" b="1" dirty="0">
                <a:latin typeface="Meiryo" panose="020B0604030504040204" pitchFamily="34" charset="-128"/>
                <a:ea typeface="Meiryo" panose="020B0604030504040204" pitchFamily="34" charset="-128"/>
              </a:rPr>
              <a:t>必要な機材を準備しよう</a:t>
            </a:r>
          </a:p>
        </p:txBody>
      </p:sp>
      <p:sp>
        <p:nvSpPr>
          <p:cNvPr id="25" name="テキスト ボックス 24">
            <a:extLst>
              <a:ext uri="{FF2B5EF4-FFF2-40B4-BE49-F238E27FC236}">
                <a16:creationId xmlns:a16="http://schemas.microsoft.com/office/drawing/2014/main" id="{9F8F9199-9843-063E-E46C-95BCECA527D7}"/>
              </a:ext>
            </a:extLst>
          </p:cNvPr>
          <p:cNvSpPr txBox="1"/>
          <p:nvPr/>
        </p:nvSpPr>
        <p:spPr>
          <a:xfrm>
            <a:off x="7454815" y="3259814"/>
            <a:ext cx="2887832" cy="738664"/>
          </a:xfrm>
          <a:prstGeom prst="rect">
            <a:avLst/>
          </a:prstGeom>
          <a:noFill/>
        </p:spPr>
        <p:txBody>
          <a:bodyPr wrap="square">
            <a:spAutoFit/>
          </a:bodyPr>
          <a:lstStyle/>
          <a:p>
            <a:r>
              <a:rPr lang="ja-JP" altLang="en-US" sz="1050" dirty="0">
                <a:latin typeface="Meiryo" panose="020B0604030504040204" pitchFamily="34" charset="-128"/>
                <a:ea typeface="Meiryo" panose="020B0604030504040204" pitchFamily="34" charset="-128"/>
              </a:rPr>
              <a:t>約束の日時に</a:t>
            </a:r>
            <a:r>
              <a:rPr lang="ja-JP" altLang="en-US" sz="1050" dirty="0" smtClean="0">
                <a:latin typeface="Meiryo" panose="020B0604030504040204" pitchFamily="34" charset="-128"/>
                <a:ea typeface="Meiryo" panose="020B0604030504040204" pitchFamily="34" charset="-128"/>
              </a:rPr>
              <a:t>なったら、</a:t>
            </a:r>
            <a:endParaRPr lang="en-US" altLang="ja-JP" sz="1050" dirty="0">
              <a:latin typeface="Meiryo" panose="020B0604030504040204" pitchFamily="34" charset="-128"/>
              <a:ea typeface="Meiryo" panose="020B0604030504040204" pitchFamily="34" charset="-128"/>
            </a:endParaRPr>
          </a:p>
          <a:p>
            <a:r>
              <a:rPr lang="ja-JP" altLang="en-US" sz="1050" dirty="0">
                <a:latin typeface="Meiryo" panose="020B0604030504040204" pitchFamily="34" charset="-128"/>
                <a:ea typeface="Meiryo" panose="020B0604030504040204" pitchFamily="34" charset="-128"/>
              </a:rPr>
              <a:t>友人と一緒</a:t>
            </a:r>
            <a:r>
              <a:rPr lang="ja-JP" altLang="en-US" sz="1050" dirty="0" smtClean="0">
                <a:latin typeface="Meiryo" panose="020B0604030504040204" pitchFamily="34" charset="-128"/>
                <a:ea typeface="Meiryo" panose="020B0604030504040204" pitchFamily="34" charset="-128"/>
              </a:rPr>
              <a:t>に楽しみましょう。</a:t>
            </a:r>
            <a:endParaRPr lang="en-US" altLang="ja-JP" sz="1050" dirty="0">
              <a:latin typeface="Meiryo" panose="020B0604030504040204" pitchFamily="34" charset="-128"/>
              <a:ea typeface="Meiryo" panose="020B0604030504040204" pitchFamily="34" charset="-128"/>
            </a:endParaRPr>
          </a:p>
          <a:p>
            <a:r>
              <a:rPr lang="en-US" altLang="ja-JP" sz="1050" dirty="0">
                <a:latin typeface="Meiryo" panose="020B0604030504040204" pitchFamily="34" charset="-128"/>
                <a:ea typeface="Meiryo" panose="020B0604030504040204" pitchFamily="34" charset="-128"/>
              </a:rPr>
              <a:t>※</a:t>
            </a:r>
            <a:r>
              <a:rPr lang="ja-JP" altLang="en-US" sz="1050" dirty="0">
                <a:latin typeface="Meiryo" panose="020B0604030504040204" pitchFamily="34" charset="-128"/>
                <a:ea typeface="Meiryo" panose="020B0604030504040204" pitchFamily="34" charset="-128"/>
              </a:rPr>
              <a:t>終わりの時間</a:t>
            </a:r>
            <a:r>
              <a:rPr lang="ja-JP" altLang="en-US" sz="1050" dirty="0" smtClean="0">
                <a:latin typeface="Meiryo" panose="020B0604030504040204" pitchFamily="34" charset="-128"/>
                <a:ea typeface="Meiryo" panose="020B0604030504040204" pitchFamily="34" charset="-128"/>
              </a:rPr>
              <a:t>はあらかじめ</a:t>
            </a:r>
            <a:endParaRPr lang="en-US" altLang="ja-JP" sz="1050" dirty="0">
              <a:latin typeface="Meiryo" panose="020B0604030504040204" pitchFamily="34" charset="-128"/>
              <a:ea typeface="Meiryo" panose="020B0604030504040204" pitchFamily="34" charset="-128"/>
            </a:endParaRPr>
          </a:p>
          <a:p>
            <a:r>
              <a:rPr lang="ja-JP" altLang="en-US" sz="1050" dirty="0" smtClean="0">
                <a:latin typeface="Meiryo" panose="020B0604030504040204" pitchFamily="34" charset="-128"/>
                <a:ea typeface="Meiryo" panose="020B0604030504040204" pitchFamily="34" charset="-128"/>
              </a:rPr>
              <a:t>　決めて</a:t>
            </a:r>
            <a:r>
              <a:rPr lang="ja-JP" altLang="en-US" sz="1050" dirty="0">
                <a:latin typeface="Meiryo" panose="020B0604030504040204" pitchFamily="34" charset="-128"/>
                <a:ea typeface="Meiryo" panose="020B0604030504040204" pitchFamily="34" charset="-128"/>
              </a:rPr>
              <a:t>おきましょう</a:t>
            </a:r>
            <a:r>
              <a:rPr lang="ja-JP" altLang="en-US" sz="1050" dirty="0" smtClean="0">
                <a:latin typeface="Meiryo" panose="020B0604030504040204" pitchFamily="34" charset="-128"/>
                <a:ea typeface="Meiryo" panose="020B0604030504040204" pitchFamily="34" charset="-128"/>
              </a:rPr>
              <a:t>。</a:t>
            </a:r>
            <a:endParaRPr lang="en-US" altLang="ja-JP" sz="1050" dirty="0">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21A0F994-31F1-1354-F59D-07324A5DC393}"/>
              </a:ext>
            </a:extLst>
          </p:cNvPr>
          <p:cNvSpPr txBox="1"/>
          <p:nvPr/>
        </p:nvSpPr>
        <p:spPr>
          <a:xfrm>
            <a:off x="7463259" y="2855373"/>
            <a:ext cx="1634216" cy="261610"/>
          </a:xfrm>
          <a:prstGeom prst="rect">
            <a:avLst/>
          </a:prstGeom>
          <a:noFill/>
        </p:spPr>
        <p:txBody>
          <a:bodyPr wrap="square">
            <a:spAutoFit/>
          </a:bodyPr>
          <a:lstStyle/>
          <a:p>
            <a:r>
              <a:rPr lang="ja-JP" altLang="en-US" sz="1100" b="1" dirty="0">
                <a:latin typeface="Meiryo" panose="020B0604030504040204" pitchFamily="34" charset="-128"/>
                <a:ea typeface="Meiryo" panose="020B0604030504040204" pitchFamily="34" charset="-128"/>
              </a:rPr>
              <a:t>オンライン</a:t>
            </a:r>
            <a:r>
              <a:rPr lang="ja-JP" altLang="en-US" sz="1100" b="1" dirty="0" smtClean="0">
                <a:latin typeface="Meiryo" panose="020B0604030504040204" pitchFamily="34" charset="-128"/>
                <a:ea typeface="Meiryo" panose="020B0604030504040204" pitchFamily="34" charset="-128"/>
              </a:rPr>
              <a:t>で</a:t>
            </a:r>
            <a:r>
              <a:rPr lang="ja-JP" altLang="en-US" sz="1100" b="1" dirty="0">
                <a:latin typeface="Meiryo" panose="020B0604030504040204" pitchFamily="34" charset="-128"/>
                <a:ea typeface="Meiryo" panose="020B0604030504040204" pitchFamily="34" charset="-128"/>
              </a:rPr>
              <a:t>楽しもう</a:t>
            </a:r>
          </a:p>
        </p:txBody>
      </p:sp>
      <p:sp>
        <p:nvSpPr>
          <p:cNvPr id="30" name="三角形 29">
            <a:extLst>
              <a:ext uri="{FF2B5EF4-FFF2-40B4-BE49-F238E27FC236}">
                <a16:creationId xmlns:a16="http://schemas.microsoft.com/office/drawing/2014/main" id="{09E2976E-AEE1-4063-237D-6207C94CDBEB}"/>
              </a:ext>
            </a:extLst>
          </p:cNvPr>
          <p:cNvSpPr/>
          <p:nvPr/>
        </p:nvSpPr>
        <p:spPr>
          <a:xfrm rot="5400000">
            <a:off x="4190893" y="3319822"/>
            <a:ext cx="167455" cy="144358"/>
          </a:xfrm>
          <a:prstGeom prst="triangl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6904FF99-04A6-FAE5-A052-EA65FBCDDF0E}"/>
              </a:ext>
            </a:extLst>
          </p:cNvPr>
          <p:cNvSpPr txBox="1"/>
          <p:nvPr/>
        </p:nvSpPr>
        <p:spPr>
          <a:xfrm>
            <a:off x="779507" y="2023906"/>
            <a:ext cx="2556417" cy="369332"/>
          </a:xfrm>
          <a:prstGeom prst="rect">
            <a:avLst/>
          </a:prstGeom>
          <a:noFill/>
        </p:spPr>
        <p:txBody>
          <a:bodyPr wrap="square">
            <a:spAutoFit/>
          </a:bodyPr>
          <a:lstStyle/>
          <a:p>
            <a:r>
              <a:rPr lang="ja-JP" altLang="en-US" b="1">
                <a:solidFill>
                  <a:srgbClr val="00A478"/>
                </a:solidFill>
                <a:latin typeface="Meiryo" panose="020B0604030504040204" pitchFamily="34" charset="-128"/>
                <a:ea typeface="Meiryo" panose="020B0604030504040204" pitchFamily="34" charset="-128"/>
              </a:rPr>
              <a:t>開催までの流れ</a:t>
            </a:r>
            <a:endParaRPr lang="en-US" altLang="ja-JP" b="1" dirty="0">
              <a:solidFill>
                <a:srgbClr val="00A478"/>
              </a:solidFill>
              <a:latin typeface="Meiryo" panose="020B0604030504040204" pitchFamily="34" charset="-128"/>
              <a:ea typeface="Meiryo" panose="020B0604030504040204" pitchFamily="34" charset="-128"/>
            </a:endParaRPr>
          </a:p>
        </p:txBody>
      </p:sp>
      <p:grpSp>
        <p:nvGrpSpPr>
          <p:cNvPr id="37" name="グループ化 36">
            <a:extLst>
              <a:ext uri="{FF2B5EF4-FFF2-40B4-BE49-F238E27FC236}">
                <a16:creationId xmlns:a16="http://schemas.microsoft.com/office/drawing/2014/main" id="{EA6FB4B8-529C-0DC1-9E66-C9A9E0E555D0}"/>
              </a:ext>
            </a:extLst>
          </p:cNvPr>
          <p:cNvGrpSpPr/>
          <p:nvPr/>
        </p:nvGrpSpPr>
        <p:grpSpPr>
          <a:xfrm>
            <a:off x="1597852" y="2484410"/>
            <a:ext cx="1320505" cy="328977"/>
            <a:chOff x="1025255" y="2207761"/>
            <a:chExt cx="1320505" cy="328977"/>
          </a:xfrm>
        </p:grpSpPr>
        <p:sp>
          <p:nvSpPr>
            <p:cNvPr id="38" name="角丸四角形 37">
              <a:extLst>
                <a:ext uri="{FF2B5EF4-FFF2-40B4-BE49-F238E27FC236}">
                  <a16:creationId xmlns:a16="http://schemas.microsoft.com/office/drawing/2014/main" id="{2751CF48-B4D7-A236-98ED-7293B274D32D}"/>
                </a:ext>
              </a:extLst>
            </p:cNvPr>
            <p:cNvSpPr/>
            <p:nvPr/>
          </p:nvSpPr>
          <p:spPr>
            <a:xfrm>
              <a:off x="1169277" y="2207761"/>
              <a:ext cx="1032460" cy="303876"/>
            </a:xfrm>
            <a:prstGeom prst="roundRect">
              <a:avLst>
                <a:gd name="adj" fmla="val 9072"/>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275DBD05-371B-E9AE-5983-3DAB2B66DE4E}"/>
                </a:ext>
              </a:extLst>
            </p:cNvPr>
            <p:cNvSpPr txBox="1"/>
            <p:nvPr/>
          </p:nvSpPr>
          <p:spPr>
            <a:xfrm>
              <a:off x="1025255" y="2228961"/>
              <a:ext cx="1320505" cy="307777"/>
            </a:xfrm>
            <a:prstGeom prst="rect">
              <a:avLst/>
            </a:prstGeom>
            <a:noFill/>
          </p:spPr>
          <p:txBody>
            <a:bodyPr wrap="square">
              <a:sp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ステップ</a:t>
              </a:r>
              <a:r>
                <a:rPr lang="en-US" altLang="ja-JP" sz="1400" b="1" dirty="0">
                  <a:solidFill>
                    <a:schemeClr val="bg1"/>
                  </a:solidFill>
                  <a:latin typeface="Meiryo" panose="020B0604030504040204" pitchFamily="34" charset="-128"/>
                  <a:ea typeface="Meiryo" panose="020B0604030504040204" pitchFamily="34" charset="-128"/>
                </a:rPr>
                <a:t>①</a:t>
              </a:r>
              <a:endParaRPr lang="ja-JP" altLang="en-US" sz="1400" b="1" dirty="0">
                <a:solidFill>
                  <a:schemeClr val="bg1"/>
                </a:solidFill>
                <a:latin typeface="Meiryo" panose="020B0604030504040204" pitchFamily="34" charset="-128"/>
                <a:ea typeface="Meiryo" panose="020B0604030504040204" pitchFamily="34" charset="-128"/>
              </a:endParaRPr>
            </a:p>
          </p:txBody>
        </p:sp>
      </p:grpSp>
      <p:sp>
        <p:nvSpPr>
          <p:cNvPr id="40" name="角丸四角形 39">
            <a:extLst>
              <a:ext uri="{FF2B5EF4-FFF2-40B4-BE49-F238E27FC236}">
                <a16:creationId xmlns:a16="http://schemas.microsoft.com/office/drawing/2014/main" id="{28D84F3E-18DB-7F4F-CC6D-4536B644C74F}"/>
              </a:ext>
            </a:extLst>
          </p:cNvPr>
          <p:cNvSpPr/>
          <p:nvPr/>
        </p:nvSpPr>
        <p:spPr>
          <a:xfrm>
            <a:off x="4542045" y="2502956"/>
            <a:ext cx="1032460" cy="303876"/>
          </a:xfrm>
          <a:prstGeom prst="roundRect">
            <a:avLst>
              <a:gd name="adj" fmla="val 9072"/>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A310BD03-DE46-F383-B7B5-B59A66A23BD8}"/>
              </a:ext>
            </a:extLst>
          </p:cNvPr>
          <p:cNvSpPr txBox="1"/>
          <p:nvPr/>
        </p:nvSpPr>
        <p:spPr>
          <a:xfrm>
            <a:off x="4367036" y="2524156"/>
            <a:ext cx="1320505" cy="307777"/>
          </a:xfrm>
          <a:prstGeom prst="rect">
            <a:avLst/>
          </a:prstGeom>
          <a:noFill/>
        </p:spPr>
        <p:txBody>
          <a:bodyPr wrap="square">
            <a:sp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ステップ②</a:t>
            </a:r>
          </a:p>
        </p:txBody>
      </p:sp>
      <p:grpSp>
        <p:nvGrpSpPr>
          <p:cNvPr id="42" name="グループ化 41">
            <a:extLst>
              <a:ext uri="{FF2B5EF4-FFF2-40B4-BE49-F238E27FC236}">
                <a16:creationId xmlns:a16="http://schemas.microsoft.com/office/drawing/2014/main" id="{A7E0CA20-F9D1-2D87-6AC8-B4EC01949C92}"/>
              </a:ext>
            </a:extLst>
          </p:cNvPr>
          <p:cNvGrpSpPr/>
          <p:nvPr/>
        </p:nvGrpSpPr>
        <p:grpSpPr>
          <a:xfrm>
            <a:off x="7386858" y="2512440"/>
            <a:ext cx="1320505" cy="328977"/>
            <a:chOff x="1025255" y="2207761"/>
            <a:chExt cx="1320505" cy="328977"/>
          </a:xfrm>
        </p:grpSpPr>
        <p:sp>
          <p:nvSpPr>
            <p:cNvPr id="43" name="角丸四角形 42">
              <a:extLst>
                <a:ext uri="{FF2B5EF4-FFF2-40B4-BE49-F238E27FC236}">
                  <a16:creationId xmlns:a16="http://schemas.microsoft.com/office/drawing/2014/main" id="{4691D414-089E-232A-72F0-7FFCA27C6E6D}"/>
                </a:ext>
              </a:extLst>
            </p:cNvPr>
            <p:cNvSpPr/>
            <p:nvPr/>
          </p:nvSpPr>
          <p:spPr>
            <a:xfrm>
              <a:off x="1169277" y="2207761"/>
              <a:ext cx="1032460" cy="303876"/>
            </a:xfrm>
            <a:prstGeom prst="roundRect">
              <a:avLst>
                <a:gd name="adj" fmla="val 9072"/>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BF3C31C3-805E-DFC3-05B1-EE0684259143}"/>
                </a:ext>
              </a:extLst>
            </p:cNvPr>
            <p:cNvSpPr txBox="1"/>
            <p:nvPr/>
          </p:nvSpPr>
          <p:spPr>
            <a:xfrm>
              <a:off x="1025255" y="2228961"/>
              <a:ext cx="1320505" cy="307777"/>
            </a:xfrm>
            <a:prstGeom prst="rect">
              <a:avLst/>
            </a:prstGeom>
            <a:noFill/>
          </p:spPr>
          <p:txBody>
            <a:bodyPr wrap="square">
              <a:sp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ステップ</a:t>
              </a:r>
              <a:r>
                <a:rPr lang="en-US" altLang="ja-JP" sz="1400" b="1" dirty="0">
                  <a:solidFill>
                    <a:schemeClr val="bg1"/>
                  </a:solidFill>
                  <a:latin typeface="Meiryo" panose="020B0604030504040204" pitchFamily="34" charset="-128"/>
                  <a:ea typeface="Meiryo" panose="020B0604030504040204" pitchFamily="34" charset="-128"/>
                </a:rPr>
                <a:t>③</a:t>
              </a:r>
              <a:endParaRPr lang="ja-JP" altLang="en-US" sz="1400" b="1" dirty="0">
                <a:solidFill>
                  <a:schemeClr val="bg1"/>
                </a:solidFill>
                <a:latin typeface="Meiryo" panose="020B0604030504040204" pitchFamily="34" charset="-128"/>
                <a:ea typeface="Meiryo" panose="020B0604030504040204" pitchFamily="34" charset="-128"/>
              </a:endParaRPr>
            </a:p>
          </p:txBody>
        </p:sp>
      </p:grpSp>
      <p:grpSp>
        <p:nvGrpSpPr>
          <p:cNvPr id="50" name="グループ化 49">
            <a:extLst>
              <a:ext uri="{FF2B5EF4-FFF2-40B4-BE49-F238E27FC236}">
                <a16:creationId xmlns:a16="http://schemas.microsoft.com/office/drawing/2014/main" id="{A70438AC-09A8-9855-4ACD-4A09EBA62099}"/>
              </a:ext>
            </a:extLst>
          </p:cNvPr>
          <p:cNvGrpSpPr/>
          <p:nvPr/>
        </p:nvGrpSpPr>
        <p:grpSpPr>
          <a:xfrm>
            <a:off x="4197264" y="4711209"/>
            <a:ext cx="1443540" cy="1286636"/>
            <a:chOff x="951458" y="4725440"/>
            <a:chExt cx="1443540" cy="1286700"/>
          </a:xfrm>
        </p:grpSpPr>
        <p:pic>
          <p:nvPicPr>
            <p:cNvPr id="51" name="図 50">
              <a:extLst>
                <a:ext uri="{FF2B5EF4-FFF2-40B4-BE49-F238E27FC236}">
                  <a16:creationId xmlns:a16="http://schemas.microsoft.com/office/drawing/2014/main" id="{A2CEB0FB-6819-739C-FC80-7DBD93981B0F}"/>
                </a:ext>
              </a:extLst>
            </p:cNvPr>
            <p:cNvPicPr>
              <a:picLocks noChangeAspect="1"/>
            </p:cNvPicPr>
            <p:nvPr/>
          </p:nvPicPr>
          <p:blipFill>
            <a:blip r:embed="rId11"/>
            <a:srcRect/>
            <a:stretch/>
          </p:blipFill>
          <p:spPr>
            <a:xfrm>
              <a:off x="1073327" y="4725440"/>
              <a:ext cx="1209757" cy="778869"/>
            </a:xfrm>
            <a:prstGeom prst="rect">
              <a:avLst/>
            </a:prstGeom>
          </p:spPr>
        </p:pic>
        <p:sp>
          <p:nvSpPr>
            <p:cNvPr id="52" name="テキスト ボックス 51">
              <a:extLst>
                <a:ext uri="{FF2B5EF4-FFF2-40B4-BE49-F238E27FC236}">
                  <a16:creationId xmlns:a16="http://schemas.microsoft.com/office/drawing/2014/main" id="{C27996F2-289F-4FD1-D499-B45472DC4D41}"/>
                </a:ext>
              </a:extLst>
            </p:cNvPr>
            <p:cNvSpPr txBox="1"/>
            <p:nvPr/>
          </p:nvSpPr>
          <p:spPr>
            <a:xfrm>
              <a:off x="951458" y="5550452"/>
              <a:ext cx="1443540" cy="461688"/>
            </a:xfrm>
            <a:prstGeom prst="rect">
              <a:avLst/>
            </a:prstGeom>
            <a:noFill/>
          </p:spPr>
          <p:txBody>
            <a:bodyPr wrap="square">
              <a:spAutoFit/>
            </a:bodyPr>
            <a:lstStyle/>
            <a:p>
              <a:pPr algn="ctr"/>
              <a:r>
                <a:rPr lang="ja-JP" altLang="en-US" sz="1200" b="1" dirty="0" smtClean="0">
                  <a:latin typeface="Meiryo" panose="020B0604030504040204" pitchFamily="34" charset="-128"/>
                  <a:ea typeface="Meiryo" panose="020B0604030504040204" pitchFamily="34" charset="-128"/>
                </a:rPr>
                <a:t>カメラ機能付き</a:t>
              </a:r>
              <a:endParaRPr lang="en-US" altLang="ja-JP" sz="1200" b="1" dirty="0" smtClean="0">
                <a:latin typeface="Meiryo" panose="020B0604030504040204" pitchFamily="34" charset="-128"/>
                <a:ea typeface="Meiryo" panose="020B0604030504040204" pitchFamily="34" charset="-128"/>
              </a:endParaRPr>
            </a:p>
            <a:p>
              <a:pPr algn="ctr"/>
              <a:r>
                <a:rPr lang="ja-JP" altLang="en-US" sz="1200" b="1" dirty="0" smtClean="0">
                  <a:latin typeface="Meiryo" panose="020B0604030504040204" pitchFamily="34" charset="-128"/>
                  <a:ea typeface="Meiryo" panose="020B0604030504040204" pitchFamily="34" charset="-128"/>
                </a:rPr>
                <a:t>パソコン</a:t>
              </a:r>
              <a:endParaRPr lang="ja-JP" altLang="en-US" sz="1200" b="1" dirty="0">
                <a:latin typeface="Meiryo" panose="020B0604030504040204" pitchFamily="34" charset="-128"/>
                <a:ea typeface="Meiryo" panose="020B0604030504040204" pitchFamily="34" charset="-128"/>
              </a:endParaRPr>
            </a:p>
          </p:txBody>
        </p:sp>
      </p:grpSp>
      <p:sp>
        <p:nvSpPr>
          <p:cNvPr id="53" name="三角形 29">
            <a:extLst>
              <a:ext uri="{FF2B5EF4-FFF2-40B4-BE49-F238E27FC236}">
                <a16:creationId xmlns:a16="http://schemas.microsoft.com/office/drawing/2014/main" id="{09E2976E-AEE1-4063-237D-6207C94CDBEB}"/>
              </a:ext>
            </a:extLst>
          </p:cNvPr>
          <p:cNvSpPr/>
          <p:nvPr/>
        </p:nvSpPr>
        <p:spPr>
          <a:xfrm rot="5400000">
            <a:off x="7144204" y="3319823"/>
            <a:ext cx="167455" cy="144358"/>
          </a:xfrm>
          <a:prstGeom prst="triangl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5853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a:extLst>
              <a:ext uri="{FF2B5EF4-FFF2-40B4-BE49-F238E27FC236}">
                <a16:creationId xmlns:a16="http://schemas.microsoft.com/office/drawing/2014/main" id="{20B7F8EB-D229-AE78-D30A-A7B16431A733}"/>
              </a:ext>
            </a:extLst>
          </p:cNvPr>
          <p:cNvSpPr/>
          <p:nvPr/>
        </p:nvSpPr>
        <p:spPr>
          <a:xfrm>
            <a:off x="604646" y="2106591"/>
            <a:ext cx="9696821" cy="4940866"/>
          </a:xfrm>
          <a:prstGeom prst="roundRect">
            <a:avLst>
              <a:gd name="adj" fmla="val 1242"/>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［運用準備編］</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19999" y="1441711"/>
            <a:ext cx="9083757"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2. Teams</a:t>
            </a:r>
            <a:r>
              <a:rPr lang="ja-JP" altLang="en-US" sz="2800" b="1">
                <a:latin typeface="Meiryo" panose="020B0604030504040204" pitchFamily="34" charset="-128"/>
                <a:ea typeface="Meiryo" panose="020B0604030504040204" pitchFamily="34" charset="-128"/>
              </a:rPr>
              <a:t>について</a:t>
            </a:r>
          </a:p>
        </p:txBody>
      </p:sp>
      <p:sp>
        <p:nvSpPr>
          <p:cNvPr id="26" name="テキスト ボックス 25">
            <a:extLst>
              <a:ext uri="{FF2B5EF4-FFF2-40B4-BE49-F238E27FC236}">
                <a16:creationId xmlns:a16="http://schemas.microsoft.com/office/drawing/2014/main" id="{E221D255-BE1D-47EB-BB76-5C9727B22184}"/>
              </a:ext>
            </a:extLst>
          </p:cNvPr>
          <p:cNvSpPr txBox="1"/>
          <p:nvPr/>
        </p:nvSpPr>
        <p:spPr>
          <a:xfrm>
            <a:off x="779507" y="2289350"/>
            <a:ext cx="2408193" cy="369332"/>
          </a:xfrm>
          <a:prstGeom prst="rect">
            <a:avLst/>
          </a:prstGeom>
          <a:noFill/>
        </p:spPr>
        <p:txBody>
          <a:bodyPr wrap="square">
            <a:spAutoFit/>
          </a:bodyPr>
          <a:lstStyle/>
          <a:p>
            <a:r>
              <a:rPr lang="en-US" altLang="ja-JP" b="1" dirty="0">
                <a:solidFill>
                  <a:srgbClr val="00A478"/>
                </a:solidFill>
                <a:latin typeface="Meiryo" panose="020B0604030504040204" pitchFamily="34" charset="-128"/>
                <a:ea typeface="Meiryo" panose="020B0604030504040204" pitchFamily="34" charset="-128"/>
              </a:rPr>
              <a:t>Teams</a:t>
            </a:r>
            <a:r>
              <a:rPr lang="ja-JP" altLang="en-US" b="1">
                <a:solidFill>
                  <a:srgbClr val="00A478"/>
                </a:solidFill>
                <a:latin typeface="Meiryo" panose="020B0604030504040204" pitchFamily="34" charset="-128"/>
                <a:ea typeface="Meiryo" panose="020B0604030504040204" pitchFamily="34" charset="-128"/>
              </a:rPr>
              <a:t>とは</a:t>
            </a:r>
            <a:endParaRPr lang="en-US" altLang="ja-JP" b="1" dirty="0">
              <a:solidFill>
                <a:srgbClr val="00A478"/>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BCD5E02F-4FBB-F4AD-D9AB-CAF298E4301B}"/>
              </a:ext>
            </a:extLst>
          </p:cNvPr>
          <p:cNvSpPr txBox="1"/>
          <p:nvPr/>
        </p:nvSpPr>
        <p:spPr>
          <a:xfrm>
            <a:off x="1080654" y="2656662"/>
            <a:ext cx="8898232" cy="502702"/>
          </a:xfrm>
          <a:prstGeom prst="rect">
            <a:avLst/>
          </a:prstGeom>
          <a:noFill/>
        </p:spPr>
        <p:txBody>
          <a:bodyPr wrap="square">
            <a:spAutoFit/>
          </a:bodyPr>
          <a:lstStyle/>
          <a:p>
            <a:pPr>
              <a:lnSpc>
                <a:spcPts val="1640"/>
              </a:lnSpc>
            </a:pPr>
            <a:r>
              <a:rPr lang="en-US" altLang="ja-JP" sz="1200" dirty="0">
                <a:latin typeface="Meiryo" panose="020B0604030504040204" pitchFamily="34" charset="-128"/>
                <a:ea typeface="Meiryo" panose="020B0604030504040204" pitchFamily="34" charset="-128"/>
              </a:rPr>
              <a:t>Web</a:t>
            </a:r>
            <a:r>
              <a:rPr lang="ja-JP" altLang="en-US" sz="1200" dirty="0">
                <a:latin typeface="Meiryo" panose="020B0604030504040204" pitchFamily="34" charset="-128"/>
                <a:ea typeface="Meiryo" panose="020B0604030504040204" pitchFamily="34" charset="-128"/>
              </a:rPr>
              <a:t>会議を行うための</a:t>
            </a:r>
            <a:r>
              <a:rPr lang="ja-JP" altLang="en-US" sz="1200" dirty="0" smtClean="0">
                <a:latin typeface="Meiryo" panose="020B0604030504040204" pitchFamily="34" charset="-128"/>
                <a:ea typeface="Meiryo" panose="020B0604030504040204" pitchFamily="34" charset="-128"/>
              </a:rPr>
              <a:t>ツール</a:t>
            </a:r>
            <a:r>
              <a:rPr lang="ja-JP" altLang="en-US" sz="1200" dirty="0">
                <a:latin typeface="Meiryo" panose="020B0604030504040204" pitchFamily="34" charset="-128"/>
                <a:ea typeface="Meiryo" panose="020B0604030504040204" pitchFamily="34" charset="-128"/>
              </a:rPr>
              <a:t>。</a:t>
            </a:r>
            <a:r>
              <a:rPr lang="ja-JP" altLang="en-US" sz="1200" dirty="0" smtClean="0">
                <a:latin typeface="Meiryo" panose="020B0604030504040204" pitchFamily="34" charset="-128"/>
                <a:ea typeface="Meiryo" panose="020B0604030504040204" pitchFamily="34" charset="-128"/>
              </a:rPr>
              <a:t>ビジネスシーン</a:t>
            </a:r>
            <a:r>
              <a:rPr lang="ja-JP" altLang="en-US" sz="1200" dirty="0">
                <a:latin typeface="Meiryo" panose="020B0604030504040204" pitchFamily="34" charset="-128"/>
                <a:ea typeface="Meiryo" panose="020B0604030504040204" pitchFamily="34" charset="-128"/>
              </a:rPr>
              <a:t>に以外にも、ビデオ通話として</a:t>
            </a:r>
            <a:r>
              <a:rPr lang="ja-JP" altLang="en-US" sz="1200" dirty="0" smtClean="0">
                <a:latin typeface="Meiryo" panose="020B0604030504040204" pitchFamily="34" charset="-128"/>
                <a:ea typeface="Meiryo" panose="020B0604030504040204" pitchFamily="34" charset="-128"/>
              </a:rPr>
              <a:t>利用されたり</a:t>
            </a:r>
            <a:r>
              <a:rPr lang="ja-JP" altLang="en-US" sz="1200" dirty="0">
                <a:latin typeface="Meiryo" panose="020B0604030504040204" pitchFamily="34" charset="-128"/>
                <a:ea typeface="Meiryo" panose="020B0604030504040204" pitchFamily="34" charset="-128"/>
              </a:rPr>
              <a:t>、演劇や音楽ライブなど</a:t>
            </a:r>
            <a:r>
              <a:rPr lang="ja-JP" altLang="en-US" sz="1200" dirty="0" smtClean="0">
                <a:latin typeface="Meiryo" panose="020B0604030504040204" pitchFamily="34" charset="-128"/>
                <a:ea typeface="Meiryo" panose="020B0604030504040204" pitchFamily="34" charset="-128"/>
              </a:rPr>
              <a:t>オンライン</a:t>
            </a:r>
            <a:endParaRPr lang="en-US" altLang="ja-JP" sz="1200" dirty="0" smtClean="0">
              <a:latin typeface="Meiryo" panose="020B0604030504040204" pitchFamily="34" charset="-128"/>
              <a:ea typeface="Meiryo" panose="020B0604030504040204" pitchFamily="34" charset="-128"/>
            </a:endParaRPr>
          </a:p>
          <a:p>
            <a:pPr>
              <a:lnSpc>
                <a:spcPts val="1640"/>
              </a:lnSpc>
            </a:pPr>
            <a:r>
              <a:rPr lang="ja-JP" altLang="en-US" sz="1200" dirty="0" smtClean="0">
                <a:latin typeface="Meiryo" panose="020B0604030504040204" pitchFamily="34" charset="-128"/>
                <a:ea typeface="Meiryo" panose="020B0604030504040204" pitchFamily="34" charset="-128"/>
              </a:rPr>
              <a:t>イベント</a:t>
            </a:r>
            <a:r>
              <a:rPr lang="ja-JP" altLang="en-US" sz="1200" dirty="0">
                <a:latin typeface="Meiryo" panose="020B0604030504040204" pitchFamily="34" charset="-128"/>
                <a:ea typeface="Meiryo" panose="020B0604030504040204" pitchFamily="34" charset="-128"/>
              </a:rPr>
              <a:t>として活用されたりして</a:t>
            </a:r>
            <a:r>
              <a:rPr lang="ja-JP" altLang="en-US" sz="1200" dirty="0" smtClean="0">
                <a:latin typeface="Meiryo" panose="020B0604030504040204" pitchFamily="34" charset="-128"/>
                <a:ea typeface="Meiryo" panose="020B0604030504040204" pitchFamily="34" charset="-128"/>
              </a:rPr>
              <a:t>います。</a:t>
            </a:r>
            <a:endParaRPr lang="ja-JP" altLang="en-US" sz="1200" dirty="0">
              <a:latin typeface="Meiryo" panose="020B0604030504040204" pitchFamily="34" charset="-128"/>
              <a:ea typeface="Meiryo" panose="020B0604030504040204" pitchFamily="34" charset="-128"/>
            </a:endParaRPr>
          </a:p>
        </p:txBody>
      </p:sp>
      <p:grpSp>
        <p:nvGrpSpPr>
          <p:cNvPr id="33" name="グループ化 32">
            <a:extLst>
              <a:ext uri="{FF2B5EF4-FFF2-40B4-BE49-F238E27FC236}">
                <a16:creationId xmlns:a16="http://schemas.microsoft.com/office/drawing/2014/main" id="{D9F91518-7830-0906-AAC3-C4E14F415321}"/>
              </a:ext>
            </a:extLst>
          </p:cNvPr>
          <p:cNvGrpSpPr/>
          <p:nvPr/>
        </p:nvGrpSpPr>
        <p:grpSpPr>
          <a:xfrm>
            <a:off x="604646" y="0"/>
            <a:ext cx="1351370" cy="1035439"/>
            <a:chOff x="604646" y="0"/>
            <a:chExt cx="1351370" cy="1035439"/>
          </a:xfrm>
          <a:solidFill>
            <a:srgbClr val="00A478"/>
          </a:solidFill>
        </p:grpSpPr>
        <p:sp>
          <p:nvSpPr>
            <p:cNvPr id="34" name="片側の 2 つの角を切り取った四角形 33">
              <a:extLst>
                <a:ext uri="{FF2B5EF4-FFF2-40B4-BE49-F238E27FC236}">
                  <a16:creationId xmlns:a16="http://schemas.microsoft.com/office/drawing/2014/main" id="{E5CF0176-1DA1-D783-F737-01A611E4A0D8}"/>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片側の 2 つの角を切り取った四角形 34">
              <a:extLst>
                <a:ext uri="{FF2B5EF4-FFF2-40B4-BE49-F238E27FC236}">
                  <a16:creationId xmlns:a16="http://schemas.microsoft.com/office/drawing/2014/main" id="{258C5B0D-6AB8-5ADB-7CA2-E465271D477F}"/>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3D0A72BD-ACBE-38CC-9D43-68279B34B6A1}"/>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2" name="テキスト ボックス 1">
            <a:extLst>
              <a:ext uri="{FF2B5EF4-FFF2-40B4-BE49-F238E27FC236}">
                <a16:creationId xmlns:a16="http://schemas.microsoft.com/office/drawing/2014/main" id="{0A4B34AD-503C-D0B5-A508-0BD4A304C781}"/>
              </a:ext>
            </a:extLst>
          </p:cNvPr>
          <p:cNvSpPr txBox="1"/>
          <p:nvPr/>
        </p:nvSpPr>
        <p:spPr>
          <a:xfrm>
            <a:off x="779507" y="3370269"/>
            <a:ext cx="5077954" cy="369332"/>
          </a:xfrm>
          <a:prstGeom prst="rect">
            <a:avLst/>
          </a:prstGeom>
          <a:noFill/>
        </p:spPr>
        <p:txBody>
          <a:bodyPr wrap="square">
            <a:spAutoFit/>
          </a:bodyPr>
          <a:lstStyle/>
          <a:p>
            <a:r>
              <a:rPr lang="ja-JP" altLang="en-US" b="1" dirty="0">
                <a:solidFill>
                  <a:srgbClr val="00A478"/>
                </a:solidFill>
                <a:latin typeface="Meiryo" panose="020B0604030504040204" pitchFamily="34" charset="-128"/>
                <a:ea typeface="Meiryo" panose="020B0604030504040204" pitchFamily="34" charset="-128"/>
              </a:rPr>
              <a:t>無料版・</a:t>
            </a:r>
            <a:r>
              <a:rPr lang="ja-JP" altLang="en-US" b="1" dirty="0" smtClean="0">
                <a:solidFill>
                  <a:srgbClr val="00A478"/>
                </a:solidFill>
                <a:latin typeface="Meiryo" panose="020B0604030504040204" pitchFamily="34" charset="-128"/>
                <a:ea typeface="Meiryo" panose="020B0604030504040204" pitchFamily="34" charset="-128"/>
              </a:rPr>
              <a:t>有料版</a:t>
            </a:r>
            <a:r>
              <a:rPr lang="ja-JP" altLang="en-US" b="1" dirty="0">
                <a:solidFill>
                  <a:srgbClr val="00A478"/>
                </a:solidFill>
                <a:latin typeface="Meiryo" panose="020B0604030504040204" pitchFamily="34" charset="-128"/>
                <a:ea typeface="Meiryo" panose="020B0604030504040204" pitchFamily="34" charset="-128"/>
              </a:rPr>
              <a:t>の</a:t>
            </a:r>
            <a:r>
              <a:rPr lang="ja-JP" altLang="en-US" b="1" dirty="0" smtClean="0">
                <a:solidFill>
                  <a:srgbClr val="00A478"/>
                </a:solidFill>
                <a:latin typeface="Meiryo" panose="020B0604030504040204" pitchFamily="34" charset="-128"/>
                <a:ea typeface="Meiryo" panose="020B0604030504040204" pitchFamily="34" charset="-128"/>
              </a:rPr>
              <a:t>主</a:t>
            </a:r>
            <a:r>
              <a:rPr lang="ja-JP" altLang="en-US" b="1" dirty="0">
                <a:solidFill>
                  <a:srgbClr val="00A478"/>
                </a:solidFill>
                <a:latin typeface="Meiryo" panose="020B0604030504040204" pitchFamily="34" charset="-128"/>
                <a:ea typeface="Meiryo" panose="020B0604030504040204" pitchFamily="34" charset="-128"/>
              </a:rPr>
              <a:t>なサービスの違い</a:t>
            </a:r>
            <a:endParaRPr lang="en-US" altLang="ja-JP" b="1" dirty="0">
              <a:solidFill>
                <a:srgbClr val="00A478"/>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3A27E15D-8C17-150E-E449-1907ACD8266E}"/>
              </a:ext>
            </a:extLst>
          </p:cNvPr>
          <p:cNvSpPr txBox="1"/>
          <p:nvPr/>
        </p:nvSpPr>
        <p:spPr>
          <a:xfrm>
            <a:off x="2348150" y="3736177"/>
            <a:ext cx="2493424" cy="1323439"/>
          </a:xfrm>
          <a:prstGeom prst="rect">
            <a:avLst/>
          </a:prstGeom>
          <a:noFill/>
        </p:spPr>
        <p:txBody>
          <a:bodyPr wrap="square">
            <a:spAutoFit/>
          </a:bodyPr>
          <a:lstStyle/>
          <a:p>
            <a:pPr>
              <a:lnSpc>
                <a:spcPts val="1640"/>
              </a:lnSpc>
            </a:pPr>
            <a:r>
              <a:rPr lang="ja-JP" altLang="en-US" sz="1200" b="1">
                <a:solidFill>
                  <a:schemeClr val="tx1">
                    <a:lumMod val="75000"/>
                    <a:lumOff val="25000"/>
                  </a:schemeClr>
                </a:solidFill>
                <a:latin typeface="Meiryo" panose="020B0604030504040204" pitchFamily="34" charset="-128"/>
                <a:ea typeface="Meiryo" panose="020B0604030504040204" pitchFamily="34" charset="-128"/>
              </a:rPr>
              <a:t>ミーティング</a:t>
            </a:r>
            <a:endParaRPr lang="en-US" altLang="ja-JP" sz="1200" b="1"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640"/>
              </a:lnSpc>
            </a:pPr>
            <a:r>
              <a:rPr lang="ja-JP" altLang="en-US" sz="1200">
                <a:solidFill>
                  <a:schemeClr val="tx1">
                    <a:lumMod val="75000"/>
                    <a:lumOff val="25000"/>
                  </a:schemeClr>
                </a:solidFill>
                <a:latin typeface="Meiryo" panose="020B0604030504040204" pitchFamily="34" charset="-128"/>
                <a:ea typeface="Meiryo" panose="020B0604030504040204" pitchFamily="34" charset="-128"/>
              </a:rPr>
              <a:t>・参加者最大</a:t>
            </a:r>
            <a:r>
              <a:rPr lang="en-US" altLang="ja-JP" sz="1200" dirty="0">
                <a:solidFill>
                  <a:schemeClr val="tx1">
                    <a:lumMod val="75000"/>
                    <a:lumOff val="25000"/>
                  </a:schemeClr>
                </a:solidFill>
                <a:latin typeface="Meiryo" panose="020B0604030504040204" pitchFamily="34" charset="-128"/>
                <a:ea typeface="Meiryo" panose="020B0604030504040204" pitchFamily="34" charset="-128"/>
              </a:rPr>
              <a:t>100</a:t>
            </a:r>
            <a:r>
              <a:rPr lang="ja-JP" altLang="en-US" sz="1200">
                <a:solidFill>
                  <a:schemeClr val="tx1">
                    <a:lumMod val="75000"/>
                    <a:lumOff val="25000"/>
                  </a:schemeClr>
                </a:solidFill>
                <a:latin typeface="Meiryo" panose="020B0604030504040204" pitchFamily="34" charset="-128"/>
                <a:ea typeface="Meiryo" panose="020B0604030504040204" pitchFamily="34" charset="-128"/>
              </a:rPr>
              <a:t>名</a:t>
            </a: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640"/>
              </a:lnSpc>
            </a:pPr>
            <a:r>
              <a:rPr lang="ja-JP" altLang="en-US" sz="1200">
                <a:solidFill>
                  <a:schemeClr val="tx1">
                    <a:lumMod val="75000"/>
                    <a:lumOff val="25000"/>
                  </a:schemeClr>
                </a:solidFill>
                <a:latin typeface="Meiryo" panose="020B0604030504040204" pitchFamily="34" charset="-128"/>
                <a:ea typeface="Meiryo" panose="020B0604030504040204" pitchFamily="34" charset="-128"/>
              </a:rPr>
              <a:t>・ミーティング時間最大</a:t>
            </a:r>
            <a:r>
              <a:rPr lang="en-US" altLang="ja-JP" sz="1200" dirty="0">
                <a:solidFill>
                  <a:schemeClr val="tx1">
                    <a:lumMod val="75000"/>
                    <a:lumOff val="25000"/>
                  </a:schemeClr>
                </a:solidFill>
                <a:latin typeface="Meiryo" panose="020B0604030504040204" pitchFamily="34" charset="-128"/>
                <a:ea typeface="Meiryo" panose="020B0604030504040204" pitchFamily="34" charset="-128"/>
              </a:rPr>
              <a:t>60</a:t>
            </a:r>
            <a:r>
              <a:rPr lang="ja-JP" altLang="en-US" sz="1200">
                <a:solidFill>
                  <a:schemeClr val="tx1">
                    <a:lumMod val="75000"/>
                    <a:lumOff val="25000"/>
                  </a:schemeClr>
                </a:solidFill>
                <a:latin typeface="Meiryo" panose="020B0604030504040204" pitchFamily="34" charset="-128"/>
                <a:ea typeface="Meiryo" panose="020B0604030504040204" pitchFamily="34" charset="-128"/>
              </a:rPr>
              <a:t>分</a:t>
            </a: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640"/>
              </a:lnSpc>
            </a:pPr>
            <a:r>
              <a:rPr lang="ja-JP" altLang="en-US" sz="1200" b="1">
                <a:solidFill>
                  <a:schemeClr val="tx1">
                    <a:lumMod val="75000"/>
                    <a:lumOff val="25000"/>
                  </a:schemeClr>
                </a:solidFill>
                <a:latin typeface="Meiryo" panose="020B0604030504040204" pitchFamily="34" charset="-128"/>
                <a:ea typeface="Meiryo" panose="020B0604030504040204" pitchFamily="34" charset="-128"/>
              </a:rPr>
              <a:t>クラウドストレージ</a:t>
            </a:r>
            <a:endParaRPr lang="en-US" altLang="ja-JP" sz="1200" b="1"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640"/>
              </a:lnSpc>
            </a:pPr>
            <a:r>
              <a:rPr lang="ja-JP" altLang="en-US" sz="1200">
                <a:solidFill>
                  <a:schemeClr val="tx1">
                    <a:lumMod val="75000"/>
                    <a:lumOff val="25000"/>
                  </a:schemeClr>
                </a:solidFill>
                <a:latin typeface="Meiryo" panose="020B0604030504040204" pitchFamily="34" charset="-128"/>
                <a:ea typeface="Meiryo" panose="020B0604030504040204" pitchFamily="34" charset="-128"/>
              </a:rPr>
              <a:t>・</a:t>
            </a:r>
            <a:r>
              <a:rPr lang="en-US" altLang="ja-JP" sz="1200" dirty="0">
                <a:solidFill>
                  <a:schemeClr val="tx1">
                    <a:lumMod val="75000"/>
                    <a:lumOff val="25000"/>
                  </a:schemeClr>
                </a:solidFill>
                <a:latin typeface="Meiryo" panose="020B0604030504040204" pitchFamily="34" charset="-128"/>
                <a:ea typeface="Meiryo" panose="020B0604030504040204" pitchFamily="34" charset="-128"/>
              </a:rPr>
              <a:t>5GB/</a:t>
            </a:r>
            <a:r>
              <a:rPr lang="ja-JP" altLang="en-US" sz="1200">
                <a:solidFill>
                  <a:schemeClr val="tx1">
                    <a:lumMod val="75000"/>
                    <a:lumOff val="25000"/>
                  </a:schemeClr>
                </a:solidFill>
                <a:latin typeface="Meiryo" panose="020B0604030504040204" pitchFamily="34" charset="-128"/>
                <a:ea typeface="Meiryo" panose="020B0604030504040204" pitchFamily="34" charset="-128"/>
              </a:rPr>
              <a:t>人</a:t>
            </a: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640"/>
              </a:lnSpc>
            </a:pPr>
            <a:r>
              <a:rPr lang="ja-JP" altLang="en-US" sz="1200" b="1">
                <a:solidFill>
                  <a:schemeClr val="tx1">
                    <a:lumMod val="75000"/>
                    <a:lumOff val="25000"/>
                  </a:schemeClr>
                </a:solidFill>
                <a:latin typeface="Meiryo" panose="020B0604030504040204" pitchFamily="34" charset="-128"/>
                <a:ea typeface="Meiryo" panose="020B0604030504040204" pitchFamily="34" charset="-128"/>
              </a:rPr>
              <a:t>メッセージ（チャット機能）</a:t>
            </a:r>
          </a:p>
        </p:txBody>
      </p:sp>
      <p:grpSp>
        <p:nvGrpSpPr>
          <p:cNvPr id="5" name="グループ化 4">
            <a:extLst>
              <a:ext uri="{FF2B5EF4-FFF2-40B4-BE49-F238E27FC236}">
                <a16:creationId xmlns:a16="http://schemas.microsoft.com/office/drawing/2014/main" id="{9F337013-9496-39C3-C848-36B2CE2C5399}"/>
              </a:ext>
            </a:extLst>
          </p:cNvPr>
          <p:cNvGrpSpPr/>
          <p:nvPr/>
        </p:nvGrpSpPr>
        <p:grpSpPr>
          <a:xfrm>
            <a:off x="1027646" y="3794249"/>
            <a:ext cx="1320505" cy="328977"/>
            <a:chOff x="1025255" y="2207761"/>
            <a:chExt cx="1320505" cy="328977"/>
          </a:xfrm>
        </p:grpSpPr>
        <p:sp>
          <p:nvSpPr>
            <p:cNvPr id="6" name="角丸四角形 5">
              <a:extLst>
                <a:ext uri="{FF2B5EF4-FFF2-40B4-BE49-F238E27FC236}">
                  <a16:creationId xmlns:a16="http://schemas.microsoft.com/office/drawing/2014/main" id="{A28CA0A9-F794-F72B-38DB-3B38989A36A8}"/>
                </a:ext>
              </a:extLst>
            </p:cNvPr>
            <p:cNvSpPr/>
            <p:nvPr/>
          </p:nvSpPr>
          <p:spPr>
            <a:xfrm>
              <a:off x="1169277" y="2207761"/>
              <a:ext cx="1032460" cy="303876"/>
            </a:xfrm>
            <a:prstGeom prst="roundRect">
              <a:avLst>
                <a:gd name="adj" fmla="val 9072"/>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691FDEA-19BF-222B-7BA7-57247FFCB962}"/>
                </a:ext>
              </a:extLst>
            </p:cNvPr>
            <p:cNvSpPr txBox="1"/>
            <p:nvPr/>
          </p:nvSpPr>
          <p:spPr>
            <a:xfrm>
              <a:off x="1025255" y="2228961"/>
              <a:ext cx="1320505" cy="307777"/>
            </a:xfrm>
            <a:prstGeom prst="rect">
              <a:avLst/>
            </a:prstGeom>
            <a:noFill/>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無料版</a:t>
              </a:r>
            </a:p>
          </p:txBody>
        </p:sp>
      </p:grpSp>
      <p:sp>
        <p:nvSpPr>
          <p:cNvPr id="11" name="テキスト ボックス 10">
            <a:extLst>
              <a:ext uri="{FF2B5EF4-FFF2-40B4-BE49-F238E27FC236}">
                <a16:creationId xmlns:a16="http://schemas.microsoft.com/office/drawing/2014/main" id="{C80DB076-2B70-3421-41CE-C63C472E8F5D}"/>
              </a:ext>
            </a:extLst>
          </p:cNvPr>
          <p:cNvSpPr txBox="1"/>
          <p:nvPr/>
        </p:nvSpPr>
        <p:spPr>
          <a:xfrm>
            <a:off x="6650655" y="3736177"/>
            <a:ext cx="3328231" cy="1323439"/>
          </a:xfrm>
          <a:prstGeom prst="rect">
            <a:avLst/>
          </a:prstGeom>
          <a:noFill/>
        </p:spPr>
        <p:txBody>
          <a:bodyPr wrap="square">
            <a:spAutoFit/>
          </a:bodyPr>
          <a:lstStyle/>
          <a:p>
            <a:pPr>
              <a:lnSpc>
                <a:spcPts val="1640"/>
              </a:lnSpc>
            </a:pPr>
            <a:r>
              <a:rPr lang="ja-JP" altLang="en-US" sz="1200" b="1" dirty="0">
                <a:solidFill>
                  <a:schemeClr val="tx1">
                    <a:lumMod val="75000"/>
                    <a:lumOff val="25000"/>
                  </a:schemeClr>
                </a:solidFill>
                <a:latin typeface="Meiryo" panose="020B0604030504040204" pitchFamily="34" charset="-128"/>
                <a:ea typeface="Meiryo" panose="020B0604030504040204" pitchFamily="34" charset="-128"/>
              </a:rPr>
              <a:t>ミーティング</a:t>
            </a:r>
            <a:endParaRPr lang="en-US" altLang="ja-JP" sz="1200" b="1"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640"/>
              </a:lnSpc>
            </a:pPr>
            <a:r>
              <a:rPr lang="ja-JP" altLang="en-US" sz="1200" dirty="0">
                <a:solidFill>
                  <a:schemeClr val="tx1">
                    <a:lumMod val="75000"/>
                    <a:lumOff val="25000"/>
                  </a:schemeClr>
                </a:solidFill>
                <a:latin typeface="Meiryo" panose="020B0604030504040204" pitchFamily="34" charset="-128"/>
                <a:ea typeface="Meiryo" panose="020B0604030504040204" pitchFamily="34" charset="-128"/>
              </a:rPr>
              <a:t>・参加者最大</a:t>
            </a:r>
            <a:r>
              <a:rPr lang="en-US" altLang="ja-JP" sz="1200" dirty="0">
                <a:solidFill>
                  <a:schemeClr val="tx1">
                    <a:lumMod val="75000"/>
                    <a:lumOff val="25000"/>
                  </a:schemeClr>
                </a:solidFill>
                <a:latin typeface="Meiryo" panose="020B0604030504040204" pitchFamily="34" charset="-128"/>
                <a:ea typeface="Meiryo" panose="020B0604030504040204" pitchFamily="34" charset="-128"/>
              </a:rPr>
              <a:t>300</a:t>
            </a:r>
            <a:r>
              <a:rPr lang="ja-JP" altLang="en-US" sz="1200" dirty="0">
                <a:solidFill>
                  <a:schemeClr val="tx1">
                    <a:lumMod val="75000"/>
                    <a:lumOff val="25000"/>
                  </a:schemeClr>
                </a:solidFill>
                <a:latin typeface="Meiryo" panose="020B0604030504040204" pitchFamily="34" charset="-128"/>
                <a:ea typeface="Meiryo" panose="020B0604030504040204" pitchFamily="34" charset="-128"/>
              </a:rPr>
              <a:t>名</a:t>
            </a: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640"/>
              </a:lnSpc>
            </a:pPr>
            <a:r>
              <a:rPr lang="ja-JP" altLang="en-US" sz="1200" dirty="0">
                <a:solidFill>
                  <a:schemeClr val="tx1">
                    <a:lumMod val="75000"/>
                    <a:lumOff val="25000"/>
                  </a:schemeClr>
                </a:solidFill>
                <a:latin typeface="Meiryo" panose="020B0604030504040204" pitchFamily="34" charset="-128"/>
                <a:ea typeface="Meiryo" panose="020B0604030504040204" pitchFamily="34" charset="-128"/>
              </a:rPr>
              <a:t>・ミーティング時間最大</a:t>
            </a:r>
            <a:r>
              <a:rPr lang="en-US" altLang="ja-JP" sz="1200" dirty="0">
                <a:solidFill>
                  <a:schemeClr val="tx1">
                    <a:lumMod val="75000"/>
                    <a:lumOff val="25000"/>
                  </a:schemeClr>
                </a:solidFill>
                <a:latin typeface="Meiryo" panose="020B0604030504040204" pitchFamily="34" charset="-128"/>
                <a:ea typeface="Meiryo" panose="020B0604030504040204" pitchFamily="34" charset="-128"/>
              </a:rPr>
              <a:t>30</a:t>
            </a:r>
            <a:r>
              <a:rPr lang="ja-JP" altLang="en-US" sz="1200" dirty="0">
                <a:solidFill>
                  <a:schemeClr val="tx1">
                    <a:lumMod val="75000"/>
                    <a:lumOff val="25000"/>
                  </a:schemeClr>
                </a:solidFill>
                <a:latin typeface="Meiryo" panose="020B0604030504040204" pitchFamily="34" charset="-128"/>
                <a:ea typeface="Meiryo" panose="020B0604030504040204" pitchFamily="34" charset="-128"/>
              </a:rPr>
              <a:t>時間</a:t>
            </a: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640"/>
              </a:lnSpc>
            </a:pPr>
            <a:r>
              <a:rPr lang="ja-JP" altLang="en-US" sz="1200" b="1" dirty="0">
                <a:solidFill>
                  <a:schemeClr val="tx1">
                    <a:lumMod val="75000"/>
                    <a:lumOff val="25000"/>
                  </a:schemeClr>
                </a:solidFill>
                <a:latin typeface="Meiryo" panose="020B0604030504040204" pitchFamily="34" charset="-128"/>
                <a:ea typeface="Meiryo" panose="020B0604030504040204" pitchFamily="34" charset="-128"/>
              </a:rPr>
              <a:t>クラウドストレージ</a:t>
            </a:r>
            <a:endParaRPr lang="en-US" altLang="ja-JP" sz="1200" b="1"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640"/>
              </a:lnSpc>
            </a:pPr>
            <a:r>
              <a:rPr lang="ja-JP" altLang="en-US" sz="1200" dirty="0">
                <a:solidFill>
                  <a:schemeClr val="tx1">
                    <a:lumMod val="75000"/>
                    <a:lumOff val="25000"/>
                  </a:schemeClr>
                </a:solidFill>
                <a:latin typeface="Meiryo" panose="020B0604030504040204" pitchFamily="34" charset="-128"/>
                <a:ea typeface="Meiryo" panose="020B0604030504040204" pitchFamily="34" charset="-128"/>
              </a:rPr>
              <a:t>・</a:t>
            </a:r>
            <a:r>
              <a:rPr lang="en-US" altLang="ja-JP" sz="1200" dirty="0" smtClean="0">
                <a:solidFill>
                  <a:schemeClr val="tx1">
                    <a:lumMod val="75000"/>
                    <a:lumOff val="25000"/>
                  </a:schemeClr>
                </a:solidFill>
                <a:latin typeface="Meiryo" panose="020B0604030504040204" pitchFamily="34" charset="-128"/>
                <a:ea typeface="Meiryo" panose="020B0604030504040204" pitchFamily="34" charset="-128"/>
              </a:rPr>
              <a:t>10GB/</a:t>
            </a:r>
            <a:r>
              <a:rPr lang="ja-JP" altLang="en-US" sz="1200" dirty="0" smtClean="0">
                <a:solidFill>
                  <a:schemeClr val="tx1">
                    <a:lumMod val="75000"/>
                    <a:lumOff val="25000"/>
                  </a:schemeClr>
                </a:solidFill>
                <a:latin typeface="Meiryo" panose="020B0604030504040204" pitchFamily="34" charset="-128"/>
                <a:ea typeface="Meiryo" panose="020B0604030504040204" pitchFamily="34" charset="-128"/>
              </a:rPr>
              <a:t>人</a:t>
            </a: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640"/>
              </a:lnSpc>
            </a:pPr>
            <a:r>
              <a:rPr lang="ja-JP" altLang="en-US" sz="1200" b="1" dirty="0">
                <a:solidFill>
                  <a:schemeClr val="tx1">
                    <a:lumMod val="75000"/>
                    <a:lumOff val="25000"/>
                  </a:schemeClr>
                </a:solidFill>
                <a:latin typeface="Meiryo" panose="020B0604030504040204" pitchFamily="34" charset="-128"/>
                <a:ea typeface="Meiryo" panose="020B0604030504040204" pitchFamily="34" charset="-128"/>
              </a:rPr>
              <a:t>メッセージ（チャット機能）</a:t>
            </a:r>
            <a:endParaRPr lang="en-US" altLang="ja-JP" sz="1200" b="1"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3" name="角丸四角形 12">
            <a:extLst>
              <a:ext uri="{FF2B5EF4-FFF2-40B4-BE49-F238E27FC236}">
                <a16:creationId xmlns:a16="http://schemas.microsoft.com/office/drawing/2014/main" id="{DC9C9ECE-D767-D8D2-E76E-C87D35293B8B}"/>
              </a:ext>
            </a:extLst>
          </p:cNvPr>
          <p:cNvSpPr/>
          <p:nvPr/>
        </p:nvSpPr>
        <p:spPr>
          <a:xfrm>
            <a:off x="5096941" y="3771168"/>
            <a:ext cx="1521040" cy="553805"/>
          </a:xfrm>
          <a:prstGeom prst="roundRect">
            <a:avLst>
              <a:gd name="adj" fmla="val 9072"/>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58B4A6AB-86DD-0CF5-EF07-F4125674DAB8}"/>
              </a:ext>
            </a:extLst>
          </p:cNvPr>
          <p:cNvSpPr txBox="1"/>
          <p:nvPr/>
        </p:nvSpPr>
        <p:spPr>
          <a:xfrm>
            <a:off x="5052357" y="3801753"/>
            <a:ext cx="1492965" cy="523220"/>
          </a:xfrm>
          <a:prstGeom prst="rect">
            <a:avLst/>
          </a:prstGeom>
          <a:noFill/>
        </p:spPr>
        <p:txBody>
          <a:bodyPr wrap="square">
            <a:sp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有料版（</a:t>
            </a:r>
            <a:r>
              <a:rPr lang="en-US" altLang="ja-JP" sz="1400" b="1" dirty="0">
                <a:solidFill>
                  <a:schemeClr val="bg1"/>
                </a:solidFill>
                <a:latin typeface="Meiryo" panose="020B0604030504040204" pitchFamily="34" charset="-128"/>
                <a:ea typeface="Meiryo" panose="020B0604030504040204" pitchFamily="34" charset="-128"/>
              </a:rPr>
              <a:t>Essentials</a:t>
            </a:r>
            <a:r>
              <a:rPr lang="ja-JP" altLang="en-US" sz="1400" b="1" dirty="0">
                <a:solidFill>
                  <a:schemeClr val="bg1"/>
                </a:solidFill>
                <a:latin typeface="Meiryo" panose="020B0604030504040204" pitchFamily="34" charset="-128"/>
                <a:ea typeface="Meiryo" panose="020B0604030504040204" pitchFamily="34" charset="-128"/>
              </a:rPr>
              <a:t>）</a:t>
            </a:r>
          </a:p>
        </p:txBody>
      </p:sp>
      <p:sp>
        <p:nvSpPr>
          <p:cNvPr id="15" name="テキスト ボックス 14">
            <a:extLst>
              <a:ext uri="{FF2B5EF4-FFF2-40B4-BE49-F238E27FC236}">
                <a16:creationId xmlns:a16="http://schemas.microsoft.com/office/drawing/2014/main" id="{E02A5082-23E5-BFB3-7894-FECFA75E941E}"/>
              </a:ext>
            </a:extLst>
          </p:cNvPr>
          <p:cNvSpPr txBox="1"/>
          <p:nvPr/>
        </p:nvSpPr>
        <p:spPr>
          <a:xfrm>
            <a:off x="788667" y="5068822"/>
            <a:ext cx="3328230" cy="369332"/>
          </a:xfrm>
          <a:prstGeom prst="rect">
            <a:avLst/>
          </a:prstGeom>
          <a:noFill/>
        </p:spPr>
        <p:txBody>
          <a:bodyPr wrap="square">
            <a:spAutoFit/>
          </a:bodyPr>
          <a:lstStyle/>
          <a:p>
            <a:r>
              <a:rPr lang="ja-JP" altLang="en-US" b="1">
                <a:solidFill>
                  <a:srgbClr val="00A478"/>
                </a:solidFill>
                <a:latin typeface="Meiryo" panose="020B0604030504040204" pitchFamily="34" charset="-128"/>
                <a:ea typeface="Meiryo" panose="020B0604030504040204" pitchFamily="34" charset="-128"/>
              </a:rPr>
              <a:t>アプリ・</a:t>
            </a:r>
            <a:r>
              <a:rPr lang="en-US" altLang="ja-JP" b="1" dirty="0">
                <a:solidFill>
                  <a:srgbClr val="00A478"/>
                </a:solidFill>
                <a:latin typeface="Meiryo" panose="020B0604030504040204" pitchFamily="34" charset="-128"/>
                <a:ea typeface="Meiryo" panose="020B0604030504040204" pitchFamily="34" charset="-128"/>
              </a:rPr>
              <a:t>Web</a:t>
            </a:r>
            <a:r>
              <a:rPr lang="ja-JP" altLang="en-US" b="1">
                <a:solidFill>
                  <a:srgbClr val="00A478"/>
                </a:solidFill>
                <a:latin typeface="Meiryo" panose="020B0604030504040204" pitchFamily="34" charset="-128"/>
                <a:ea typeface="Meiryo" panose="020B0604030504040204" pitchFamily="34" charset="-128"/>
              </a:rPr>
              <a:t>ブラウザの違い</a:t>
            </a:r>
            <a:endParaRPr lang="en-US" altLang="ja-JP" b="1" dirty="0">
              <a:solidFill>
                <a:srgbClr val="00A478"/>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7BEC91DB-6B85-73CF-D70D-C2A9F16BB78C}"/>
              </a:ext>
            </a:extLst>
          </p:cNvPr>
          <p:cNvSpPr txBox="1"/>
          <p:nvPr/>
        </p:nvSpPr>
        <p:spPr>
          <a:xfrm>
            <a:off x="1089814" y="5436134"/>
            <a:ext cx="8723102" cy="502702"/>
          </a:xfrm>
          <a:prstGeom prst="rect">
            <a:avLst/>
          </a:prstGeom>
          <a:noFill/>
        </p:spPr>
        <p:txBody>
          <a:bodyPr wrap="square">
            <a:spAutoFit/>
          </a:bodyPr>
          <a:lstStyle/>
          <a:p>
            <a:pPr>
              <a:lnSpc>
                <a:spcPts val="1640"/>
              </a:lnSpc>
            </a:pPr>
            <a:r>
              <a:rPr lang="ja-JP" altLang="en-US" sz="1200" dirty="0">
                <a:latin typeface="Meiryo" panose="020B0604030504040204" pitchFamily="34" charset="-128"/>
                <a:ea typeface="Meiryo" panose="020B0604030504040204" pitchFamily="34" charset="-128"/>
              </a:rPr>
              <a:t>ミーティングに参加するなど、基本的な機能は利用できますが、</a:t>
            </a:r>
            <a:r>
              <a:rPr lang="en-US" altLang="ja-JP" sz="1200" dirty="0">
                <a:latin typeface="Meiryo" panose="020B0604030504040204" pitchFamily="34" charset="-128"/>
                <a:ea typeface="Meiryo" panose="020B0604030504040204" pitchFamily="34" charset="-128"/>
              </a:rPr>
              <a:t>Web</a:t>
            </a:r>
            <a:r>
              <a:rPr lang="ja-JP" altLang="en-US" sz="1200" dirty="0">
                <a:latin typeface="Meiryo" panose="020B0604030504040204" pitchFamily="34" charset="-128"/>
                <a:ea typeface="Meiryo" panose="020B0604030504040204" pitchFamily="34" charset="-128"/>
              </a:rPr>
              <a:t>ブラウザ版では「背景ぼかし・変更」「テスト通話」「ライブキャプション」といった一部の機能に制限が</a:t>
            </a:r>
            <a:r>
              <a:rPr lang="ja-JP" altLang="en-US" sz="1200" dirty="0" smtClean="0">
                <a:latin typeface="Meiryo" panose="020B0604030504040204" pitchFamily="34" charset="-128"/>
                <a:ea typeface="Meiryo" panose="020B0604030504040204" pitchFamily="34" charset="-128"/>
              </a:rPr>
              <a:t>あります。</a:t>
            </a:r>
            <a:endParaRPr lang="ja-JP" altLang="en-US" sz="1200" dirty="0">
              <a:latin typeface="Meiryo" panose="020B0604030504040204" pitchFamily="34" charset="-128"/>
              <a:ea typeface="Meiryo" panose="020B0604030504040204" pitchFamily="34" charset="-128"/>
            </a:endParaRPr>
          </a:p>
        </p:txBody>
      </p:sp>
      <p:cxnSp>
        <p:nvCxnSpPr>
          <p:cNvPr id="22" name="直線コネクタ 21">
            <a:extLst>
              <a:ext uri="{FF2B5EF4-FFF2-40B4-BE49-F238E27FC236}">
                <a16:creationId xmlns:a16="http://schemas.microsoft.com/office/drawing/2014/main" id="{F5C90704-0BF1-E70B-5D56-FDA00AAD39AA}"/>
              </a:ext>
            </a:extLst>
          </p:cNvPr>
          <p:cNvCxnSpPr>
            <a:cxnSpLocks/>
          </p:cNvCxnSpPr>
          <p:nvPr/>
        </p:nvCxnSpPr>
        <p:spPr>
          <a:xfrm>
            <a:off x="901148" y="6017402"/>
            <a:ext cx="9077738" cy="0"/>
          </a:xfrm>
          <a:prstGeom prst="line">
            <a:avLst/>
          </a:prstGeom>
          <a:ln>
            <a:solidFill>
              <a:srgbClr val="00A478"/>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1404C767-E3C6-A345-ED29-D97EE687B75D}"/>
              </a:ext>
            </a:extLst>
          </p:cNvPr>
          <p:cNvSpPr txBox="1"/>
          <p:nvPr/>
        </p:nvSpPr>
        <p:spPr>
          <a:xfrm>
            <a:off x="812655" y="6205760"/>
            <a:ext cx="4619153" cy="707886"/>
          </a:xfrm>
          <a:prstGeom prst="rect">
            <a:avLst/>
          </a:prstGeom>
          <a:noFill/>
        </p:spPr>
        <p:txBody>
          <a:bodyPr wrap="square">
            <a:spAutoFit/>
          </a:bodyPr>
          <a:lstStyle/>
          <a:p>
            <a:pPr>
              <a:lnSpc>
                <a:spcPts val="1640"/>
              </a:lnSpc>
            </a:pPr>
            <a:r>
              <a:rPr lang="en-US" altLang="ja-JP" sz="1200" b="1" dirty="0">
                <a:solidFill>
                  <a:schemeClr val="tx1">
                    <a:lumMod val="75000"/>
                    <a:lumOff val="25000"/>
                  </a:schemeClr>
                </a:solidFill>
                <a:latin typeface="Meiryo" panose="020B0604030504040204" pitchFamily="34" charset="-128"/>
                <a:ea typeface="Meiryo" panose="020B0604030504040204" pitchFamily="34" charset="-128"/>
              </a:rPr>
              <a:t>Teams</a:t>
            </a:r>
            <a:r>
              <a:rPr lang="ja-JP" altLang="en-US" sz="1200" b="1" dirty="0">
                <a:solidFill>
                  <a:schemeClr val="tx1">
                    <a:lumMod val="75000"/>
                    <a:lumOff val="25000"/>
                  </a:schemeClr>
                </a:solidFill>
                <a:latin typeface="Meiryo" panose="020B0604030504040204" pitchFamily="34" charset="-128"/>
                <a:ea typeface="Meiryo" panose="020B0604030504040204" pitchFamily="34" charset="-128"/>
              </a:rPr>
              <a:t>には、最大</a:t>
            </a:r>
            <a:r>
              <a:rPr lang="en-US" altLang="ja-JP" sz="1200" b="1" dirty="0">
                <a:solidFill>
                  <a:schemeClr val="tx1">
                    <a:lumMod val="75000"/>
                    <a:lumOff val="25000"/>
                  </a:schemeClr>
                </a:solidFill>
                <a:latin typeface="Meiryo" panose="020B0604030504040204" pitchFamily="34" charset="-128"/>
                <a:ea typeface="Meiryo" panose="020B0604030504040204" pitchFamily="34" charset="-128"/>
              </a:rPr>
              <a:t>1,000</a:t>
            </a:r>
            <a:r>
              <a:rPr lang="ja-JP" altLang="en-US" sz="1200" b="1" dirty="0">
                <a:solidFill>
                  <a:schemeClr val="tx1">
                    <a:lumMod val="75000"/>
                    <a:lumOff val="25000"/>
                  </a:schemeClr>
                </a:solidFill>
                <a:latin typeface="Meiryo" panose="020B0604030504040204" pitchFamily="34" charset="-128"/>
                <a:ea typeface="Meiryo" panose="020B0604030504040204" pitchFamily="34" charset="-128"/>
              </a:rPr>
              <a:t>名</a:t>
            </a:r>
            <a:r>
              <a:rPr lang="ja-JP" altLang="en-US" sz="1200" b="1" dirty="0" smtClean="0">
                <a:solidFill>
                  <a:schemeClr val="tx1">
                    <a:lumMod val="75000"/>
                    <a:lumOff val="25000"/>
                  </a:schemeClr>
                </a:solidFill>
                <a:latin typeface="Meiryo" panose="020B0604030504040204" pitchFamily="34" charset="-128"/>
                <a:ea typeface="Meiryo" panose="020B0604030504040204" pitchFamily="34" charset="-128"/>
              </a:rPr>
              <a:t>まで</a:t>
            </a:r>
            <a:r>
              <a:rPr lang="ja-JP" altLang="en-US" sz="1200" b="1" dirty="0">
                <a:solidFill>
                  <a:schemeClr val="tx1">
                    <a:lumMod val="75000"/>
                    <a:lumOff val="25000"/>
                  </a:schemeClr>
                </a:solidFill>
                <a:latin typeface="Meiryo" panose="020B0604030504040204" pitchFamily="34" charset="-128"/>
                <a:ea typeface="Meiryo" panose="020B0604030504040204" pitchFamily="34" charset="-128"/>
              </a:rPr>
              <a:t>の</a:t>
            </a:r>
            <a:r>
              <a:rPr lang="ja-JP" altLang="en-US" sz="1200" b="1" dirty="0" smtClean="0">
                <a:solidFill>
                  <a:schemeClr val="tx1">
                    <a:lumMod val="75000"/>
                    <a:lumOff val="25000"/>
                  </a:schemeClr>
                </a:solidFill>
                <a:latin typeface="Meiryo" panose="020B0604030504040204" pitchFamily="34" charset="-128"/>
                <a:ea typeface="Meiryo" panose="020B0604030504040204" pitchFamily="34" charset="-128"/>
              </a:rPr>
              <a:t>オンラインセミナー</a:t>
            </a:r>
            <a:r>
              <a:rPr lang="ja-JP" altLang="en-US" sz="1200" b="1" dirty="0">
                <a:solidFill>
                  <a:schemeClr val="tx1">
                    <a:lumMod val="75000"/>
                    <a:lumOff val="25000"/>
                  </a:schemeClr>
                </a:solidFill>
                <a:latin typeface="Meiryo" panose="020B0604030504040204" pitchFamily="34" charset="-128"/>
                <a:ea typeface="Meiryo" panose="020B0604030504040204" pitchFamily="34" charset="-128"/>
              </a:rPr>
              <a:t>やイベントが開催できる</a:t>
            </a:r>
            <a:r>
              <a:rPr lang="en-US" altLang="ja-JP" sz="1200" b="1"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1200" b="1" dirty="0">
                <a:solidFill>
                  <a:schemeClr val="tx1">
                    <a:lumMod val="75000"/>
                    <a:lumOff val="25000"/>
                  </a:schemeClr>
                </a:solidFill>
                <a:latin typeface="Meiryo" panose="020B0604030504040204" pitchFamily="34" charset="-128"/>
                <a:ea typeface="Meiryo" panose="020B0604030504040204" pitchFamily="34" charset="-128"/>
              </a:rPr>
              <a:t>ウェビナー</a:t>
            </a:r>
            <a:r>
              <a:rPr lang="en-US" altLang="ja-JP" sz="1200" b="1"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1200" b="1" dirty="0">
                <a:solidFill>
                  <a:schemeClr val="tx1">
                    <a:lumMod val="75000"/>
                    <a:lumOff val="25000"/>
                  </a:schemeClr>
                </a:solidFill>
                <a:latin typeface="Meiryo" panose="020B0604030504040204" pitchFamily="34" charset="-128"/>
                <a:ea typeface="Meiryo" panose="020B0604030504040204" pitchFamily="34" charset="-128"/>
              </a:rPr>
              <a:t>や</a:t>
            </a:r>
            <a:r>
              <a:rPr lang="en-US" altLang="ja-JP" sz="1200" b="1"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1200" b="1" dirty="0">
                <a:solidFill>
                  <a:schemeClr val="tx1">
                    <a:lumMod val="75000"/>
                    <a:lumOff val="25000"/>
                  </a:schemeClr>
                </a:solidFill>
                <a:latin typeface="Meiryo" panose="020B0604030504040204" pitchFamily="34" charset="-128"/>
                <a:ea typeface="Meiryo" panose="020B0604030504040204" pitchFamily="34" charset="-128"/>
              </a:rPr>
              <a:t>ライブイベント</a:t>
            </a:r>
            <a:r>
              <a:rPr lang="en-US" altLang="ja-JP" sz="1200" b="1"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1200" b="1" dirty="0">
                <a:solidFill>
                  <a:schemeClr val="tx1">
                    <a:lumMod val="75000"/>
                    <a:lumOff val="25000"/>
                  </a:schemeClr>
                </a:solidFill>
                <a:latin typeface="Meiryo" panose="020B0604030504040204" pitchFamily="34" charset="-128"/>
                <a:ea typeface="Meiryo" panose="020B0604030504040204" pitchFamily="34" charset="-128"/>
              </a:rPr>
              <a:t>などの</a:t>
            </a:r>
            <a:r>
              <a:rPr lang="ja-JP" altLang="en-US" sz="1200" b="1" dirty="0" smtClean="0">
                <a:solidFill>
                  <a:schemeClr val="tx1">
                    <a:lumMod val="75000"/>
                    <a:lumOff val="25000"/>
                  </a:schemeClr>
                </a:solidFill>
                <a:latin typeface="Meiryo" panose="020B0604030504040204" pitchFamily="34" charset="-128"/>
                <a:ea typeface="Meiryo" panose="020B0604030504040204" pitchFamily="34" charset="-128"/>
              </a:rPr>
              <a:t>プラン</a:t>
            </a:r>
            <a:r>
              <a:rPr lang="ja-JP" altLang="en-US" sz="1200" b="1" dirty="0">
                <a:solidFill>
                  <a:schemeClr val="tx1">
                    <a:lumMod val="75000"/>
                    <a:lumOff val="25000"/>
                  </a:schemeClr>
                </a:solidFill>
                <a:latin typeface="Meiryo" panose="020B0604030504040204" pitchFamily="34" charset="-128"/>
                <a:ea typeface="Meiryo" panose="020B0604030504040204" pitchFamily="34" charset="-128"/>
              </a:rPr>
              <a:t>が</a:t>
            </a:r>
            <a:r>
              <a:rPr lang="ja-JP" altLang="en-US" sz="1200" b="1" dirty="0" smtClean="0">
                <a:solidFill>
                  <a:schemeClr val="tx1">
                    <a:lumMod val="75000"/>
                    <a:lumOff val="25000"/>
                  </a:schemeClr>
                </a:solidFill>
                <a:latin typeface="Meiryo" panose="020B0604030504040204" pitchFamily="34" charset="-128"/>
                <a:ea typeface="Meiryo" panose="020B0604030504040204" pitchFamily="34" charset="-128"/>
              </a:rPr>
              <a:t>あります。</a:t>
            </a:r>
            <a:endParaRPr lang="en-US" altLang="ja-JP" sz="1200" b="1"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9427E281-597E-4ADD-D8E3-4CD570A5647A}"/>
              </a:ext>
            </a:extLst>
          </p:cNvPr>
          <p:cNvSpPr txBox="1"/>
          <p:nvPr/>
        </p:nvSpPr>
        <p:spPr>
          <a:xfrm>
            <a:off x="5715743" y="6353487"/>
            <a:ext cx="662791" cy="502702"/>
          </a:xfrm>
          <a:prstGeom prst="rect">
            <a:avLst/>
          </a:prstGeom>
          <a:noFill/>
        </p:spPr>
        <p:txBody>
          <a:bodyPr wrap="square">
            <a:spAutoFit/>
          </a:bodyPr>
          <a:lstStyle/>
          <a:p>
            <a:pPr>
              <a:lnSpc>
                <a:spcPts val="1640"/>
              </a:lnSpc>
            </a:pPr>
            <a:r>
              <a:rPr lang="ja-JP" altLang="en-US" sz="1200" b="1">
                <a:solidFill>
                  <a:schemeClr val="tx1">
                    <a:lumMod val="75000"/>
                    <a:lumOff val="25000"/>
                  </a:schemeClr>
                </a:solidFill>
                <a:latin typeface="Meiryo" panose="020B0604030504040204" pitchFamily="34" charset="-128"/>
                <a:ea typeface="Meiryo" panose="020B0604030504040204" pitchFamily="34" charset="-128"/>
              </a:rPr>
              <a:t>詳細は</a:t>
            </a:r>
            <a:endParaRPr lang="en-US" altLang="ja-JP" sz="1200" b="1"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640"/>
              </a:lnSpc>
            </a:pPr>
            <a:r>
              <a:rPr lang="ja-JP" altLang="en-US" sz="1200" b="1">
                <a:solidFill>
                  <a:schemeClr val="tx1">
                    <a:lumMod val="75000"/>
                    <a:lumOff val="25000"/>
                  </a:schemeClr>
                </a:solidFill>
                <a:latin typeface="Meiryo" panose="020B0604030504040204" pitchFamily="34" charset="-128"/>
                <a:ea typeface="Meiryo" panose="020B0604030504040204" pitchFamily="34" charset="-128"/>
              </a:rPr>
              <a:t>こちら</a:t>
            </a:r>
            <a:endParaRPr lang="en-US" altLang="ja-JP" sz="1200" b="1"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30" name="三角形 29">
            <a:extLst>
              <a:ext uri="{FF2B5EF4-FFF2-40B4-BE49-F238E27FC236}">
                <a16:creationId xmlns:a16="http://schemas.microsoft.com/office/drawing/2014/main" id="{72B2D3FE-25E2-D064-D8FC-23A4482FA7EA}"/>
              </a:ext>
            </a:extLst>
          </p:cNvPr>
          <p:cNvSpPr/>
          <p:nvPr/>
        </p:nvSpPr>
        <p:spPr>
          <a:xfrm rot="5400000">
            <a:off x="6366986" y="6508226"/>
            <a:ext cx="167455" cy="144358"/>
          </a:xfrm>
          <a:prstGeom prst="triangl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CFF0AC6A-977E-5179-9471-E143F2E57F29}"/>
              </a:ext>
            </a:extLst>
          </p:cNvPr>
          <p:cNvSpPr txBox="1"/>
          <p:nvPr/>
        </p:nvSpPr>
        <p:spPr>
          <a:xfrm>
            <a:off x="7983955" y="6348358"/>
            <a:ext cx="2389692" cy="507831"/>
          </a:xfrm>
          <a:prstGeom prst="rect">
            <a:avLst/>
          </a:prstGeom>
          <a:noFill/>
        </p:spPr>
        <p:txBody>
          <a:bodyPr wrap="square" rtlCol="0">
            <a:spAutoFit/>
          </a:bodyPr>
          <a:lstStyle/>
          <a:p>
            <a:r>
              <a:rPr kumimoji="1" lang="en" altLang="ja-JP" sz="900" dirty="0" err="1">
                <a:latin typeface="Meiryo" panose="020B0604030504040204" pitchFamily="34" charset="-128"/>
                <a:ea typeface="Meiryo" panose="020B0604030504040204" pitchFamily="34" charset="-128"/>
              </a:rPr>
              <a:t>hhttps</a:t>
            </a:r>
            <a:r>
              <a:rPr kumimoji="1" lang="en" altLang="ja-JP" sz="900" dirty="0">
                <a:latin typeface="Meiryo" panose="020B0604030504040204" pitchFamily="34" charset="-128"/>
                <a:ea typeface="Meiryo" panose="020B0604030504040204" pitchFamily="34" charset="-128"/>
              </a:rPr>
              <a:t>://</a:t>
            </a:r>
            <a:r>
              <a:rPr kumimoji="1" lang="en" altLang="ja-JP" sz="900" dirty="0" err="1">
                <a:latin typeface="Meiryo" panose="020B0604030504040204" pitchFamily="34" charset="-128"/>
                <a:ea typeface="Meiryo" panose="020B0604030504040204" pitchFamily="34" charset="-128"/>
              </a:rPr>
              <a:t>learn.microsoft.com</a:t>
            </a:r>
            <a:r>
              <a:rPr kumimoji="1" lang="en" altLang="ja-JP" sz="900" dirty="0">
                <a:latin typeface="Meiryo" panose="020B0604030504040204" pitchFamily="34" charset="-128"/>
                <a:ea typeface="Meiryo" panose="020B0604030504040204" pitchFamily="34" charset="-128"/>
              </a:rPr>
              <a:t>/ja-</a:t>
            </a:r>
            <a:r>
              <a:rPr kumimoji="1" lang="en" altLang="ja-JP" sz="900" dirty="0" err="1">
                <a:latin typeface="Meiryo" panose="020B0604030504040204" pitchFamily="34" charset="-128"/>
                <a:ea typeface="Meiryo" panose="020B0604030504040204" pitchFamily="34" charset="-128"/>
              </a:rPr>
              <a:t>jp</a:t>
            </a:r>
            <a:r>
              <a:rPr kumimoji="1" lang="en" altLang="ja-JP" sz="900" dirty="0">
                <a:latin typeface="Meiryo" panose="020B0604030504040204" pitchFamily="34" charset="-128"/>
                <a:ea typeface="Meiryo" panose="020B0604030504040204" pitchFamily="34" charset="-128"/>
              </a:rPr>
              <a:t>/</a:t>
            </a:r>
            <a:r>
              <a:rPr kumimoji="1" lang="en" altLang="ja-JP" sz="900" dirty="0" err="1">
                <a:latin typeface="Meiryo" panose="020B0604030504040204" pitchFamily="34" charset="-128"/>
                <a:ea typeface="Meiryo" panose="020B0604030504040204" pitchFamily="34" charset="-128"/>
              </a:rPr>
              <a:t>microsoftteams</a:t>
            </a:r>
            <a:r>
              <a:rPr kumimoji="1" lang="en" altLang="ja-JP" sz="900" dirty="0">
                <a:latin typeface="Meiryo" panose="020B0604030504040204" pitchFamily="34" charset="-128"/>
                <a:ea typeface="Meiryo" panose="020B0604030504040204" pitchFamily="34" charset="-128"/>
              </a:rPr>
              <a:t>/quick-start-meetings-live-events</a:t>
            </a:r>
            <a:endParaRPr kumimoji="1" lang="ja-JP" altLang="en-US" sz="900" dirty="0">
              <a:latin typeface="Meiryo" panose="020B0604030504040204" pitchFamily="34" charset="-128"/>
              <a:ea typeface="Meiryo" panose="020B0604030504040204" pitchFamily="34" charset="-128"/>
            </a:endParaRPr>
          </a:p>
        </p:txBody>
      </p:sp>
      <p:pic>
        <p:nvPicPr>
          <p:cNvPr id="1026" name="Picture 2">
            <a:extLst>
              <a:ext uri="{FF2B5EF4-FFF2-40B4-BE49-F238E27FC236}">
                <a16:creationId xmlns:a16="http://schemas.microsoft.com/office/drawing/2014/main" id="{928017CD-EF3A-D181-B829-3E5DBF4F81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29" t="7429" r="6951" b="6951"/>
          <a:stretch/>
        </p:blipFill>
        <p:spPr bwMode="auto">
          <a:xfrm>
            <a:off x="6893116" y="6169573"/>
            <a:ext cx="770810" cy="77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773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a:extLst>
              <a:ext uri="{FF2B5EF4-FFF2-40B4-BE49-F238E27FC236}">
                <a16:creationId xmlns:a16="http://schemas.microsoft.com/office/drawing/2014/main" id="{20B7F8EB-D229-AE78-D30A-A7B16431A733}"/>
              </a:ext>
            </a:extLst>
          </p:cNvPr>
          <p:cNvSpPr/>
          <p:nvPr/>
        </p:nvSpPr>
        <p:spPr>
          <a:xfrm>
            <a:off x="604646" y="2106591"/>
            <a:ext cx="9696821" cy="4652018"/>
          </a:xfrm>
          <a:prstGeom prst="roundRect">
            <a:avLst>
              <a:gd name="adj" fmla="val 1242"/>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［運用準備編］</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19999" y="1441711"/>
            <a:ext cx="9083757"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3. Teams</a:t>
            </a:r>
            <a:r>
              <a:rPr lang="ja-JP" altLang="en-US" sz="2800" b="1">
                <a:latin typeface="Meiryo" panose="020B0604030504040204" pitchFamily="34" charset="-128"/>
                <a:ea typeface="Meiryo" panose="020B0604030504040204" pitchFamily="34" charset="-128"/>
              </a:rPr>
              <a:t>利用時のマナーを紹介</a:t>
            </a:r>
          </a:p>
        </p:txBody>
      </p:sp>
      <p:sp>
        <p:nvSpPr>
          <p:cNvPr id="26" name="テキスト ボックス 25">
            <a:extLst>
              <a:ext uri="{FF2B5EF4-FFF2-40B4-BE49-F238E27FC236}">
                <a16:creationId xmlns:a16="http://schemas.microsoft.com/office/drawing/2014/main" id="{E221D255-BE1D-47EB-BB76-5C9727B22184}"/>
              </a:ext>
            </a:extLst>
          </p:cNvPr>
          <p:cNvSpPr txBox="1"/>
          <p:nvPr/>
        </p:nvSpPr>
        <p:spPr>
          <a:xfrm>
            <a:off x="779507" y="2302602"/>
            <a:ext cx="6816497" cy="369332"/>
          </a:xfrm>
          <a:prstGeom prst="rect">
            <a:avLst/>
          </a:prstGeom>
          <a:noFill/>
        </p:spPr>
        <p:txBody>
          <a:bodyPr wrap="square">
            <a:spAutoFit/>
          </a:bodyPr>
          <a:lstStyle/>
          <a:p>
            <a:r>
              <a:rPr lang="ja-JP" altLang="en-US" b="1">
                <a:solidFill>
                  <a:srgbClr val="00A478"/>
                </a:solidFill>
                <a:latin typeface="Meiryo" panose="020B0604030504040204" pitchFamily="34" charset="-128"/>
                <a:ea typeface="Meiryo" panose="020B0604030504040204" pitchFamily="34" charset="-128"/>
              </a:rPr>
              <a:t>スムーズなミーティングを行うために心がけておくと良いこと</a:t>
            </a:r>
            <a:endParaRPr lang="en-US" altLang="ja-JP" b="1" dirty="0">
              <a:solidFill>
                <a:srgbClr val="00A478"/>
              </a:solidFill>
              <a:latin typeface="Meiryo" panose="020B0604030504040204" pitchFamily="34" charset="-128"/>
              <a:ea typeface="Meiryo" panose="020B0604030504040204" pitchFamily="34" charset="-128"/>
            </a:endParaRPr>
          </a:p>
        </p:txBody>
      </p:sp>
      <p:grpSp>
        <p:nvGrpSpPr>
          <p:cNvPr id="33" name="グループ化 32">
            <a:extLst>
              <a:ext uri="{FF2B5EF4-FFF2-40B4-BE49-F238E27FC236}">
                <a16:creationId xmlns:a16="http://schemas.microsoft.com/office/drawing/2014/main" id="{D9F91518-7830-0906-AAC3-C4E14F415321}"/>
              </a:ext>
            </a:extLst>
          </p:cNvPr>
          <p:cNvGrpSpPr/>
          <p:nvPr/>
        </p:nvGrpSpPr>
        <p:grpSpPr>
          <a:xfrm>
            <a:off x="604646" y="0"/>
            <a:ext cx="1351370" cy="1035439"/>
            <a:chOff x="604646" y="0"/>
            <a:chExt cx="1351370" cy="1035439"/>
          </a:xfrm>
          <a:solidFill>
            <a:srgbClr val="00A478"/>
          </a:solidFill>
        </p:grpSpPr>
        <p:sp>
          <p:nvSpPr>
            <p:cNvPr id="34" name="片側の 2 つの角を切り取った四角形 33">
              <a:extLst>
                <a:ext uri="{FF2B5EF4-FFF2-40B4-BE49-F238E27FC236}">
                  <a16:creationId xmlns:a16="http://schemas.microsoft.com/office/drawing/2014/main" id="{E5CF0176-1DA1-D783-F737-01A611E4A0D8}"/>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片側の 2 つの角を切り取った四角形 34">
              <a:extLst>
                <a:ext uri="{FF2B5EF4-FFF2-40B4-BE49-F238E27FC236}">
                  <a16:creationId xmlns:a16="http://schemas.microsoft.com/office/drawing/2014/main" id="{258C5B0D-6AB8-5ADB-7CA2-E465271D477F}"/>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3D0A72BD-ACBE-38CC-9D43-68279B34B6A1}"/>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a16="http://schemas.microsoft.com/office/drawing/2014/main" id="{93B2F1ED-F42D-9703-8BE5-06EFC13A2802}"/>
              </a:ext>
            </a:extLst>
          </p:cNvPr>
          <p:cNvSpPr txBox="1"/>
          <p:nvPr/>
        </p:nvSpPr>
        <p:spPr>
          <a:xfrm>
            <a:off x="1064572" y="2704309"/>
            <a:ext cx="8251706" cy="772006"/>
          </a:xfrm>
          <a:prstGeom prst="rect">
            <a:avLst/>
          </a:prstGeom>
          <a:noFill/>
        </p:spPr>
        <p:txBody>
          <a:bodyPr wrap="square">
            <a:spAutoFit/>
          </a:bodyPr>
          <a:lstStyle/>
          <a:p>
            <a:pPr>
              <a:lnSpc>
                <a:spcPts val="1880"/>
              </a:lnSpc>
            </a:pPr>
            <a:r>
              <a:rPr lang="ja-JP" altLang="en-US" sz="1400" b="1" dirty="0">
                <a:latin typeface="Meiryo" panose="020B0604030504040204" pitchFamily="34" charset="-128"/>
                <a:ea typeface="Meiryo" panose="020B0604030504040204" pitchFamily="34" charset="-128"/>
              </a:rPr>
              <a:t>■「逆光」は避けましょう</a:t>
            </a:r>
            <a:endParaRPr lang="en-US" altLang="ja-JP" sz="1400" b="1" dirty="0">
              <a:latin typeface="Meiryo" panose="020B0604030504040204" pitchFamily="34" charset="-128"/>
              <a:ea typeface="Meiryo" panose="020B0604030504040204" pitchFamily="34" charset="-128"/>
            </a:endParaRPr>
          </a:p>
          <a:p>
            <a:pPr>
              <a:lnSpc>
                <a:spcPts val="1680"/>
              </a:lnSpc>
            </a:pPr>
            <a:r>
              <a:rPr lang="ja-JP" altLang="en-US" sz="1200" dirty="0">
                <a:latin typeface="Meiryo" panose="020B0604030504040204" pitchFamily="34" charset="-128"/>
                <a:ea typeface="Meiryo" panose="020B0604030504040204" pitchFamily="34" charset="-128"/>
              </a:rPr>
              <a:t>　</a:t>
            </a:r>
            <a:r>
              <a:rPr lang="en-US" altLang="ja-JP" sz="1200" dirty="0">
                <a:latin typeface="Meiryo" panose="020B0604030504040204" pitchFamily="34" charset="-128"/>
                <a:ea typeface="Meiryo" panose="020B0604030504040204" pitchFamily="34" charset="-128"/>
              </a:rPr>
              <a:t> </a:t>
            </a:r>
            <a:r>
              <a:rPr lang="ja-JP" altLang="en-US" sz="1200" dirty="0">
                <a:effectLst/>
                <a:latin typeface="Meiryo" panose="020B0604030504040204" pitchFamily="34" charset="-128"/>
                <a:ea typeface="Meiryo" panose="020B0604030504040204" pitchFamily="34" charset="-128"/>
              </a:rPr>
              <a:t>窓など、光が⼊</a:t>
            </a:r>
            <a:r>
              <a:rPr lang="ja-JP" altLang="en-US" sz="1200" dirty="0" err="1">
                <a:effectLst/>
                <a:latin typeface="Meiryo" panose="020B0604030504040204" pitchFamily="34" charset="-128"/>
                <a:ea typeface="Meiryo" panose="020B0604030504040204" pitchFamily="34" charset="-128"/>
              </a:rPr>
              <a:t>る</a:t>
            </a:r>
            <a:r>
              <a:rPr lang="ja-JP" altLang="en-US" sz="1200" dirty="0">
                <a:effectLst/>
                <a:latin typeface="Meiryo" panose="020B0604030504040204" pitchFamily="34" charset="-128"/>
                <a:ea typeface="Meiryo" panose="020B0604030504040204" pitchFamily="34" charset="-128"/>
              </a:rPr>
              <a:t>⽅を背にすると逆光になってしま</a:t>
            </a:r>
            <a:r>
              <a:rPr lang="ja-JP" altLang="en-US" sz="1200" dirty="0">
                <a:latin typeface="Meiryo" panose="020B0604030504040204" pitchFamily="34" charset="-128"/>
                <a:ea typeface="Meiryo" panose="020B0604030504040204" pitchFamily="34" charset="-128"/>
              </a:rPr>
              <a:t>い</a:t>
            </a:r>
            <a:r>
              <a:rPr lang="ja-JP" altLang="en-US" sz="1200" dirty="0">
                <a:effectLst/>
                <a:latin typeface="Meiryo" panose="020B0604030504040204" pitchFamily="34" charset="-128"/>
                <a:ea typeface="Meiryo" panose="020B0604030504040204" pitchFamily="34" charset="-128"/>
              </a:rPr>
              <a:t>顔や表情が⾒えず、他の参加者に不安を与えて</a:t>
            </a:r>
            <a:r>
              <a:rPr lang="ja-JP" altLang="en-US" sz="1200" dirty="0" smtClean="0">
                <a:effectLst/>
                <a:latin typeface="Meiryo" panose="020B0604030504040204" pitchFamily="34" charset="-128"/>
                <a:ea typeface="Meiryo" panose="020B0604030504040204" pitchFamily="34" charset="-128"/>
              </a:rPr>
              <a:t>しまいます。</a:t>
            </a:r>
            <a:endParaRPr lang="en-US" altLang="ja-JP" sz="1200" dirty="0">
              <a:effectLst/>
              <a:latin typeface="Meiryo" panose="020B0604030504040204" pitchFamily="34" charset="-128"/>
              <a:ea typeface="Meiryo" panose="020B0604030504040204" pitchFamily="34" charset="-128"/>
            </a:endParaRPr>
          </a:p>
          <a:p>
            <a:pPr>
              <a:lnSpc>
                <a:spcPts val="1680"/>
              </a:lnSpc>
            </a:pPr>
            <a:r>
              <a:rPr lang="ja-JP" altLang="en-US" sz="1200" dirty="0">
                <a:latin typeface="Meiryo" panose="020B0604030504040204" pitchFamily="34" charset="-128"/>
                <a:ea typeface="Meiryo" panose="020B0604030504040204" pitchFamily="34" charset="-128"/>
              </a:rPr>
              <a:t>　</a:t>
            </a:r>
            <a:r>
              <a:rPr lang="en-US" altLang="ja-JP" sz="1200" dirty="0">
                <a:latin typeface="Meiryo" panose="020B0604030504040204" pitchFamily="34" charset="-128"/>
                <a:ea typeface="Meiryo" panose="020B0604030504040204" pitchFamily="34" charset="-128"/>
              </a:rPr>
              <a:t> </a:t>
            </a:r>
            <a:r>
              <a:rPr lang="ja-JP" altLang="en-US" sz="1200" dirty="0">
                <a:effectLst/>
                <a:latin typeface="Meiryo" panose="020B0604030504040204" pitchFamily="34" charset="-128"/>
                <a:ea typeface="Meiryo" panose="020B0604030504040204" pitchFamily="34" charset="-128"/>
              </a:rPr>
              <a:t>光が⼊</a:t>
            </a:r>
            <a:r>
              <a:rPr lang="ja-JP" altLang="en-US" sz="1200" dirty="0" err="1">
                <a:effectLst/>
                <a:latin typeface="Meiryo" panose="020B0604030504040204" pitchFamily="34" charset="-128"/>
                <a:ea typeface="Meiryo" panose="020B0604030504040204" pitchFamily="34" charset="-128"/>
              </a:rPr>
              <a:t>る</a:t>
            </a:r>
            <a:r>
              <a:rPr lang="ja-JP" altLang="en-US" sz="1200" dirty="0">
                <a:effectLst/>
                <a:latin typeface="Meiryo" panose="020B0604030504040204" pitchFamily="34" charset="-128"/>
                <a:ea typeface="Meiryo" panose="020B0604030504040204" pitchFamily="34" charset="-128"/>
              </a:rPr>
              <a:t>⽅に顔を向けた位置で参加</a:t>
            </a:r>
            <a:r>
              <a:rPr lang="ja-JP" altLang="en-US" sz="1200" dirty="0" smtClean="0">
                <a:effectLst/>
                <a:latin typeface="Meiryo" panose="020B0604030504040204" pitchFamily="34" charset="-128"/>
                <a:ea typeface="Meiryo" panose="020B0604030504040204" pitchFamily="34" charset="-128"/>
              </a:rPr>
              <a:t>しましょう。</a:t>
            </a:r>
            <a:endParaRPr lang="en-US" altLang="ja-JP" sz="1200" dirty="0">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9FB5D577-E3BF-EF57-43E3-2CF4744AF0A1}"/>
              </a:ext>
            </a:extLst>
          </p:cNvPr>
          <p:cNvSpPr txBox="1"/>
          <p:nvPr/>
        </p:nvSpPr>
        <p:spPr>
          <a:xfrm>
            <a:off x="1064572" y="3677540"/>
            <a:ext cx="8251706" cy="764312"/>
          </a:xfrm>
          <a:prstGeom prst="rect">
            <a:avLst/>
          </a:prstGeom>
          <a:noFill/>
        </p:spPr>
        <p:txBody>
          <a:bodyPr wrap="square">
            <a:spAutoFit/>
          </a:bodyPr>
          <a:lstStyle/>
          <a:p>
            <a:pPr>
              <a:lnSpc>
                <a:spcPts val="1880"/>
              </a:lnSpc>
            </a:pPr>
            <a:r>
              <a:rPr lang="ja-JP" altLang="en-US" sz="1400" b="1" dirty="0">
                <a:latin typeface="Meiryo" panose="020B0604030504040204" pitchFamily="34" charset="-128"/>
                <a:ea typeface="Meiryo" panose="020B0604030504040204" pitchFamily="34" charset="-128"/>
              </a:rPr>
              <a:t>■「リアクション」は大きめにしましょう</a:t>
            </a:r>
            <a:endParaRPr lang="en-US" altLang="ja-JP" sz="1400" b="1" dirty="0">
              <a:latin typeface="Meiryo" panose="020B0604030504040204" pitchFamily="34" charset="-128"/>
              <a:ea typeface="Meiryo" panose="020B0604030504040204" pitchFamily="34" charset="-128"/>
            </a:endParaRPr>
          </a:p>
          <a:p>
            <a:pPr>
              <a:lnSpc>
                <a:spcPts val="1880"/>
              </a:lnSpc>
            </a:pPr>
            <a:r>
              <a:rPr lang="ja-JP" altLang="en-US" sz="1200" dirty="0">
                <a:latin typeface="Meiryo" panose="020B0604030504040204" pitchFamily="34" charset="-128"/>
                <a:ea typeface="Meiryo" panose="020B0604030504040204" pitchFamily="34" charset="-128"/>
              </a:rPr>
              <a:t>　</a:t>
            </a:r>
            <a:r>
              <a:rPr lang="en-US" altLang="ja-JP" sz="1200" dirty="0">
                <a:latin typeface="Meiryo" panose="020B0604030504040204" pitchFamily="34" charset="-128"/>
                <a:ea typeface="Meiryo" panose="020B0604030504040204" pitchFamily="34" charset="-128"/>
              </a:rPr>
              <a:t> </a:t>
            </a:r>
            <a:r>
              <a:rPr lang="ja-JP" altLang="en-US" sz="1200" dirty="0">
                <a:effectLst/>
                <a:latin typeface="Meiryo" panose="020B0604030504040204" pitchFamily="34" charset="-128"/>
                <a:ea typeface="Meiryo" panose="020B0604030504040204" pitchFamily="34" charset="-128"/>
              </a:rPr>
              <a:t>画⾯越しでは、対⾯でのコミュニケーションよりも相⼿の反応がわかりづらいところが</a:t>
            </a:r>
            <a:r>
              <a:rPr lang="ja-JP" altLang="en-US" sz="1200" dirty="0" smtClean="0">
                <a:effectLst/>
                <a:latin typeface="Meiryo" panose="020B0604030504040204" pitchFamily="34" charset="-128"/>
                <a:ea typeface="Meiryo" panose="020B0604030504040204" pitchFamily="34" charset="-128"/>
              </a:rPr>
              <a:t>あります。うなずいたり</a:t>
            </a:r>
            <a:r>
              <a:rPr lang="ja-JP" altLang="en-US" sz="1200" dirty="0">
                <a:effectLst/>
                <a:latin typeface="Meiryo" panose="020B0604030504040204" pitchFamily="34" charset="-128"/>
                <a:ea typeface="Meiryo" panose="020B0604030504040204" pitchFamily="34" charset="-128"/>
              </a:rPr>
              <a:t>、</a:t>
            </a:r>
            <a:endParaRPr lang="en-US" altLang="ja-JP" sz="1200" dirty="0">
              <a:effectLst/>
              <a:latin typeface="Meiryo" panose="020B0604030504040204" pitchFamily="34" charset="-128"/>
              <a:ea typeface="Meiryo" panose="020B0604030504040204" pitchFamily="34" charset="-128"/>
            </a:endParaRPr>
          </a:p>
          <a:p>
            <a:r>
              <a:rPr lang="ja-JP" altLang="en-US" sz="1200" dirty="0">
                <a:latin typeface="Meiryo" panose="020B0604030504040204" pitchFamily="34" charset="-128"/>
                <a:ea typeface="Meiryo" panose="020B0604030504040204" pitchFamily="34" charset="-128"/>
              </a:rPr>
              <a:t>　</a:t>
            </a:r>
            <a:r>
              <a:rPr lang="en-US" altLang="ja-JP" sz="1200" dirty="0">
                <a:latin typeface="Meiryo" panose="020B0604030504040204" pitchFamily="34" charset="-128"/>
                <a:ea typeface="Meiryo" panose="020B0604030504040204" pitchFamily="34" charset="-128"/>
              </a:rPr>
              <a:t> </a:t>
            </a:r>
            <a:r>
              <a:rPr lang="ja-JP" altLang="en-US" sz="1200" dirty="0">
                <a:effectLst/>
                <a:latin typeface="Meiryo" panose="020B0604030504040204" pitchFamily="34" charset="-128"/>
                <a:ea typeface="Meiryo" panose="020B0604030504040204" pitchFamily="34" charset="-128"/>
              </a:rPr>
              <a:t>笑ったり、拍⼿したり、オーバー気味</a:t>
            </a:r>
            <a:r>
              <a:rPr lang="ja-JP" altLang="en-US" sz="1200" dirty="0" smtClean="0">
                <a:effectLst/>
                <a:latin typeface="Meiryo" panose="020B0604030504040204" pitchFamily="34" charset="-128"/>
                <a:ea typeface="Meiryo" panose="020B0604030504040204" pitchFamily="34" charset="-128"/>
              </a:rPr>
              <a:t>なリアクション</a:t>
            </a:r>
            <a:r>
              <a:rPr lang="ja-JP" altLang="en-US" sz="1200" dirty="0">
                <a:effectLst/>
                <a:latin typeface="Meiryo" panose="020B0604030504040204" pitchFamily="34" charset="-128"/>
                <a:ea typeface="Meiryo" panose="020B0604030504040204" pitchFamily="34" charset="-128"/>
              </a:rPr>
              <a:t>を⼼がけまし</a:t>
            </a:r>
            <a:r>
              <a:rPr lang="ja-JP" altLang="en-US" sz="1200" dirty="0" err="1" smtClean="0">
                <a:effectLst/>
                <a:latin typeface="Meiryo" panose="020B0604030504040204" pitchFamily="34" charset="-128"/>
                <a:ea typeface="Meiryo" panose="020B0604030504040204" pitchFamily="34" charset="-128"/>
              </a:rPr>
              <a:t>ょう</a:t>
            </a:r>
            <a:r>
              <a:rPr lang="ja-JP" altLang="en-US" sz="1200" dirty="0" smtClean="0">
                <a:effectLst/>
                <a:latin typeface="Meiryo" panose="020B0604030504040204" pitchFamily="34" charset="-128"/>
                <a:ea typeface="Meiryo" panose="020B0604030504040204" pitchFamily="34" charset="-128"/>
              </a:rPr>
              <a:t>。</a:t>
            </a:r>
            <a:endParaRPr lang="en-US" altLang="ja-JP" sz="1200" dirty="0">
              <a:effectLst/>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D0803E7-8E97-5125-7AF7-6906C1D66F15}"/>
              </a:ext>
            </a:extLst>
          </p:cNvPr>
          <p:cNvSpPr txBox="1"/>
          <p:nvPr/>
        </p:nvSpPr>
        <p:spPr>
          <a:xfrm>
            <a:off x="1064571" y="4651412"/>
            <a:ext cx="8711633" cy="764312"/>
          </a:xfrm>
          <a:prstGeom prst="rect">
            <a:avLst/>
          </a:prstGeom>
          <a:noFill/>
        </p:spPr>
        <p:txBody>
          <a:bodyPr wrap="square">
            <a:spAutoFit/>
          </a:bodyPr>
          <a:lstStyle/>
          <a:p>
            <a:pPr>
              <a:lnSpc>
                <a:spcPts val="1880"/>
              </a:lnSpc>
            </a:pPr>
            <a:r>
              <a:rPr lang="ja-JP" altLang="en-US" sz="1400" b="1" dirty="0">
                <a:latin typeface="Meiryo" panose="020B0604030504040204" pitchFamily="34" charset="-128"/>
                <a:ea typeface="Meiryo" panose="020B0604030504040204" pitchFamily="34" charset="-128"/>
              </a:rPr>
              <a:t>■「発言する時だけマイクをオン」にしましょう</a:t>
            </a:r>
            <a:endParaRPr lang="en-US" altLang="ja-JP" sz="1400" b="1" dirty="0">
              <a:latin typeface="Meiryo" panose="020B0604030504040204" pitchFamily="34" charset="-128"/>
              <a:ea typeface="Meiryo" panose="020B0604030504040204" pitchFamily="34" charset="-128"/>
            </a:endParaRPr>
          </a:p>
          <a:p>
            <a:pPr>
              <a:lnSpc>
                <a:spcPts val="1880"/>
              </a:lnSpc>
            </a:pPr>
            <a:r>
              <a:rPr lang="ja-JP" altLang="en-US" sz="1200" dirty="0">
                <a:effectLst/>
                <a:latin typeface="Meiryo" panose="020B0604030504040204" pitchFamily="34" charset="-128"/>
                <a:ea typeface="Meiryo" panose="020B0604030504040204" pitchFamily="34" charset="-128"/>
              </a:rPr>
              <a:t>　</a:t>
            </a:r>
            <a:r>
              <a:rPr lang="en-US" altLang="ja-JP" sz="1200" dirty="0">
                <a:effectLst/>
                <a:latin typeface="Meiryo" panose="020B0604030504040204" pitchFamily="34" charset="-128"/>
                <a:ea typeface="Meiryo" panose="020B0604030504040204" pitchFamily="34" charset="-128"/>
              </a:rPr>
              <a:t> </a:t>
            </a:r>
            <a:r>
              <a:rPr lang="ja-JP" altLang="en-US" sz="1200" dirty="0">
                <a:effectLst/>
                <a:latin typeface="Meiryo" panose="020B0604030504040204" pitchFamily="34" charset="-128"/>
                <a:ea typeface="Meiryo" panose="020B0604030504040204" pitchFamily="34" charset="-128"/>
              </a:rPr>
              <a:t>マイクを常時オンにしておくと、キーボードのタイピング⾳や周囲の⾳などが、雑⾳として参加者全員に共有されて</a:t>
            </a:r>
            <a:endParaRPr lang="en-US" altLang="ja-JP" sz="1200" dirty="0">
              <a:effectLst/>
              <a:latin typeface="Meiryo" panose="020B0604030504040204" pitchFamily="34" charset="-128"/>
              <a:ea typeface="Meiryo" panose="020B0604030504040204" pitchFamily="34" charset="-128"/>
            </a:endParaRPr>
          </a:p>
          <a:p>
            <a:r>
              <a:rPr lang="ja-JP" altLang="en-US" sz="1200" dirty="0">
                <a:latin typeface="Meiryo" panose="020B0604030504040204" pitchFamily="34" charset="-128"/>
                <a:ea typeface="Meiryo" panose="020B0604030504040204" pitchFamily="34" charset="-128"/>
              </a:rPr>
              <a:t>　</a:t>
            </a:r>
            <a:r>
              <a:rPr lang="en-US" altLang="ja-JP" sz="1200" dirty="0">
                <a:latin typeface="Meiryo" panose="020B0604030504040204" pitchFamily="34" charset="-128"/>
                <a:ea typeface="Meiryo" panose="020B0604030504040204" pitchFamily="34" charset="-128"/>
              </a:rPr>
              <a:t> </a:t>
            </a:r>
            <a:r>
              <a:rPr lang="ja-JP" altLang="en-US" sz="1200" dirty="0" smtClean="0">
                <a:effectLst/>
                <a:latin typeface="Meiryo" panose="020B0604030504040204" pitchFamily="34" charset="-128"/>
                <a:ea typeface="Meiryo" panose="020B0604030504040204" pitchFamily="34" charset="-128"/>
              </a:rPr>
              <a:t>しまいます。他</a:t>
            </a:r>
            <a:r>
              <a:rPr lang="ja-JP" altLang="en-US" sz="1200" dirty="0">
                <a:effectLst/>
                <a:latin typeface="Meiryo" panose="020B0604030504040204" pitchFamily="34" charset="-128"/>
                <a:ea typeface="Meiryo" panose="020B0604030504040204" pitchFamily="34" charset="-128"/>
              </a:rPr>
              <a:t>の人が発⾔している間はマイクをオフにしておき、⾃分が発⾔をする時だけオンに</a:t>
            </a:r>
            <a:r>
              <a:rPr lang="ja-JP" altLang="en-US" sz="1200" dirty="0" smtClean="0">
                <a:effectLst/>
                <a:latin typeface="Meiryo" panose="020B0604030504040204" pitchFamily="34" charset="-128"/>
                <a:ea typeface="Meiryo" panose="020B0604030504040204" pitchFamily="34" charset="-128"/>
              </a:rPr>
              <a:t>しましょう。</a:t>
            </a:r>
            <a:endParaRPr lang="ja-JP" altLang="en-US" sz="1200" dirty="0">
              <a:effectLst/>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19952414-94EC-1FF0-3E45-5A0D6F2B768E}"/>
              </a:ext>
            </a:extLst>
          </p:cNvPr>
          <p:cNvSpPr txBox="1"/>
          <p:nvPr/>
        </p:nvSpPr>
        <p:spPr>
          <a:xfrm>
            <a:off x="1064571" y="5625285"/>
            <a:ext cx="9022595" cy="1007968"/>
          </a:xfrm>
          <a:prstGeom prst="rect">
            <a:avLst/>
          </a:prstGeom>
          <a:noFill/>
        </p:spPr>
        <p:txBody>
          <a:bodyPr wrap="square" lIns="91440" tIns="45720" rIns="91440" bIns="45720" anchor="t">
            <a:spAutoFit/>
          </a:bodyPr>
          <a:lstStyle/>
          <a:p>
            <a:pPr>
              <a:lnSpc>
                <a:spcPts val="1880"/>
              </a:lnSpc>
            </a:pPr>
            <a:r>
              <a:rPr lang="ja-JP" altLang="en-US" sz="1400" b="1" dirty="0">
                <a:latin typeface="Meiryo" panose="020B0604030504040204" pitchFamily="34" charset="-128"/>
                <a:ea typeface="Meiryo" panose="020B0604030504040204" pitchFamily="34" charset="-128"/>
              </a:rPr>
              <a:t>■「相手の話が終わってから」発言をしましょう</a:t>
            </a:r>
            <a:endParaRPr lang="en-US" altLang="ja-JP" sz="1400" b="1" dirty="0">
              <a:latin typeface="Meiryo" panose="020B0604030504040204" pitchFamily="34" charset="-128"/>
              <a:ea typeface="Meiryo" panose="020B0604030504040204" pitchFamily="34" charset="-128"/>
            </a:endParaRPr>
          </a:p>
          <a:p>
            <a:pPr>
              <a:lnSpc>
                <a:spcPts val="1880"/>
              </a:lnSpc>
            </a:pPr>
            <a:r>
              <a:rPr lang="ja-JP" altLang="en-US" sz="1200" dirty="0">
                <a:effectLst/>
                <a:latin typeface="Meiryo"/>
                <a:ea typeface="Meiryo"/>
              </a:rPr>
              <a:t>　</a:t>
            </a:r>
            <a:r>
              <a:rPr lang="en-US" altLang="ja-JP" sz="1200" dirty="0">
                <a:effectLst/>
                <a:latin typeface="Meiryo"/>
                <a:ea typeface="Meiryo"/>
              </a:rPr>
              <a:t> </a:t>
            </a:r>
            <a:r>
              <a:rPr lang="ja-JP" altLang="en-US" sz="1200" dirty="0">
                <a:latin typeface="Meiryo"/>
                <a:ea typeface="Meiryo"/>
              </a:rPr>
              <a:t>オンラインコミュニケーションツール</a:t>
            </a:r>
            <a:r>
              <a:rPr lang="ja-JP" altLang="en-US" sz="1200" dirty="0">
                <a:effectLst/>
                <a:latin typeface="Meiryo"/>
                <a:ea typeface="Meiryo"/>
              </a:rPr>
              <a:t>では、声が届くのに若⼲の</a:t>
            </a:r>
            <a:r>
              <a:rPr lang="ja-JP" altLang="en-US" sz="1200" dirty="0">
                <a:latin typeface="Meiryo"/>
                <a:ea typeface="Meiryo"/>
              </a:rPr>
              <a:t>タイム</a:t>
            </a:r>
            <a:r>
              <a:rPr lang="ja-JP" altLang="en-US" sz="1200" dirty="0">
                <a:effectLst/>
                <a:latin typeface="Meiryo"/>
                <a:ea typeface="Meiryo"/>
              </a:rPr>
              <a:t>ラグがあるので、⾔葉がかぶりやすく</a:t>
            </a:r>
            <a:r>
              <a:rPr lang="ja-JP" altLang="en-US" sz="1200" dirty="0" smtClean="0">
                <a:effectLst/>
                <a:latin typeface="Meiryo"/>
                <a:ea typeface="Meiryo"/>
              </a:rPr>
              <a:t>なります。</a:t>
            </a:r>
            <a:endParaRPr lang="en-US" altLang="ja-JP" sz="1200" dirty="0" smtClean="0">
              <a:effectLst/>
              <a:latin typeface="Meiryo"/>
              <a:ea typeface="Meiryo"/>
            </a:endParaRPr>
          </a:p>
          <a:p>
            <a:pPr>
              <a:lnSpc>
                <a:spcPts val="1880"/>
              </a:lnSpc>
            </a:pPr>
            <a:r>
              <a:rPr lang="ja-JP" altLang="en-US" sz="1200" dirty="0">
                <a:latin typeface="Meiryo"/>
                <a:ea typeface="Meiryo"/>
              </a:rPr>
              <a:t>　 </a:t>
            </a:r>
            <a:r>
              <a:rPr lang="ja-JP" altLang="en-US" sz="1200" dirty="0" smtClean="0">
                <a:effectLst/>
                <a:latin typeface="Meiryo"/>
                <a:ea typeface="Meiryo"/>
              </a:rPr>
              <a:t>相</a:t>
            </a:r>
            <a:r>
              <a:rPr lang="ja-JP" altLang="en-US" sz="1200" dirty="0">
                <a:effectLst/>
                <a:latin typeface="Meiryo"/>
                <a:ea typeface="Meiryo"/>
              </a:rPr>
              <a:t>⼿</a:t>
            </a:r>
            <a:r>
              <a:rPr lang="ja-JP" altLang="en-US" sz="1200" dirty="0" smtClean="0">
                <a:effectLst/>
                <a:latin typeface="Meiryo"/>
                <a:ea typeface="Meiryo"/>
              </a:rPr>
              <a:t>が話し終わる</a:t>
            </a:r>
            <a:r>
              <a:rPr lang="ja-JP" altLang="en-US" sz="1200" dirty="0">
                <a:effectLst/>
                <a:latin typeface="Meiryo"/>
                <a:ea typeface="Meiryo"/>
              </a:rPr>
              <a:t>のを待ってから、発⾔するように</a:t>
            </a:r>
            <a:r>
              <a:rPr lang="ja-JP" altLang="en-US" sz="1200" dirty="0" smtClean="0">
                <a:effectLst/>
                <a:latin typeface="Meiryo"/>
                <a:ea typeface="Meiryo"/>
              </a:rPr>
              <a:t>しましょう。また</a:t>
            </a:r>
            <a:r>
              <a:rPr lang="ja-JP" altLang="en-US" sz="1200" dirty="0">
                <a:effectLst/>
                <a:latin typeface="Meiryo"/>
                <a:ea typeface="Meiryo"/>
              </a:rPr>
              <a:t>、誰かと同時に話し始めてしまった場合は、譲り合</a:t>
            </a:r>
            <a:endParaRPr lang="en-US" altLang="ja-JP" sz="1200" dirty="0">
              <a:effectLst/>
              <a:latin typeface="Meiryo"/>
              <a:ea typeface="Meiryo"/>
            </a:endParaRPr>
          </a:p>
          <a:p>
            <a:r>
              <a:rPr lang="en-US" altLang="ja-JP" sz="1200" dirty="0">
                <a:latin typeface="Meiryo" panose="020B0604030504040204" pitchFamily="34" charset="-128"/>
                <a:ea typeface="Meiryo" panose="020B0604030504040204" pitchFamily="34" charset="-128"/>
              </a:rPr>
              <a:t> </a:t>
            </a:r>
            <a:r>
              <a:rPr lang="ja-JP" altLang="en-US" sz="1200" dirty="0">
                <a:latin typeface="Meiryo" panose="020B0604030504040204" pitchFamily="34" charset="-128"/>
                <a:ea typeface="Meiryo" panose="020B0604030504040204" pitchFamily="34" charset="-128"/>
              </a:rPr>
              <a:t>　</a:t>
            </a:r>
            <a:r>
              <a:rPr lang="ja-JP" altLang="en-US" sz="1200" dirty="0">
                <a:effectLst/>
                <a:latin typeface="Meiryo" panose="020B0604030504040204" pitchFamily="34" charset="-128"/>
                <a:ea typeface="Meiryo" panose="020B0604030504040204" pitchFamily="34" charset="-128"/>
              </a:rPr>
              <a:t>うことも⼤切</a:t>
            </a:r>
            <a:r>
              <a:rPr lang="ja-JP" altLang="en-US" sz="1200" dirty="0" smtClean="0">
                <a:effectLst/>
                <a:latin typeface="Meiryo" panose="020B0604030504040204" pitchFamily="34" charset="-128"/>
                <a:ea typeface="Meiryo" panose="020B0604030504040204" pitchFamily="34" charset="-128"/>
              </a:rPr>
              <a:t>です。</a:t>
            </a:r>
            <a:endParaRPr lang="ja-JP" altLang="en-US" sz="1200" dirty="0">
              <a:effectLst/>
              <a:latin typeface="Helvetica" pitchFamily="2" charset="0"/>
            </a:endParaRPr>
          </a:p>
        </p:txBody>
      </p:sp>
    </p:spTree>
    <p:extLst>
      <p:ext uri="{BB962C8B-B14F-4D97-AF65-F5344CB8AC3E}">
        <p14:creationId xmlns:p14="http://schemas.microsoft.com/office/powerpoint/2010/main" val="3523842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グラフィカル ユーザー インターフェイス, Web サイト&#10;&#10;自動的に生成された説明">
            <a:extLst>
              <a:ext uri="{FF2B5EF4-FFF2-40B4-BE49-F238E27FC236}">
                <a16:creationId xmlns:a16="http://schemas.microsoft.com/office/drawing/2014/main" id="{12CB6CC7-5654-1BD8-A933-1B0171824091}"/>
              </a:ext>
            </a:extLst>
          </p:cNvPr>
          <p:cNvPicPr>
            <a:picLocks noChangeAspect="1"/>
          </p:cNvPicPr>
          <p:nvPr/>
        </p:nvPicPr>
        <p:blipFill>
          <a:blip r:embed="rId3"/>
          <a:stretch>
            <a:fillRect/>
          </a:stretch>
        </p:blipFill>
        <p:spPr>
          <a:xfrm>
            <a:off x="5063138" y="2989299"/>
            <a:ext cx="5025123" cy="2761200"/>
          </a:xfrm>
          <a:prstGeom prst="rect">
            <a:avLst/>
          </a:prstGeom>
          <a:effectLst>
            <a:outerShdw blurRad="50800" dist="38100" dir="2700000" algn="tl" rotWithShape="0">
              <a:prstClr val="black">
                <a:alpha val="40000"/>
              </a:prstClr>
            </a:outerShdw>
          </a:effectLst>
        </p:spPr>
      </p:pic>
      <p:pic>
        <p:nvPicPr>
          <p:cNvPr id="11" name="図 10" descr="グラフィカル ユーザー インターフェイス, テキスト, アプリケーション&#10;&#10;自動的に生成された説明">
            <a:extLst>
              <a:ext uri="{FF2B5EF4-FFF2-40B4-BE49-F238E27FC236}">
                <a16:creationId xmlns:a16="http://schemas.microsoft.com/office/drawing/2014/main" id="{069EE3EE-3945-D0FE-E98E-C5B33A36CC78}"/>
              </a:ext>
            </a:extLst>
          </p:cNvPr>
          <p:cNvPicPr>
            <a:picLocks noChangeAspect="1"/>
          </p:cNvPicPr>
          <p:nvPr/>
        </p:nvPicPr>
        <p:blipFill>
          <a:blip r:embed="rId4"/>
          <a:stretch>
            <a:fillRect/>
          </a:stretch>
        </p:blipFill>
        <p:spPr>
          <a:xfrm>
            <a:off x="1056759" y="2989299"/>
            <a:ext cx="3361461" cy="2761200"/>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a:t>
            </a:r>
            <a:r>
              <a:rPr lang="en-US" altLang="ja-JP" sz="2400" b="1" dirty="0">
                <a:latin typeface="Meiryo" panose="020B0604030504040204" pitchFamily="34" charset="-128"/>
                <a:ea typeface="Meiryo" panose="020B0604030504040204" pitchFamily="34" charset="-128"/>
              </a:rPr>
              <a:t>Teams</a:t>
            </a:r>
            <a:r>
              <a:rPr lang="ja-JP" altLang="en-US" sz="2400" b="1">
                <a:latin typeface="Meiryo" panose="020B0604030504040204" pitchFamily="34" charset="-128"/>
                <a:ea typeface="Meiryo" panose="020B0604030504040204" pitchFamily="34" charset="-128"/>
              </a:rPr>
              <a:t>基礎編］</a:t>
            </a:r>
            <a:endParaRPr lang="ja-JP" altLang="en-US" sz="2400" b="1" dirty="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9613306"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4. </a:t>
            </a:r>
            <a:r>
              <a:rPr lang="ja-JP" altLang="en-US" sz="2800" b="1" dirty="0">
                <a:latin typeface="Meiryo" panose="020B0604030504040204" pitchFamily="34" charset="-128"/>
                <a:ea typeface="Meiryo" panose="020B0604030504040204" pitchFamily="34" charset="-128"/>
              </a:rPr>
              <a:t>招待されたメールから</a:t>
            </a:r>
            <a:r>
              <a:rPr lang="en-US" altLang="ja-JP" sz="2800" b="1" dirty="0">
                <a:latin typeface="Meiryo" panose="020B0604030504040204" pitchFamily="34" charset="-128"/>
                <a:ea typeface="Meiryo" panose="020B0604030504040204" pitchFamily="34" charset="-128"/>
              </a:rPr>
              <a:t>Teams</a:t>
            </a:r>
            <a:r>
              <a:rPr lang="ja-JP" altLang="en-US" sz="2800" b="1" dirty="0">
                <a:latin typeface="Meiryo" panose="020B0604030504040204" pitchFamily="34" charset="-128"/>
                <a:ea typeface="Meiryo" panose="020B0604030504040204" pitchFamily="34" charset="-128"/>
              </a:rPr>
              <a:t>ミーティングに参加する</a:t>
            </a:r>
          </a:p>
        </p:txBody>
      </p:sp>
      <p:grpSp>
        <p:nvGrpSpPr>
          <p:cNvPr id="3" name="グループ化 2">
            <a:extLst>
              <a:ext uri="{FF2B5EF4-FFF2-40B4-BE49-F238E27FC236}">
                <a16:creationId xmlns:a16="http://schemas.microsoft.com/office/drawing/2014/main" id="{38312207-2492-904A-2909-830A76825635}"/>
              </a:ext>
            </a:extLst>
          </p:cNvPr>
          <p:cNvGrpSpPr/>
          <p:nvPr/>
        </p:nvGrpSpPr>
        <p:grpSpPr>
          <a:xfrm>
            <a:off x="1062894" y="2373882"/>
            <a:ext cx="3977023" cy="3678806"/>
            <a:chOff x="1062894" y="2373882"/>
            <a:chExt cx="3977023" cy="3678806"/>
          </a:xfrm>
        </p:grpSpPr>
        <p:sp>
          <p:nvSpPr>
            <p:cNvPr id="20" name="テキスト ボックス 19">
              <a:extLst>
                <a:ext uri="{FF2B5EF4-FFF2-40B4-BE49-F238E27FC236}">
                  <a16:creationId xmlns:a16="http://schemas.microsoft.com/office/drawing/2014/main" id="{861EDC38-4489-CA9A-75A8-650462448AB2}"/>
                </a:ext>
              </a:extLst>
            </p:cNvPr>
            <p:cNvSpPr txBox="1"/>
            <p:nvPr/>
          </p:nvSpPr>
          <p:spPr>
            <a:xfrm>
              <a:off x="1320804" y="2373882"/>
              <a:ext cx="3719113" cy="677108"/>
            </a:xfrm>
            <a:prstGeom prst="rect">
              <a:avLst/>
            </a:prstGeom>
            <a:noFill/>
          </p:spPr>
          <p:txBody>
            <a:bodyPr wrap="square">
              <a:spAutoFit/>
            </a:bodyPr>
            <a:lstStyle/>
            <a:p>
              <a:r>
                <a:rPr lang="ja-JP" altLang="en-US" sz="1900" b="1" dirty="0">
                  <a:latin typeface="Meiryo" panose="020B0604030504040204" pitchFamily="34" charset="-128"/>
                  <a:ea typeface="Meiryo" panose="020B0604030504040204" pitchFamily="34" charset="-128"/>
                </a:rPr>
                <a:t>メールに記載された</a:t>
              </a:r>
              <a:r>
                <a:rPr lang="en-US" altLang="ja-JP" sz="1900" b="1" dirty="0">
                  <a:latin typeface="Meiryo" panose="020B0604030504040204" pitchFamily="34" charset="-128"/>
                  <a:ea typeface="Meiryo" panose="020B0604030504040204" pitchFamily="34" charset="-128"/>
                </a:rPr>
                <a:t>URL</a:t>
              </a:r>
              <a:r>
                <a:rPr lang="ja-JP" altLang="en-US" sz="1900" b="1">
                  <a:latin typeface="Meiryo" panose="020B0604030504040204" pitchFamily="34" charset="-128"/>
                  <a:ea typeface="Meiryo" panose="020B0604030504040204" pitchFamily="34" charset="-128"/>
                </a:rPr>
                <a:t>から</a:t>
              </a:r>
              <a:endParaRPr lang="en-US" altLang="ja-JP" sz="1900" b="1" dirty="0">
                <a:latin typeface="Meiryo" panose="020B0604030504040204" pitchFamily="34" charset="-128"/>
                <a:ea typeface="Meiryo" panose="020B0604030504040204" pitchFamily="34" charset="-128"/>
              </a:endParaRPr>
            </a:p>
            <a:p>
              <a:r>
                <a:rPr lang="en-US" altLang="ja-JP" sz="1900" b="1" dirty="0">
                  <a:latin typeface="Meiryo" panose="020B0604030504040204" pitchFamily="34" charset="-128"/>
                  <a:ea typeface="Meiryo" panose="020B0604030504040204" pitchFamily="34" charset="-128"/>
                </a:rPr>
                <a:t>Teams</a:t>
              </a:r>
              <a:r>
                <a:rPr lang="ja-JP" altLang="en-US" sz="1900" b="1">
                  <a:latin typeface="Meiryo" panose="020B0604030504040204" pitchFamily="34" charset="-128"/>
                  <a:ea typeface="Meiryo" panose="020B0604030504040204" pitchFamily="34" charset="-128"/>
                </a:rPr>
                <a:t>を</a:t>
              </a:r>
              <a:r>
                <a:rPr lang="ja-JP" altLang="en-US" sz="1900" b="1" dirty="0">
                  <a:latin typeface="Meiryo" panose="020B0604030504040204" pitchFamily="34" charset="-128"/>
                  <a:ea typeface="Meiryo" panose="020B0604030504040204" pitchFamily="34" charset="-128"/>
                </a:rPr>
                <a:t>開く</a:t>
              </a:r>
            </a:p>
          </p:txBody>
        </p:sp>
        <p:sp>
          <p:nvSpPr>
            <p:cNvPr id="6" name="テキスト ボックス 5">
              <a:extLst>
                <a:ext uri="{FF2B5EF4-FFF2-40B4-BE49-F238E27FC236}">
                  <a16:creationId xmlns:a16="http://schemas.microsoft.com/office/drawing/2014/main" id="{BD9123E9-F367-B536-A50A-2C1218204E7F}"/>
                </a:ext>
              </a:extLst>
            </p:cNvPr>
            <p:cNvSpPr txBox="1"/>
            <p:nvPr/>
          </p:nvSpPr>
          <p:spPr>
            <a:xfrm>
              <a:off x="1062894" y="5806467"/>
              <a:ext cx="3606583" cy="246221"/>
            </a:xfrm>
            <a:prstGeom prst="rect">
              <a:avLst/>
            </a:prstGeom>
            <a:noFill/>
          </p:spPr>
          <p:txBody>
            <a:bodyPr wrap="square">
              <a:spAutoFit/>
            </a:bodyPr>
            <a:lstStyle/>
            <a:p>
              <a:endParaRPr lang="ja-JP" altLang="en-US" sz="1000">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6006F34C-3753-69AB-0AEC-F556F4C4E3FE}"/>
              </a:ext>
            </a:extLst>
          </p:cNvPr>
          <p:cNvGrpSpPr/>
          <p:nvPr/>
        </p:nvGrpSpPr>
        <p:grpSpPr>
          <a:xfrm>
            <a:off x="4995710" y="2467528"/>
            <a:ext cx="5270076" cy="3824109"/>
            <a:chOff x="4778519" y="2467528"/>
            <a:chExt cx="5270076" cy="3824109"/>
          </a:xfrm>
        </p:grpSpPr>
        <p:sp>
          <p:nvSpPr>
            <p:cNvPr id="13" name="テキスト ボックス 12">
              <a:extLst>
                <a:ext uri="{FF2B5EF4-FFF2-40B4-BE49-F238E27FC236}">
                  <a16:creationId xmlns:a16="http://schemas.microsoft.com/office/drawing/2014/main" id="{F4BF450C-AC00-99A6-210B-CD22CB626886}"/>
                </a:ext>
              </a:extLst>
            </p:cNvPr>
            <p:cNvSpPr txBox="1"/>
            <p:nvPr/>
          </p:nvSpPr>
          <p:spPr>
            <a:xfrm>
              <a:off x="5326034" y="2467528"/>
              <a:ext cx="4722561" cy="384721"/>
            </a:xfrm>
            <a:prstGeom prst="rect">
              <a:avLst/>
            </a:prstGeom>
            <a:noFill/>
          </p:spPr>
          <p:txBody>
            <a:bodyPr wrap="square">
              <a:spAutoFit/>
            </a:bodyPr>
            <a:lstStyle/>
            <a:p>
              <a:r>
                <a:rPr lang="en-US" altLang="ja-JP" sz="1900" b="1" dirty="0">
                  <a:latin typeface="Meiryo" panose="020B0604030504040204" pitchFamily="34" charset="-128"/>
                  <a:ea typeface="Meiryo" panose="020B0604030504040204" pitchFamily="34" charset="-128"/>
                </a:rPr>
                <a:t>Teams</a:t>
              </a:r>
              <a:r>
                <a:rPr lang="ja-JP" altLang="en-US" sz="1900" b="1">
                  <a:latin typeface="Meiryo" panose="020B0604030504040204" pitchFamily="34" charset="-128"/>
                  <a:ea typeface="Meiryo" panose="020B0604030504040204" pitchFamily="34" charset="-128"/>
                </a:rPr>
                <a:t>アプリ</a:t>
              </a:r>
              <a:r>
                <a:rPr lang="ja-JP" altLang="en-US" sz="1900" b="1" dirty="0">
                  <a:latin typeface="Meiryo" panose="020B0604030504040204" pitchFamily="34" charset="-128"/>
                  <a:ea typeface="Meiryo" panose="020B0604030504040204" pitchFamily="34" charset="-128"/>
                </a:rPr>
                <a:t>をダウンロードする</a:t>
              </a:r>
            </a:p>
          </p:txBody>
        </p:sp>
        <p:sp>
          <p:nvSpPr>
            <p:cNvPr id="14" name="テキスト ボックス 13">
              <a:extLst>
                <a:ext uri="{FF2B5EF4-FFF2-40B4-BE49-F238E27FC236}">
                  <a16:creationId xmlns:a16="http://schemas.microsoft.com/office/drawing/2014/main" id="{2C2B4A91-CD17-6A82-2C44-DB7234664BF4}"/>
                </a:ext>
              </a:extLst>
            </p:cNvPr>
            <p:cNvSpPr txBox="1"/>
            <p:nvPr/>
          </p:nvSpPr>
          <p:spPr>
            <a:xfrm>
              <a:off x="4778519" y="5891040"/>
              <a:ext cx="5202648" cy="400597"/>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「今すぐダウンロードする」をクリックすると、アプリが自動でダウンロード</a:t>
              </a:r>
              <a:r>
                <a:rPr lang="ja-JP" altLang="en-US" sz="1000" dirty="0" smtClean="0">
                  <a:latin typeface="Meiryo" panose="020B0604030504040204" pitchFamily="34" charset="-128"/>
                  <a:ea typeface="Meiryo" panose="020B0604030504040204" pitchFamily="34" charset="-128"/>
                </a:rPr>
                <a:t>されます。</a:t>
              </a:r>
              <a:r>
                <a:rPr kumimoji="1" lang="ja-JP" altLang="en-US" sz="1000" dirty="0" smtClean="0">
                  <a:solidFill>
                    <a:sysClr val="windowText" lastClr="000000"/>
                  </a:solidFill>
                  <a:latin typeface="メイリオ" panose="020B0604030504040204" pitchFamily="50" charset="-128"/>
                  <a:ea typeface="メイリオ" panose="020B0604030504040204" pitchFamily="50" charset="-128"/>
                </a:rPr>
                <a:t>この</a:t>
              </a:r>
              <a:r>
                <a:rPr kumimoji="1" lang="ja-JP" altLang="en-US" sz="1000" dirty="0">
                  <a:solidFill>
                    <a:sysClr val="windowText" lastClr="000000"/>
                  </a:solidFill>
                  <a:latin typeface="メイリオ" panose="020B0604030504040204" pitchFamily="50" charset="-128"/>
                  <a:ea typeface="メイリオ" panose="020B0604030504040204" pitchFamily="50" charset="-128"/>
                </a:rPr>
                <a:t>作業は</a:t>
              </a:r>
              <a:r>
                <a:rPr kumimoji="1" lang="en-US" altLang="ja-JP" sz="1000" dirty="0">
                  <a:solidFill>
                    <a:sysClr val="windowText" lastClr="000000"/>
                  </a:solidFill>
                  <a:latin typeface="メイリオ" panose="020B0604030504040204" pitchFamily="50" charset="-128"/>
                  <a:ea typeface="メイリオ" panose="020B0604030504040204" pitchFamily="50" charset="-128"/>
                </a:rPr>
                <a:t>2</a:t>
              </a:r>
              <a:r>
                <a:rPr kumimoji="1" lang="ja-JP" altLang="en-US" sz="1000" dirty="0">
                  <a:solidFill>
                    <a:sysClr val="windowText" lastClr="000000"/>
                  </a:solidFill>
                  <a:latin typeface="メイリオ" panose="020B0604030504040204" pitchFamily="50" charset="-128"/>
                  <a:ea typeface="メイリオ" panose="020B0604030504040204" pitchFamily="50" charset="-128"/>
                </a:rPr>
                <a:t>回目以降は不要</a:t>
              </a:r>
              <a:r>
                <a:rPr kumimoji="1" lang="ja-JP" altLang="en-US" sz="1000" dirty="0" smtClean="0">
                  <a:solidFill>
                    <a:sysClr val="windowText" lastClr="000000"/>
                  </a:solidFill>
                  <a:latin typeface="メイリオ" panose="020B0604030504040204" pitchFamily="50" charset="-128"/>
                  <a:ea typeface="メイリオ" panose="020B0604030504040204" pitchFamily="50" charset="-128"/>
                </a:rPr>
                <a:t>です。</a:t>
              </a:r>
              <a:endParaRPr lang="ja-JP" altLang="en-US" sz="1000" dirty="0">
                <a:latin typeface="メイリオ" panose="020B0604030504040204" pitchFamily="50" charset="-128"/>
                <a:ea typeface="メイリオ" panose="020B0604030504040204" pitchFamily="50" charset="-128"/>
              </a:endParaRPr>
            </a:p>
          </p:txBody>
        </p:sp>
      </p:grpSp>
      <p:grpSp>
        <p:nvGrpSpPr>
          <p:cNvPr id="23" name="グループ化 22">
            <a:extLst>
              <a:ext uri="{FF2B5EF4-FFF2-40B4-BE49-F238E27FC236}">
                <a16:creationId xmlns:a16="http://schemas.microsoft.com/office/drawing/2014/main" id="{7247E82F-DCC0-CB65-C951-AAF02109817E}"/>
              </a:ext>
            </a:extLst>
          </p:cNvPr>
          <p:cNvGrpSpPr/>
          <p:nvPr/>
        </p:nvGrpSpPr>
        <p:grpSpPr>
          <a:xfrm>
            <a:off x="5404772" y="5049297"/>
            <a:ext cx="4688525" cy="789311"/>
            <a:chOff x="5247213" y="2442853"/>
            <a:chExt cx="4688525" cy="789311"/>
          </a:xfrm>
        </p:grpSpPr>
        <p:sp>
          <p:nvSpPr>
            <p:cNvPr id="26" name="テキスト ボックス 25">
              <a:extLst>
                <a:ext uri="{FF2B5EF4-FFF2-40B4-BE49-F238E27FC236}">
                  <a16:creationId xmlns:a16="http://schemas.microsoft.com/office/drawing/2014/main" id="{4799CCD3-7A81-7C8F-38C8-364605734831}"/>
                </a:ext>
              </a:extLst>
            </p:cNvPr>
            <p:cNvSpPr txBox="1"/>
            <p:nvPr/>
          </p:nvSpPr>
          <p:spPr>
            <a:xfrm>
              <a:off x="5247213" y="2442853"/>
              <a:ext cx="4362613" cy="384721"/>
            </a:xfrm>
            <a:prstGeom prst="rect">
              <a:avLst/>
            </a:prstGeom>
            <a:noFill/>
          </p:spPr>
          <p:txBody>
            <a:bodyPr wrap="square">
              <a:spAutoFit/>
            </a:bodyPr>
            <a:lstStyle/>
            <a:p>
              <a:endParaRPr lang="ja-JP" altLang="en-US" sz="1900" b="1">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FFC4FF8C-09F2-21A4-31AC-2A66ECBA74EC}"/>
                </a:ext>
              </a:extLst>
            </p:cNvPr>
            <p:cNvSpPr txBox="1"/>
            <p:nvPr/>
          </p:nvSpPr>
          <p:spPr>
            <a:xfrm>
              <a:off x="8555262" y="2985943"/>
              <a:ext cx="1380476" cy="246221"/>
            </a:xfrm>
            <a:prstGeom prst="rect">
              <a:avLst/>
            </a:prstGeom>
            <a:noFill/>
          </p:spPr>
          <p:txBody>
            <a:bodyPr wrap="square">
              <a:spAutoFit/>
            </a:bodyPr>
            <a:lstStyle/>
            <a:p>
              <a:endParaRPr lang="ja-JP" altLang="en-US" sz="1000">
                <a:latin typeface="Meiryo" panose="020B0604030504040204" pitchFamily="34" charset="-128"/>
                <a:ea typeface="Meiryo" panose="020B0604030504040204" pitchFamily="34" charset="-128"/>
              </a:endParaRPr>
            </a:p>
          </p:txBody>
        </p:sp>
      </p:grpSp>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439"/>
            <a:chOff x="604646" y="0"/>
            <a:chExt cx="1351370" cy="1035439"/>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34" name="円/楕円 33">
            <a:extLst>
              <a:ext uri="{FF2B5EF4-FFF2-40B4-BE49-F238E27FC236}">
                <a16:creationId xmlns:a16="http://schemas.microsoft.com/office/drawing/2014/main" id="{4AE0842F-9FC7-D17B-6E49-994C4B04FBE4}"/>
              </a:ext>
            </a:extLst>
          </p:cNvPr>
          <p:cNvSpPr/>
          <p:nvPr/>
        </p:nvSpPr>
        <p:spPr>
          <a:xfrm>
            <a:off x="852485" y="2391134"/>
            <a:ext cx="468319" cy="468319"/>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42057" y="2382890"/>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grpSp>
        <p:nvGrpSpPr>
          <p:cNvPr id="9" name="グループ化 8">
            <a:extLst>
              <a:ext uri="{FF2B5EF4-FFF2-40B4-BE49-F238E27FC236}">
                <a16:creationId xmlns:a16="http://schemas.microsoft.com/office/drawing/2014/main" id="{53E0EA6F-5492-A5D6-D8A9-87C413E3EFE1}"/>
              </a:ext>
            </a:extLst>
          </p:cNvPr>
          <p:cNvGrpSpPr/>
          <p:nvPr/>
        </p:nvGrpSpPr>
        <p:grpSpPr>
          <a:xfrm>
            <a:off x="5094347" y="2373882"/>
            <a:ext cx="468319" cy="553998"/>
            <a:chOff x="6112834" y="2382890"/>
            <a:chExt cx="468319" cy="553998"/>
          </a:xfrm>
        </p:grpSpPr>
        <p:sp>
          <p:nvSpPr>
            <p:cNvPr id="36" name="円/楕円 35">
              <a:extLst>
                <a:ext uri="{FF2B5EF4-FFF2-40B4-BE49-F238E27FC236}">
                  <a16:creationId xmlns:a16="http://schemas.microsoft.com/office/drawing/2014/main" id="{6BD7FEFB-55FA-407A-90C4-9AC7E62AE007}"/>
                </a:ext>
              </a:extLst>
            </p:cNvPr>
            <p:cNvSpPr/>
            <p:nvPr/>
          </p:nvSpPr>
          <p:spPr>
            <a:xfrm>
              <a:off x="6112834" y="2391134"/>
              <a:ext cx="468319" cy="468319"/>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3DE4E271-6605-C0E3-B62B-2B6C77809457}"/>
                </a:ext>
              </a:extLst>
            </p:cNvPr>
            <p:cNvSpPr txBox="1"/>
            <p:nvPr/>
          </p:nvSpPr>
          <p:spPr>
            <a:xfrm>
              <a:off x="6214281" y="2382890"/>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grpSp>
      <p:sp>
        <p:nvSpPr>
          <p:cNvPr id="5" name="テキスト ボックス 4">
            <a:extLst>
              <a:ext uri="{FF2B5EF4-FFF2-40B4-BE49-F238E27FC236}">
                <a16:creationId xmlns:a16="http://schemas.microsoft.com/office/drawing/2014/main" id="{6B1E3019-D3AB-3ABB-96AB-F562B6DA3863}"/>
              </a:ext>
            </a:extLst>
          </p:cNvPr>
          <p:cNvSpPr txBox="1"/>
          <p:nvPr/>
        </p:nvSpPr>
        <p:spPr>
          <a:xfrm>
            <a:off x="1131004" y="5906042"/>
            <a:ext cx="3796596" cy="1169551"/>
          </a:xfrm>
          <a:prstGeom prst="rect">
            <a:avLst/>
          </a:prstGeom>
          <a:noFill/>
        </p:spPr>
        <p:txBody>
          <a:bodyPr wrap="square">
            <a:spAutoFit/>
          </a:bodyPr>
          <a:lstStyle/>
          <a:p>
            <a:r>
              <a:rPr lang="en-US" altLang="ja-JP" sz="1000" dirty="0">
                <a:latin typeface="Meiryo" panose="020B0604030504040204" pitchFamily="34" charset="-128"/>
                <a:ea typeface="Meiryo" panose="020B0604030504040204" pitchFamily="34" charset="-128"/>
              </a:rPr>
              <a:t>Teams</a:t>
            </a:r>
            <a:r>
              <a:rPr lang="ja-JP" altLang="en-US" sz="1000" dirty="0">
                <a:latin typeface="Meiryo" panose="020B0604030504040204" pitchFamily="34" charset="-128"/>
                <a:ea typeface="Meiryo" panose="020B0604030504040204" pitchFamily="34" charset="-128"/>
              </a:rPr>
              <a:t>の開催者側から送られてくるメールに記載された</a:t>
            </a:r>
            <a:r>
              <a:rPr lang="en-US" altLang="ja-JP" sz="1000" dirty="0">
                <a:latin typeface="Meiryo" panose="020B0604030504040204" pitchFamily="34" charset="-128"/>
                <a:ea typeface="Meiryo" panose="020B0604030504040204" pitchFamily="34" charset="-128"/>
              </a:rPr>
              <a:t>URL</a:t>
            </a:r>
            <a:r>
              <a:rPr lang="ja-JP" altLang="en-US" sz="1000" dirty="0">
                <a:latin typeface="Meiryo" panose="020B0604030504040204" pitchFamily="34" charset="-128"/>
                <a:ea typeface="Meiryo" panose="020B0604030504040204" pitchFamily="34" charset="-128"/>
              </a:rPr>
              <a:t>をクリック</a:t>
            </a:r>
            <a:r>
              <a:rPr lang="ja-JP" altLang="en-US" sz="1000" dirty="0" smtClean="0">
                <a:latin typeface="Meiryo" panose="020B0604030504040204" pitchFamily="34" charset="-128"/>
                <a:ea typeface="Meiryo" panose="020B0604030504040204" pitchFamily="34" charset="-128"/>
              </a:rPr>
              <a:t>します。</a:t>
            </a:r>
            <a:endParaRPr kumimoji="1" lang="en-US" altLang="ja-JP" sz="1000" dirty="0">
              <a:solidFill>
                <a:sysClr val="windowText" lastClr="000000"/>
              </a:solidFill>
              <a:latin typeface="Meiryo" panose="020B0604030504040204" pitchFamily="34" charset="-128"/>
              <a:ea typeface="Meiryo" panose="020B0604030504040204" pitchFamily="34" charset="-128"/>
            </a:endParaRPr>
          </a:p>
          <a:p>
            <a:endParaRPr kumimoji="1" lang="en-US" altLang="ja-JP" sz="1000" dirty="0">
              <a:solidFill>
                <a:sysClr val="windowText" lastClr="000000"/>
              </a:solidFill>
              <a:latin typeface="メイリオ" panose="020B0604030504040204" pitchFamily="50" charset="-128"/>
              <a:ea typeface="メイリオ" panose="020B0604030504040204" pitchFamily="50" charset="-128"/>
            </a:endParaRPr>
          </a:p>
          <a:p>
            <a:r>
              <a:rPr kumimoji="1" lang="en-US" altLang="ja-JP" sz="1000" dirty="0">
                <a:solidFill>
                  <a:sysClr val="windowText" lastClr="000000"/>
                </a:solidFill>
                <a:latin typeface="メイリオ" panose="020B0604030504040204" pitchFamily="50" charset="-128"/>
                <a:ea typeface="メイリオ" panose="020B0604030504040204" pitchFamily="50" charset="-128"/>
              </a:rPr>
              <a:t>※</a:t>
            </a:r>
            <a:r>
              <a:rPr kumimoji="1" lang="ja-JP" altLang="en-US" sz="1000" dirty="0">
                <a:solidFill>
                  <a:sysClr val="windowText" lastClr="000000"/>
                </a:solidFill>
                <a:latin typeface="メイリオ" panose="020B0604030504040204" pitchFamily="50" charset="-128"/>
                <a:ea typeface="メイリオ" panose="020B0604030504040204" pitchFamily="50" charset="-128"/>
              </a:rPr>
              <a:t>初めて参加する場合は、</a:t>
            </a:r>
            <a:r>
              <a:rPr kumimoji="1" lang="en-US" altLang="ja-JP" sz="1000" dirty="0">
                <a:solidFill>
                  <a:sysClr val="windowText" lastClr="000000"/>
                </a:solidFill>
                <a:latin typeface="メイリオ" panose="020B0604030504040204" pitchFamily="50" charset="-128"/>
                <a:ea typeface="メイリオ" panose="020B0604030504040204" pitchFamily="50" charset="-128"/>
              </a:rPr>
              <a:t>Teams</a:t>
            </a:r>
            <a:r>
              <a:rPr kumimoji="1" lang="ja-JP" altLang="en-US" sz="1000" dirty="0">
                <a:solidFill>
                  <a:sysClr val="windowText" lastClr="000000"/>
                </a:solidFill>
                <a:latin typeface="メイリオ" panose="020B0604030504040204" pitchFamily="50" charset="-128"/>
                <a:ea typeface="メイリオ" panose="020B0604030504040204" pitchFamily="50" charset="-128"/>
              </a:rPr>
              <a:t>アプリのインストール作業が　</a:t>
            </a:r>
            <a:endParaRPr kumimoji="1" lang="en-US" altLang="ja-JP" sz="1000" dirty="0">
              <a:solidFill>
                <a:sysClr val="windowText" lastClr="000000"/>
              </a:solidFill>
              <a:latin typeface="メイリオ" panose="020B0604030504040204" pitchFamily="50" charset="-128"/>
              <a:ea typeface="メイリオ" panose="020B0604030504040204" pitchFamily="50" charset="-128"/>
            </a:endParaRPr>
          </a:p>
          <a:p>
            <a:r>
              <a:rPr kumimoji="1" lang="ja-JP" altLang="en-US" sz="1000" dirty="0">
                <a:solidFill>
                  <a:sysClr val="windowText" lastClr="000000"/>
                </a:solidFill>
                <a:latin typeface="メイリオ" panose="020B0604030504040204" pitchFamily="50" charset="-128"/>
                <a:ea typeface="メイリオ" panose="020B0604030504040204" pitchFamily="50" charset="-128"/>
              </a:rPr>
              <a:t>　あるため、早めにメールをチェックして</a:t>
            </a:r>
            <a:r>
              <a:rPr kumimoji="1" lang="en-US" altLang="ja-JP" sz="1000" dirty="0">
                <a:solidFill>
                  <a:sysClr val="windowText" lastClr="000000"/>
                </a:solidFill>
                <a:latin typeface="メイリオ" panose="020B0604030504040204" pitchFamily="50" charset="-128"/>
                <a:ea typeface="メイリオ" panose="020B0604030504040204" pitchFamily="50" charset="-128"/>
              </a:rPr>
              <a:t>URL</a:t>
            </a:r>
            <a:r>
              <a:rPr kumimoji="1" lang="ja-JP" altLang="en-US" sz="1000" dirty="0">
                <a:solidFill>
                  <a:sysClr val="windowText" lastClr="000000"/>
                </a:solidFill>
                <a:latin typeface="メイリオ" panose="020B0604030504040204" pitchFamily="50" charset="-128"/>
                <a:ea typeface="メイリオ" panose="020B0604030504040204" pitchFamily="50" charset="-128"/>
              </a:rPr>
              <a:t>をクリックし</a:t>
            </a:r>
            <a:endParaRPr kumimoji="1" lang="en-US" altLang="ja-JP" sz="1000" dirty="0">
              <a:solidFill>
                <a:sysClr val="windowText" lastClr="000000"/>
              </a:solidFill>
              <a:latin typeface="メイリオ" panose="020B0604030504040204" pitchFamily="50" charset="-128"/>
              <a:ea typeface="メイリオ" panose="020B0604030504040204" pitchFamily="50" charset="-128"/>
            </a:endParaRPr>
          </a:p>
          <a:p>
            <a:r>
              <a:rPr kumimoji="1" lang="ja-JP" altLang="en-US" sz="1000" dirty="0">
                <a:solidFill>
                  <a:sysClr val="windowText" lastClr="000000"/>
                </a:solidFill>
                <a:latin typeface="メイリオ" panose="020B0604030504040204" pitchFamily="50" charset="-128"/>
                <a:ea typeface="メイリオ" panose="020B0604030504040204" pitchFamily="50" charset="-128"/>
              </a:rPr>
              <a:t>　</a:t>
            </a:r>
            <a:r>
              <a:rPr kumimoji="1" lang="ja-JP" altLang="en-US" sz="1000" dirty="0" smtClean="0">
                <a:solidFill>
                  <a:sysClr val="windowText" lastClr="000000"/>
                </a:solidFill>
                <a:latin typeface="メイリオ" panose="020B0604030504040204" pitchFamily="50" charset="-128"/>
                <a:ea typeface="メイリオ" panose="020B0604030504040204" pitchFamily="50" charset="-128"/>
              </a:rPr>
              <a:t>ましょう。</a:t>
            </a:r>
            <a:endParaRPr kumimoji="1" lang="en-US" altLang="ja-JP" sz="1000" dirty="0">
              <a:solidFill>
                <a:sysClr val="windowText" lastClr="000000"/>
              </a:solidFill>
              <a:latin typeface="Meiryo" panose="020B0604030504040204" pitchFamily="34" charset="-128"/>
              <a:ea typeface="Meiryo" panose="020B0604030504040204" pitchFamily="34" charset="-128"/>
            </a:endParaRPr>
          </a:p>
          <a:p>
            <a:endParaRPr lang="ja-JP" altLang="en-US" sz="1000" dirty="0">
              <a:latin typeface="Meiryo" panose="020B0604030504040204" pitchFamily="34" charset="-128"/>
              <a:ea typeface="Meiryo" panose="020B0604030504040204" pitchFamily="34" charset="-128"/>
            </a:endParaRPr>
          </a:p>
        </p:txBody>
      </p:sp>
      <p:sp>
        <p:nvSpPr>
          <p:cNvPr id="10" name="角丸四角形 9">
            <a:extLst>
              <a:ext uri="{FF2B5EF4-FFF2-40B4-BE49-F238E27FC236}">
                <a16:creationId xmlns:a16="http://schemas.microsoft.com/office/drawing/2014/main" id="{2AA549D0-0A7B-6B46-08E6-5C7A27677B57}"/>
              </a:ext>
            </a:extLst>
          </p:cNvPr>
          <p:cNvSpPr/>
          <p:nvPr/>
        </p:nvSpPr>
        <p:spPr>
          <a:xfrm>
            <a:off x="7720255" y="3915757"/>
            <a:ext cx="1153256" cy="315883"/>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a:extLst>
              <a:ext uri="{FF2B5EF4-FFF2-40B4-BE49-F238E27FC236}">
                <a16:creationId xmlns:a16="http://schemas.microsoft.com/office/drawing/2014/main" id="{DA0C3854-BFAF-9A1F-5DA4-664FD456F425}"/>
              </a:ext>
            </a:extLst>
          </p:cNvPr>
          <p:cNvSpPr/>
          <p:nvPr/>
        </p:nvSpPr>
        <p:spPr>
          <a:xfrm>
            <a:off x="1237469" y="5130761"/>
            <a:ext cx="2515631" cy="197211"/>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E9DF7E96-B23C-C2A5-8556-F54349BE3364}"/>
              </a:ext>
            </a:extLst>
          </p:cNvPr>
          <p:cNvGrpSpPr/>
          <p:nvPr/>
        </p:nvGrpSpPr>
        <p:grpSpPr>
          <a:xfrm>
            <a:off x="8763182" y="3429010"/>
            <a:ext cx="833997" cy="434314"/>
            <a:chOff x="8666737" y="4981306"/>
            <a:chExt cx="833997" cy="434314"/>
          </a:xfrm>
        </p:grpSpPr>
        <p:sp>
          <p:nvSpPr>
            <p:cNvPr id="12" name="円形吹き出し 11">
              <a:extLst>
                <a:ext uri="{FF2B5EF4-FFF2-40B4-BE49-F238E27FC236}">
                  <a16:creationId xmlns:a16="http://schemas.microsoft.com/office/drawing/2014/main" id="{1FACDD64-D560-BA0E-131E-9573DC415374}"/>
                </a:ext>
              </a:extLst>
            </p:cNvPr>
            <p:cNvSpPr/>
            <p:nvPr/>
          </p:nvSpPr>
          <p:spPr>
            <a:xfrm>
              <a:off x="8666737" y="4981306"/>
              <a:ext cx="833997" cy="434314"/>
            </a:xfrm>
            <a:prstGeom prst="wedgeEllipseCallout">
              <a:avLst>
                <a:gd name="adj1" fmla="val -32892"/>
                <a:gd name="adj2" fmla="val 5670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0B44F3B-35F9-AC89-A8D9-B5FC9A62BBA2}"/>
                </a:ext>
              </a:extLst>
            </p:cNvPr>
            <p:cNvSpPr txBox="1"/>
            <p:nvPr/>
          </p:nvSpPr>
          <p:spPr>
            <a:xfrm>
              <a:off x="8666737" y="5087604"/>
              <a:ext cx="833996"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クリック</a:t>
              </a:r>
              <a:endParaRPr lang="en-US" altLang="ja-JP" sz="1100" b="1" dirty="0">
                <a:solidFill>
                  <a:srgbClr val="FF6000"/>
                </a:solidFill>
                <a:latin typeface="Meiryo" panose="020B0604030504040204" pitchFamily="34" charset="-128"/>
                <a:ea typeface="Meiryo" panose="020B0604030504040204" pitchFamily="34" charset="-128"/>
              </a:endParaRPr>
            </a:p>
          </p:txBody>
        </p:sp>
      </p:grpSp>
      <p:grpSp>
        <p:nvGrpSpPr>
          <p:cNvPr id="21" name="グループ化 20">
            <a:extLst>
              <a:ext uri="{FF2B5EF4-FFF2-40B4-BE49-F238E27FC236}">
                <a16:creationId xmlns:a16="http://schemas.microsoft.com/office/drawing/2014/main" id="{842921B5-65BC-7FA9-97CD-ECB64058CD1F}"/>
              </a:ext>
            </a:extLst>
          </p:cNvPr>
          <p:cNvGrpSpPr/>
          <p:nvPr/>
        </p:nvGrpSpPr>
        <p:grpSpPr>
          <a:xfrm>
            <a:off x="3704859" y="4841247"/>
            <a:ext cx="840133" cy="451267"/>
            <a:chOff x="8666737" y="4981306"/>
            <a:chExt cx="840133" cy="451267"/>
          </a:xfrm>
        </p:grpSpPr>
        <p:sp>
          <p:nvSpPr>
            <p:cNvPr id="24" name="円形吹き出し 23">
              <a:extLst>
                <a:ext uri="{FF2B5EF4-FFF2-40B4-BE49-F238E27FC236}">
                  <a16:creationId xmlns:a16="http://schemas.microsoft.com/office/drawing/2014/main" id="{C8355CC6-6A4A-0C17-F2A9-45860AD8212C}"/>
                </a:ext>
              </a:extLst>
            </p:cNvPr>
            <p:cNvSpPr/>
            <p:nvPr/>
          </p:nvSpPr>
          <p:spPr>
            <a:xfrm>
              <a:off x="8666737" y="4981306"/>
              <a:ext cx="833997" cy="434314"/>
            </a:xfrm>
            <a:prstGeom prst="wedgeEllipseCallout">
              <a:avLst>
                <a:gd name="adj1" fmla="val -32892"/>
                <a:gd name="adj2" fmla="val 5670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5AEA0051-1B20-63BA-4A7E-300BC976340B}"/>
                </a:ext>
              </a:extLst>
            </p:cNvPr>
            <p:cNvSpPr txBox="1"/>
            <p:nvPr/>
          </p:nvSpPr>
          <p:spPr>
            <a:xfrm>
              <a:off x="8672874" y="5001686"/>
              <a:ext cx="833996"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URL</a:t>
              </a:r>
              <a:r>
                <a:rPr lang="ja-JP" altLang="en-US" sz="1100" b="1">
                  <a:solidFill>
                    <a:srgbClr val="FF6000"/>
                  </a:solidFill>
                  <a:latin typeface="Meiryo" panose="020B0604030504040204" pitchFamily="34" charset="-128"/>
                  <a:ea typeface="Meiryo" panose="020B0604030504040204" pitchFamily="34" charset="-128"/>
                </a:rPr>
                <a:t>を</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クリック</a:t>
              </a:r>
              <a:endParaRPr lang="en-US" altLang="ja-JP" sz="1100" b="1" dirty="0">
                <a:solidFill>
                  <a:srgbClr val="FF600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446814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descr="グラフィカル ユーザー インターフェイス, アプリケーション&#10;&#10;自動的に生成された説明">
            <a:extLst>
              <a:ext uri="{FF2B5EF4-FFF2-40B4-BE49-F238E27FC236}">
                <a16:creationId xmlns:a16="http://schemas.microsoft.com/office/drawing/2014/main" id="{89C672C0-881F-DA90-8CAE-C8B6D9AC157F}"/>
              </a:ext>
            </a:extLst>
          </p:cNvPr>
          <p:cNvPicPr>
            <a:picLocks noChangeAspect="1"/>
          </p:cNvPicPr>
          <p:nvPr/>
        </p:nvPicPr>
        <p:blipFill>
          <a:blip r:embed="rId3"/>
          <a:stretch>
            <a:fillRect/>
          </a:stretch>
        </p:blipFill>
        <p:spPr>
          <a:xfrm>
            <a:off x="6501865" y="2956815"/>
            <a:ext cx="2670335" cy="2599200"/>
          </a:xfrm>
          <a:prstGeom prst="rect">
            <a:avLst/>
          </a:prstGeom>
          <a:effectLst>
            <a:outerShdw blurRad="50800" dist="38100" dir="2700000" algn="tl" rotWithShape="0">
              <a:prstClr val="black">
                <a:alpha val="40000"/>
              </a:prstClr>
            </a:outerShdw>
          </a:effectLst>
        </p:spPr>
      </p:pic>
      <p:pic>
        <p:nvPicPr>
          <p:cNvPr id="31" name="図 30" descr="グラフィカル ユーザー インターフェイス, アプリケーション, Teams&#10;&#10;自動的に生成された説明">
            <a:extLst>
              <a:ext uri="{FF2B5EF4-FFF2-40B4-BE49-F238E27FC236}">
                <a16:creationId xmlns:a16="http://schemas.microsoft.com/office/drawing/2014/main" id="{48E454CF-2F87-744D-195E-F8EED0B967D0}"/>
              </a:ext>
            </a:extLst>
          </p:cNvPr>
          <p:cNvPicPr>
            <a:picLocks noChangeAspect="1"/>
          </p:cNvPicPr>
          <p:nvPr/>
        </p:nvPicPr>
        <p:blipFill>
          <a:blip r:embed="rId4"/>
          <a:stretch>
            <a:fillRect/>
          </a:stretch>
        </p:blipFill>
        <p:spPr>
          <a:xfrm>
            <a:off x="788667" y="2992837"/>
            <a:ext cx="4586825" cy="2599200"/>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38312207-2492-904A-2909-830A76825635}"/>
              </a:ext>
            </a:extLst>
          </p:cNvPr>
          <p:cNvGrpSpPr/>
          <p:nvPr/>
        </p:nvGrpSpPr>
        <p:grpSpPr>
          <a:xfrm>
            <a:off x="1100472" y="2425002"/>
            <a:ext cx="3975263" cy="3591164"/>
            <a:chOff x="1062894" y="2461524"/>
            <a:chExt cx="3975263" cy="3591164"/>
          </a:xfrm>
        </p:grpSpPr>
        <p:sp>
          <p:nvSpPr>
            <p:cNvPr id="20" name="テキスト ボックス 19">
              <a:extLst>
                <a:ext uri="{FF2B5EF4-FFF2-40B4-BE49-F238E27FC236}">
                  <a16:creationId xmlns:a16="http://schemas.microsoft.com/office/drawing/2014/main" id="{861EDC38-4489-CA9A-75A8-650462448AB2}"/>
                </a:ext>
              </a:extLst>
            </p:cNvPr>
            <p:cNvSpPr txBox="1"/>
            <p:nvPr/>
          </p:nvSpPr>
          <p:spPr>
            <a:xfrm>
              <a:off x="1319044" y="2461524"/>
              <a:ext cx="3719113" cy="384721"/>
            </a:xfrm>
            <a:prstGeom prst="rect">
              <a:avLst/>
            </a:prstGeom>
            <a:noFill/>
          </p:spPr>
          <p:txBody>
            <a:bodyPr wrap="square">
              <a:spAutoFit/>
            </a:bodyPr>
            <a:lstStyle/>
            <a:p>
              <a:endParaRPr lang="ja-JP" altLang="en-US" sz="1900" b="1">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BD9123E9-F367-B536-A50A-2C1218204E7F}"/>
                </a:ext>
              </a:extLst>
            </p:cNvPr>
            <p:cNvSpPr txBox="1"/>
            <p:nvPr/>
          </p:nvSpPr>
          <p:spPr>
            <a:xfrm>
              <a:off x="1062894" y="5806467"/>
              <a:ext cx="3606583" cy="246221"/>
            </a:xfrm>
            <a:prstGeom prst="rect">
              <a:avLst/>
            </a:prstGeom>
            <a:noFill/>
          </p:spPr>
          <p:txBody>
            <a:bodyPr wrap="square">
              <a:spAutoFit/>
            </a:bodyPr>
            <a:lstStyle/>
            <a:p>
              <a:endParaRPr lang="ja-JP" altLang="en-US" sz="1000">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6006F34C-3753-69AB-0AEC-F556F4C4E3FE}"/>
              </a:ext>
            </a:extLst>
          </p:cNvPr>
          <p:cNvGrpSpPr/>
          <p:nvPr/>
        </p:nvGrpSpPr>
        <p:grpSpPr>
          <a:xfrm>
            <a:off x="5940237" y="2236324"/>
            <a:ext cx="4788364" cy="1049535"/>
            <a:chOff x="5911758" y="2328429"/>
            <a:chExt cx="4788364" cy="1049535"/>
          </a:xfrm>
        </p:grpSpPr>
        <p:sp>
          <p:nvSpPr>
            <p:cNvPr id="13" name="テキスト ボックス 12">
              <a:extLst>
                <a:ext uri="{FF2B5EF4-FFF2-40B4-BE49-F238E27FC236}">
                  <a16:creationId xmlns:a16="http://schemas.microsoft.com/office/drawing/2014/main" id="{F4BF450C-AC00-99A6-210B-CD22CB626886}"/>
                </a:ext>
              </a:extLst>
            </p:cNvPr>
            <p:cNvSpPr txBox="1"/>
            <p:nvPr/>
          </p:nvSpPr>
          <p:spPr>
            <a:xfrm>
              <a:off x="5911758" y="2328429"/>
              <a:ext cx="4788364" cy="677108"/>
            </a:xfrm>
            <a:prstGeom prst="rect">
              <a:avLst/>
            </a:prstGeom>
            <a:noFill/>
          </p:spPr>
          <p:txBody>
            <a:bodyPr wrap="square">
              <a:spAutoFit/>
            </a:bodyPr>
            <a:lstStyle/>
            <a:p>
              <a:r>
                <a:rPr lang="ja-JP" altLang="en-US" sz="1900" b="1" dirty="0">
                  <a:latin typeface="Meiryo" panose="020B0604030504040204" pitchFamily="34" charset="-128"/>
                  <a:ea typeface="Meiryo" panose="020B0604030504040204" pitchFamily="34" charset="-128"/>
                </a:rPr>
                <a:t>「</a:t>
              </a:r>
              <a:r>
                <a:rPr lang="en-US" altLang="ja-JP" sz="1900" b="1" dirty="0">
                  <a:latin typeface="Meiryo" panose="020B0604030504040204" pitchFamily="34" charset="-128"/>
                  <a:ea typeface="Meiryo" panose="020B0604030504040204" pitchFamily="34" charset="-128"/>
                </a:rPr>
                <a:t>Teams</a:t>
              </a:r>
              <a:r>
                <a:rPr lang="ja-JP" altLang="en-US" sz="1900" b="1" dirty="0">
                  <a:latin typeface="Meiryo" panose="020B0604030504040204" pitchFamily="34" charset="-128"/>
                  <a:ea typeface="Meiryo" panose="020B0604030504040204" pitchFamily="34" charset="-128"/>
                </a:rPr>
                <a:t>アプリを開く」を</a:t>
              </a:r>
              <a:r>
                <a:rPr lang="ja-JP" altLang="en-US" sz="1900" b="1" dirty="0" smtClean="0">
                  <a:latin typeface="Meiryo" panose="020B0604030504040204" pitchFamily="34" charset="-128"/>
                  <a:ea typeface="Meiryo" panose="020B0604030504040204" pitchFamily="34" charset="-128"/>
                </a:rPr>
                <a:t>クリックし、</a:t>
              </a:r>
              <a:endParaRPr lang="en-US" altLang="ja-JP" sz="1900" b="1" dirty="0" smtClean="0">
                <a:latin typeface="Meiryo" panose="020B0604030504040204" pitchFamily="34" charset="-128"/>
                <a:ea typeface="Meiryo" panose="020B0604030504040204" pitchFamily="34" charset="-128"/>
              </a:endParaRPr>
            </a:p>
            <a:p>
              <a:r>
                <a:rPr lang="ja-JP" altLang="en-US" sz="1900" b="1" dirty="0" smtClean="0">
                  <a:latin typeface="Meiryo" panose="020B0604030504040204" pitchFamily="34" charset="-128"/>
                  <a:ea typeface="Meiryo" panose="020B0604030504040204" pitchFamily="34" charset="-128"/>
                </a:rPr>
                <a:t>アカウント</a:t>
              </a:r>
              <a:r>
                <a:rPr lang="en-US" altLang="ja-JP" sz="1900" b="1" dirty="0" smtClean="0">
                  <a:latin typeface="Meiryo" panose="020B0604030504040204" pitchFamily="34" charset="-128"/>
                  <a:ea typeface="Meiryo" panose="020B0604030504040204" pitchFamily="34" charset="-128"/>
                </a:rPr>
                <a:t>ID</a:t>
              </a:r>
              <a:r>
                <a:rPr lang="ja-JP" altLang="en-US" sz="1900" b="1" dirty="0" smtClean="0">
                  <a:latin typeface="Meiryo" panose="020B0604030504040204" pitchFamily="34" charset="-128"/>
                  <a:ea typeface="Meiryo" panose="020B0604030504040204" pitchFamily="34" charset="-128"/>
                </a:rPr>
                <a:t>を入力</a:t>
              </a:r>
              <a:endParaRPr lang="en-US" altLang="ja-JP" sz="1900" b="1" dirty="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C2B4A91-CD17-6A82-2C44-DB7234664BF4}"/>
                </a:ext>
              </a:extLst>
            </p:cNvPr>
            <p:cNvSpPr txBox="1"/>
            <p:nvPr/>
          </p:nvSpPr>
          <p:spPr>
            <a:xfrm>
              <a:off x="8495630" y="3131743"/>
              <a:ext cx="1380476" cy="246221"/>
            </a:xfrm>
            <a:prstGeom prst="rect">
              <a:avLst/>
            </a:prstGeom>
            <a:noFill/>
          </p:spPr>
          <p:txBody>
            <a:bodyPr wrap="square">
              <a:spAutoFit/>
            </a:bodyPr>
            <a:lstStyle/>
            <a:p>
              <a:endParaRPr lang="ja-JP" altLang="en-US" sz="1000">
                <a:latin typeface="Meiryo" panose="020B0604030504040204" pitchFamily="34" charset="-128"/>
                <a:ea typeface="Meiryo" panose="020B0604030504040204" pitchFamily="34" charset="-128"/>
              </a:endParaRPr>
            </a:p>
          </p:txBody>
        </p:sp>
      </p:grpSp>
      <p:sp>
        <p:nvSpPr>
          <p:cNvPr id="26" name="テキスト ボックス 25">
            <a:extLst>
              <a:ext uri="{FF2B5EF4-FFF2-40B4-BE49-F238E27FC236}">
                <a16:creationId xmlns:a16="http://schemas.microsoft.com/office/drawing/2014/main" id="{4799CCD3-7A81-7C8F-38C8-364605734831}"/>
              </a:ext>
            </a:extLst>
          </p:cNvPr>
          <p:cNvSpPr txBox="1"/>
          <p:nvPr/>
        </p:nvSpPr>
        <p:spPr>
          <a:xfrm>
            <a:off x="1264463" y="2413081"/>
            <a:ext cx="4362613" cy="384721"/>
          </a:xfrm>
          <a:prstGeom prst="rect">
            <a:avLst/>
          </a:prstGeom>
          <a:noFill/>
        </p:spPr>
        <p:txBody>
          <a:bodyPr wrap="square">
            <a:spAutoFit/>
          </a:bodyPr>
          <a:lstStyle/>
          <a:p>
            <a:r>
              <a:rPr lang="ja-JP" altLang="en-US" sz="1900" b="1" dirty="0">
                <a:latin typeface="Meiryo" panose="020B0604030504040204" pitchFamily="34" charset="-128"/>
                <a:ea typeface="Meiryo" panose="020B0604030504040204" pitchFamily="34" charset="-128"/>
              </a:rPr>
              <a:t>ダウンロードしたファイルを開く</a:t>
            </a:r>
          </a:p>
        </p:txBody>
      </p:sp>
      <p:sp>
        <p:nvSpPr>
          <p:cNvPr id="27" name="テキスト ボックス 26">
            <a:extLst>
              <a:ext uri="{FF2B5EF4-FFF2-40B4-BE49-F238E27FC236}">
                <a16:creationId xmlns:a16="http://schemas.microsoft.com/office/drawing/2014/main" id="{FFC4FF8C-09F2-21A4-31AC-2A66ECBA74EC}"/>
              </a:ext>
            </a:extLst>
          </p:cNvPr>
          <p:cNvSpPr txBox="1"/>
          <p:nvPr/>
        </p:nvSpPr>
        <p:spPr>
          <a:xfrm>
            <a:off x="861990" y="5956256"/>
            <a:ext cx="4679778" cy="400110"/>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左下</a:t>
            </a:r>
            <a:r>
              <a:rPr lang="ja-JP" altLang="en-US" sz="1000" dirty="0" smtClean="0">
                <a:latin typeface="Meiryo" panose="020B0604030504040204" pitchFamily="34" charset="-128"/>
                <a:ea typeface="Meiryo" panose="020B0604030504040204" pitchFamily="34" charset="-128"/>
              </a:rPr>
              <a:t>（</a:t>
            </a:r>
            <a:r>
              <a:rPr lang="ja-JP" altLang="en-US" sz="1000" dirty="0">
                <a:latin typeface="Meiryo" panose="020B0604030504040204" pitchFamily="34" charset="-128"/>
                <a:ea typeface="Meiryo" panose="020B0604030504040204" pitchFamily="34" charset="-128"/>
              </a:rPr>
              <a:t>もしく</a:t>
            </a:r>
            <a:r>
              <a:rPr lang="ja-JP" altLang="en-US" sz="1000" dirty="0" smtClean="0">
                <a:latin typeface="Meiryo" panose="020B0604030504040204" pitchFamily="34" charset="-128"/>
                <a:ea typeface="Meiryo" panose="020B0604030504040204" pitchFamily="34" charset="-128"/>
              </a:rPr>
              <a:t>は</a:t>
            </a:r>
            <a:r>
              <a:rPr lang="ja-JP" altLang="en-US" sz="1000" dirty="0">
                <a:latin typeface="Meiryo" panose="020B0604030504040204" pitchFamily="34" charset="-128"/>
                <a:ea typeface="Meiryo" panose="020B0604030504040204" pitchFamily="34" charset="-128"/>
              </a:rPr>
              <a:t>右上</a:t>
            </a:r>
            <a:r>
              <a:rPr lang="ja-JP" altLang="en-US" sz="1000" dirty="0" smtClean="0">
                <a:latin typeface="Meiryo" panose="020B0604030504040204" pitchFamily="34" charset="-128"/>
                <a:ea typeface="Meiryo" panose="020B0604030504040204" pitchFamily="34" charset="-128"/>
              </a:rPr>
              <a:t>）</a:t>
            </a:r>
            <a:r>
              <a:rPr lang="ja-JP" altLang="en-US" sz="1000" dirty="0">
                <a:latin typeface="Meiryo" panose="020B0604030504040204" pitchFamily="34" charset="-128"/>
                <a:ea typeface="Meiryo" panose="020B0604030504040204" pitchFamily="34" charset="-128"/>
              </a:rPr>
              <a:t>に、ダウンロードされたファイルが表示されるので、</a:t>
            </a:r>
            <a:endParaRPr lang="en-US" altLang="ja-JP" sz="1000" dirty="0">
              <a:latin typeface="Meiryo" panose="020B0604030504040204" pitchFamily="34" charset="-128"/>
              <a:ea typeface="Meiryo" panose="020B0604030504040204" pitchFamily="34" charset="-128"/>
            </a:endParaRPr>
          </a:p>
          <a:p>
            <a:r>
              <a:rPr lang="ja-JP" altLang="en-US" sz="1000" dirty="0">
                <a:latin typeface="Meiryo" panose="020B0604030504040204" pitchFamily="34" charset="-128"/>
                <a:ea typeface="Meiryo" panose="020B0604030504040204" pitchFamily="34" charset="-128"/>
              </a:rPr>
              <a:t>クリックすると、インストールが</a:t>
            </a:r>
            <a:r>
              <a:rPr lang="ja-JP" altLang="en-US" sz="1000" dirty="0" smtClean="0">
                <a:latin typeface="Meiryo" panose="020B0604030504040204" pitchFamily="34" charset="-128"/>
                <a:ea typeface="Meiryo" panose="020B0604030504040204" pitchFamily="34" charset="-128"/>
              </a:rPr>
              <a:t>始まります。</a:t>
            </a:r>
            <a:endParaRPr lang="ja-JP" altLang="en-US" sz="1000" dirty="0">
              <a:latin typeface="Meiryo" panose="020B0604030504040204" pitchFamily="34" charset="-128"/>
              <a:ea typeface="Meiryo" panose="020B0604030504040204" pitchFamily="34" charset="-128"/>
            </a:endParaRPr>
          </a:p>
        </p:txBody>
      </p:sp>
      <p:sp>
        <p:nvSpPr>
          <p:cNvPr id="34" name="円/楕円 33">
            <a:extLst>
              <a:ext uri="{FF2B5EF4-FFF2-40B4-BE49-F238E27FC236}">
                <a16:creationId xmlns:a16="http://schemas.microsoft.com/office/drawing/2014/main" id="{4AE0842F-9FC7-D17B-6E49-994C4B04FBE4}"/>
              </a:ext>
            </a:extLst>
          </p:cNvPr>
          <p:cNvSpPr/>
          <p:nvPr/>
        </p:nvSpPr>
        <p:spPr>
          <a:xfrm>
            <a:off x="828735" y="2299029"/>
            <a:ext cx="468319" cy="468319"/>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290785"/>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grpSp>
        <p:nvGrpSpPr>
          <p:cNvPr id="9" name="グループ化 8">
            <a:extLst>
              <a:ext uri="{FF2B5EF4-FFF2-40B4-BE49-F238E27FC236}">
                <a16:creationId xmlns:a16="http://schemas.microsoft.com/office/drawing/2014/main" id="{53E0EA6F-5492-A5D6-D8A9-87C413E3EFE1}"/>
              </a:ext>
            </a:extLst>
          </p:cNvPr>
          <p:cNvGrpSpPr/>
          <p:nvPr/>
        </p:nvGrpSpPr>
        <p:grpSpPr>
          <a:xfrm>
            <a:off x="5486506" y="2340719"/>
            <a:ext cx="468319" cy="553998"/>
            <a:chOff x="6905297" y="2413915"/>
            <a:chExt cx="468319" cy="553998"/>
          </a:xfrm>
        </p:grpSpPr>
        <p:sp>
          <p:nvSpPr>
            <p:cNvPr id="36" name="円/楕円 35">
              <a:extLst>
                <a:ext uri="{FF2B5EF4-FFF2-40B4-BE49-F238E27FC236}">
                  <a16:creationId xmlns:a16="http://schemas.microsoft.com/office/drawing/2014/main" id="{6BD7FEFB-55FA-407A-90C4-9AC7E62AE007}"/>
                </a:ext>
              </a:extLst>
            </p:cNvPr>
            <p:cNvSpPr/>
            <p:nvPr/>
          </p:nvSpPr>
          <p:spPr>
            <a:xfrm>
              <a:off x="6905297" y="2413915"/>
              <a:ext cx="468319" cy="468319"/>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3DE4E271-6605-C0E3-B62B-2B6C77809457}"/>
                </a:ext>
              </a:extLst>
            </p:cNvPr>
            <p:cNvSpPr txBox="1"/>
            <p:nvPr/>
          </p:nvSpPr>
          <p:spPr>
            <a:xfrm>
              <a:off x="6980672" y="2413915"/>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grpSp>
      <p:sp>
        <p:nvSpPr>
          <p:cNvPr id="8" name="テキスト ボックス 7">
            <a:extLst>
              <a:ext uri="{FF2B5EF4-FFF2-40B4-BE49-F238E27FC236}">
                <a16:creationId xmlns:a16="http://schemas.microsoft.com/office/drawing/2014/main" id="{FC05FFAE-48B1-3CEF-70F6-8A8B6413E831}"/>
              </a:ext>
            </a:extLst>
          </p:cNvPr>
          <p:cNvSpPr txBox="1"/>
          <p:nvPr/>
        </p:nvSpPr>
        <p:spPr>
          <a:xfrm>
            <a:off x="2735687" y="3992984"/>
            <a:ext cx="184731" cy="369332"/>
          </a:xfrm>
          <a:prstGeom prst="rect">
            <a:avLst/>
          </a:prstGeom>
          <a:noFill/>
        </p:spPr>
        <p:txBody>
          <a:bodyPr wrap="none" rtlCol="0">
            <a:spAutoFit/>
          </a:bodyPr>
          <a:lstStyle/>
          <a:p>
            <a:endParaRPr kumimoji="1" lang="ja-JP" altLang="en-US"/>
          </a:p>
        </p:txBody>
      </p:sp>
      <p:sp>
        <p:nvSpPr>
          <p:cNvPr id="15" name="角丸四角形 14">
            <a:extLst>
              <a:ext uri="{FF2B5EF4-FFF2-40B4-BE49-F238E27FC236}">
                <a16:creationId xmlns:a16="http://schemas.microsoft.com/office/drawing/2014/main" id="{F0799D74-FA01-057E-A999-1BF948C4B53D}"/>
              </a:ext>
            </a:extLst>
          </p:cNvPr>
          <p:cNvSpPr/>
          <p:nvPr/>
        </p:nvSpPr>
        <p:spPr>
          <a:xfrm>
            <a:off x="788666" y="5417460"/>
            <a:ext cx="763257" cy="174869"/>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形吹き出し 18">
            <a:extLst>
              <a:ext uri="{FF2B5EF4-FFF2-40B4-BE49-F238E27FC236}">
                <a16:creationId xmlns:a16="http://schemas.microsoft.com/office/drawing/2014/main" id="{EE939D88-C8A4-A5C1-53CC-7D462C9BDF10}"/>
              </a:ext>
            </a:extLst>
          </p:cNvPr>
          <p:cNvSpPr/>
          <p:nvPr/>
        </p:nvSpPr>
        <p:spPr>
          <a:xfrm>
            <a:off x="1221639" y="5572475"/>
            <a:ext cx="805182" cy="313721"/>
          </a:xfrm>
          <a:prstGeom prst="wedgeEllipseCallout">
            <a:avLst>
              <a:gd name="adj1" fmla="val -12259"/>
              <a:gd name="adj2" fmla="val -80140"/>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29" name="角丸四角形 28">
            <a:extLst>
              <a:ext uri="{FF2B5EF4-FFF2-40B4-BE49-F238E27FC236}">
                <a16:creationId xmlns:a16="http://schemas.microsoft.com/office/drawing/2014/main" id="{38C00518-B029-386C-9FED-FBBDD6D77451}"/>
              </a:ext>
            </a:extLst>
          </p:cNvPr>
          <p:cNvSpPr/>
          <p:nvPr/>
        </p:nvSpPr>
        <p:spPr>
          <a:xfrm>
            <a:off x="8044719" y="4582544"/>
            <a:ext cx="578563" cy="24816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a:extLst>
              <a:ext uri="{FF2B5EF4-FFF2-40B4-BE49-F238E27FC236}">
                <a16:creationId xmlns:a16="http://schemas.microsoft.com/office/drawing/2014/main" id="{D090DDFE-F88E-E6C8-F223-BE5CA3546E0B}"/>
              </a:ext>
            </a:extLst>
          </p:cNvPr>
          <p:cNvSpPr/>
          <p:nvPr/>
        </p:nvSpPr>
        <p:spPr>
          <a:xfrm>
            <a:off x="7047444" y="4114150"/>
            <a:ext cx="1525708" cy="24816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形吹き出し 43">
            <a:extLst>
              <a:ext uri="{FF2B5EF4-FFF2-40B4-BE49-F238E27FC236}">
                <a16:creationId xmlns:a16="http://schemas.microsoft.com/office/drawing/2014/main" id="{98235C12-2A67-E4E3-2ED0-D71F063B4E54}"/>
              </a:ext>
            </a:extLst>
          </p:cNvPr>
          <p:cNvSpPr/>
          <p:nvPr/>
        </p:nvSpPr>
        <p:spPr>
          <a:xfrm>
            <a:off x="8687682" y="3872989"/>
            <a:ext cx="1437516" cy="610016"/>
          </a:xfrm>
          <a:prstGeom prst="wedgeEllipseCallout">
            <a:avLst>
              <a:gd name="adj1" fmla="val -56832"/>
              <a:gd name="adj2" fmla="val 1705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45" name="角丸四角形 44">
            <a:extLst>
              <a:ext uri="{FF2B5EF4-FFF2-40B4-BE49-F238E27FC236}">
                <a16:creationId xmlns:a16="http://schemas.microsoft.com/office/drawing/2014/main" id="{55BE46E3-070C-E6C7-C6CD-608ED623E6A3}"/>
              </a:ext>
            </a:extLst>
          </p:cNvPr>
          <p:cNvSpPr/>
          <p:nvPr/>
        </p:nvSpPr>
        <p:spPr>
          <a:xfrm>
            <a:off x="4186706" y="3023291"/>
            <a:ext cx="1196742" cy="181586"/>
          </a:xfrm>
          <a:prstGeom prst="roundRect">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9E0CD319-F6FF-5047-6358-B9AF9C4CFAF3}"/>
              </a:ext>
            </a:extLst>
          </p:cNvPr>
          <p:cNvSpPr txBox="1"/>
          <p:nvPr/>
        </p:nvSpPr>
        <p:spPr>
          <a:xfrm>
            <a:off x="6488273" y="5927340"/>
            <a:ext cx="3028766" cy="400110"/>
          </a:xfrm>
          <a:prstGeom prst="rect">
            <a:avLst/>
          </a:prstGeom>
          <a:noFill/>
        </p:spPr>
        <p:txBody>
          <a:bodyPr wrap="square">
            <a:spAutoFit/>
          </a:bodyPr>
          <a:lstStyle/>
          <a:p>
            <a:r>
              <a:rPr lang="ja-JP" altLang="en-US" sz="1000" dirty="0">
                <a:latin typeface="Meiryo" panose="020B0604030504040204" pitchFamily="34" charset="-128"/>
                <a:ea typeface="Meiryo" panose="020B0604030504040204" pitchFamily="34" charset="-128"/>
              </a:rPr>
              <a:t>インストールが完了後に、</a:t>
            </a:r>
            <a:r>
              <a:rPr lang="en-US" altLang="ja-JP" sz="1000" dirty="0">
                <a:latin typeface="Meiryo" panose="020B0604030504040204" pitchFamily="34" charset="-128"/>
                <a:ea typeface="Meiryo" panose="020B0604030504040204" pitchFamily="34" charset="-128"/>
              </a:rPr>
              <a:t>Teams</a:t>
            </a:r>
            <a:r>
              <a:rPr lang="ja-JP" altLang="en-US" sz="1000" dirty="0">
                <a:latin typeface="Meiryo" panose="020B0604030504040204" pitchFamily="34" charset="-128"/>
                <a:ea typeface="Meiryo" panose="020B0604030504040204" pitchFamily="34" charset="-128"/>
              </a:rPr>
              <a:t>アプリを起動</a:t>
            </a:r>
            <a:r>
              <a:rPr lang="ja-JP" altLang="en-US" sz="1000" dirty="0" smtClean="0">
                <a:latin typeface="Meiryo" panose="020B0604030504040204" pitchFamily="34" charset="-128"/>
                <a:ea typeface="Meiryo" panose="020B0604030504040204" pitchFamily="34" charset="-128"/>
              </a:rPr>
              <a:t>し、</a:t>
            </a:r>
            <a:endParaRPr lang="en-US" altLang="ja-JP" sz="1000" dirty="0">
              <a:latin typeface="Meiryo" panose="020B0604030504040204" pitchFamily="34" charset="-128"/>
              <a:ea typeface="Meiryo" panose="020B0604030504040204" pitchFamily="34" charset="-128"/>
            </a:endParaRPr>
          </a:p>
          <a:p>
            <a:r>
              <a:rPr lang="en-US" altLang="ja-JP" sz="1000" dirty="0">
                <a:latin typeface="Meiryo" panose="020B0604030504040204" pitchFamily="34" charset="-128"/>
                <a:ea typeface="Meiryo" panose="020B0604030504040204" pitchFamily="34" charset="-128"/>
              </a:rPr>
              <a:t>Microsoft</a:t>
            </a:r>
            <a:r>
              <a:rPr lang="ja-JP" altLang="en-US" sz="1000" dirty="0">
                <a:latin typeface="Meiryo" panose="020B0604030504040204" pitchFamily="34" charset="-128"/>
                <a:ea typeface="Meiryo" panose="020B0604030504040204" pitchFamily="34" charset="-128"/>
              </a:rPr>
              <a:t>アウントのログインを</a:t>
            </a:r>
            <a:r>
              <a:rPr lang="ja-JP" altLang="en-US" sz="1000" dirty="0" smtClean="0">
                <a:latin typeface="Meiryo" panose="020B0604030504040204" pitchFamily="34" charset="-128"/>
                <a:ea typeface="Meiryo" panose="020B0604030504040204" pitchFamily="34" charset="-128"/>
              </a:rPr>
              <a:t>行います。</a:t>
            </a:r>
            <a:endParaRPr lang="en-US" altLang="ja-JP" sz="1000" dirty="0">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DB6809BA-FA9A-01E7-1178-20A2E275E0AD}"/>
              </a:ext>
            </a:extLst>
          </p:cNvPr>
          <p:cNvSpPr txBox="1"/>
          <p:nvPr/>
        </p:nvSpPr>
        <p:spPr>
          <a:xfrm>
            <a:off x="2553092" y="2986822"/>
            <a:ext cx="1333317" cy="600164"/>
          </a:xfrm>
          <a:prstGeom prst="rect">
            <a:avLst/>
          </a:prstGeom>
          <a:noFill/>
        </p:spPr>
        <p:txBody>
          <a:bodyPr wrap="square">
            <a:spAutoFit/>
          </a:bodyPr>
          <a:lstStyle/>
          <a:p>
            <a:r>
              <a:rPr lang="ja-JP" altLang="en-US" sz="1100" b="1">
                <a:solidFill>
                  <a:srgbClr val="FF6B00"/>
                </a:solidFill>
                <a:latin typeface="Meiryo" panose="020B0604030504040204" pitchFamily="34" charset="-128"/>
                <a:ea typeface="Meiryo" panose="020B0604030504040204" pitchFamily="34" charset="-128"/>
              </a:rPr>
              <a:t>ここにファイルが</a:t>
            </a:r>
            <a:endParaRPr lang="en-US" altLang="ja-JP" sz="1100" b="1" dirty="0">
              <a:solidFill>
                <a:srgbClr val="FF6B00"/>
              </a:solidFill>
              <a:latin typeface="Meiryo" panose="020B0604030504040204" pitchFamily="34" charset="-128"/>
              <a:ea typeface="Meiryo" panose="020B0604030504040204" pitchFamily="34" charset="-128"/>
            </a:endParaRPr>
          </a:p>
          <a:p>
            <a:r>
              <a:rPr lang="ja-JP" altLang="en-US" sz="1100" b="1">
                <a:solidFill>
                  <a:srgbClr val="FF6B00"/>
                </a:solidFill>
                <a:latin typeface="Meiryo" panose="020B0604030504040204" pitchFamily="34" charset="-128"/>
                <a:ea typeface="Meiryo" panose="020B0604030504040204" pitchFamily="34" charset="-128"/>
              </a:rPr>
              <a:t>表示される</a:t>
            </a:r>
            <a:endParaRPr lang="en-US" altLang="ja-JP" sz="1100" b="1" dirty="0">
              <a:solidFill>
                <a:srgbClr val="FF6B00"/>
              </a:solidFill>
              <a:latin typeface="Meiryo" panose="020B0604030504040204" pitchFamily="34" charset="-128"/>
              <a:ea typeface="Meiryo" panose="020B0604030504040204" pitchFamily="34" charset="-128"/>
            </a:endParaRPr>
          </a:p>
          <a:p>
            <a:r>
              <a:rPr lang="ja-JP" altLang="en-US" sz="1100" b="1">
                <a:solidFill>
                  <a:srgbClr val="FF6B00"/>
                </a:solidFill>
                <a:latin typeface="Meiryo" panose="020B0604030504040204" pitchFamily="34" charset="-128"/>
                <a:ea typeface="Meiryo" panose="020B0604030504040204" pitchFamily="34" charset="-128"/>
              </a:rPr>
              <a:t>場合もある</a:t>
            </a:r>
            <a:endParaRPr lang="ja-JP" altLang="en-US" sz="1100" b="1" dirty="0">
              <a:solidFill>
                <a:srgbClr val="FF6B00"/>
              </a:solidFill>
              <a:latin typeface="Meiryo" panose="020B0604030504040204" pitchFamily="34" charset="-128"/>
              <a:ea typeface="Meiryo" panose="020B0604030504040204" pitchFamily="34" charset="-128"/>
            </a:endParaRPr>
          </a:p>
        </p:txBody>
      </p:sp>
      <p:sp>
        <p:nvSpPr>
          <p:cNvPr id="2" name="テキスト ボックス 1">
            <a:extLst>
              <a:ext uri="{FF2B5EF4-FFF2-40B4-BE49-F238E27FC236}">
                <a16:creationId xmlns:a16="http://schemas.microsoft.com/office/drawing/2014/main" id="{68E458C6-B60A-1D85-720B-ECE48FA6B02A}"/>
              </a:ext>
            </a:extLst>
          </p:cNvPr>
          <p:cNvSpPr txBox="1"/>
          <p:nvPr/>
        </p:nvSpPr>
        <p:spPr>
          <a:xfrm>
            <a:off x="2033429" y="310607"/>
            <a:ext cx="5347252"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a:t>
            </a:r>
            <a:r>
              <a:rPr lang="en-US" altLang="ja-JP" sz="1600" b="1" dirty="0">
                <a:latin typeface="Meiryo" panose="020B0604030504040204" pitchFamily="34" charset="-128"/>
                <a:ea typeface="Meiryo" panose="020B0604030504040204" pitchFamily="34" charset="-128"/>
              </a:rPr>
              <a:t>Teams</a:t>
            </a:r>
            <a:r>
              <a:rPr lang="ja-JP" altLang="en-US" sz="1400" b="1">
                <a:latin typeface="Meiryo" panose="020B0604030504040204" pitchFamily="34" charset="-128"/>
                <a:ea typeface="Meiryo" panose="020B0604030504040204" pitchFamily="34" charset="-128"/>
              </a:rPr>
              <a:t>基礎編］</a:t>
            </a:r>
            <a:endParaRPr lang="ja-JP" altLang="en-US" sz="1400" b="1" dirty="0">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0FDA7507-1161-85DD-5A13-95962A9BF050}"/>
              </a:ext>
            </a:extLst>
          </p:cNvPr>
          <p:cNvGrpSpPr/>
          <p:nvPr/>
        </p:nvGrpSpPr>
        <p:grpSpPr>
          <a:xfrm>
            <a:off x="604646" y="0"/>
            <a:ext cx="1351370" cy="1035439"/>
            <a:chOff x="604646" y="0"/>
            <a:chExt cx="1351370" cy="1035439"/>
          </a:xfrm>
          <a:solidFill>
            <a:srgbClr val="00A478"/>
          </a:solidFill>
        </p:grpSpPr>
        <p:sp>
          <p:nvSpPr>
            <p:cNvPr id="5" name="片側の 2 つの角を切り取った四角形 4">
              <a:extLst>
                <a:ext uri="{FF2B5EF4-FFF2-40B4-BE49-F238E27FC236}">
                  <a16:creationId xmlns:a16="http://schemas.microsoft.com/office/drawing/2014/main" id="{EAB1593D-AD0D-D485-0675-E59A0622EAA6}"/>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片側の 2 つの角を切り取った四角形 6">
              <a:extLst>
                <a:ext uri="{FF2B5EF4-FFF2-40B4-BE49-F238E27FC236}">
                  <a16:creationId xmlns:a16="http://schemas.microsoft.com/office/drawing/2014/main" id="{21FDA804-9335-FE23-700A-3D0823883A68}"/>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F0DAB71-FDF6-90B2-8AA5-69952FD8F165}"/>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sp>
        <p:nvSpPr>
          <p:cNvPr id="11" name="テキスト ボックス 10">
            <a:extLst>
              <a:ext uri="{FF2B5EF4-FFF2-40B4-BE49-F238E27FC236}">
                <a16:creationId xmlns:a16="http://schemas.microsoft.com/office/drawing/2014/main" id="{FDE2C6CB-B882-F40F-3B30-BAD6CD952319}"/>
              </a:ext>
            </a:extLst>
          </p:cNvPr>
          <p:cNvSpPr txBox="1"/>
          <p:nvPr/>
        </p:nvSpPr>
        <p:spPr>
          <a:xfrm>
            <a:off x="2005408" y="642485"/>
            <a:ext cx="8327898" cy="369332"/>
          </a:xfrm>
          <a:prstGeom prst="rect">
            <a:avLst/>
          </a:prstGeom>
          <a:noFill/>
        </p:spPr>
        <p:txBody>
          <a:bodyPr wrap="square">
            <a:spAutoFit/>
          </a:bodyPr>
          <a:lstStyle/>
          <a:p>
            <a:r>
              <a:rPr lang="en-US" altLang="ja-JP" b="1" dirty="0">
                <a:latin typeface="Meiryo" panose="020B0604030504040204" pitchFamily="34" charset="-128"/>
                <a:ea typeface="Meiryo" panose="020B0604030504040204" pitchFamily="34" charset="-128"/>
              </a:rPr>
              <a:t>4</a:t>
            </a:r>
            <a:r>
              <a:rPr lang="en-US" altLang="ja-JP" sz="1800" b="1" dirty="0">
                <a:latin typeface="Meiryo" panose="020B0604030504040204" pitchFamily="34" charset="-128"/>
                <a:ea typeface="Meiryo" panose="020B0604030504040204" pitchFamily="34" charset="-128"/>
              </a:rPr>
              <a:t>. </a:t>
            </a:r>
            <a:r>
              <a:rPr lang="ja-JP" altLang="en-US" sz="1800" b="1">
                <a:latin typeface="Meiryo" panose="020B0604030504040204" pitchFamily="34" charset="-128"/>
                <a:ea typeface="Meiryo" panose="020B0604030504040204" pitchFamily="34" charset="-128"/>
              </a:rPr>
              <a:t>招待されたメールから</a:t>
            </a:r>
            <a:r>
              <a:rPr lang="en-US" altLang="ja-JP" sz="1800" b="1" dirty="0">
                <a:latin typeface="Meiryo" panose="020B0604030504040204" pitchFamily="34" charset="-128"/>
                <a:ea typeface="Meiryo" panose="020B0604030504040204" pitchFamily="34" charset="-128"/>
              </a:rPr>
              <a:t>Teams</a:t>
            </a:r>
            <a:r>
              <a:rPr lang="ja-JP" altLang="en-US" sz="1800" b="1">
                <a:latin typeface="Meiryo" panose="020B0604030504040204" pitchFamily="34" charset="-128"/>
                <a:ea typeface="Meiryo" panose="020B0604030504040204" pitchFamily="34" charset="-128"/>
              </a:rPr>
              <a:t>ミーティングに参加する</a:t>
            </a:r>
            <a:endParaRPr lang="ja-JP" altLang="en-US" sz="1800" b="1" dirty="0">
              <a:latin typeface="Meiryo" panose="020B0604030504040204" pitchFamily="34" charset="-128"/>
              <a:ea typeface="Meiryo" panose="020B0604030504040204" pitchFamily="34" charset="-128"/>
            </a:endParaRPr>
          </a:p>
        </p:txBody>
      </p:sp>
      <p:sp>
        <p:nvSpPr>
          <p:cNvPr id="28" name="円形吹き出し 27">
            <a:extLst>
              <a:ext uri="{FF2B5EF4-FFF2-40B4-BE49-F238E27FC236}">
                <a16:creationId xmlns:a16="http://schemas.microsoft.com/office/drawing/2014/main" id="{C1028C55-7736-85FB-04A2-065889CF3CF7}"/>
              </a:ext>
            </a:extLst>
          </p:cNvPr>
          <p:cNvSpPr/>
          <p:nvPr/>
        </p:nvSpPr>
        <p:spPr>
          <a:xfrm>
            <a:off x="7112739" y="4866719"/>
            <a:ext cx="857028" cy="463566"/>
          </a:xfrm>
          <a:prstGeom prst="wedgeEllipseCallout">
            <a:avLst>
              <a:gd name="adj1" fmla="val 49529"/>
              <a:gd name="adj2" fmla="val -68296"/>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35B0054B-DF2C-11A8-5609-841162EC6B09}"/>
              </a:ext>
            </a:extLst>
          </p:cNvPr>
          <p:cNvSpPr txBox="1"/>
          <p:nvPr/>
        </p:nvSpPr>
        <p:spPr>
          <a:xfrm>
            <a:off x="6956481" y="5003918"/>
            <a:ext cx="1169544"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クリック</a:t>
            </a: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682C7276-265A-5ABF-5863-1270A0B77124}"/>
              </a:ext>
            </a:extLst>
          </p:cNvPr>
          <p:cNvSpPr txBox="1"/>
          <p:nvPr/>
        </p:nvSpPr>
        <p:spPr>
          <a:xfrm>
            <a:off x="1221639" y="5635279"/>
            <a:ext cx="823865"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クリック</a:t>
            </a:r>
            <a:endParaRPr lang="en-US" altLang="ja-JP" sz="1100" b="1" dirty="0">
              <a:solidFill>
                <a:srgbClr val="FF6000"/>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FFAB463F-31B9-5FE0-5211-0E53E3B848A6}"/>
              </a:ext>
            </a:extLst>
          </p:cNvPr>
          <p:cNvSpPr txBox="1"/>
          <p:nvPr/>
        </p:nvSpPr>
        <p:spPr>
          <a:xfrm>
            <a:off x="8676609" y="4033243"/>
            <a:ext cx="1525708"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「アカウント</a:t>
            </a:r>
            <a:r>
              <a:rPr lang="en-US" altLang="ja-JP" sz="1100" b="1" dirty="0">
                <a:solidFill>
                  <a:srgbClr val="FF6000"/>
                </a:solidFill>
                <a:latin typeface="Meiryo" panose="020B0604030504040204" pitchFamily="34" charset="-128"/>
                <a:ea typeface="Meiryo" panose="020B0604030504040204" pitchFamily="34" charset="-128"/>
              </a:rPr>
              <a:t>ID</a:t>
            </a:r>
            <a:r>
              <a:rPr lang="ja-JP" altLang="en-US" sz="1100" b="1">
                <a:solidFill>
                  <a:srgbClr val="FF6000"/>
                </a:solidFill>
                <a:latin typeface="Meiryo" panose="020B0604030504040204" pitchFamily="34" charset="-128"/>
                <a:ea typeface="Meiryo" panose="020B0604030504040204" pitchFamily="34" charset="-128"/>
              </a:rPr>
              <a:t>」</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を入力</a:t>
            </a:r>
            <a:endParaRPr lang="en-US" altLang="ja-JP" sz="1100" b="1" dirty="0">
              <a:solidFill>
                <a:srgbClr val="FF6000"/>
              </a:solidFill>
              <a:latin typeface="Meiryo" panose="020B0604030504040204" pitchFamily="34" charset="-128"/>
              <a:ea typeface="Meiryo" panose="020B0604030504040204" pitchFamily="34" charset="-128"/>
            </a:endParaRPr>
          </a:p>
        </p:txBody>
      </p:sp>
      <p:cxnSp>
        <p:nvCxnSpPr>
          <p:cNvPr id="51" name="直線矢印コネクタ 50">
            <a:extLst>
              <a:ext uri="{FF2B5EF4-FFF2-40B4-BE49-F238E27FC236}">
                <a16:creationId xmlns:a16="http://schemas.microsoft.com/office/drawing/2014/main" id="{1B1F5DE5-E505-533D-0159-87BA7AF42FCD}"/>
              </a:ext>
            </a:extLst>
          </p:cNvPr>
          <p:cNvCxnSpPr>
            <a:cxnSpLocks/>
          </p:cNvCxnSpPr>
          <p:nvPr/>
        </p:nvCxnSpPr>
        <p:spPr>
          <a:xfrm flipV="1">
            <a:off x="3713690" y="3114084"/>
            <a:ext cx="473016" cy="187708"/>
          </a:xfrm>
          <a:prstGeom prst="straightConnector1">
            <a:avLst/>
          </a:prstGeom>
          <a:ln w="28575">
            <a:solidFill>
              <a:srgbClr val="FF6B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角丸四角形 39">
            <a:extLst>
              <a:ext uri="{FF2B5EF4-FFF2-40B4-BE49-F238E27FC236}">
                <a16:creationId xmlns:a16="http://schemas.microsoft.com/office/drawing/2014/main" id="{922278AB-BCA8-64D7-3E7C-F76ADBC742E6}"/>
              </a:ext>
            </a:extLst>
          </p:cNvPr>
          <p:cNvSpPr/>
          <p:nvPr/>
        </p:nvSpPr>
        <p:spPr>
          <a:xfrm>
            <a:off x="3262647" y="4285600"/>
            <a:ext cx="1374265" cy="369332"/>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矢印コネクタ 45">
            <a:extLst>
              <a:ext uri="{FF2B5EF4-FFF2-40B4-BE49-F238E27FC236}">
                <a16:creationId xmlns:a16="http://schemas.microsoft.com/office/drawing/2014/main" id="{2B01BBEE-EE2D-2D9F-D460-65CA6B6DD854}"/>
              </a:ext>
            </a:extLst>
          </p:cNvPr>
          <p:cNvCxnSpPr>
            <a:cxnSpLocks/>
          </p:cNvCxnSpPr>
          <p:nvPr/>
        </p:nvCxnSpPr>
        <p:spPr>
          <a:xfrm>
            <a:off x="4636912" y="4471988"/>
            <a:ext cx="1781218" cy="0"/>
          </a:xfrm>
          <a:prstGeom prst="straightConnector1">
            <a:avLst/>
          </a:prstGeom>
          <a:ln w="28575">
            <a:solidFill>
              <a:srgbClr val="FF6B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31630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9948906A5B9BC94CB39CCC7F103327A8" ma:contentTypeVersion="14" ma:contentTypeDescription="新しいドキュメントを作成します。" ma:contentTypeScope="" ma:versionID="6751857bd674826ae40e52d7e0cddf17">
  <xsd:schema xmlns:xsd="http://www.w3.org/2001/XMLSchema" xmlns:xs="http://www.w3.org/2001/XMLSchema" xmlns:p="http://schemas.microsoft.com/office/2006/metadata/properties" xmlns:ns2="06e1bc0f-853e-4ba2-a782-f3ab1addc711" xmlns:ns3="0d8da5bc-19d1-441f-899f-c77cf966b9a8" targetNamespace="http://schemas.microsoft.com/office/2006/metadata/properties" ma:root="true" ma:fieldsID="ced91485f568246302f103b0cfa60167" ns2:_="" ns3:_="">
    <xsd:import namespace="06e1bc0f-853e-4ba2-a782-f3ab1addc711"/>
    <xsd:import namespace="0d8da5bc-19d1-441f-899f-c77cf966b9a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e1bc0f-853e-4ba2-a782-f3ab1addc7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6d165d17-9b79-46c3-82b9-c927e733c429"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8da5bc-19d1-441f-899f-c77cf966b9a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7a566aa-3bac-4e05-8d40-950a76f531d7}" ma:internalName="TaxCatchAll" ma:showField="CatchAllData" ma:web="0d8da5bc-19d1-441f-899f-c77cf966b9a8">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e1bc0f-853e-4ba2-a782-f3ab1addc711">
      <Terms xmlns="http://schemas.microsoft.com/office/infopath/2007/PartnerControls"/>
    </lcf76f155ced4ddcb4097134ff3c332f>
    <TaxCatchAll xmlns="0d8da5bc-19d1-441f-899f-c77cf966b9a8" xsi:nil="true"/>
  </documentManagement>
</p:properties>
</file>

<file path=customXml/itemProps1.xml><?xml version="1.0" encoding="utf-8"?>
<ds:datastoreItem xmlns:ds="http://schemas.openxmlformats.org/officeDocument/2006/customXml" ds:itemID="{41052439-2720-4567-AB78-C002B13A19DA}"/>
</file>

<file path=customXml/itemProps2.xml><?xml version="1.0" encoding="utf-8"?>
<ds:datastoreItem xmlns:ds="http://schemas.openxmlformats.org/officeDocument/2006/customXml" ds:itemID="{DA622298-E6F3-45FD-89FA-0A3D157E27ED}"/>
</file>

<file path=customXml/itemProps3.xml><?xml version="1.0" encoding="utf-8"?>
<ds:datastoreItem xmlns:ds="http://schemas.openxmlformats.org/officeDocument/2006/customXml" ds:itemID="{66230753-78DD-4574-A92A-48712DA050C2}"/>
</file>

<file path=docProps/app.xml><?xml version="1.0" encoding="utf-8"?>
<Properties xmlns="http://schemas.openxmlformats.org/officeDocument/2006/extended-properties" xmlns:vt="http://schemas.openxmlformats.org/officeDocument/2006/docPropsVTypes">
  <Template>Office Theme</Template>
  <TotalTime>0</TotalTime>
  <Words>4634</Words>
  <Application>Microsoft Office PowerPoint</Application>
  <PresentationFormat>ユーザー設定</PresentationFormat>
  <Paragraphs>495</Paragraphs>
  <Slides>23</Slides>
  <Notes>20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23</vt:i4>
      </vt:variant>
    </vt:vector>
  </HeadingPairs>
  <TitlesOfParts>
    <vt:vector size="33" baseType="lpstr">
      <vt:lpstr>Yu Gothic Pr6N B</vt:lpstr>
      <vt:lpstr>Meiryo</vt:lpstr>
      <vt:lpstr>Meiryo</vt:lpstr>
      <vt:lpstr>游ゴシック</vt:lpstr>
      <vt:lpstr>游ゴシック Light</vt:lpstr>
      <vt:lpstr>Arial</vt:lpstr>
      <vt:lpstr>Calibri</vt:lpstr>
      <vt:lpstr>Calibri Light</vt:lpstr>
      <vt:lpstr>Helvetica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2022-12-12T01:52:16Z</dcterms:created>
  <dcterms:modified xsi:type="dcterms:W3CDTF">2023-03-23T10:58:23Z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0x0101009948906A5B9BC94CB39CCC7F103327A8</vt:lpwstr>
  </property>
</Properties>
</file>