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6.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commentAuthors.xml" ContentType="application/vnd.openxmlformats-officedocument.presentationml.commentAuthors+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79" r:id="rId2"/>
    <p:sldId id="280" r:id="rId3"/>
    <p:sldId id="281" r:id="rId4"/>
    <p:sldId id="282" r:id="rId5"/>
    <p:sldId id="283" r:id="rId6"/>
    <p:sldId id="284" r:id="rId7"/>
    <p:sldId id="285" r:id="rId8"/>
    <p:sldId id="286" r:id="rId9"/>
    <p:sldId id="287" r:id="rId10"/>
    <p:sldId id="288" r:id="rId11"/>
    <p:sldId id="259" r:id="rId12"/>
    <p:sldId id="271" r:id="rId13"/>
    <p:sldId id="293" r:id="rId14"/>
    <p:sldId id="289" r:id="rId15"/>
    <p:sldId id="290" r:id="rId16"/>
    <p:sldId id="291" r:id="rId17"/>
    <p:sldId id="292" r:id="rId18"/>
    <p:sldId id="294" r:id="rId19"/>
    <p:sldId id="295" r:id="rId20"/>
    <p:sldId id="296" r:id="rId21"/>
  </p:sldIdLst>
  <p:sldSz cx="10691813" cy="75596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2" userDrawn="1">
          <p15:clr>
            <a:srgbClr val="A4A3A4"/>
          </p15:clr>
        </p15:guide>
        <p15:guide id="2" pos="3413" userDrawn="1">
          <p15:clr>
            <a:srgbClr val="A4A3A4"/>
          </p15:clr>
        </p15:guide>
        <p15:guide id="3" pos="374" userDrawn="1">
          <p15:clr>
            <a:srgbClr val="A4A3A4"/>
          </p15:clr>
        </p15:guide>
        <p15:guide id="4" pos="986" userDrawn="1">
          <p15:clr>
            <a:srgbClr val="A4A3A4"/>
          </p15:clr>
        </p15:guide>
        <p15:guide id="5" pos="6452" userDrawn="1">
          <p15:clr>
            <a:srgbClr val="A4A3A4"/>
          </p15:clr>
        </p15:guide>
        <p15:guide id="6" orient="horz" pos="410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2" clrIdx="0">
    <p:extLst>
      <p:ext uri="{19B8F6BF-5375-455C-9EA6-DF929625EA0E}">
        <p15:presenceInfo xmlns:p15="http://schemas.microsoft.com/office/powerpoint/2012/main"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444"/>
    <a:srgbClr val="C62153"/>
    <a:srgbClr val="FF6B00"/>
    <a:srgbClr val="1BACED"/>
    <a:srgbClr val="00A478"/>
    <a:srgbClr val="FCF9EF"/>
    <a:srgbClr val="12A3E4"/>
    <a:srgbClr val="BDE9FF"/>
    <a:srgbClr val="006DA4"/>
    <a:srgbClr val="FF6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23" autoAdjust="0"/>
    <p:restoredTop sz="96327"/>
  </p:normalViewPr>
  <p:slideViewPr>
    <p:cSldViewPr snapToGrid="0">
      <p:cViewPr varScale="1">
        <p:scale>
          <a:sx n="61" d="100"/>
          <a:sy n="61" d="100"/>
        </p:scale>
        <p:origin x="1100" y="52"/>
      </p:cViewPr>
      <p:guideLst>
        <p:guide orient="horz" pos="2132"/>
        <p:guide pos="3413"/>
        <p:guide pos="374"/>
        <p:guide pos="986"/>
        <p:guide pos="6452"/>
        <p:guide orient="horz" pos="410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73317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60733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46397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811394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229157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5679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81782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58272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08607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12983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25355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3000" r="-2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927227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9.sv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44.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18.png"/><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hyperlink" Target="https://www.nittento.or.jp/news/koekake.html" TargetMode="External"/><Relationship Id="rId1" Type="http://schemas.openxmlformats.org/officeDocument/2006/relationships/slideLayout" Target="../slideLayouts/slideLayout1.xml"/><Relationship Id="rId6" Type="http://schemas.openxmlformats.org/officeDocument/2006/relationships/image" Target="../media/image51.svg"/><Relationship Id="rId10" Type="http://schemas.openxmlformats.org/officeDocument/2006/relationships/image" Target="../media/image55.svg"/></Relationships>
</file>

<file path=ppt/slides/_rels/slide1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2.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 Id="rId9" Type="http://schemas.openxmlformats.org/officeDocument/2006/relationships/image" Target="../media/image3.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 xmlns:a16="http://schemas.microsoft.com/office/drawing/2014/main" id="{D20F103A-5418-7FE7-D9ED-5EEA60D81ADE}"/>
              </a:ext>
            </a:extLst>
          </p:cNvPr>
          <p:cNvSpPr txBox="1"/>
          <p:nvPr/>
        </p:nvSpPr>
        <p:spPr>
          <a:xfrm>
            <a:off x="3009369" y="2925757"/>
            <a:ext cx="4673074" cy="1708160"/>
          </a:xfrm>
          <a:prstGeom prst="rect">
            <a:avLst/>
          </a:prstGeom>
          <a:noFill/>
        </p:spPr>
        <p:txBody>
          <a:bodyPr wrap="none" rtlCol="0">
            <a:spAutoFit/>
          </a:bodyPr>
          <a:lstStyle/>
          <a:p>
            <a:pPr algn="ctr"/>
            <a:r>
              <a:rPr kumimoji="1" lang="ja-JP" altLang="en-US" sz="3500" b="1" dirty="0">
                <a:latin typeface="Meiryo" panose="020B0604030504040204" pitchFamily="34" charset="-128"/>
                <a:ea typeface="Meiryo" panose="020B0604030504040204" pitchFamily="34" charset="-128"/>
              </a:rPr>
              <a:t>清瀬市</a:t>
            </a:r>
            <a:endParaRPr kumimoji="1" lang="en-US" altLang="ja-JP" sz="3500" b="1" dirty="0">
              <a:latin typeface="Meiryo" panose="020B0604030504040204" pitchFamily="34" charset="-128"/>
              <a:ea typeface="Meiryo" panose="020B0604030504040204" pitchFamily="34" charset="-128"/>
            </a:endParaRPr>
          </a:p>
          <a:p>
            <a:pPr algn="ctr"/>
            <a:r>
              <a:rPr kumimoji="1" lang="ja-JP" altLang="en-US" sz="3500" b="1" dirty="0">
                <a:latin typeface="Meiryo" panose="020B0604030504040204" pitchFamily="34" charset="-128"/>
                <a:ea typeface="Meiryo" panose="020B0604030504040204" pitchFamily="34" charset="-128"/>
              </a:rPr>
              <a:t>事業者主体プログラム</a:t>
            </a:r>
            <a:endParaRPr kumimoji="1" lang="en-US" altLang="ja-JP" sz="3500" b="1" dirty="0">
              <a:latin typeface="Meiryo" panose="020B0604030504040204" pitchFamily="34" charset="-128"/>
              <a:ea typeface="Meiryo" panose="020B0604030504040204" pitchFamily="34" charset="-128"/>
            </a:endParaRPr>
          </a:p>
          <a:p>
            <a:pPr algn="ctr"/>
            <a:r>
              <a:rPr kumimoji="1" lang="ja-JP" altLang="en-US" sz="3500" b="1" dirty="0">
                <a:latin typeface="Meiryo" panose="020B0604030504040204" pitchFamily="34" charset="-128"/>
                <a:ea typeface="Meiryo" panose="020B0604030504040204" pitchFamily="34" charset="-128"/>
              </a:rPr>
              <a:t>ガイドブック</a:t>
            </a:r>
            <a:endParaRPr kumimoji="1" lang="en-US" altLang="ja-JP" sz="3500"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2246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 xmlns:a16="http://schemas.microsoft.com/office/drawing/2014/main" id="{6240D4F1-8438-2378-9787-A7885D7AF322}"/>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ボイスオーバーとは</a:t>
            </a:r>
            <a:endParaRPr lang="ja-JP" altLang="en-US" sz="2400" b="1" dirty="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 xmlns:a16="http://schemas.microsoft.com/office/drawing/2014/main" id="{11128A04-29E0-D239-F928-C1342BBB7767}"/>
              </a:ext>
            </a:extLst>
          </p:cNvPr>
          <p:cNvSpPr txBox="1"/>
          <p:nvPr/>
        </p:nvSpPr>
        <p:spPr>
          <a:xfrm>
            <a:off x="744599" y="1404815"/>
            <a:ext cx="10217233"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4. </a:t>
            </a:r>
            <a:r>
              <a:rPr lang="ja-JP" altLang="en-US" sz="2800" b="1" dirty="0">
                <a:latin typeface="Meiryo" panose="020B0604030504040204" pitchFamily="34" charset="-128"/>
                <a:ea typeface="Meiryo" panose="020B0604030504040204" pitchFamily="34" charset="-128"/>
              </a:rPr>
              <a:t>実際の操作</a:t>
            </a:r>
            <a:r>
              <a:rPr lang="ja-JP" altLang="en-US" sz="2800" b="1" dirty="0" smtClean="0">
                <a:latin typeface="Meiryo" panose="020B0604030504040204" pitchFamily="34" charset="-128"/>
                <a:ea typeface="Meiryo" panose="020B0604030504040204" pitchFamily="34" charset="-128"/>
              </a:rPr>
              <a:t>でボイスオーバージェスチャに</a:t>
            </a:r>
            <a:r>
              <a:rPr lang="ja-JP" altLang="en-US" sz="2800" b="1" dirty="0">
                <a:latin typeface="Meiryo" panose="020B0604030504040204" pitchFamily="34" charset="-128"/>
                <a:ea typeface="Meiryo" panose="020B0604030504040204" pitchFamily="34" charset="-128"/>
              </a:rPr>
              <a:t>慣れる</a:t>
            </a:r>
          </a:p>
        </p:txBody>
      </p:sp>
      <p:sp>
        <p:nvSpPr>
          <p:cNvPr id="10" name="角丸四角形 42">
            <a:extLst>
              <a:ext uri="{FF2B5EF4-FFF2-40B4-BE49-F238E27FC236}">
                <a16:creationId xmlns="" xmlns:a16="http://schemas.microsoft.com/office/drawing/2014/main" id="{C98F2F91-6D54-F4B1-5A3D-55B2AE520CC8}"/>
              </a:ext>
            </a:extLst>
          </p:cNvPr>
          <p:cNvSpPr/>
          <p:nvPr/>
        </p:nvSpPr>
        <p:spPr>
          <a:xfrm>
            <a:off x="593628" y="3643922"/>
            <a:ext cx="9799883" cy="3641358"/>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 xmlns:a16="http://schemas.microsoft.com/office/drawing/2014/main" id="{3BE45C85-88C5-E989-9A34-383D4BD7A981}"/>
              </a:ext>
            </a:extLst>
          </p:cNvPr>
          <p:cNvSpPr txBox="1"/>
          <p:nvPr/>
        </p:nvSpPr>
        <p:spPr>
          <a:xfrm>
            <a:off x="654898" y="3731398"/>
            <a:ext cx="8691233" cy="1061829"/>
          </a:xfrm>
          <a:prstGeom prst="rect">
            <a:avLst/>
          </a:prstGeom>
          <a:noFill/>
        </p:spPr>
        <p:txBody>
          <a:bodyPr wrap="square">
            <a:spAutoFit/>
          </a:bodyPr>
          <a:lstStyle/>
          <a:p>
            <a:pPr algn="l">
              <a:lnSpc>
                <a:spcPct val="150000"/>
              </a:lnSpc>
            </a:pPr>
            <a:r>
              <a:rPr lang="ja-JP" altLang="en-US" sz="1400" b="1" i="0" dirty="0">
                <a:effectLst/>
                <a:latin typeface="メイリオ" panose="020B0604030504040204" pitchFamily="50" charset="-128"/>
                <a:ea typeface="メイリオ" panose="020B0604030504040204" pitchFamily="50" charset="-128"/>
              </a:rPr>
              <a:t>（１）ホーム画面の確認</a:t>
            </a:r>
          </a:p>
          <a:p>
            <a:pPr algn="l">
              <a:lnSpc>
                <a:spcPct val="150000"/>
              </a:lnSpc>
            </a:pPr>
            <a:r>
              <a:rPr lang="ja-JP" altLang="en-US" sz="1400" b="1" i="0" dirty="0" smtClean="0">
                <a:effectLst/>
                <a:latin typeface="メイリオ" panose="020B0604030504040204" pitchFamily="50" charset="-128"/>
                <a:ea typeface="メイリオ" panose="020B0604030504040204" pitchFamily="50" charset="-128"/>
              </a:rPr>
              <a:t>　ホーム</a:t>
            </a:r>
            <a:r>
              <a:rPr lang="ja-JP" altLang="en-US" sz="1400" b="1" i="0" dirty="0">
                <a:effectLst/>
                <a:latin typeface="メイリオ" panose="020B0604030504040204" pitchFamily="50" charset="-128"/>
                <a:ea typeface="メイリオ" panose="020B0604030504040204" pitchFamily="50" charset="-128"/>
              </a:rPr>
              <a:t>画面で指を画面上で滑らせる</a:t>
            </a:r>
            <a:r>
              <a:rPr lang="ja-JP" altLang="en-US" sz="1400" b="1" i="0" dirty="0" smtClean="0">
                <a:effectLst/>
                <a:latin typeface="メイリオ" panose="020B0604030504040204" pitchFamily="50" charset="-128"/>
                <a:ea typeface="メイリオ" panose="020B0604030504040204" pitchFamily="50" charset="-128"/>
              </a:rPr>
              <a:t>と、いくつ</a:t>
            </a:r>
            <a:r>
              <a:rPr lang="ja-JP" altLang="en-US" sz="1400" b="1" i="0" dirty="0">
                <a:effectLst/>
                <a:latin typeface="メイリオ" panose="020B0604030504040204" pitchFamily="50" charset="-128"/>
                <a:ea typeface="メイリオ" panose="020B0604030504040204" pitchFamily="50" charset="-128"/>
              </a:rPr>
              <a:t>もの項目が並んでいる様子を確認することができる。</a:t>
            </a:r>
          </a:p>
          <a:p>
            <a:pPr algn="l">
              <a:lnSpc>
                <a:spcPct val="150000"/>
              </a:lnSpc>
            </a:pPr>
            <a:r>
              <a:rPr lang="ja-JP" altLang="en-US" sz="1400" b="1" i="0" dirty="0" smtClean="0">
                <a:effectLst/>
                <a:latin typeface="メイリオ" panose="020B0604030504040204" pitchFamily="50" charset="-128"/>
                <a:ea typeface="メイリオ" panose="020B0604030504040204" pitchFamily="50" charset="-128"/>
              </a:rPr>
              <a:t>　＊</a:t>
            </a:r>
            <a:r>
              <a:rPr lang="ja-JP" altLang="en-US" sz="1400" b="1" i="0" dirty="0">
                <a:effectLst/>
                <a:latin typeface="メイリオ" panose="020B0604030504040204" pitchFamily="50" charset="-128"/>
                <a:ea typeface="メイリオ" panose="020B0604030504040204" pitchFamily="50" charset="-128"/>
              </a:rPr>
              <a:t>ヒント：ホームボタンを</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度クリックする</a:t>
            </a:r>
            <a:r>
              <a:rPr lang="ja-JP" altLang="en-US" sz="1400" b="1" i="0" dirty="0" smtClean="0">
                <a:effectLst/>
                <a:latin typeface="メイリオ" panose="020B0604030504040204" pitchFamily="50" charset="-128"/>
                <a:ea typeface="メイリオ" panose="020B0604030504040204" pitchFamily="50" charset="-128"/>
              </a:rPr>
              <a:t>と、ホーム</a:t>
            </a:r>
            <a:r>
              <a:rPr lang="ja-JP" altLang="en-US" sz="1400" b="1" i="0" dirty="0">
                <a:effectLst/>
                <a:latin typeface="メイリオ" panose="020B0604030504040204" pitchFamily="50" charset="-128"/>
                <a:ea typeface="メイリオ" panose="020B0604030504040204" pitchFamily="50" charset="-128"/>
              </a:rPr>
              <a:t>画面を開くことができる</a:t>
            </a:r>
          </a:p>
        </p:txBody>
      </p:sp>
      <p:sp>
        <p:nvSpPr>
          <p:cNvPr id="18" name="テキスト ボックス 17">
            <a:extLst>
              <a:ext uri="{FF2B5EF4-FFF2-40B4-BE49-F238E27FC236}">
                <a16:creationId xmlns="" xmlns:a16="http://schemas.microsoft.com/office/drawing/2014/main" id="{DD7CE666-22B6-8591-D348-FF67E994C9CF}"/>
              </a:ext>
            </a:extLst>
          </p:cNvPr>
          <p:cNvSpPr txBox="1"/>
          <p:nvPr/>
        </p:nvSpPr>
        <p:spPr>
          <a:xfrm>
            <a:off x="907460" y="5577120"/>
            <a:ext cx="9913544" cy="1708160"/>
          </a:xfrm>
          <a:prstGeom prst="rect">
            <a:avLst/>
          </a:prstGeom>
          <a:noFill/>
        </p:spPr>
        <p:txBody>
          <a:bodyPr wrap="square">
            <a:spAutoFit/>
          </a:bodyPr>
          <a:lstStyle/>
          <a:p>
            <a:pPr marL="342900" indent="-342900" algn="l">
              <a:lnSpc>
                <a:spcPct val="150000"/>
              </a:lnSpc>
              <a:buFont typeface="+mj-ea"/>
              <a:buAutoNum type="circleNumDbPlain"/>
            </a:pPr>
            <a:r>
              <a:rPr lang="ja-JP" altLang="en-US" sz="1400" b="1" i="0" dirty="0" smtClean="0">
                <a:effectLst/>
                <a:latin typeface="メイリオ" panose="020B0604030504040204" pitchFamily="50" charset="-128"/>
                <a:ea typeface="メイリオ" panose="020B0604030504040204" pitchFamily="50" charset="-128"/>
              </a:rPr>
              <a:t>ホーム画面で</a:t>
            </a:r>
            <a:r>
              <a:rPr lang="en-US" altLang="ja-JP" sz="1400" b="1" i="0" dirty="0" smtClean="0">
                <a:effectLst/>
                <a:latin typeface="メイリオ" panose="020B0604030504040204" pitchFamily="50" charset="-128"/>
                <a:ea typeface="メイリオ" panose="020B0604030504040204" pitchFamily="50" charset="-128"/>
              </a:rPr>
              <a:t>1</a:t>
            </a:r>
            <a:r>
              <a:rPr lang="ja-JP" altLang="en-US" sz="1400" b="1" i="0" dirty="0" smtClean="0">
                <a:effectLst/>
                <a:latin typeface="メイリオ" panose="020B0604030504040204" pitchFamily="50" charset="-128"/>
                <a:ea typeface="メイリオ" panose="020B0604030504040204" pitchFamily="50" charset="-128"/>
              </a:rPr>
              <a:t>本の指を滑らせながら「設定」と読み上げたところで指を離す。</a:t>
            </a:r>
          </a:p>
          <a:p>
            <a:pPr marL="342900" indent="-342900" algn="l">
              <a:lnSpc>
                <a:spcPct val="150000"/>
              </a:lnSpc>
              <a:buFont typeface="+mj-ea"/>
              <a:buAutoNum type="circleNumDbPlain"/>
            </a:pPr>
            <a:r>
              <a:rPr lang="en-US" altLang="ja-JP" sz="1400" b="1" i="0" dirty="0" smtClean="0">
                <a:effectLst/>
                <a:latin typeface="メイリオ" panose="020B0604030504040204" pitchFamily="50" charset="-128"/>
                <a:ea typeface="メイリオ" panose="020B0604030504040204" pitchFamily="50" charset="-128"/>
              </a:rPr>
              <a:t>1</a:t>
            </a:r>
            <a:r>
              <a:rPr lang="ja-JP" altLang="en-US" sz="1400" b="1" i="0" dirty="0" smtClean="0">
                <a:effectLst/>
                <a:latin typeface="メイリオ" panose="020B0604030504040204" pitchFamily="50" charset="-128"/>
                <a:ea typeface="メイリオ" panose="020B0604030504040204" pitchFamily="50" charset="-128"/>
              </a:rPr>
              <a:t>本指</a:t>
            </a:r>
            <a:r>
              <a:rPr lang="ja-JP" altLang="en-US" sz="1400" b="1" i="0" dirty="0">
                <a:effectLst/>
                <a:latin typeface="メイリオ" panose="020B0604030504040204" pitchFamily="50" charset="-128"/>
                <a:ea typeface="メイリオ" panose="020B0604030504040204" pitchFamily="50" charset="-128"/>
              </a:rPr>
              <a:t>でダブルタップして「設定」を開く。</a:t>
            </a:r>
          </a:p>
          <a:p>
            <a:pPr marL="342900" indent="-342900" algn="l">
              <a:lnSpc>
                <a:spcPct val="150000"/>
              </a:lnSpc>
              <a:buFont typeface="+mj-ea"/>
              <a:buAutoNum type="circleNumDbPlain"/>
            </a:pPr>
            <a:r>
              <a:rPr lang="en-US" altLang="ja-JP" sz="1400" b="1" i="0" dirty="0" smtClean="0">
                <a:effectLst/>
                <a:latin typeface="メイリオ" panose="020B0604030504040204" pitchFamily="50" charset="-128"/>
                <a:ea typeface="メイリオ" panose="020B0604030504040204" pitchFamily="50" charset="-128"/>
              </a:rPr>
              <a:t>2</a:t>
            </a:r>
            <a:r>
              <a:rPr lang="ja-JP" altLang="en-US" sz="1400" b="1" i="0" dirty="0">
                <a:effectLst/>
                <a:latin typeface="メイリオ" panose="020B0604030504040204" pitchFamily="50" charset="-128"/>
                <a:ea typeface="メイリオ" panose="020B0604030504040204" pitchFamily="50" charset="-128"/>
              </a:rPr>
              <a:t>ページ目を開くために</a:t>
            </a:r>
            <a:r>
              <a:rPr lang="en-US" altLang="ja-JP" sz="1400" b="1" i="0" dirty="0">
                <a:effectLst/>
                <a:latin typeface="メイリオ" panose="020B0604030504040204" pitchFamily="50" charset="-128"/>
                <a:ea typeface="メイリオ" panose="020B0604030504040204" pitchFamily="50" charset="-128"/>
              </a:rPr>
              <a:t>3</a:t>
            </a:r>
            <a:r>
              <a:rPr lang="ja-JP" altLang="en-US" sz="1400" b="1" i="0" dirty="0">
                <a:effectLst/>
                <a:latin typeface="メイリオ" panose="020B0604030504040204" pitchFamily="50" charset="-128"/>
                <a:ea typeface="メイリオ" panose="020B0604030504040204" pitchFamily="50" charset="-128"/>
              </a:rPr>
              <a:t>本指で下から上へスワイプし「アクセシビリティ」の項目を見つけ</a:t>
            </a:r>
            <a:r>
              <a:rPr lang="ja-JP" altLang="en-US" sz="1400" b="1" i="0" dirty="0" smtClean="0">
                <a:effectLst/>
                <a:latin typeface="メイリオ" panose="020B0604030504040204" pitchFamily="50" charset="-128"/>
                <a:ea typeface="メイリオ" panose="020B0604030504040204" pitchFamily="50" charset="-128"/>
              </a:rPr>
              <a:t>、</a:t>
            </a:r>
            <a:endParaRPr lang="en-US" altLang="ja-JP" sz="1400" b="1" i="0" dirty="0" smtClean="0">
              <a:effectLst/>
              <a:latin typeface="メイリオ" panose="020B0604030504040204" pitchFamily="50" charset="-128"/>
              <a:ea typeface="メイリオ" panose="020B0604030504040204" pitchFamily="50" charset="-128"/>
            </a:endParaRPr>
          </a:p>
          <a:p>
            <a:pPr algn="l">
              <a:lnSpc>
                <a:spcPct val="150000"/>
              </a:lnSpc>
            </a:pPr>
            <a:r>
              <a:rPr lang="en-US" altLang="ja-JP" sz="1400" b="1" dirty="0">
                <a:latin typeface="メイリオ" panose="020B0604030504040204" pitchFamily="50" charset="-128"/>
                <a:ea typeface="メイリオ" panose="020B0604030504040204" pitchFamily="50" charset="-128"/>
              </a:rPr>
              <a:t> </a:t>
            </a:r>
            <a:r>
              <a:rPr lang="en-US" altLang="ja-JP" sz="1400" b="1" dirty="0" smtClean="0">
                <a:latin typeface="メイリオ" panose="020B0604030504040204" pitchFamily="50" charset="-128"/>
                <a:ea typeface="メイリオ" panose="020B0604030504040204" pitchFamily="50" charset="-128"/>
              </a:rPr>
              <a:t>     1</a:t>
            </a:r>
            <a:r>
              <a:rPr lang="ja-JP" altLang="en-US" sz="1400" b="1" dirty="0" smtClean="0">
                <a:latin typeface="メイリオ" panose="020B0604030504040204" pitchFamily="50" charset="-128"/>
                <a:ea typeface="メイリオ" panose="020B0604030504040204" pitchFamily="50" charset="-128"/>
              </a:rPr>
              <a:t>本指の</a:t>
            </a:r>
            <a:r>
              <a:rPr lang="ja-JP" altLang="en-US" sz="1400" b="1" i="0" dirty="0" smtClean="0">
                <a:effectLst/>
                <a:latin typeface="メイリオ" panose="020B0604030504040204" pitchFamily="50" charset="-128"/>
                <a:ea typeface="メイリオ" panose="020B0604030504040204" pitchFamily="50" charset="-128"/>
              </a:rPr>
              <a:t>ダブルタップ</a:t>
            </a:r>
            <a:r>
              <a:rPr lang="ja-JP" altLang="en-US" sz="1400" b="1" i="0" dirty="0">
                <a:effectLst/>
                <a:latin typeface="メイリオ" panose="020B0604030504040204" pitchFamily="50" charset="-128"/>
                <a:ea typeface="メイリオ" panose="020B0604030504040204" pitchFamily="50" charset="-128"/>
              </a:rPr>
              <a:t>で開く。</a:t>
            </a:r>
          </a:p>
          <a:p>
            <a:pPr algn="l">
              <a:lnSpc>
                <a:spcPct val="150000"/>
              </a:lnSpc>
            </a:pPr>
            <a:r>
              <a:rPr lang="ja-JP" altLang="en-US" sz="1400" b="1" dirty="0" smtClean="0">
                <a:latin typeface="メイリオ" panose="020B0604030504040204" pitchFamily="50" charset="-128"/>
                <a:ea typeface="メイリオ" panose="020B0604030504040204" pitchFamily="50" charset="-128"/>
              </a:rPr>
              <a:t>④ </a:t>
            </a:r>
            <a:r>
              <a:rPr lang="ja-JP" altLang="en-US" sz="1400" b="1" i="0" dirty="0" smtClean="0">
                <a:effectLst/>
                <a:latin typeface="メイリオ" panose="020B0604030504040204" pitchFamily="50" charset="-128"/>
                <a:ea typeface="メイリオ" panose="020B0604030504040204" pitchFamily="50" charset="-128"/>
              </a:rPr>
              <a:t>「</a:t>
            </a:r>
            <a:r>
              <a:rPr lang="en-US" altLang="ja-JP" sz="1400" b="1" dirty="0" err="1" smtClean="0">
                <a:latin typeface="メイリオ" panose="020B0604030504040204" pitchFamily="50" charset="-128"/>
                <a:ea typeface="メイリオ" panose="020B0604030504040204" pitchFamily="50" charset="-128"/>
              </a:rPr>
              <a:t>VoiceOver</a:t>
            </a:r>
            <a:r>
              <a:rPr lang="ja-JP" altLang="en-US" sz="1400" b="1" i="0" dirty="0" smtClean="0">
                <a:effectLst/>
                <a:latin typeface="メイリオ" panose="020B0604030504040204" pitchFamily="50" charset="-128"/>
                <a:ea typeface="メイリオ" panose="020B0604030504040204" pitchFamily="50" charset="-128"/>
              </a:rPr>
              <a:t>」</a:t>
            </a:r>
            <a:r>
              <a:rPr lang="ja-JP" altLang="en-US" sz="1400" b="1" i="0" dirty="0">
                <a:effectLst/>
                <a:latin typeface="メイリオ" panose="020B0604030504040204" pitchFamily="50" charset="-128"/>
                <a:ea typeface="メイリオ" panose="020B0604030504040204" pitchFamily="50" charset="-128"/>
              </a:rPr>
              <a:t>の項目を確認</a:t>
            </a:r>
            <a:r>
              <a:rPr lang="ja-JP" altLang="en-US" sz="1400" b="1" i="0" dirty="0" smtClean="0">
                <a:effectLst/>
                <a:latin typeface="メイリオ" panose="020B0604030504040204" pitchFamily="50" charset="-128"/>
                <a:ea typeface="メイリオ" panose="020B0604030504040204" pitchFamily="50" charset="-128"/>
              </a:rPr>
              <a:t>し、</a:t>
            </a:r>
            <a:r>
              <a:rPr lang="en-US" altLang="ja-JP" sz="1400" b="1" i="0" dirty="0" smtClean="0">
                <a:effectLst/>
                <a:latin typeface="メイリオ" panose="020B0604030504040204" pitchFamily="50" charset="-128"/>
                <a:ea typeface="メイリオ" panose="020B0604030504040204" pitchFamily="50" charset="-128"/>
              </a:rPr>
              <a:t>1</a:t>
            </a:r>
            <a:r>
              <a:rPr lang="ja-JP" altLang="en-US" sz="1400" b="1" i="0" dirty="0" smtClean="0">
                <a:effectLst/>
                <a:latin typeface="メイリオ" panose="020B0604030504040204" pitchFamily="50" charset="-128"/>
                <a:ea typeface="メイリオ" panose="020B0604030504040204" pitchFamily="50" charset="-128"/>
              </a:rPr>
              <a:t>本指のダブルタップ</a:t>
            </a:r>
            <a:r>
              <a:rPr lang="ja-JP" altLang="en-US" sz="1400" b="1" i="0" dirty="0">
                <a:effectLst/>
                <a:latin typeface="メイリオ" panose="020B0604030504040204" pitchFamily="50" charset="-128"/>
                <a:ea typeface="メイリオ" panose="020B0604030504040204" pitchFamily="50" charset="-128"/>
              </a:rPr>
              <a:t>で開く。</a:t>
            </a:r>
          </a:p>
        </p:txBody>
      </p:sp>
      <p:sp>
        <p:nvSpPr>
          <p:cNvPr id="11" name="角丸四角形 42">
            <a:extLst>
              <a:ext uri="{FF2B5EF4-FFF2-40B4-BE49-F238E27FC236}">
                <a16:creationId xmlns="" xmlns:a16="http://schemas.microsoft.com/office/drawing/2014/main" id="{7C672F9A-4788-B116-EA42-7A5D3D03B613}"/>
              </a:ext>
            </a:extLst>
          </p:cNvPr>
          <p:cNvSpPr/>
          <p:nvPr/>
        </p:nvSpPr>
        <p:spPr>
          <a:xfrm>
            <a:off x="593628" y="2037005"/>
            <a:ext cx="9799884" cy="1494848"/>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 xmlns:a16="http://schemas.microsoft.com/office/drawing/2014/main" id="{54FF75F1-7E58-3DCF-FDD9-C342C8A3FDE6}"/>
              </a:ext>
            </a:extLst>
          </p:cNvPr>
          <p:cNvSpPr txBox="1"/>
          <p:nvPr/>
        </p:nvSpPr>
        <p:spPr>
          <a:xfrm>
            <a:off x="755616" y="2122416"/>
            <a:ext cx="9699561" cy="1384995"/>
          </a:xfrm>
          <a:prstGeom prst="rect">
            <a:avLst/>
          </a:prstGeom>
          <a:noFill/>
        </p:spPr>
        <p:txBody>
          <a:bodyPr wrap="square">
            <a:spAutoFit/>
          </a:bodyPr>
          <a:lstStyle/>
          <a:p>
            <a:pPr>
              <a:lnSpc>
                <a:spcPct val="150000"/>
              </a:lnSpc>
            </a:pPr>
            <a:r>
              <a:rPr lang="en-US" altLang="ja-JP" sz="1400" b="1" dirty="0">
                <a:solidFill>
                  <a:srgbClr val="FF6B00"/>
                </a:solidFill>
                <a:latin typeface="メイリオ" panose="020B0604030504040204" pitchFamily="50" charset="-128"/>
                <a:ea typeface="メイリオ" panose="020B0604030504040204" pitchFamily="50" charset="-128"/>
              </a:rPr>
              <a:t>&lt;</a:t>
            </a:r>
            <a:r>
              <a:rPr lang="ja-JP" altLang="en-US" sz="1400" b="1" dirty="0">
                <a:solidFill>
                  <a:srgbClr val="FF6B00"/>
                </a:solidFill>
                <a:latin typeface="メイリオ" panose="020B0604030504040204" pitchFamily="50" charset="-128"/>
                <a:ea typeface="メイリオ" panose="020B0604030504040204" pitchFamily="50" charset="-128"/>
              </a:rPr>
              <a:t>レッスン＞</a:t>
            </a:r>
            <a:r>
              <a:rPr lang="en-US" altLang="ja-JP" sz="1400" dirty="0">
                <a:solidFill>
                  <a:srgbClr val="FF6B00"/>
                </a:solidFill>
                <a:latin typeface="メイリオ" panose="020B0604030504040204" pitchFamily="50" charset="-128"/>
                <a:ea typeface="メイリオ" panose="020B0604030504040204" pitchFamily="50" charset="-128"/>
              </a:rPr>
              <a:t/>
            </a:r>
            <a:br>
              <a:rPr lang="en-US" altLang="ja-JP" sz="1400" dirty="0">
                <a:solidFill>
                  <a:srgbClr val="FF6B00"/>
                </a:solidFill>
                <a:latin typeface="メイリオ" panose="020B0604030504040204" pitchFamily="50" charset="-128"/>
                <a:ea typeface="メイリオ" panose="020B0604030504040204" pitchFamily="50" charset="-128"/>
              </a:rPr>
            </a:br>
            <a:r>
              <a:rPr lang="en-US" altLang="ja-JP" sz="1400" b="1" dirty="0">
                <a:solidFill>
                  <a:srgbClr val="FF6B00"/>
                </a:solidFill>
                <a:latin typeface="メイリオ" panose="020B0604030504040204" pitchFamily="50" charset="-128"/>
                <a:ea typeface="メイリオ" panose="020B0604030504040204" pitchFamily="50" charset="-128"/>
              </a:rPr>
              <a:t>(1)</a:t>
            </a:r>
            <a:r>
              <a:rPr lang="ja-JP" altLang="en-US" sz="1400" b="1" dirty="0">
                <a:solidFill>
                  <a:srgbClr val="FF6B00"/>
                </a:solidFill>
                <a:latin typeface="メイリオ" panose="020B0604030504040204" pitchFamily="50" charset="-128"/>
                <a:ea typeface="メイリオ" panose="020B0604030504040204" pitchFamily="50" charset="-128"/>
              </a:rPr>
              <a:t>ホーム画面の確認　</a:t>
            </a:r>
            <a:endParaRPr lang="en-US" altLang="ja-JP" sz="1400" b="1" dirty="0">
              <a:solidFill>
                <a:srgbClr val="FF6B00"/>
              </a:solidFill>
              <a:latin typeface="メイリオ" panose="020B0604030504040204" pitchFamily="50" charset="-128"/>
              <a:ea typeface="メイリオ" panose="020B0604030504040204" pitchFamily="50" charset="-128"/>
            </a:endParaRPr>
          </a:p>
          <a:p>
            <a:pPr>
              <a:lnSpc>
                <a:spcPct val="150000"/>
              </a:lnSpc>
            </a:pPr>
            <a:r>
              <a:rPr lang="en-US" altLang="ja-JP" sz="1400" b="1" dirty="0">
                <a:solidFill>
                  <a:srgbClr val="FF6B00"/>
                </a:solidFill>
                <a:latin typeface="メイリオ" panose="020B0604030504040204" pitchFamily="50" charset="-128"/>
                <a:ea typeface="メイリオ" panose="020B0604030504040204" pitchFamily="50" charset="-128"/>
              </a:rPr>
              <a:t>(2)</a:t>
            </a:r>
            <a:r>
              <a:rPr lang="ja-JP" altLang="en-US" sz="1400" b="1" i="0" dirty="0">
                <a:solidFill>
                  <a:srgbClr val="FF6B00"/>
                </a:solidFill>
                <a:effectLst/>
                <a:latin typeface="メイリオ" panose="020B0604030504040204" pitchFamily="50" charset="-128"/>
                <a:ea typeface="メイリオ" panose="020B0604030504040204" pitchFamily="50" charset="-128"/>
              </a:rPr>
              <a:t>複数の</a:t>
            </a:r>
            <a:r>
              <a:rPr lang="ja-JP" altLang="en-US" sz="1400" b="1" i="0" dirty="0" smtClean="0">
                <a:solidFill>
                  <a:srgbClr val="FF6B00"/>
                </a:solidFill>
                <a:effectLst/>
                <a:latin typeface="メイリオ" panose="020B0604030504040204" pitchFamily="50" charset="-128"/>
                <a:ea typeface="メイリオ" panose="020B0604030504040204" pitchFamily="50" charset="-128"/>
              </a:rPr>
              <a:t>ジェスチャの</a:t>
            </a:r>
            <a:r>
              <a:rPr lang="ja-JP" altLang="en-US" sz="1400" b="1" i="0" dirty="0">
                <a:solidFill>
                  <a:srgbClr val="FF6B00"/>
                </a:solidFill>
                <a:effectLst/>
                <a:latin typeface="メイリオ" panose="020B0604030504040204" pitchFamily="50" charset="-128"/>
                <a:ea typeface="メイリオ" panose="020B0604030504040204" pitchFamily="50" charset="-128"/>
              </a:rPr>
              <a:t>組み合わせの練習（ボイスオーバーをオンにする操作</a:t>
            </a:r>
            <a:r>
              <a:rPr lang="ja-JP" altLang="en-US" sz="1400" b="1" i="0" dirty="0" smtClean="0">
                <a:solidFill>
                  <a:srgbClr val="FF6B00"/>
                </a:solidFill>
                <a:effectLst/>
                <a:latin typeface="メイリオ" panose="020B0604030504040204" pitchFamily="50" charset="-128"/>
                <a:ea typeface="メイリオ" panose="020B0604030504040204" pitchFamily="50" charset="-128"/>
              </a:rPr>
              <a:t>）</a:t>
            </a:r>
            <a:endParaRPr lang="en-US" altLang="ja-JP" sz="1400" b="1" i="0" dirty="0">
              <a:solidFill>
                <a:srgbClr val="FF6B00"/>
              </a:solidFill>
              <a:effectLst/>
              <a:latin typeface="メイリオ" panose="020B0604030504040204" pitchFamily="50" charset="-128"/>
              <a:ea typeface="メイリオ" panose="020B0604030504040204" pitchFamily="50" charset="-128"/>
            </a:endParaRPr>
          </a:p>
          <a:p>
            <a:pPr>
              <a:lnSpc>
                <a:spcPct val="150000"/>
              </a:lnSpc>
            </a:pPr>
            <a:r>
              <a:rPr lang="ja-JP" altLang="en-US" sz="1400" b="1" dirty="0">
                <a:solidFill>
                  <a:srgbClr val="FF6B00"/>
                </a:solidFill>
                <a:latin typeface="メイリオ" panose="020B0604030504040204" pitchFamily="50" charset="-128"/>
                <a:ea typeface="メイリオ" panose="020B0604030504040204" pitchFamily="50" charset="-128"/>
              </a:rPr>
              <a:t>を試してみましょう。</a:t>
            </a:r>
            <a:endParaRPr lang="ja-JP" altLang="en-US" sz="1400" b="1" i="0" dirty="0">
              <a:solidFill>
                <a:srgbClr val="FF6B00"/>
              </a:solidFill>
              <a:effectLst/>
              <a:latin typeface="メイリオ" panose="020B0604030504040204" pitchFamily="50" charset="-128"/>
              <a:ea typeface="メイリオ" panose="020B0604030504040204" pitchFamily="50" charset="-128"/>
            </a:endParaRPr>
          </a:p>
        </p:txBody>
      </p:sp>
      <p:pic>
        <p:nvPicPr>
          <p:cNvPr id="13" name="グラフィックス 12" descr="クリップ">
            <a:extLst>
              <a:ext uri="{FF2B5EF4-FFF2-40B4-BE49-F238E27FC236}">
                <a16:creationId xmlns="" xmlns:a16="http://schemas.microsoft.com/office/drawing/2014/main" id="{B23EFAED-A6C8-E3DC-7892-8ED7283AB19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2764693">
            <a:off x="9038871" y="1709330"/>
            <a:ext cx="914400" cy="914400"/>
          </a:xfrm>
          <a:prstGeom prst="rect">
            <a:avLst/>
          </a:prstGeom>
        </p:spPr>
      </p:pic>
      <p:grpSp>
        <p:nvGrpSpPr>
          <p:cNvPr id="15" name="グループ化 14">
            <a:extLst>
              <a:ext uri="{FF2B5EF4-FFF2-40B4-BE49-F238E27FC236}">
                <a16:creationId xmlns=""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19" name="片側の 2 つの角を切り取った四角形 2">
              <a:extLst>
                <a:ext uri="{FF2B5EF4-FFF2-40B4-BE49-F238E27FC236}">
                  <a16:creationId xmlns=""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片側の 2 つの角を切り取った四角形 37">
              <a:extLst>
                <a:ext uri="{FF2B5EF4-FFF2-40B4-BE49-F238E27FC236}">
                  <a16:creationId xmlns=""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22" name="テキスト ボックス 21">
            <a:extLst>
              <a:ext uri="{FF2B5EF4-FFF2-40B4-BE49-F238E27FC236}">
                <a16:creationId xmlns="" xmlns:a16="http://schemas.microsoft.com/office/drawing/2014/main" id="{DD7CE666-22B6-8591-D348-FF67E994C9CF}"/>
              </a:ext>
            </a:extLst>
          </p:cNvPr>
          <p:cNvSpPr txBox="1"/>
          <p:nvPr/>
        </p:nvSpPr>
        <p:spPr>
          <a:xfrm>
            <a:off x="654898" y="4875457"/>
            <a:ext cx="9913544" cy="738664"/>
          </a:xfrm>
          <a:prstGeom prst="rect">
            <a:avLst/>
          </a:prstGeom>
          <a:noFill/>
        </p:spPr>
        <p:txBody>
          <a:bodyPr wrap="square">
            <a:spAutoFit/>
          </a:bodyPr>
          <a:lstStyle/>
          <a:p>
            <a:pPr algn="l">
              <a:lnSpc>
                <a:spcPct val="150000"/>
              </a:lnSpc>
            </a:pPr>
            <a:r>
              <a:rPr lang="ja-JP" altLang="en-US" sz="1400" b="1" dirty="0">
                <a:latin typeface="メイリオ" panose="020B0604030504040204" pitchFamily="50" charset="-128"/>
                <a:ea typeface="メイリオ" panose="020B0604030504040204" pitchFamily="50" charset="-128"/>
              </a:rPr>
              <a:t>（２）</a:t>
            </a:r>
            <a:r>
              <a:rPr lang="ja-JP" altLang="en-US" sz="1400" b="1" i="0" dirty="0">
                <a:effectLst/>
                <a:latin typeface="メイリオ" panose="020B0604030504040204" pitchFamily="50" charset="-128"/>
                <a:ea typeface="メイリオ" panose="020B0604030504040204" pitchFamily="50" charset="-128"/>
              </a:rPr>
              <a:t>複数の</a:t>
            </a:r>
            <a:r>
              <a:rPr lang="ja-JP" altLang="en-US" sz="1400" b="1" i="0" dirty="0" smtClean="0">
                <a:effectLst/>
                <a:latin typeface="メイリオ" panose="020B0604030504040204" pitchFamily="50" charset="-128"/>
                <a:ea typeface="メイリオ" panose="020B0604030504040204" pitchFamily="50" charset="-128"/>
              </a:rPr>
              <a:t>ジェスチャの</a:t>
            </a:r>
            <a:r>
              <a:rPr lang="ja-JP" altLang="en-US" sz="1400" b="1" i="0" dirty="0">
                <a:effectLst/>
                <a:latin typeface="メイリオ" panose="020B0604030504040204" pitchFamily="50" charset="-128"/>
                <a:ea typeface="メイリオ" panose="020B0604030504040204" pitchFamily="50" charset="-128"/>
              </a:rPr>
              <a:t>組み合わせの</a:t>
            </a:r>
            <a:r>
              <a:rPr lang="ja-JP" altLang="en-US" sz="1400" b="1" i="0" dirty="0" smtClean="0">
                <a:effectLst/>
                <a:latin typeface="メイリオ" panose="020B0604030504040204" pitchFamily="50" charset="-128"/>
                <a:ea typeface="メイリオ" panose="020B0604030504040204" pitchFamily="50" charset="-128"/>
              </a:rPr>
              <a:t>練習</a:t>
            </a:r>
            <a:r>
              <a:rPr lang="ja-JP" altLang="en-US" sz="1400" b="1" dirty="0">
                <a:latin typeface="メイリオ" panose="020B0604030504040204" pitchFamily="50" charset="-128"/>
                <a:ea typeface="メイリオ" panose="020B0604030504040204" pitchFamily="50" charset="-128"/>
              </a:rPr>
              <a:t>（</a:t>
            </a:r>
            <a:r>
              <a:rPr lang="ja-JP" altLang="en-US" sz="1400" b="1" i="0" dirty="0" smtClean="0">
                <a:effectLst/>
                <a:latin typeface="メイリオ" panose="020B0604030504040204" pitchFamily="50" charset="-128"/>
                <a:ea typeface="メイリオ" panose="020B0604030504040204" pitchFamily="50" charset="-128"/>
              </a:rPr>
              <a:t>ボイスオーバー</a:t>
            </a:r>
            <a:r>
              <a:rPr lang="ja-JP" altLang="en-US" sz="1400" b="1" i="0" dirty="0">
                <a:effectLst/>
                <a:latin typeface="メイリオ" panose="020B0604030504040204" pitchFamily="50" charset="-128"/>
                <a:ea typeface="メイリオ" panose="020B0604030504040204" pitchFamily="50" charset="-128"/>
              </a:rPr>
              <a:t>をオンにする</a:t>
            </a:r>
            <a:r>
              <a:rPr lang="ja-JP" altLang="en-US" sz="1400" b="1" i="0" dirty="0" smtClean="0">
                <a:effectLst/>
                <a:latin typeface="メイリオ" panose="020B0604030504040204" pitchFamily="50" charset="-128"/>
                <a:ea typeface="メイリオ" panose="020B0604030504040204" pitchFamily="50" charset="-128"/>
              </a:rPr>
              <a:t>操作）</a:t>
            </a:r>
            <a:endParaRPr lang="ja-JP" altLang="en-US" sz="14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400" b="1" i="0" dirty="0" smtClean="0">
                <a:effectLst/>
                <a:latin typeface="メイリオ" panose="020B0604030504040204" pitchFamily="50" charset="-128"/>
                <a:ea typeface="メイリオ" panose="020B0604030504040204" pitchFamily="50" charset="-128"/>
              </a:rPr>
              <a:t>　ホーム</a:t>
            </a:r>
            <a:r>
              <a:rPr lang="ja-JP" altLang="en-US" sz="1400" b="1" i="0" dirty="0">
                <a:effectLst/>
                <a:latin typeface="メイリオ" panose="020B0604030504040204" pitchFamily="50" charset="-128"/>
                <a:ea typeface="メイリオ" panose="020B0604030504040204" pitchFamily="50" charset="-128"/>
              </a:rPr>
              <a:t>画面から「設定」を開き</a:t>
            </a:r>
            <a:r>
              <a:rPr lang="ja-JP" altLang="en-US" sz="1400" b="1" i="0" dirty="0" smtClean="0">
                <a:effectLst/>
                <a:latin typeface="メイリオ" panose="020B0604030504040204" pitchFamily="50" charset="-128"/>
                <a:ea typeface="メイリオ" panose="020B0604030504040204" pitchFamily="50" charset="-128"/>
              </a:rPr>
              <a:t>「</a:t>
            </a:r>
            <a:r>
              <a:rPr lang="en-US" altLang="ja-JP" sz="1400" b="1" dirty="0" err="1" smtClean="0">
                <a:latin typeface="メイリオ" panose="020B0604030504040204" pitchFamily="50" charset="-128"/>
                <a:ea typeface="メイリオ" panose="020B0604030504040204" pitchFamily="50" charset="-128"/>
              </a:rPr>
              <a:t>VoiceOver</a:t>
            </a:r>
            <a:r>
              <a:rPr lang="ja-JP" altLang="en-US" sz="1400" b="1" i="0" dirty="0" smtClean="0">
                <a:effectLst/>
                <a:latin typeface="メイリオ" panose="020B0604030504040204" pitchFamily="50" charset="-128"/>
                <a:ea typeface="メイリオ" panose="020B0604030504040204" pitchFamily="50" charset="-128"/>
              </a:rPr>
              <a:t>」</a:t>
            </a:r>
            <a:r>
              <a:rPr lang="ja-JP" altLang="en-US" sz="1400" b="1" i="0" dirty="0">
                <a:effectLst/>
                <a:latin typeface="メイリオ" panose="020B0604030504040204" pitchFamily="50" charset="-128"/>
                <a:ea typeface="メイリオ" panose="020B0604030504040204" pitchFamily="50" charset="-128"/>
              </a:rPr>
              <a:t>まで進む</a:t>
            </a:r>
            <a:r>
              <a:rPr lang="ja-JP" altLang="en-US" sz="1400" b="1" i="0" dirty="0" smtClean="0">
                <a:effectLst/>
                <a:latin typeface="メイリオ" panose="020B0604030504040204" pitchFamily="50" charset="-128"/>
                <a:ea typeface="メイリオ" panose="020B0604030504040204" pitchFamily="50" charset="-128"/>
              </a:rPr>
              <a:t>。</a:t>
            </a:r>
            <a:endParaRPr lang="ja-JP" altLang="en-US" sz="1400" b="1" i="0" dirty="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18483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42">
            <a:extLst>
              <a:ext uri="{FF2B5EF4-FFF2-40B4-BE49-F238E27FC236}">
                <a16:creationId xmlns="" xmlns:a16="http://schemas.microsoft.com/office/drawing/2014/main" id="{3FB5FB91-D26D-CF03-09C1-BB2E431115C5}"/>
              </a:ext>
            </a:extLst>
          </p:cNvPr>
          <p:cNvSpPr/>
          <p:nvPr/>
        </p:nvSpPr>
        <p:spPr>
          <a:xfrm>
            <a:off x="593726" y="5995670"/>
            <a:ext cx="9648824" cy="1320002"/>
          </a:xfrm>
          <a:prstGeom prst="roundRect">
            <a:avLst>
              <a:gd name="adj" fmla="val 2764"/>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nvGrpSpPr>
          <p:cNvPr id="62" name="グループ化 61">
            <a:extLst>
              <a:ext uri="{FF2B5EF4-FFF2-40B4-BE49-F238E27FC236}">
                <a16:creationId xmlns=""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ボイスオーバージェスチャで</a:t>
            </a:r>
            <a:r>
              <a:rPr lang="ja-JP" altLang="en-US" sz="2400" b="1" dirty="0">
                <a:latin typeface="Meiryo" panose="020B0604030504040204" pitchFamily="34" charset="-128"/>
                <a:ea typeface="Meiryo" panose="020B0604030504040204" pitchFamily="34" charset="-128"/>
              </a:rPr>
              <a:t>スマホを使う</a:t>
            </a:r>
          </a:p>
        </p:txBody>
      </p:sp>
      <p:sp>
        <p:nvSpPr>
          <p:cNvPr id="5" name="角丸四角形 42">
            <a:extLst>
              <a:ext uri="{FF2B5EF4-FFF2-40B4-BE49-F238E27FC236}">
                <a16:creationId xmlns="" xmlns:a16="http://schemas.microsoft.com/office/drawing/2014/main" id="{014D2080-5B23-F1C0-DE0B-82C078DA0B73}"/>
              </a:ext>
            </a:extLst>
          </p:cNvPr>
          <p:cNvSpPr/>
          <p:nvPr/>
        </p:nvSpPr>
        <p:spPr>
          <a:xfrm>
            <a:off x="593726" y="1736355"/>
            <a:ext cx="9661524" cy="419825"/>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0" name="テキスト ボックス 9">
            <a:extLst>
              <a:ext uri="{FF2B5EF4-FFF2-40B4-BE49-F238E27FC236}">
                <a16:creationId xmlns="" xmlns:a16="http://schemas.microsoft.com/office/drawing/2014/main" id="{98FD2EEB-B68F-2496-0DF5-180594B80E1A}"/>
              </a:ext>
            </a:extLst>
          </p:cNvPr>
          <p:cNvSpPr txBox="1"/>
          <p:nvPr/>
        </p:nvSpPr>
        <p:spPr>
          <a:xfrm>
            <a:off x="760429" y="1748362"/>
            <a:ext cx="8459772" cy="415498"/>
          </a:xfrm>
          <a:prstGeom prst="rect">
            <a:avLst/>
          </a:prstGeom>
          <a:noFill/>
        </p:spPr>
        <p:txBody>
          <a:bodyPr wrap="square">
            <a:spAutoFit/>
          </a:bodyPr>
          <a:lstStyle/>
          <a:p>
            <a:pPr>
              <a:lnSpc>
                <a:spcPct val="150000"/>
              </a:lnSpc>
            </a:pPr>
            <a:r>
              <a:rPr lang="ja-JP" altLang="en-US" sz="1400" b="1" dirty="0">
                <a:latin typeface="メイリオ" panose="020B0604030504040204" pitchFamily="50" charset="-128"/>
                <a:ea typeface="メイリオ" panose="020B0604030504040204" pitchFamily="50" charset="-128"/>
              </a:rPr>
              <a:t>ホームページの閲覧には、</a:t>
            </a:r>
            <a:r>
              <a:rPr lang="ja-JP" altLang="en-US" sz="1400" b="1" i="0" dirty="0">
                <a:effectLst/>
                <a:latin typeface="メイリオ" panose="020B0604030504040204" pitchFamily="50" charset="-128"/>
                <a:ea typeface="メイリオ" panose="020B0604030504040204" pitchFamily="50" charset="-128"/>
              </a:rPr>
              <a:t>ホーム画面上の</a:t>
            </a:r>
            <a:r>
              <a:rPr lang="en-US" altLang="ja-JP" sz="1400" b="1" i="0" dirty="0">
                <a:effectLst/>
                <a:latin typeface="メイリオ" panose="020B0604030504040204" pitchFamily="50" charset="-128"/>
                <a:ea typeface="メイリオ" panose="020B0604030504040204" pitchFamily="50" charset="-128"/>
              </a:rPr>
              <a:t>Safari(</a:t>
            </a:r>
            <a:r>
              <a:rPr lang="ja-JP" altLang="en-US" sz="1400" b="1" i="0" dirty="0">
                <a:effectLst/>
                <a:latin typeface="メイリオ" panose="020B0604030504040204" pitchFamily="50" charset="-128"/>
                <a:ea typeface="メイリオ" panose="020B0604030504040204" pitchFamily="50" charset="-128"/>
              </a:rPr>
              <a:t>サファリ</a:t>
            </a:r>
            <a:r>
              <a:rPr lang="en-US" altLang="ja-JP" sz="1400" b="1" i="0" dirty="0">
                <a:effectLst/>
                <a:latin typeface="メイリオ" panose="020B0604030504040204" pitchFamily="50" charset="-128"/>
                <a:ea typeface="メイリオ" panose="020B0604030504040204" pitchFamily="50" charset="-128"/>
              </a:rPr>
              <a:t>)</a:t>
            </a:r>
            <a:r>
              <a:rPr lang="ja-JP" altLang="en-US" sz="1400" b="1" dirty="0" smtClean="0">
                <a:latin typeface="メイリオ" panose="020B0604030504040204" pitchFamily="50" charset="-128"/>
                <a:ea typeface="メイリオ" panose="020B0604030504040204" pitchFamily="50" charset="-128"/>
              </a:rPr>
              <a:t>という</a:t>
            </a:r>
            <a:r>
              <a:rPr lang="ja-JP" altLang="en-US" sz="1400" b="1" dirty="0">
                <a:latin typeface="メイリオ" panose="020B0604030504040204" pitchFamily="50" charset="-128"/>
                <a:ea typeface="メイリオ" panose="020B0604030504040204" pitchFamily="50" charset="-128"/>
              </a:rPr>
              <a:t>アプリ</a:t>
            </a:r>
            <a:r>
              <a:rPr lang="ja-JP" altLang="en-US" sz="1400" b="1" dirty="0" smtClean="0">
                <a:latin typeface="メイリオ" panose="020B0604030504040204" pitchFamily="50" charset="-128"/>
                <a:ea typeface="メイリオ" panose="020B0604030504040204" pitchFamily="50" charset="-128"/>
              </a:rPr>
              <a:t>を</a:t>
            </a:r>
            <a:r>
              <a:rPr lang="ja-JP" altLang="en-US" sz="1400" b="1" dirty="0">
                <a:latin typeface="メイリオ" panose="020B0604030504040204" pitchFamily="50" charset="-128"/>
                <a:ea typeface="メイリオ" panose="020B0604030504040204" pitchFamily="50" charset="-128"/>
              </a:rPr>
              <a:t>使い</a:t>
            </a:r>
            <a:r>
              <a:rPr lang="ja-JP" altLang="en-US" sz="1400" b="1" i="0" dirty="0">
                <a:effectLst/>
                <a:latin typeface="メイリオ" panose="020B0604030504040204" pitchFamily="50" charset="-128"/>
                <a:ea typeface="メイリオ" panose="020B0604030504040204" pitchFamily="50" charset="-128"/>
              </a:rPr>
              <a:t>ます</a:t>
            </a:r>
            <a:r>
              <a:rPr lang="ja-JP" altLang="en-US" sz="1400" b="1" i="0" dirty="0" smtClean="0">
                <a:effectLst/>
                <a:latin typeface="メイリオ" panose="020B0604030504040204" pitchFamily="50" charset="-128"/>
                <a:ea typeface="メイリオ" panose="020B0604030504040204" pitchFamily="50" charset="-128"/>
              </a:rPr>
              <a:t>。</a:t>
            </a:r>
            <a:endParaRPr lang="en-US" altLang="ja-JP" sz="1400" b="1" i="0" dirty="0">
              <a:effectLst/>
              <a:latin typeface="メイリオ" panose="020B0604030504040204" pitchFamily="50" charset="-128"/>
              <a:ea typeface="メイリオ" panose="020B0604030504040204" pitchFamily="50" charset="-128"/>
            </a:endParaRPr>
          </a:p>
        </p:txBody>
      </p:sp>
      <p:sp>
        <p:nvSpPr>
          <p:cNvPr id="21" name="角丸四角形 42">
            <a:extLst>
              <a:ext uri="{FF2B5EF4-FFF2-40B4-BE49-F238E27FC236}">
                <a16:creationId xmlns="" xmlns:a16="http://schemas.microsoft.com/office/drawing/2014/main" id="{76AA5A3E-D3D0-34E8-F974-24BCB9418994}"/>
              </a:ext>
            </a:extLst>
          </p:cNvPr>
          <p:cNvSpPr/>
          <p:nvPr/>
        </p:nvSpPr>
        <p:spPr>
          <a:xfrm>
            <a:off x="593726" y="2233731"/>
            <a:ext cx="4683305" cy="3674492"/>
          </a:xfrm>
          <a:prstGeom prst="roundRect">
            <a:avLst>
              <a:gd name="adj" fmla="val 1019"/>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2" name="テキスト ボックス 21">
            <a:extLst>
              <a:ext uri="{FF2B5EF4-FFF2-40B4-BE49-F238E27FC236}">
                <a16:creationId xmlns="" xmlns:a16="http://schemas.microsoft.com/office/drawing/2014/main" id="{BC22D89E-A7B9-B436-8B32-86DC815746D3}"/>
              </a:ext>
            </a:extLst>
          </p:cNvPr>
          <p:cNvSpPr txBox="1"/>
          <p:nvPr/>
        </p:nvSpPr>
        <p:spPr>
          <a:xfrm>
            <a:off x="751961" y="2290998"/>
            <a:ext cx="4383321" cy="3231654"/>
          </a:xfrm>
          <a:prstGeom prst="rect">
            <a:avLst/>
          </a:prstGeom>
          <a:noFill/>
        </p:spPr>
        <p:txBody>
          <a:bodyPr wrap="square">
            <a:spAutoFit/>
          </a:bodyPr>
          <a:lstStyle/>
          <a:p>
            <a:pPr algn="l">
              <a:lnSpc>
                <a:spcPct val="150000"/>
              </a:lnSpc>
            </a:pPr>
            <a:r>
              <a:rPr lang="ja-JP" altLang="en-US" sz="1600" b="1" i="0" dirty="0">
                <a:solidFill>
                  <a:srgbClr val="C62153"/>
                </a:solidFill>
                <a:effectLst/>
                <a:latin typeface="メイリオ" panose="020B0604030504040204" pitchFamily="50" charset="-128"/>
                <a:ea typeface="メイリオ" panose="020B0604030504040204" pitchFamily="50" charset="-128"/>
              </a:rPr>
              <a:t>開いたページの</a:t>
            </a:r>
            <a:r>
              <a:rPr lang="ja-JP" altLang="en-US" sz="1600" b="1" i="0" dirty="0" smtClean="0">
                <a:solidFill>
                  <a:srgbClr val="C62153"/>
                </a:solidFill>
                <a:effectLst/>
                <a:latin typeface="メイリオ" panose="020B0604030504040204" pitchFamily="50" charset="-128"/>
                <a:ea typeface="メイリオ" panose="020B0604030504040204" pitchFamily="50" charset="-128"/>
              </a:rPr>
              <a:t>読み上げ</a:t>
            </a:r>
            <a:endParaRPr lang="ja-JP" altLang="en-US" sz="1200" b="1" i="0" dirty="0">
              <a:solidFill>
                <a:srgbClr val="444444"/>
              </a:solidFill>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本指で上へスワイプ</a:t>
            </a:r>
            <a:r>
              <a:rPr lang="ja-JP" altLang="en-US" sz="1200" b="1" i="0" dirty="0" smtClean="0">
                <a:effectLst/>
                <a:latin typeface="メイリオ" panose="020B0604030504040204" pitchFamily="50" charset="-128"/>
                <a:ea typeface="メイリオ" panose="020B0604030504040204" pitchFamily="50" charset="-128"/>
              </a:rPr>
              <a:t>：</a:t>
            </a:r>
            <a:r>
              <a:rPr lang="ja-JP" altLang="en-US" sz="1200" b="1" dirty="0" smtClean="0">
                <a:latin typeface="メイリオ" panose="020B0604030504040204" pitchFamily="50" charset="-128"/>
                <a:ea typeface="メイリオ" panose="020B0604030504040204" pitchFamily="50" charset="-128"/>
              </a:rPr>
              <a:t>一番</a:t>
            </a:r>
            <a:r>
              <a:rPr lang="ja-JP" altLang="en-US" sz="1200" b="1" i="0" dirty="0" smtClean="0">
                <a:effectLst/>
                <a:latin typeface="メイリオ" panose="020B0604030504040204" pitchFamily="50" charset="-128"/>
                <a:ea typeface="メイリオ" panose="020B0604030504040204" pitchFamily="50" charset="-128"/>
              </a:rPr>
              <a:t>最初</a:t>
            </a:r>
            <a:r>
              <a:rPr lang="ja-JP" altLang="en-US" sz="1200" b="1" i="0" dirty="0">
                <a:effectLst/>
                <a:latin typeface="メイリオ" panose="020B0604030504040204" pitchFamily="50" charset="-128"/>
                <a:ea typeface="メイリオ" panose="020B0604030504040204" pitchFamily="50" charset="-128"/>
              </a:rPr>
              <a:t>の項目から順番に読み上げます。最後の項目まで読み上げると自動読み上げは終了します</a:t>
            </a:r>
            <a:r>
              <a:rPr lang="ja-JP" altLang="en-US" sz="1200" b="1" i="0" dirty="0" smtClean="0">
                <a:effectLst/>
                <a:latin typeface="メイリオ" panose="020B0604030504040204" pitchFamily="50" charset="-128"/>
                <a:ea typeface="メイリオ" panose="020B0604030504040204" pitchFamily="50" charset="-128"/>
              </a:rPr>
              <a:t>。また</a:t>
            </a:r>
            <a:r>
              <a:rPr lang="ja-JP" altLang="en-US" sz="1200" b="1" i="0" dirty="0">
                <a:effectLst/>
                <a:latin typeface="メイリオ" panose="020B0604030504040204" pitchFamily="50" charset="-128"/>
                <a:ea typeface="メイリオ" panose="020B0604030504040204" pitchFamily="50" charset="-128"/>
              </a:rPr>
              <a:t>、読み上げている途中で</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回タップをすると一時停止となり、再び</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回タップすると続きから読み上げられます</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endParaRPr lang="ja-JP" altLang="en-US" sz="8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本指で下へスワイプ</a:t>
            </a:r>
            <a:r>
              <a:rPr lang="ja-JP" altLang="en-US" sz="1200" b="1" i="0" dirty="0" smtClean="0">
                <a:effectLst/>
                <a:latin typeface="メイリオ" panose="020B0604030504040204" pitchFamily="50" charset="-128"/>
                <a:ea typeface="メイリオ" panose="020B0604030504040204" pitchFamily="50" charset="-128"/>
              </a:rPr>
              <a:t>：フォーカス</a:t>
            </a:r>
            <a:r>
              <a:rPr lang="ja-JP" altLang="en-US" sz="1200" b="1" i="0" dirty="0">
                <a:effectLst/>
                <a:latin typeface="メイリオ" panose="020B0604030504040204" pitchFamily="50" charset="-128"/>
                <a:ea typeface="メイリオ" panose="020B0604030504040204" pitchFamily="50" charset="-128"/>
              </a:rPr>
              <a:t>されている項目</a:t>
            </a:r>
            <a:r>
              <a:rPr lang="ja-JP" altLang="en-US" sz="1200" b="1" i="0" dirty="0" smtClean="0">
                <a:effectLst/>
                <a:latin typeface="メイリオ" panose="020B0604030504040204" pitchFamily="50" charset="-128"/>
                <a:ea typeface="メイリオ" panose="020B0604030504040204" pitchFamily="50" charset="-128"/>
              </a:rPr>
              <a:t>から</a:t>
            </a:r>
            <a:r>
              <a:rPr lang="ja-JP" altLang="en-US" sz="1200" b="1" dirty="0" smtClean="0">
                <a:latin typeface="メイリオ" panose="020B0604030504040204" pitchFamily="50" charset="-128"/>
                <a:ea typeface="メイリオ" panose="020B0604030504040204" pitchFamily="50" charset="-128"/>
              </a:rPr>
              <a:t>順番</a:t>
            </a:r>
            <a:r>
              <a:rPr lang="ja-JP" altLang="en-US" sz="1200" b="1" i="0" dirty="0" smtClean="0">
                <a:effectLst/>
                <a:latin typeface="メイリオ" panose="020B0604030504040204" pitchFamily="50" charset="-128"/>
                <a:ea typeface="メイリオ" panose="020B0604030504040204" pitchFamily="50" charset="-128"/>
              </a:rPr>
              <a:t>に</a:t>
            </a:r>
            <a:r>
              <a:rPr lang="ja-JP" altLang="en-US" sz="1200" b="1" i="0" dirty="0">
                <a:effectLst/>
                <a:latin typeface="メイリオ" panose="020B0604030504040204" pitchFamily="50" charset="-128"/>
                <a:ea typeface="メイリオ" panose="020B0604030504040204" pitchFamily="50" charset="-128"/>
              </a:rPr>
              <a:t>項目を読み上げます。フォーカスされている項目より手前の項目は読み上げません。読み上げの一時停止と</a:t>
            </a:r>
            <a:r>
              <a:rPr lang="ja-JP" altLang="en-US" sz="1200" b="1" dirty="0">
                <a:latin typeface="メイリオ" panose="020B0604030504040204" pitchFamily="50" charset="-128"/>
                <a:ea typeface="メイリオ" panose="020B0604030504040204" pitchFamily="50" charset="-128"/>
              </a:rPr>
              <a:t>再開</a:t>
            </a:r>
            <a:r>
              <a:rPr lang="ja-JP" altLang="en-US" sz="1200" b="1" i="0" dirty="0">
                <a:effectLst/>
                <a:latin typeface="メイリオ" panose="020B0604030504040204" pitchFamily="50" charset="-128"/>
                <a:ea typeface="メイリオ" panose="020B0604030504040204" pitchFamily="50" charset="-128"/>
              </a:rPr>
              <a:t>は</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本指の</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回タップで行うことができます。</a:t>
            </a:r>
          </a:p>
        </p:txBody>
      </p:sp>
      <p:sp>
        <p:nvSpPr>
          <p:cNvPr id="41" name="テキスト ボックス 40">
            <a:extLst>
              <a:ext uri="{FF2B5EF4-FFF2-40B4-BE49-F238E27FC236}">
                <a16:creationId xmlns="" xmlns:a16="http://schemas.microsoft.com/office/drawing/2014/main" id="{60AA2FAA-7E31-D177-B74F-7B61FE297872}"/>
              </a:ext>
            </a:extLst>
          </p:cNvPr>
          <p:cNvSpPr txBox="1"/>
          <p:nvPr/>
        </p:nvSpPr>
        <p:spPr>
          <a:xfrm>
            <a:off x="724011" y="1266535"/>
            <a:ext cx="10217233"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1. HP</a:t>
            </a:r>
            <a:r>
              <a:rPr lang="ja-JP" altLang="en-US" sz="2800" b="1" dirty="0">
                <a:latin typeface="Meiryo" panose="020B0604030504040204" pitchFamily="34" charset="-128"/>
                <a:ea typeface="Meiryo" panose="020B0604030504040204" pitchFamily="34" charset="-128"/>
              </a:rPr>
              <a:t>を読む</a:t>
            </a:r>
          </a:p>
        </p:txBody>
      </p:sp>
      <p:sp>
        <p:nvSpPr>
          <p:cNvPr id="7" name="テキスト ボックス 6">
            <a:extLst>
              <a:ext uri="{FF2B5EF4-FFF2-40B4-BE49-F238E27FC236}">
                <a16:creationId xmlns="" xmlns:a16="http://schemas.microsoft.com/office/drawing/2014/main" id="{E8FB7FCE-73AF-7DCE-26CE-91A3539EADDD}"/>
              </a:ext>
            </a:extLst>
          </p:cNvPr>
          <p:cNvSpPr txBox="1"/>
          <p:nvPr/>
        </p:nvSpPr>
        <p:spPr>
          <a:xfrm>
            <a:off x="752172" y="6069177"/>
            <a:ext cx="4813492" cy="1246495"/>
          </a:xfrm>
          <a:prstGeom prst="rect">
            <a:avLst/>
          </a:prstGeom>
          <a:noFill/>
        </p:spPr>
        <p:txBody>
          <a:bodyPr wrap="square">
            <a:spAutoFit/>
          </a:bodyPr>
          <a:lstStyle/>
          <a:p>
            <a:pPr algn="l"/>
            <a:r>
              <a:rPr lang="ja-JP" altLang="en-US" sz="1600" b="1" i="0" dirty="0" smtClean="0">
                <a:solidFill>
                  <a:srgbClr val="C62153"/>
                </a:solidFill>
                <a:effectLst/>
                <a:latin typeface="メイリオ" panose="020B0604030504040204" pitchFamily="50" charset="-128"/>
                <a:ea typeface="メイリオ" panose="020B0604030504040204" pitchFamily="50" charset="-128"/>
              </a:rPr>
              <a:t>項目</a:t>
            </a:r>
            <a:r>
              <a:rPr lang="ja-JP" altLang="en-US" sz="1600" b="1" i="0" dirty="0">
                <a:solidFill>
                  <a:srgbClr val="C62153"/>
                </a:solidFill>
                <a:effectLst/>
                <a:latin typeface="メイリオ" panose="020B0604030504040204" pitchFamily="50" charset="-128"/>
                <a:ea typeface="メイリオ" panose="020B0604030504040204" pitchFamily="50" charset="-128"/>
              </a:rPr>
              <a:t>の</a:t>
            </a:r>
            <a:r>
              <a:rPr lang="ja-JP" altLang="en-US" sz="1600" b="1" i="0" dirty="0" smtClean="0">
                <a:solidFill>
                  <a:srgbClr val="C62153"/>
                </a:solidFill>
                <a:effectLst/>
                <a:latin typeface="メイリオ" panose="020B0604030504040204" pitchFamily="50" charset="-128"/>
                <a:ea typeface="メイリオ" panose="020B0604030504040204" pitchFamily="50" charset="-128"/>
              </a:rPr>
              <a:t>移動</a:t>
            </a:r>
            <a:endParaRPr lang="en-US" altLang="ja-JP" sz="1600" b="1" i="0" dirty="0" smtClean="0">
              <a:solidFill>
                <a:srgbClr val="C62153"/>
              </a:solidFill>
              <a:effectLst/>
              <a:latin typeface="メイリオ" panose="020B0604030504040204" pitchFamily="50" charset="-128"/>
              <a:ea typeface="メイリオ" panose="020B0604030504040204" pitchFamily="50" charset="-128"/>
            </a:endParaRPr>
          </a:p>
          <a:p>
            <a:pPr algn="l"/>
            <a:endParaRPr lang="ja-JP" altLang="en-US" sz="5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本指で左右スワイプ</a:t>
            </a:r>
            <a:r>
              <a:rPr lang="ja-JP" altLang="en-US" sz="1200" b="1" i="0" dirty="0" smtClean="0">
                <a:effectLst/>
                <a:latin typeface="メイリオ" panose="020B0604030504040204" pitchFamily="50" charset="-128"/>
                <a:ea typeface="メイリオ" panose="020B0604030504040204" pitchFamily="50" charset="-128"/>
              </a:rPr>
              <a:t>：</a:t>
            </a: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本指で左へスワイプすると一つ前の項目へ移動できます。</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本指で右へスワイプすると次の項目へ移動できます</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a:effectLst/>
              <a:latin typeface="メイリオ" panose="020B0604030504040204" pitchFamily="50" charset="-128"/>
              <a:ea typeface="メイリオ" panose="020B0604030504040204" pitchFamily="50" charset="-128"/>
            </a:endParaRPr>
          </a:p>
        </p:txBody>
      </p:sp>
      <p:sp>
        <p:nvSpPr>
          <p:cNvPr id="2" name="角丸四角形 42">
            <a:extLst>
              <a:ext uri="{FF2B5EF4-FFF2-40B4-BE49-F238E27FC236}">
                <a16:creationId xmlns="" xmlns:a16="http://schemas.microsoft.com/office/drawing/2014/main" id="{CF04E47B-5CCC-32F2-1695-E51303D40AE9}"/>
              </a:ext>
            </a:extLst>
          </p:cNvPr>
          <p:cNvSpPr/>
          <p:nvPr/>
        </p:nvSpPr>
        <p:spPr>
          <a:xfrm>
            <a:off x="5373556" y="2233731"/>
            <a:ext cx="4868994" cy="3674492"/>
          </a:xfrm>
          <a:prstGeom prst="roundRect">
            <a:avLst>
              <a:gd name="adj" fmla="val 755"/>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 name="テキスト ボックス 3">
            <a:extLst>
              <a:ext uri="{FF2B5EF4-FFF2-40B4-BE49-F238E27FC236}">
                <a16:creationId xmlns="" xmlns:a16="http://schemas.microsoft.com/office/drawing/2014/main" id="{FE6F7137-7553-F4E9-69F5-D2ED7C7DB51A}"/>
              </a:ext>
            </a:extLst>
          </p:cNvPr>
          <p:cNvSpPr txBox="1"/>
          <p:nvPr/>
        </p:nvSpPr>
        <p:spPr>
          <a:xfrm>
            <a:off x="5499563" y="2291481"/>
            <a:ext cx="4530636" cy="3600986"/>
          </a:xfrm>
          <a:prstGeom prst="rect">
            <a:avLst/>
          </a:prstGeom>
          <a:noFill/>
        </p:spPr>
        <p:txBody>
          <a:bodyPr wrap="square">
            <a:spAutoFit/>
          </a:bodyPr>
          <a:lstStyle/>
          <a:p>
            <a:pPr algn="l">
              <a:lnSpc>
                <a:spcPct val="150000"/>
              </a:lnSpc>
            </a:pPr>
            <a:r>
              <a:rPr lang="ja-JP" altLang="en-US" sz="1600" b="1" i="0" dirty="0">
                <a:solidFill>
                  <a:srgbClr val="C62153"/>
                </a:solidFill>
                <a:effectLst/>
                <a:latin typeface="メイリオ" panose="020B0604030504040204" pitchFamily="50" charset="-128"/>
                <a:ea typeface="メイリオ" panose="020B0604030504040204" pitchFamily="50" charset="-128"/>
              </a:rPr>
              <a:t>画面の</a:t>
            </a:r>
            <a:r>
              <a:rPr lang="ja-JP" altLang="en-US" sz="1600" b="1" i="0" dirty="0" smtClean="0">
                <a:solidFill>
                  <a:srgbClr val="C62153"/>
                </a:solidFill>
                <a:effectLst/>
                <a:latin typeface="メイリオ" panose="020B0604030504040204" pitchFamily="50" charset="-128"/>
                <a:ea typeface="メイリオ" panose="020B0604030504040204" pitchFamily="50" charset="-128"/>
              </a:rPr>
              <a:t>切り替え</a:t>
            </a:r>
            <a:endParaRPr lang="en-US" altLang="ja-JP" sz="1200" b="1" dirty="0">
              <a:solidFill>
                <a:srgbClr val="444444"/>
              </a:solidFill>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本指でタッチ</a:t>
            </a:r>
            <a:r>
              <a:rPr lang="ja-JP" altLang="en-US" sz="1200" b="1" i="0" dirty="0" smtClean="0">
                <a:effectLst/>
                <a:latin typeface="メイリオ" panose="020B0604030504040204" pitchFamily="50" charset="-128"/>
                <a:ea typeface="メイリオ" panose="020B0604030504040204" pitchFamily="50" charset="-128"/>
              </a:rPr>
              <a:t>：指</a:t>
            </a:r>
            <a:r>
              <a:rPr lang="ja-JP" altLang="en-US" sz="1200" b="1" i="0" dirty="0">
                <a:effectLst/>
                <a:latin typeface="メイリオ" panose="020B0604030504040204" pitchFamily="50" charset="-128"/>
                <a:ea typeface="メイリオ" panose="020B0604030504040204" pitchFamily="50" charset="-128"/>
              </a:rPr>
              <a:t>があたっている画面上の項目を読み上げます。画面上から指を離さずに前後左右に指を動かすと、指を動かした先の画面上の項目を読み上げます</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endParaRPr lang="ja-JP" altLang="en-US" sz="800" b="1" i="0" dirty="0">
              <a:effectLst/>
              <a:latin typeface="メイリオ" panose="020B0604030504040204" pitchFamily="50" charset="-128"/>
              <a:ea typeface="メイリオ" panose="020B0604030504040204" pitchFamily="50" charset="-128"/>
            </a:endParaRPr>
          </a:p>
          <a:p>
            <a:pPr marL="171450" indent="-171450">
              <a:lnSpc>
                <a:spcPct val="150000"/>
              </a:lnSpc>
              <a:buFont typeface="Wingdings" panose="05000000000000000000" pitchFamily="2" charset="2"/>
              <a:buChar char="l"/>
            </a:pPr>
            <a:r>
              <a:rPr lang="en-US" altLang="ja-JP" sz="1200" b="1" dirty="0" smtClean="0">
                <a:latin typeface="メイリオ" panose="020B0604030504040204" pitchFamily="50" charset="-128"/>
                <a:ea typeface="メイリオ" panose="020B0604030504040204" pitchFamily="50" charset="-128"/>
              </a:rPr>
              <a:t>1</a:t>
            </a:r>
            <a:r>
              <a:rPr lang="ja-JP" altLang="en-US" sz="1200" b="1" dirty="0">
                <a:latin typeface="メイリオ" panose="020B0604030504040204" pitchFamily="50" charset="-128"/>
                <a:ea typeface="メイリオ" panose="020B0604030504040204" pitchFamily="50" charset="-128"/>
              </a:rPr>
              <a:t>本指でダブルタップ</a:t>
            </a:r>
            <a:r>
              <a:rPr lang="ja-JP" altLang="en-US" sz="1200" b="1" dirty="0" smtClean="0">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項目</a:t>
            </a:r>
            <a:r>
              <a:rPr lang="ja-JP" altLang="en-US" sz="1200" b="1" i="0" dirty="0">
                <a:effectLst/>
                <a:latin typeface="メイリオ" panose="020B0604030504040204" pitchFamily="50" charset="-128"/>
                <a:ea typeface="メイリオ" panose="020B0604030504040204" pitchFamily="50" charset="-128"/>
              </a:rPr>
              <a:t>を実行することができ、項目がリンクであればリンク先のページを開くことができます</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nSpc>
                <a:spcPct val="150000"/>
              </a:lnSpc>
            </a:pPr>
            <a:endParaRPr lang="ja-JP" altLang="en-US" sz="8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ja-JP" altLang="en-US" sz="1200" b="1" i="0" dirty="0" smtClean="0">
                <a:effectLst/>
                <a:latin typeface="メイリオ" panose="020B0604030504040204" pitchFamily="50" charset="-128"/>
                <a:ea typeface="メイリオ" panose="020B0604030504040204" pitchFamily="50" charset="-128"/>
              </a:rPr>
              <a:t>スプリットタップ</a:t>
            </a:r>
            <a:r>
              <a:rPr lang="en-US" altLang="ja-JP" sz="1200" b="1" i="0" baseline="30000" dirty="0" smtClean="0">
                <a:effectLst/>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a:t>
            </a: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本指で画面上をタッチしたまま別の指</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本で</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回タップすることです。</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本指のダブルタップと同じように項目を実行することが</a:t>
            </a:r>
            <a:r>
              <a:rPr lang="ja-JP" altLang="en-US" sz="1200" b="1" i="0" dirty="0" smtClean="0">
                <a:effectLst/>
                <a:latin typeface="メイリオ" panose="020B0604030504040204" pitchFamily="50" charset="-128"/>
                <a:ea typeface="メイリオ" panose="020B0604030504040204" pitchFamily="50" charset="-128"/>
              </a:rPr>
              <a:t>でき、リンクであればリンク先のページを開くことができます。</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endParaRPr lang="en-US" altLang="ja-JP" sz="500" b="1" dirty="0">
              <a:latin typeface="メイリオ" panose="020B0604030504040204" pitchFamily="50" charset="-128"/>
              <a:ea typeface="メイリオ" panose="020B0604030504040204" pitchFamily="50" charset="-128"/>
            </a:endParaRPr>
          </a:p>
          <a:p>
            <a:pPr algn="l">
              <a:lnSpc>
                <a:spcPct val="150000"/>
              </a:lnSpc>
            </a:pPr>
            <a:r>
              <a:rPr lang="ja-JP" altLang="en-US" sz="700" b="1" dirty="0" smtClean="0">
                <a:latin typeface="メイリオ" panose="020B0604030504040204" pitchFamily="50" charset="-128"/>
                <a:ea typeface="メイリオ" panose="020B0604030504040204" pitchFamily="50" charset="-128"/>
              </a:rPr>
              <a:t>　　</a:t>
            </a:r>
            <a:r>
              <a:rPr lang="en-US" altLang="ja-JP" sz="700" b="1" dirty="0" smtClean="0">
                <a:latin typeface="メイリオ" panose="020B0604030504040204" pitchFamily="50" charset="-128"/>
                <a:ea typeface="メイリオ" panose="020B0604030504040204" pitchFamily="50" charset="-128"/>
              </a:rPr>
              <a:t>※</a:t>
            </a:r>
            <a:r>
              <a:rPr lang="ja-JP" altLang="en-US" sz="700" b="1" dirty="0" smtClean="0">
                <a:latin typeface="メイリオ" panose="020B0604030504040204" pitchFamily="50" charset="-128"/>
                <a:ea typeface="メイリオ" panose="020B0604030504040204" pitchFamily="50" charset="-128"/>
              </a:rPr>
              <a:t>スプリットタップは「第</a:t>
            </a:r>
            <a:r>
              <a:rPr lang="en-US" altLang="ja-JP" sz="700" b="1" dirty="0" smtClean="0">
                <a:latin typeface="メイリオ" panose="020B0604030504040204" pitchFamily="50" charset="-128"/>
                <a:ea typeface="メイリオ" panose="020B0604030504040204" pitchFamily="50" charset="-128"/>
              </a:rPr>
              <a:t>3</a:t>
            </a:r>
            <a:r>
              <a:rPr lang="ja-JP" altLang="en-US" sz="700" b="1" dirty="0" smtClean="0">
                <a:latin typeface="メイリオ" panose="020B0604030504040204" pitchFamily="50" charset="-128"/>
                <a:ea typeface="メイリオ" panose="020B0604030504040204" pitchFamily="50" charset="-128"/>
              </a:rPr>
              <a:t>章</a:t>
            </a:r>
            <a:r>
              <a:rPr lang="en-US" altLang="ja-JP" sz="700" b="1" dirty="0" smtClean="0">
                <a:latin typeface="メイリオ" panose="020B0604030504040204" pitchFamily="50" charset="-128"/>
                <a:ea typeface="メイリオ" panose="020B0604030504040204" pitchFamily="50" charset="-128"/>
              </a:rPr>
              <a:t>4.</a:t>
            </a:r>
            <a:r>
              <a:rPr lang="ja-JP" altLang="en-US" sz="700" b="1" dirty="0" smtClean="0">
                <a:latin typeface="メイリオ" panose="020B0604030504040204" pitchFamily="50" charset="-128"/>
                <a:ea typeface="メイリオ" panose="020B0604030504040204" pitchFamily="50" charset="-128"/>
              </a:rPr>
              <a:t>ボイスオーバージェスチャと入力」のページでも説明しています。</a:t>
            </a:r>
            <a:endParaRPr lang="en-US" altLang="ja-JP" sz="700" b="1" dirty="0" smtClean="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 xmlns:a16="http://schemas.microsoft.com/office/drawing/2014/main" id="{BA11366C-97A5-E6E6-2D9B-541090986540}"/>
              </a:ext>
            </a:extLst>
          </p:cNvPr>
          <p:cNvSpPr txBox="1"/>
          <p:nvPr/>
        </p:nvSpPr>
        <p:spPr>
          <a:xfrm>
            <a:off x="5634911" y="6198051"/>
            <a:ext cx="4395288" cy="1107996"/>
          </a:xfrm>
          <a:prstGeom prst="rect">
            <a:avLst/>
          </a:prstGeom>
          <a:noFill/>
        </p:spPr>
        <p:txBody>
          <a:bodyPr wrap="square">
            <a:spAutoFit/>
          </a:bodyPr>
          <a:lstStyle/>
          <a:p>
            <a:pPr marL="171450" indent="-171450" algn="l">
              <a:buFont typeface="Wingdings" panose="05000000000000000000" pitchFamily="2" charset="2"/>
              <a:buChar char="l"/>
            </a:pPr>
            <a:endParaRPr lang="en-US" altLang="ja-JP" sz="12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本指で上下スワイプ</a:t>
            </a:r>
            <a:r>
              <a:rPr lang="ja-JP" altLang="en-US" sz="1200" b="1" i="0" dirty="0" smtClean="0">
                <a:effectLst/>
                <a:latin typeface="メイリオ" panose="020B0604030504040204" pitchFamily="50" charset="-128"/>
                <a:ea typeface="メイリオ" panose="020B0604030504040204" pitchFamily="50" charset="-128"/>
              </a:rPr>
              <a:t>：画面</a:t>
            </a:r>
            <a:r>
              <a:rPr lang="ja-JP" altLang="en-US" sz="1200" b="1" i="0" dirty="0">
                <a:effectLst/>
                <a:latin typeface="メイリオ" panose="020B0604030504040204" pitchFamily="50" charset="-128"/>
                <a:ea typeface="メイリオ" panose="020B0604030504040204" pitchFamily="50" charset="-128"/>
              </a:rPr>
              <a:t>スクロールと言います。表示されている画面より手前あるいは先の内容を表示させることができます。</a:t>
            </a:r>
            <a:endParaRPr lang="en-US" altLang="ja-JP" sz="1200" b="1" i="0" dirty="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572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42">
            <a:extLst>
              <a:ext uri="{FF2B5EF4-FFF2-40B4-BE49-F238E27FC236}">
                <a16:creationId xmlns="" xmlns:a16="http://schemas.microsoft.com/office/drawing/2014/main" id="{B6B5A7B2-A205-7E75-ED3E-7AA56BE4738A}"/>
              </a:ext>
            </a:extLst>
          </p:cNvPr>
          <p:cNvSpPr/>
          <p:nvPr/>
        </p:nvSpPr>
        <p:spPr>
          <a:xfrm>
            <a:off x="593726" y="2906976"/>
            <a:ext cx="9648824" cy="4295216"/>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 xmlns:a16="http://schemas.microsoft.com/office/drawing/2014/main" id="{AEF42D22-AC20-FD41-8D39-556FE6F71CEB}"/>
              </a:ext>
            </a:extLst>
          </p:cNvPr>
          <p:cNvPicPr>
            <a:picLocks noChangeAspect="1"/>
          </p:cNvPicPr>
          <p:nvPr/>
        </p:nvPicPr>
        <p:blipFill>
          <a:blip r:embed="rId2"/>
          <a:stretch>
            <a:fillRect/>
          </a:stretch>
        </p:blipFill>
        <p:spPr>
          <a:xfrm>
            <a:off x="1397000" y="4224867"/>
            <a:ext cx="1702412" cy="2841474"/>
          </a:xfrm>
          <a:prstGeom prst="rect">
            <a:avLst/>
          </a:prstGeom>
          <a:ln>
            <a:solidFill>
              <a:schemeClr val="tx1"/>
            </a:solidFill>
          </a:ln>
        </p:spPr>
      </p:pic>
      <p:pic>
        <p:nvPicPr>
          <p:cNvPr id="30" name="図 29">
            <a:extLst>
              <a:ext uri="{FF2B5EF4-FFF2-40B4-BE49-F238E27FC236}">
                <a16:creationId xmlns="" xmlns:a16="http://schemas.microsoft.com/office/drawing/2014/main" id="{5218D6D6-E548-24A2-AB21-E73899AEB1DF}"/>
              </a:ext>
            </a:extLst>
          </p:cNvPr>
          <p:cNvPicPr>
            <a:picLocks noChangeAspect="1"/>
          </p:cNvPicPr>
          <p:nvPr/>
        </p:nvPicPr>
        <p:blipFill>
          <a:blip r:embed="rId3"/>
          <a:stretch>
            <a:fillRect/>
          </a:stretch>
        </p:blipFill>
        <p:spPr>
          <a:xfrm>
            <a:off x="4723288" y="4224869"/>
            <a:ext cx="1702412" cy="2841472"/>
          </a:xfrm>
          <a:prstGeom prst="rect">
            <a:avLst/>
          </a:prstGeom>
          <a:ln>
            <a:solidFill>
              <a:schemeClr val="tx1"/>
            </a:solidFill>
          </a:ln>
        </p:spPr>
      </p:pic>
      <p:pic>
        <p:nvPicPr>
          <p:cNvPr id="31" name="図 30">
            <a:extLst>
              <a:ext uri="{FF2B5EF4-FFF2-40B4-BE49-F238E27FC236}">
                <a16:creationId xmlns="" xmlns:a16="http://schemas.microsoft.com/office/drawing/2014/main" id="{0C86A9E3-3760-0A8A-EF53-AFC77FF73C2E}"/>
              </a:ext>
            </a:extLst>
          </p:cNvPr>
          <p:cNvPicPr>
            <a:picLocks noChangeAspect="1"/>
          </p:cNvPicPr>
          <p:nvPr/>
        </p:nvPicPr>
        <p:blipFill>
          <a:blip r:embed="rId4"/>
          <a:stretch>
            <a:fillRect/>
          </a:stretch>
        </p:blipFill>
        <p:spPr>
          <a:xfrm>
            <a:off x="7921022" y="4224866"/>
            <a:ext cx="1662473" cy="2841474"/>
          </a:xfrm>
          <a:prstGeom prst="rect">
            <a:avLst/>
          </a:prstGeom>
          <a:ln>
            <a:solidFill>
              <a:schemeClr val="tx1"/>
            </a:solidFill>
          </a:ln>
        </p:spPr>
      </p:pic>
      <p:sp>
        <p:nvSpPr>
          <p:cNvPr id="25" name="角丸四角形 42">
            <a:extLst>
              <a:ext uri="{FF2B5EF4-FFF2-40B4-BE49-F238E27FC236}">
                <a16:creationId xmlns="" xmlns:a16="http://schemas.microsoft.com/office/drawing/2014/main" id="{014D2080-5B23-F1C0-DE0B-82C078DA0B73}"/>
              </a:ext>
            </a:extLst>
          </p:cNvPr>
          <p:cNvSpPr/>
          <p:nvPr/>
        </p:nvSpPr>
        <p:spPr>
          <a:xfrm>
            <a:off x="593725" y="1172237"/>
            <a:ext cx="9648825" cy="1657324"/>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nvGrpSpPr>
          <p:cNvPr id="62" name="グループ化 61">
            <a:extLst>
              <a:ext uri="{FF2B5EF4-FFF2-40B4-BE49-F238E27FC236}">
                <a16:creationId xmlns=""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ボイスオーバージェスチャで</a:t>
            </a:r>
            <a:r>
              <a:rPr lang="ja-JP" altLang="en-US" sz="2400" b="1" dirty="0">
                <a:latin typeface="Meiryo" panose="020B0604030504040204" pitchFamily="34" charset="-128"/>
                <a:ea typeface="Meiryo" panose="020B0604030504040204" pitchFamily="34" charset="-128"/>
              </a:rPr>
              <a:t>スマホを使う</a:t>
            </a:r>
          </a:p>
        </p:txBody>
      </p:sp>
      <p:sp>
        <p:nvSpPr>
          <p:cNvPr id="27" name="テキスト ボックス 26">
            <a:extLst>
              <a:ext uri="{FF2B5EF4-FFF2-40B4-BE49-F238E27FC236}">
                <a16:creationId xmlns="" xmlns:a16="http://schemas.microsoft.com/office/drawing/2014/main" id="{7FD55655-5A4D-200E-CD2A-D0AEEF5C72BF}"/>
              </a:ext>
            </a:extLst>
          </p:cNvPr>
          <p:cNvSpPr txBox="1"/>
          <p:nvPr/>
        </p:nvSpPr>
        <p:spPr>
          <a:xfrm>
            <a:off x="1554451" y="3038696"/>
            <a:ext cx="2249659" cy="923330"/>
          </a:xfrm>
          <a:prstGeom prst="rect">
            <a:avLst/>
          </a:prstGeom>
          <a:noFill/>
        </p:spPr>
        <p:txBody>
          <a:bodyPr wrap="square">
            <a:spAutoFit/>
          </a:bodyPr>
          <a:lstStyle/>
          <a:p>
            <a:pPr algn="l">
              <a:lnSpc>
                <a:spcPct val="150000"/>
              </a:lnSpc>
            </a:pPr>
            <a:r>
              <a:rPr lang="ja-JP" altLang="en-US" sz="1200" b="1" dirty="0">
                <a:latin typeface="メイリオ" panose="020B0604030504040204" pitchFamily="50" charset="-128"/>
                <a:ea typeface="メイリオ" panose="020B0604030504040204" pitchFamily="50" charset="-128"/>
              </a:rPr>
              <a:t>清瀬</a:t>
            </a:r>
            <a:r>
              <a:rPr lang="ja-JP" altLang="en-US" sz="1200" b="1" i="0" dirty="0" smtClean="0">
                <a:effectLst/>
                <a:latin typeface="メイリオ" panose="020B0604030504040204" pitchFamily="50" charset="-128"/>
                <a:ea typeface="メイリオ" panose="020B0604030504040204" pitchFamily="50" charset="-128"/>
              </a:rPr>
              <a:t>市</a:t>
            </a:r>
            <a:r>
              <a:rPr lang="ja-JP" altLang="en-US" sz="1200" b="1" i="0" dirty="0">
                <a:effectLst/>
                <a:latin typeface="メイリオ" panose="020B0604030504040204" pitchFamily="50" charset="-128"/>
                <a:ea typeface="メイリオ" panose="020B0604030504040204" pitchFamily="50" charset="-128"/>
              </a:rPr>
              <a:t>の</a:t>
            </a:r>
            <a:r>
              <a:rPr lang="en-US" altLang="ja-JP" sz="1200" b="1" i="0" dirty="0">
                <a:effectLst/>
                <a:latin typeface="メイリオ" panose="020B0604030504040204" pitchFamily="50" charset="-128"/>
                <a:ea typeface="メイリオ" panose="020B0604030504040204" pitchFamily="50" charset="-128"/>
              </a:rPr>
              <a:t>HP</a:t>
            </a:r>
            <a:r>
              <a:rPr lang="ja-JP" altLang="en-US" sz="1200" b="1" i="0" dirty="0">
                <a:effectLst/>
                <a:latin typeface="メイリオ" panose="020B0604030504040204" pitchFamily="50" charset="-128"/>
                <a:ea typeface="メイリオ" panose="020B0604030504040204" pitchFamily="50" charset="-128"/>
              </a:rPr>
              <a:t>の</a:t>
            </a:r>
            <a:endParaRPr lang="en-US" altLang="ja-JP" sz="1200" b="1" i="0" dirty="0">
              <a:effectLst/>
              <a:latin typeface="メイリオ" panose="020B0604030504040204" pitchFamily="50" charset="-128"/>
              <a:ea typeface="メイリオ" panose="020B0604030504040204" pitchFamily="50" charset="-128"/>
            </a:endParaRPr>
          </a:p>
          <a:p>
            <a:pPr>
              <a:lnSpc>
                <a:spcPct val="150000"/>
              </a:lnSpc>
            </a:pPr>
            <a:r>
              <a:rPr lang="en-US" altLang="ja-JP" sz="1200" b="1" i="0" dirty="0" smtClean="0">
                <a:effectLst/>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緊急・防災情報</a:t>
            </a:r>
            <a:r>
              <a:rPr lang="en-US" altLang="ja-JP" sz="1200" b="1" i="0" dirty="0" smtClean="0">
                <a:effectLst/>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の</a:t>
            </a:r>
            <a:r>
              <a:rPr lang="ja-JP" altLang="en-US" sz="1200" b="1" i="0" dirty="0">
                <a:effectLst/>
                <a:latin typeface="メイリオ" panose="020B0604030504040204" pitchFamily="50" charset="-128"/>
                <a:ea typeface="メイリオ" panose="020B0604030504040204" pitchFamily="50" charset="-128"/>
              </a:rPr>
              <a:t>ページを開く。</a:t>
            </a:r>
          </a:p>
        </p:txBody>
      </p:sp>
      <p:sp>
        <p:nvSpPr>
          <p:cNvPr id="28" name="テキスト ボックス 27">
            <a:extLst>
              <a:ext uri="{FF2B5EF4-FFF2-40B4-BE49-F238E27FC236}">
                <a16:creationId xmlns="" xmlns:a16="http://schemas.microsoft.com/office/drawing/2014/main" id="{78011219-864E-1E33-2CFC-0C83C539D362}"/>
              </a:ext>
            </a:extLst>
          </p:cNvPr>
          <p:cNvSpPr txBox="1"/>
          <p:nvPr/>
        </p:nvSpPr>
        <p:spPr>
          <a:xfrm>
            <a:off x="4401924" y="3039763"/>
            <a:ext cx="2436965" cy="1200329"/>
          </a:xfrm>
          <a:prstGeom prst="rect">
            <a:avLst/>
          </a:prstGeom>
          <a:noFill/>
        </p:spPr>
        <p:txBody>
          <a:bodyPr wrap="square">
            <a:spAutoFit/>
          </a:bodyPr>
          <a:lstStyle/>
          <a:p>
            <a:pPr algn="l">
              <a:lnSpc>
                <a:spcPct val="150000"/>
              </a:lnSpc>
            </a:pP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本指のスワイプによる項目の</a:t>
            </a:r>
            <a:endParaRPr lang="en-US" altLang="ja-JP" sz="1200" b="1" i="0" dirty="0">
              <a:effectLst/>
              <a:latin typeface="メイリオ" panose="020B0604030504040204" pitchFamily="50" charset="-128"/>
              <a:ea typeface="メイリオ" panose="020B0604030504040204" pitchFamily="50" charset="-128"/>
            </a:endParaRPr>
          </a:p>
          <a:p>
            <a:pPr>
              <a:lnSpc>
                <a:spcPct val="150000"/>
              </a:lnSpc>
            </a:pPr>
            <a:r>
              <a:rPr lang="ja-JP" altLang="en-US" sz="1200" b="1" i="0" dirty="0">
                <a:effectLst/>
                <a:latin typeface="メイリオ" panose="020B0604030504040204" pitchFamily="50" charset="-128"/>
                <a:ea typeface="メイリオ" panose="020B0604030504040204" pitchFamily="50" charset="-128"/>
              </a:rPr>
              <a:t>移動、あるいは画面上で指を</a:t>
            </a:r>
            <a:r>
              <a:rPr lang="ja-JP" altLang="en-US" sz="1200" b="1" i="0" dirty="0" smtClean="0">
                <a:effectLst/>
                <a:latin typeface="メイリオ" panose="020B0604030504040204" pitchFamily="50" charset="-128"/>
                <a:ea typeface="メイリオ" panose="020B0604030504040204" pitchFamily="50" charset="-128"/>
              </a:rPr>
              <a:t>移動させながら</a:t>
            </a:r>
            <a:r>
              <a:rPr lang="ja-JP" altLang="en-US" sz="1200" b="1" dirty="0">
                <a:latin typeface="メイリオ" panose="020B0604030504040204" pitchFamily="50" charset="-128"/>
                <a:ea typeface="メイリオ" panose="020B0604030504040204" pitchFamily="50" charset="-128"/>
              </a:rPr>
              <a:t>「災害への備え」</a:t>
            </a:r>
            <a:r>
              <a:rPr lang="ja-JP" altLang="en-US" sz="1200" b="1" i="0" dirty="0">
                <a:effectLst/>
                <a:latin typeface="メイリオ" panose="020B0604030504040204" pitchFamily="50" charset="-128"/>
                <a:ea typeface="メイリオ" panose="020B0604030504040204" pitchFamily="50" charset="-128"/>
              </a:rPr>
              <a:t>という項目を探す。</a:t>
            </a:r>
          </a:p>
        </p:txBody>
      </p:sp>
      <p:sp>
        <p:nvSpPr>
          <p:cNvPr id="5" name="テキスト ボックス 4">
            <a:extLst>
              <a:ext uri="{FF2B5EF4-FFF2-40B4-BE49-F238E27FC236}">
                <a16:creationId xmlns="" xmlns:a16="http://schemas.microsoft.com/office/drawing/2014/main" id="{C19E5969-7657-03B4-852A-ECB713D37480}"/>
              </a:ext>
            </a:extLst>
          </p:cNvPr>
          <p:cNvSpPr txBox="1"/>
          <p:nvPr/>
        </p:nvSpPr>
        <p:spPr>
          <a:xfrm>
            <a:off x="7524469" y="3036485"/>
            <a:ext cx="2495832" cy="923330"/>
          </a:xfrm>
          <a:prstGeom prst="rect">
            <a:avLst/>
          </a:prstGeom>
          <a:noFill/>
        </p:spPr>
        <p:txBody>
          <a:bodyPr wrap="square">
            <a:spAutoFit/>
          </a:bodyPr>
          <a:lstStyle/>
          <a:p>
            <a:pPr>
              <a:lnSpc>
                <a:spcPct val="150000"/>
              </a:lnSpc>
            </a:pPr>
            <a:r>
              <a:rPr lang="ja-JP" altLang="en-US" sz="1200" b="1" dirty="0">
                <a:latin typeface="メイリオ" panose="020B0604030504040204" pitchFamily="50" charset="-128"/>
                <a:ea typeface="メイリオ" panose="020B0604030504040204" pitchFamily="50" charset="-128"/>
              </a:rPr>
              <a:t>「災害への備え」</a:t>
            </a:r>
            <a:r>
              <a:rPr lang="ja-JP" altLang="en-US" sz="1200" b="1" i="0" dirty="0">
                <a:effectLst/>
                <a:latin typeface="メイリオ" panose="020B0604030504040204" pitchFamily="50" charset="-128"/>
                <a:ea typeface="メイリオ" panose="020B0604030504040204" pitchFamily="50" charset="-128"/>
              </a:rPr>
              <a:t>はリンクなので</a:t>
            </a:r>
            <a:r>
              <a:rPr lang="ja-JP" altLang="en-US" sz="1200" b="1" i="0" dirty="0" smtClean="0">
                <a:effectLst/>
                <a:latin typeface="メイリオ" panose="020B0604030504040204" pitchFamily="50" charset="-128"/>
                <a:ea typeface="メイリオ" panose="020B0604030504040204" pitchFamily="50" charset="-128"/>
              </a:rPr>
              <a:t>、</a:t>
            </a: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smtClean="0">
                <a:effectLst/>
                <a:latin typeface="メイリオ" panose="020B0604030504040204" pitchFamily="50" charset="-128"/>
                <a:ea typeface="メイリオ" panose="020B0604030504040204" pitchFamily="50" charset="-128"/>
              </a:rPr>
              <a:t>本指のダブルタップ</a:t>
            </a:r>
            <a:r>
              <a:rPr lang="ja-JP" altLang="en-US" sz="1200" b="1" i="0" dirty="0">
                <a:effectLst/>
                <a:latin typeface="メイリオ" panose="020B0604030504040204" pitchFamily="50" charset="-128"/>
                <a:ea typeface="メイリオ" panose="020B0604030504040204" pitchFamily="50" charset="-128"/>
              </a:rPr>
              <a:t>でページを開く。</a:t>
            </a:r>
          </a:p>
        </p:txBody>
      </p:sp>
      <p:sp>
        <p:nvSpPr>
          <p:cNvPr id="6" name="正方形/長方形 5"/>
          <p:cNvSpPr/>
          <p:nvPr/>
        </p:nvSpPr>
        <p:spPr>
          <a:xfrm>
            <a:off x="4788378" y="5689607"/>
            <a:ext cx="1473200" cy="161918"/>
          </a:xfrm>
          <a:prstGeom prst="rect">
            <a:avLst/>
          </a:prstGeom>
          <a:noFill/>
          <a:ln w="38100">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p:cNvCxnSpPr/>
          <p:nvPr/>
        </p:nvCxnSpPr>
        <p:spPr>
          <a:xfrm>
            <a:off x="4982053" y="4802249"/>
            <a:ext cx="1028700" cy="0"/>
          </a:xfrm>
          <a:prstGeom prst="straightConnector1">
            <a:avLst/>
          </a:prstGeom>
          <a:ln w="57150">
            <a:solidFill>
              <a:srgbClr val="FF6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6147278" y="4802249"/>
            <a:ext cx="0" cy="835343"/>
          </a:xfrm>
          <a:prstGeom prst="straightConnector1">
            <a:avLst/>
          </a:prstGeom>
          <a:ln w="57150">
            <a:solidFill>
              <a:srgbClr val="FF6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 xmlns:a16="http://schemas.microsoft.com/office/drawing/2014/main" id="{692B9F5F-6A9F-A1DC-5064-A47DAE4BBFD7}"/>
              </a:ext>
            </a:extLst>
          </p:cNvPr>
          <p:cNvSpPr txBox="1"/>
          <p:nvPr/>
        </p:nvSpPr>
        <p:spPr>
          <a:xfrm>
            <a:off x="755616" y="1523706"/>
            <a:ext cx="7534718" cy="830997"/>
          </a:xfrm>
          <a:prstGeom prst="rect">
            <a:avLst/>
          </a:prstGeom>
          <a:noFill/>
        </p:spPr>
        <p:txBody>
          <a:bodyPr wrap="square">
            <a:spAutoFit/>
          </a:bodyPr>
          <a:lstStyle/>
          <a:p>
            <a:pPr>
              <a:lnSpc>
                <a:spcPct val="150000"/>
              </a:lnSpc>
            </a:pPr>
            <a:r>
              <a:rPr lang="ja-JP" altLang="en-US" sz="1600" b="1" dirty="0" smtClean="0">
                <a:solidFill>
                  <a:srgbClr val="FF6B00"/>
                </a:solidFill>
                <a:latin typeface="メイリオ" panose="020B0604030504040204" pitchFamily="50" charset="-128"/>
                <a:ea typeface="メイリオ" panose="020B0604030504040204" pitchFamily="50" charset="-128"/>
              </a:rPr>
              <a:t>＜レッスン</a:t>
            </a:r>
            <a:r>
              <a:rPr lang="ja-JP" altLang="en-US" sz="1600" b="1" dirty="0">
                <a:solidFill>
                  <a:srgbClr val="FF6B00"/>
                </a:solidFill>
                <a:latin typeface="メイリオ" panose="020B0604030504040204" pitchFamily="50" charset="-128"/>
                <a:ea typeface="メイリオ" panose="020B0604030504040204" pitchFamily="50" charset="-128"/>
              </a:rPr>
              <a:t>＞</a:t>
            </a:r>
            <a:r>
              <a:rPr lang="en-US" altLang="ja-JP" sz="1600" dirty="0">
                <a:solidFill>
                  <a:srgbClr val="FF6B00"/>
                </a:solidFill>
                <a:latin typeface="メイリオ" panose="020B0604030504040204" pitchFamily="50" charset="-128"/>
                <a:ea typeface="メイリオ" panose="020B0604030504040204" pitchFamily="50" charset="-128"/>
              </a:rPr>
              <a:t/>
            </a:r>
            <a:br>
              <a:rPr lang="en-US" altLang="ja-JP" sz="1600" dirty="0">
                <a:solidFill>
                  <a:srgbClr val="FF6B00"/>
                </a:solidFill>
                <a:latin typeface="メイリオ" panose="020B0604030504040204" pitchFamily="50" charset="-128"/>
                <a:ea typeface="メイリオ" panose="020B0604030504040204" pitchFamily="50" charset="-128"/>
              </a:rPr>
            </a:br>
            <a:r>
              <a:rPr lang="ja-JP" altLang="en-US" sz="1600" b="1" dirty="0">
                <a:solidFill>
                  <a:srgbClr val="FF6B00"/>
                </a:solidFill>
                <a:latin typeface="メイリオ" panose="020B0604030504040204" pitchFamily="50" charset="-128"/>
                <a:ea typeface="メイリオ" panose="020B0604030504040204" pitchFamily="50" charset="-128"/>
              </a:rPr>
              <a:t>行政の</a:t>
            </a:r>
            <a:r>
              <a:rPr lang="en-US" altLang="ja-JP" sz="1600" b="1" dirty="0">
                <a:solidFill>
                  <a:srgbClr val="FF6B00"/>
                </a:solidFill>
                <a:latin typeface="メイリオ" panose="020B0604030504040204" pitchFamily="50" charset="-128"/>
                <a:ea typeface="メイリオ" panose="020B0604030504040204" pitchFamily="50" charset="-128"/>
              </a:rPr>
              <a:t>HP</a:t>
            </a:r>
            <a:r>
              <a:rPr lang="ja-JP" altLang="en-US" sz="1600" b="1" dirty="0">
                <a:solidFill>
                  <a:srgbClr val="FF6B00"/>
                </a:solidFill>
                <a:latin typeface="メイリオ" panose="020B0604030504040204" pitchFamily="50" charset="-128"/>
                <a:ea typeface="メイリオ" panose="020B0604030504040204" pitchFamily="50" charset="-128"/>
              </a:rPr>
              <a:t>へアクセスしてみましょう。</a:t>
            </a:r>
            <a:endParaRPr lang="en-US" altLang="ja-JP" sz="1600" b="1" i="0" dirty="0">
              <a:solidFill>
                <a:srgbClr val="FF6B00"/>
              </a:solidFill>
              <a:effectLst/>
              <a:latin typeface="メイリオ" panose="020B0604030504040204" pitchFamily="50" charset="-128"/>
              <a:ea typeface="メイリオ" panose="020B0604030504040204" pitchFamily="50" charset="-128"/>
            </a:endParaRPr>
          </a:p>
        </p:txBody>
      </p:sp>
      <p:sp>
        <p:nvSpPr>
          <p:cNvPr id="34" name="三角形 60">
            <a:extLst>
              <a:ext uri="{FF2B5EF4-FFF2-40B4-BE49-F238E27FC236}">
                <a16:creationId xmlns="" xmlns:a16="http://schemas.microsoft.com/office/drawing/2014/main" id="{EEAB8600-4122-5707-3096-BC2CE0A53EAE}"/>
              </a:ext>
            </a:extLst>
          </p:cNvPr>
          <p:cNvSpPr/>
          <p:nvPr/>
        </p:nvSpPr>
        <p:spPr>
          <a:xfrm rot="5400000">
            <a:off x="3623471" y="5151448"/>
            <a:ext cx="575758" cy="396530"/>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6" name="円/楕円 10">
            <a:extLst>
              <a:ext uri="{FF2B5EF4-FFF2-40B4-BE49-F238E27FC236}">
                <a16:creationId xmlns="" xmlns:a16="http://schemas.microsoft.com/office/drawing/2014/main" id="{FE9C62B7-6F07-9436-94B5-7F6583B9C72A}"/>
              </a:ext>
            </a:extLst>
          </p:cNvPr>
          <p:cNvSpPr/>
          <p:nvPr/>
        </p:nvSpPr>
        <p:spPr>
          <a:xfrm>
            <a:off x="849834" y="3000935"/>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smtClean="0">
              <a:latin typeface="メイリオ" panose="020B0604030504040204" pitchFamily="50" charset="-128"/>
              <a:ea typeface="メイリオ" panose="020B0604030504040204" pitchFamily="50" charset="-128"/>
            </a:endParaRPr>
          </a:p>
          <a:p>
            <a:pPr algn="ctr"/>
            <a:r>
              <a:rPr kumimoji="1" lang="ja-JP" altLang="en-US" sz="2400" b="1" dirty="0" smtClean="0">
                <a:latin typeface="メイリオ" panose="020B0604030504040204" pitchFamily="50" charset="-128"/>
                <a:ea typeface="メイリオ" panose="020B0604030504040204" pitchFamily="50" charset="-128"/>
              </a:rPr>
              <a:t>１</a:t>
            </a:r>
            <a:endParaRPr kumimoji="1" lang="ja-JP" altLang="en-US" sz="2400" b="1" dirty="0">
              <a:latin typeface="メイリオ" panose="020B0604030504040204" pitchFamily="50" charset="-128"/>
              <a:ea typeface="メイリオ" panose="020B0604030504040204" pitchFamily="50" charset="-128"/>
            </a:endParaRPr>
          </a:p>
        </p:txBody>
      </p:sp>
      <p:sp>
        <p:nvSpPr>
          <p:cNvPr id="37" name="円/楕円 10">
            <a:extLst>
              <a:ext uri="{FF2B5EF4-FFF2-40B4-BE49-F238E27FC236}">
                <a16:creationId xmlns="" xmlns:a16="http://schemas.microsoft.com/office/drawing/2014/main" id="{FE9C62B7-6F07-9436-94B5-7F6583B9C72A}"/>
              </a:ext>
            </a:extLst>
          </p:cNvPr>
          <p:cNvSpPr/>
          <p:nvPr/>
        </p:nvSpPr>
        <p:spPr>
          <a:xfrm>
            <a:off x="3716345" y="3000935"/>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smtClean="0">
              <a:latin typeface="メイリオ" panose="020B0604030504040204" pitchFamily="50" charset="-128"/>
              <a:ea typeface="メイリオ" panose="020B0604030504040204" pitchFamily="50" charset="-128"/>
            </a:endParaRPr>
          </a:p>
          <a:p>
            <a:pPr algn="ctr"/>
            <a:r>
              <a:rPr kumimoji="1" lang="ja-JP" altLang="en-US" sz="2400" b="1" dirty="0">
                <a:latin typeface="メイリオ" panose="020B0604030504040204" pitchFamily="50" charset="-128"/>
                <a:ea typeface="メイリオ" panose="020B0604030504040204" pitchFamily="50" charset="-128"/>
              </a:rPr>
              <a:t>２</a:t>
            </a:r>
          </a:p>
        </p:txBody>
      </p:sp>
      <p:sp>
        <p:nvSpPr>
          <p:cNvPr id="38" name="円/楕円 10">
            <a:extLst>
              <a:ext uri="{FF2B5EF4-FFF2-40B4-BE49-F238E27FC236}">
                <a16:creationId xmlns="" xmlns:a16="http://schemas.microsoft.com/office/drawing/2014/main" id="{FE9C62B7-6F07-9436-94B5-7F6583B9C72A}"/>
              </a:ext>
            </a:extLst>
          </p:cNvPr>
          <p:cNvSpPr/>
          <p:nvPr/>
        </p:nvSpPr>
        <p:spPr>
          <a:xfrm>
            <a:off x="6838889" y="3000935"/>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smtClean="0">
              <a:latin typeface="メイリオ" panose="020B0604030504040204" pitchFamily="50" charset="-128"/>
              <a:ea typeface="メイリオ" panose="020B0604030504040204" pitchFamily="50" charset="-128"/>
            </a:endParaRPr>
          </a:p>
          <a:p>
            <a:pPr algn="ctr"/>
            <a:r>
              <a:rPr kumimoji="1" lang="ja-JP" altLang="en-US" sz="2400" b="1" dirty="0" smtClean="0">
                <a:latin typeface="メイリオ" panose="020B0604030504040204" pitchFamily="50" charset="-128"/>
                <a:ea typeface="メイリオ" panose="020B0604030504040204" pitchFamily="50" charset="-128"/>
              </a:rPr>
              <a:t>３</a:t>
            </a:r>
            <a:endParaRPr kumimoji="1" lang="ja-JP" altLang="en-US" sz="2400" b="1" dirty="0">
              <a:latin typeface="メイリオ" panose="020B0604030504040204" pitchFamily="50" charset="-128"/>
              <a:ea typeface="メイリオ" panose="020B0604030504040204" pitchFamily="50" charset="-128"/>
            </a:endParaRPr>
          </a:p>
        </p:txBody>
      </p:sp>
      <p:sp>
        <p:nvSpPr>
          <p:cNvPr id="39" name="三角形 60">
            <a:extLst>
              <a:ext uri="{FF2B5EF4-FFF2-40B4-BE49-F238E27FC236}">
                <a16:creationId xmlns="" xmlns:a16="http://schemas.microsoft.com/office/drawing/2014/main" id="{EEAB8600-4122-5707-3096-BC2CE0A53EAE}"/>
              </a:ext>
            </a:extLst>
          </p:cNvPr>
          <p:cNvSpPr/>
          <p:nvPr/>
        </p:nvSpPr>
        <p:spPr>
          <a:xfrm rot="5400000">
            <a:off x="6775824" y="5151448"/>
            <a:ext cx="575758" cy="396530"/>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2" name="角丸四角形 42">
            <a:extLst>
              <a:ext uri="{FF2B5EF4-FFF2-40B4-BE49-F238E27FC236}">
                <a16:creationId xmlns="" xmlns:a16="http://schemas.microsoft.com/office/drawing/2014/main" id="{5494263A-9FB4-1FEF-42F4-D2C731BE271A}"/>
              </a:ext>
            </a:extLst>
          </p:cNvPr>
          <p:cNvSpPr/>
          <p:nvPr/>
        </p:nvSpPr>
        <p:spPr>
          <a:xfrm>
            <a:off x="4489690" y="1352622"/>
            <a:ext cx="5530611" cy="1367859"/>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 xmlns:a16="http://schemas.microsoft.com/office/drawing/2014/main" id="{44FABE5C-F857-C527-DFD4-C5D5D377CA3A}"/>
              </a:ext>
            </a:extLst>
          </p:cNvPr>
          <p:cNvSpPr txBox="1"/>
          <p:nvPr/>
        </p:nvSpPr>
        <p:spPr>
          <a:xfrm>
            <a:off x="4550408" y="1586970"/>
            <a:ext cx="2704587" cy="969496"/>
          </a:xfrm>
          <a:prstGeom prst="rect">
            <a:avLst/>
          </a:prstGeom>
          <a:noFill/>
        </p:spPr>
        <p:txBody>
          <a:bodyPr wrap="square">
            <a:spAutoFit/>
          </a:bodyPr>
          <a:lstStyle/>
          <a:p>
            <a:pPr>
              <a:lnSpc>
                <a:spcPct val="150000"/>
              </a:lnSpc>
            </a:pPr>
            <a:r>
              <a:rPr lang="en-US" altLang="ja-JP" sz="1400" dirty="0" smtClean="0">
                <a:latin typeface="メイリオ" panose="020B0604030504040204" pitchFamily="50" charset="-128"/>
                <a:ea typeface="メイリオ" panose="020B0604030504040204" pitchFamily="50" charset="-128"/>
              </a:rPr>
              <a:t>【</a:t>
            </a:r>
            <a:r>
              <a:rPr lang="en-US" altLang="ja-JP" sz="1400" b="1" dirty="0" smtClean="0">
                <a:latin typeface="メイリオ" panose="020B0604030504040204" pitchFamily="50" charset="-128"/>
                <a:ea typeface="メイリオ" panose="020B0604030504040204" pitchFamily="50" charset="-128"/>
              </a:rPr>
              <a:t>HP</a:t>
            </a:r>
            <a:r>
              <a:rPr lang="en-US" altLang="ja-JP" sz="1400" b="1" dirty="0">
                <a:latin typeface="メイリオ" panose="020B0604030504040204" pitchFamily="50" charset="-128"/>
                <a:ea typeface="メイリオ" panose="020B0604030504040204" pitchFamily="50" charset="-128"/>
              </a:rPr>
              <a:t> </a:t>
            </a:r>
            <a:r>
              <a:rPr lang="en-US" altLang="ja-JP" sz="1400" b="1" dirty="0" smtClean="0">
                <a:latin typeface="メイリオ" panose="020B0604030504040204" pitchFamily="50" charset="-128"/>
                <a:ea typeface="メイリオ" panose="020B0604030504040204" pitchFamily="50" charset="-128"/>
              </a:rPr>
              <a:t>URL】</a:t>
            </a:r>
            <a:endParaRPr lang="en-US" altLang="ja-JP" sz="1400" b="1" i="0" dirty="0" smtClean="0">
              <a:effectLst/>
              <a:latin typeface="メイリオ" panose="020B0604030504040204" pitchFamily="50" charset="-128"/>
              <a:ea typeface="メイリオ" panose="020B0604030504040204" pitchFamily="50" charset="-128"/>
            </a:endParaRPr>
          </a:p>
          <a:p>
            <a:pPr>
              <a:lnSpc>
                <a:spcPct val="150000"/>
              </a:lnSpc>
            </a:pPr>
            <a:r>
              <a:rPr lang="en-US" altLang="ja-JP" sz="1200" b="1" dirty="0" smtClean="0">
                <a:latin typeface="メイリオ" panose="020B0604030504040204" pitchFamily="50" charset="-128"/>
                <a:ea typeface="メイリオ" panose="020B0604030504040204" pitchFamily="50" charset="-128"/>
              </a:rPr>
              <a:t>https</a:t>
            </a:r>
            <a:r>
              <a:rPr lang="en-US" altLang="ja-JP" sz="1200" b="1" dirty="0">
                <a:latin typeface="メイリオ" panose="020B0604030504040204" pitchFamily="50" charset="-128"/>
                <a:ea typeface="メイリオ" panose="020B0604030504040204" pitchFamily="50" charset="-128"/>
              </a:rPr>
              <a:t>://</a:t>
            </a:r>
            <a:r>
              <a:rPr lang="en-US" altLang="ja-JP" sz="1200" b="1" dirty="0" smtClean="0">
                <a:latin typeface="メイリオ" panose="020B0604030504040204" pitchFamily="50" charset="-128"/>
                <a:ea typeface="メイリオ" panose="020B0604030504040204" pitchFamily="50" charset="-128"/>
              </a:rPr>
              <a:t>www.city.kiyose.lg.jp/kinkyu_bousai/index.html</a:t>
            </a:r>
            <a:endParaRPr lang="en-US" altLang="ja-JP" sz="1200" b="1" dirty="0">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 xmlns:a16="http://schemas.microsoft.com/office/drawing/2014/main" id="{D1947689-6130-31CE-72EC-68E9903EA10E}"/>
              </a:ext>
            </a:extLst>
          </p:cNvPr>
          <p:cNvSpPr txBox="1"/>
          <p:nvPr/>
        </p:nvSpPr>
        <p:spPr>
          <a:xfrm>
            <a:off x="7141835" y="1682528"/>
            <a:ext cx="1979393" cy="307777"/>
          </a:xfrm>
          <a:prstGeom prst="rect">
            <a:avLst/>
          </a:prstGeom>
          <a:noFill/>
        </p:spPr>
        <p:txBody>
          <a:bodyPr wrap="square">
            <a:spAutoFit/>
          </a:bodyPr>
          <a:lstStyle/>
          <a:p>
            <a:r>
              <a:rPr lang="en-US" altLang="ja-JP" sz="1400" b="1" i="0" dirty="0" smtClean="0">
                <a:effectLst/>
                <a:latin typeface="メイリオ" panose="020B0604030504040204" pitchFamily="50" charset="-128"/>
                <a:ea typeface="メイリオ" panose="020B0604030504040204" pitchFamily="50" charset="-128"/>
              </a:rPr>
              <a:t>【QR</a:t>
            </a:r>
            <a:r>
              <a:rPr lang="ja-JP" altLang="en-US" sz="1400" b="1" i="0" dirty="0" smtClean="0">
                <a:effectLst/>
                <a:latin typeface="メイリオ" panose="020B0604030504040204" pitchFamily="50" charset="-128"/>
                <a:ea typeface="メイリオ" panose="020B0604030504040204" pitchFamily="50" charset="-128"/>
              </a:rPr>
              <a:t>コード</a:t>
            </a:r>
            <a:r>
              <a:rPr lang="en-US" altLang="ja-JP" sz="1400" b="1" i="0" dirty="0" smtClean="0">
                <a:effectLst/>
                <a:latin typeface="メイリオ" panose="020B0604030504040204" pitchFamily="50" charset="-128"/>
                <a:ea typeface="メイリオ" panose="020B0604030504040204" pitchFamily="50" charset="-128"/>
              </a:rPr>
              <a:t>】</a:t>
            </a:r>
            <a:endParaRPr lang="en-US" altLang="ja-JP" sz="1400" b="1" i="0" dirty="0">
              <a:effectLst/>
              <a:latin typeface="メイリオ" panose="020B0604030504040204" pitchFamily="50" charset="-128"/>
              <a:ea typeface="メイリオ" panose="020B0604030504040204" pitchFamily="50" charset="-128"/>
            </a:endParaRPr>
          </a:p>
        </p:txBody>
      </p:sp>
      <p:pic>
        <p:nvPicPr>
          <p:cNvPr id="10" name="グラフィックス 9" descr="クリップ">
            <a:extLst>
              <a:ext uri="{FF2B5EF4-FFF2-40B4-BE49-F238E27FC236}">
                <a16:creationId xmlns="" xmlns:a16="http://schemas.microsoft.com/office/drawing/2014/main" id="{42AE5E2B-6783-DC9D-6891-6FEE60D2F2F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764693">
            <a:off x="3745892" y="1008909"/>
            <a:ext cx="914400" cy="914400"/>
          </a:xfrm>
          <a:prstGeom prst="rect">
            <a:avLst/>
          </a:prstGeom>
        </p:spPr>
      </p:pic>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0607" y="1523706"/>
            <a:ext cx="1112379" cy="1112379"/>
          </a:xfrm>
          <a:prstGeom prst="rect">
            <a:avLst/>
          </a:prstGeom>
        </p:spPr>
      </p:pic>
    </p:spTree>
    <p:extLst>
      <p:ext uri="{BB962C8B-B14F-4D97-AF65-F5344CB8AC3E}">
        <p14:creationId xmlns:p14="http://schemas.microsoft.com/office/powerpoint/2010/main" val="746206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42">
            <a:extLst>
              <a:ext uri="{FF2B5EF4-FFF2-40B4-BE49-F238E27FC236}">
                <a16:creationId xmlns="" xmlns:a16="http://schemas.microsoft.com/office/drawing/2014/main" id="{014D2080-5B23-F1C0-DE0B-82C078DA0B73}"/>
              </a:ext>
            </a:extLst>
          </p:cNvPr>
          <p:cNvSpPr/>
          <p:nvPr/>
        </p:nvSpPr>
        <p:spPr>
          <a:xfrm>
            <a:off x="604646" y="2005012"/>
            <a:ext cx="9637903" cy="1469774"/>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nvGrpSpPr>
          <p:cNvPr id="62" name="グループ化 61">
            <a:extLst>
              <a:ext uri="{FF2B5EF4-FFF2-40B4-BE49-F238E27FC236}">
                <a16:creationId xmlns=""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ボイスオーバージェスチャで</a:t>
            </a:r>
            <a:r>
              <a:rPr lang="ja-JP" altLang="en-US" sz="2400" b="1" dirty="0">
                <a:latin typeface="Meiryo" panose="020B0604030504040204" pitchFamily="34" charset="-128"/>
                <a:ea typeface="Meiryo" panose="020B0604030504040204" pitchFamily="34" charset="-128"/>
              </a:rPr>
              <a:t>スマホを使う</a:t>
            </a:r>
          </a:p>
        </p:txBody>
      </p:sp>
      <p:sp>
        <p:nvSpPr>
          <p:cNvPr id="5" name="テキスト ボックス 4">
            <a:extLst>
              <a:ext uri="{FF2B5EF4-FFF2-40B4-BE49-F238E27FC236}">
                <a16:creationId xmlns=""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2. Twitter</a:t>
            </a:r>
            <a:r>
              <a:rPr lang="ja-JP" altLang="en-US" sz="2800" b="1" dirty="0" smtClean="0">
                <a:latin typeface="Meiryo" panose="020B0604030504040204" pitchFamily="34" charset="-128"/>
                <a:ea typeface="Meiryo" panose="020B0604030504040204" pitchFamily="34" charset="-128"/>
              </a:rPr>
              <a:t>を読む</a:t>
            </a:r>
            <a:endParaRPr lang="en-US" altLang="ja-JP" sz="2800" b="1" dirty="0">
              <a:latin typeface="Meiryo" panose="020B0604030504040204" pitchFamily="34" charset="-128"/>
              <a:ea typeface="Meiryo" panose="020B0604030504040204" pitchFamily="34" charset="-128"/>
            </a:endParaRPr>
          </a:p>
        </p:txBody>
      </p:sp>
      <p:sp>
        <p:nvSpPr>
          <p:cNvPr id="9" name="角丸四角形 42">
            <a:extLst>
              <a:ext uri="{FF2B5EF4-FFF2-40B4-BE49-F238E27FC236}">
                <a16:creationId xmlns="" xmlns:a16="http://schemas.microsoft.com/office/drawing/2014/main" id="{509F66B1-2460-F37B-C550-E51DB185F92F}"/>
              </a:ext>
            </a:extLst>
          </p:cNvPr>
          <p:cNvSpPr/>
          <p:nvPr/>
        </p:nvSpPr>
        <p:spPr>
          <a:xfrm>
            <a:off x="604646" y="3618526"/>
            <a:ext cx="9637906" cy="3546772"/>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 xmlns:a16="http://schemas.microsoft.com/office/drawing/2014/main" id="{059105E0-7C1D-1FCF-3DCF-FF19DA3392AF}"/>
              </a:ext>
            </a:extLst>
          </p:cNvPr>
          <p:cNvSpPr txBox="1"/>
          <p:nvPr/>
        </p:nvSpPr>
        <p:spPr>
          <a:xfrm>
            <a:off x="829255" y="2059600"/>
            <a:ext cx="9002345" cy="1384995"/>
          </a:xfrm>
          <a:prstGeom prst="rect">
            <a:avLst/>
          </a:prstGeom>
          <a:noFill/>
        </p:spPr>
        <p:txBody>
          <a:bodyPr wrap="square">
            <a:spAutoFit/>
          </a:bodyPr>
          <a:lstStyle/>
          <a:p>
            <a:pPr>
              <a:lnSpc>
                <a:spcPct val="150000"/>
              </a:lnSpc>
            </a:pPr>
            <a:r>
              <a:rPr lang="en-US" altLang="ja-JP" sz="1400" b="1" i="0" dirty="0">
                <a:effectLst/>
                <a:latin typeface="メイリオ" panose="020B0604030504040204" pitchFamily="50" charset="-128"/>
                <a:ea typeface="メイリオ" panose="020B0604030504040204" pitchFamily="50" charset="-128"/>
              </a:rPr>
              <a:t>Twitter</a:t>
            </a:r>
            <a:r>
              <a:rPr lang="ja-JP" altLang="en-US" sz="1400" b="1" i="0" dirty="0">
                <a:effectLst/>
                <a:latin typeface="メイリオ" panose="020B0604030504040204" pitchFamily="50" charset="-128"/>
                <a:ea typeface="メイリオ" panose="020B0604030504040204" pitchFamily="50" charset="-128"/>
              </a:rPr>
              <a:t>とは、</a:t>
            </a:r>
            <a:r>
              <a:rPr lang="en-US" altLang="ja-JP" sz="1400" b="1" i="0" dirty="0">
                <a:effectLst/>
                <a:latin typeface="メイリオ" panose="020B0604030504040204" pitchFamily="50" charset="-128"/>
                <a:ea typeface="メイリオ" panose="020B0604030504040204" pitchFamily="50" charset="-128"/>
              </a:rPr>
              <a:t>140</a:t>
            </a:r>
            <a:r>
              <a:rPr lang="ja-JP" altLang="en-US" sz="1400" b="1" i="0" dirty="0">
                <a:effectLst/>
                <a:latin typeface="メイリオ" panose="020B0604030504040204" pitchFamily="50" charset="-128"/>
                <a:ea typeface="メイリオ" panose="020B0604030504040204" pitchFamily="50" charset="-128"/>
              </a:rPr>
              <a:t>字までの短いメッセージを投稿することができ、投稿されたメッセージを基本的に誰でも閲覧することができるサービスです。</a:t>
            </a:r>
            <a:endParaRPr lang="en-US" altLang="ja-JP" sz="1400" b="1" dirty="0">
              <a:latin typeface="メイリオ" panose="020B0604030504040204" pitchFamily="50" charset="-128"/>
              <a:ea typeface="メイリオ" panose="020B0604030504040204" pitchFamily="50" charset="-128"/>
            </a:endParaRPr>
          </a:p>
          <a:p>
            <a:pPr>
              <a:lnSpc>
                <a:spcPct val="150000"/>
              </a:lnSpc>
            </a:pPr>
            <a:r>
              <a:rPr lang="en-US" altLang="ja-JP" sz="1400" b="1" dirty="0" smtClean="0">
                <a:latin typeface="メイリオ" panose="020B0604030504040204" pitchFamily="50" charset="-128"/>
                <a:ea typeface="メイリオ" panose="020B0604030504040204" pitchFamily="50" charset="-128"/>
              </a:rPr>
              <a:t>Twitter</a:t>
            </a:r>
            <a:r>
              <a:rPr lang="ja-JP" altLang="en-US" sz="1400" b="1" dirty="0" smtClean="0">
                <a:latin typeface="メイリオ" panose="020B0604030504040204" pitchFamily="50" charset="-128"/>
                <a:ea typeface="メイリオ" panose="020B0604030504040204" pitchFamily="50" charset="-128"/>
              </a:rPr>
              <a:t>に</a:t>
            </a:r>
            <a:r>
              <a:rPr lang="ja-JP" altLang="en-US" sz="1400" b="1" i="0" dirty="0" smtClean="0">
                <a:effectLst/>
                <a:latin typeface="メイリオ" panose="020B0604030504040204" pitchFamily="50" charset="-128"/>
                <a:ea typeface="メイリオ" panose="020B0604030504040204" pitchFamily="50" charset="-128"/>
              </a:rPr>
              <a:t>は</a:t>
            </a:r>
            <a:r>
              <a:rPr lang="ja-JP" altLang="en-US" sz="1400" b="1" i="0" dirty="0">
                <a:effectLst/>
                <a:latin typeface="メイリオ" panose="020B0604030504040204" pitchFamily="50" charset="-128"/>
                <a:ea typeface="メイリオ" panose="020B0604030504040204" pitchFamily="50" charset="-128"/>
              </a:rPr>
              <a:t>、個人だけでなく企業、店舗、行政機関から様々な内容のメッセージが投稿されています。</a:t>
            </a:r>
            <a:r>
              <a:rPr lang="en-US" altLang="ja-JP" sz="1400" b="1" i="0" dirty="0">
                <a:effectLst/>
                <a:latin typeface="メイリオ" panose="020B0604030504040204" pitchFamily="50" charset="-128"/>
                <a:ea typeface="メイリオ" panose="020B0604030504040204" pitchFamily="50" charset="-128"/>
              </a:rPr>
              <a:t>Twitter</a:t>
            </a:r>
            <a:r>
              <a:rPr lang="ja-JP" altLang="en-US" sz="1400" b="1" i="0" dirty="0">
                <a:effectLst/>
                <a:latin typeface="メイリオ" panose="020B0604030504040204" pitchFamily="50" charset="-128"/>
                <a:ea typeface="メイリオ" panose="020B0604030504040204" pitchFamily="50" charset="-128"/>
              </a:rPr>
              <a:t>に投稿されたメッセージのことをツイートと言います。</a:t>
            </a:r>
            <a:endParaRPr lang="ja-JP" altLang="en-US" sz="1400" b="1"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 xmlns:a16="http://schemas.microsoft.com/office/drawing/2014/main" id="{FB69BD3E-FCA0-EAFB-E02C-E1FE83D1B292}"/>
              </a:ext>
            </a:extLst>
          </p:cNvPr>
          <p:cNvSpPr txBox="1"/>
          <p:nvPr/>
        </p:nvSpPr>
        <p:spPr>
          <a:xfrm>
            <a:off x="829255" y="3748550"/>
            <a:ext cx="5766774" cy="830997"/>
          </a:xfrm>
          <a:prstGeom prst="rect">
            <a:avLst/>
          </a:prstGeom>
          <a:noFill/>
        </p:spPr>
        <p:txBody>
          <a:bodyPr wrap="square">
            <a:spAutoFit/>
          </a:bodyPr>
          <a:lstStyle/>
          <a:p>
            <a:pPr>
              <a:lnSpc>
                <a:spcPct val="150000"/>
              </a:lnSpc>
            </a:pPr>
            <a:r>
              <a:rPr lang="ja-JP" altLang="en-US" sz="1600" b="1" dirty="0" smtClean="0">
                <a:solidFill>
                  <a:srgbClr val="FF6B00"/>
                </a:solidFill>
                <a:latin typeface="メイリオ" panose="020B0604030504040204" pitchFamily="50" charset="-128"/>
                <a:ea typeface="メイリオ" panose="020B0604030504040204" pitchFamily="50" charset="-128"/>
              </a:rPr>
              <a:t>＜レッスン＞</a:t>
            </a:r>
            <a:r>
              <a:rPr lang="en-US" altLang="ja-JP" sz="1600" dirty="0">
                <a:solidFill>
                  <a:srgbClr val="FF6B00"/>
                </a:solidFill>
                <a:latin typeface="メイリオ" panose="020B0604030504040204" pitchFamily="50" charset="-128"/>
                <a:ea typeface="メイリオ" panose="020B0604030504040204" pitchFamily="50" charset="-128"/>
              </a:rPr>
              <a:t/>
            </a:r>
            <a:br>
              <a:rPr lang="en-US" altLang="ja-JP" sz="1600" dirty="0">
                <a:solidFill>
                  <a:srgbClr val="FF6B00"/>
                </a:solidFill>
                <a:latin typeface="メイリオ" panose="020B0604030504040204" pitchFamily="50" charset="-128"/>
                <a:ea typeface="メイリオ" panose="020B0604030504040204" pitchFamily="50" charset="-128"/>
              </a:rPr>
            </a:br>
            <a:r>
              <a:rPr lang="ja-JP" altLang="en-US" sz="1600" b="1" i="0" dirty="0">
                <a:solidFill>
                  <a:srgbClr val="FF6B00"/>
                </a:solidFill>
                <a:effectLst/>
                <a:latin typeface="メイリオ" panose="020B0604030504040204" pitchFamily="50" charset="-128"/>
                <a:ea typeface="メイリオ" panose="020B0604030504040204" pitchFamily="50" charset="-128"/>
              </a:rPr>
              <a:t>清瀬市</a:t>
            </a:r>
            <a:r>
              <a:rPr lang="en-US" altLang="ja-JP" sz="1600" b="1" i="0" dirty="0">
                <a:solidFill>
                  <a:srgbClr val="FF6B00"/>
                </a:solidFill>
                <a:effectLst/>
                <a:latin typeface="メイリオ" panose="020B0604030504040204" pitchFamily="50" charset="-128"/>
                <a:ea typeface="メイリオ" panose="020B0604030504040204" pitchFamily="50" charset="-128"/>
              </a:rPr>
              <a:t>Twitter</a:t>
            </a:r>
            <a:r>
              <a:rPr lang="ja-JP" altLang="en-US" sz="1600" b="1" i="0" dirty="0">
                <a:solidFill>
                  <a:srgbClr val="FF6B00"/>
                </a:solidFill>
                <a:effectLst/>
                <a:latin typeface="メイリオ" panose="020B0604030504040204" pitchFamily="50" charset="-128"/>
                <a:ea typeface="メイリオ" panose="020B0604030504040204" pitchFamily="50" charset="-128"/>
              </a:rPr>
              <a:t>公式アカウント</a:t>
            </a:r>
            <a:r>
              <a:rPr lang="ja-JP" altLang="en-US" sz="1600" b="1" dirty="0">
                <a:solidFill>
                  <a:srgbClr val="FF6B00"/>
                </a:solidFill>
                <a:latin typeface="メイリオ" panose="020B0604030504040204" pitchFamily="50" charset="-128"/>
                <a:ea typeface="メイリオ" panose="020B0604030504040204" pitchFamily="50" charset="-128"/>
              </a:rPr>
              <a:t>を確認してみましょう。</a:t>
            </a:r>
            <a:endParaRPr lang="en-US" altLang="ja-JP" sz="1600" b="1" i="0" dirty="0">
              <a:solidFill>
                <a:srgbClr val="FF6B00"/>
              </a:solidFill>
              <a:effectLst/>
              <a:latin typeface="メイリオ" panose="020B0604030504040204" pitchFamily="50" charset="-128"/>
              <a:ea typeface="メイリオ" panose="020B0604030504040204" pitchFamily="50" charset="-128"/>
            </a:endParaRPr>
          </a:p>
        </p:txBody>
      </p:sp>
      <p:pic>
        <p:nvPicPr>
          <p:cNvPr id="19" name="グラフィックス 9" descr="クリップ">
            <a:extLst>
              <a:ext uri="{FF2B5EF4-FFF2-40B4-BE49-F238E27FC236}">
                <a16:creationId xmlns="" xmlns:a16="http://schemas.microsoft.com/office/drawing/2014/main" id="{42AE5E2B-6783-DC9D-6891-6FEE60D2F2FE}"/>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rot="2764693">
            <a:off x="8399892" y="3475883"/>
            <a:ext cx="914400" cy="914400"/>
          </a:xfrm>
          <a:prstGeom prst="rect">
            <a:avLst/>
          </a:prstGeom>
        </p:spPr>
      </p:pic>
      <p:sp>
        <p:nvSpPr>
          <p:cNvPr id="20" name="テキスト ボックス 19">
            <a:extLst>
              <a:ext uri="{FF2B5EF4-FFF2-40B4-BE49-F238E27FC236}">
                <a16:creationId xmlns="" xmlns:a16="http://schemas.microsoft.com/office/drawing/2014/main" id="{43D07427-8E4B-F00A-CFAB-542BF0F7D3C7}"/>
              </a:ext>
            </a:extLst>
          </p:cNvPr>
          <p:cNvSpPr txBox="1"/>
          <p:nvPr/>
        </p:nvSpPr>
        <p:spPr>
          <a:xfrm>
            <a:off x="477522" y="4854805"/>
            <a:ext cx="4999558" cy="1754326"/>
          </a:xfrm>
          <a:prstGeom prst="rect">
            <a:avLst/>
          </a:prstGeom>
          <a:noFill/>
        </p:spPr>
        <p:txBody>
          <a:bodyPr wrap="square">
            <a:spAutoFit/>
          </a:bodyPr>
          <a:lstStyle/>
          <a:p>
            <a:pPr lvl="1">
              <a:lnSpc>
                <a:spcPct val="150000"/>
              </a:lnSpc>
            </a:pPr>
            <a:r>
              <a:rPr lang="en-US" altLang="ja-JP" sz="1200" b="1" i="0" dirty="0" smtClean="0">
                <a:effectLst/>
                <a:latin typeface="メイリオ" panose="020B0604030504040204" pitchFamily="50" charset="-128"/>
                <a:ea typeface="メイリオ" panose="020B0604030504040204" pitchFamily="50" charset="-128"/>
              </a:rPr>
              <a:t>(</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清瀬市</a:t>
            </a:r>
            <a:r>
              <a:rPr lang="en-US" altLang="ja-JP" sz="1200" b="1" i="0" dirty="0">
                <a:effectLst/>
                <a:latin typeface="メイリオ" panose="020B0604030504040204" pitchFamily="50" charset="-128"/>
                <a:ea typeface="メイリオ" panose="020B0604030504040204" pitchFamily="50" charset="-128"/>
              </a:rPr>
              <a:t>Twitter</a:t>
            </a:r>
            <a:r>
              <a:rPr lang="ja-JP" altLang="en-US" sz="1200" b="1" i="0" dirty="0">
                <a:effectLst/>
                <a:latin typeface="メイリオ" panose="020B0604030504040204" pitchFamily="50" charset="-128"/>
                <a:ea typeface="メイリオ" panose="020B0604030504040204" pitchFamily="50" charset="-128"/>
              </a:rPr>
              <a:t>公式アカウントを</a:t>
            </a:r>
            <a:r>
              <a:rPr lang="en-US" altLang="ja-JP" sz="1200" b="1" i="0" dirty="0">
                <a:effectLst/>
                <a:latin typeface="メイリオ" panose="020B0604030504040204" pitchFamily="50" charset="-128"/>
                <a:ea typeface="メイリオ" panose="020B0604030504040204" pitchFamily="50" charset="-128"/>
              </a:rPr>
              <a:t>Safari</a:t>
            </a:r>
            <a:r>
              <a:rPr lang="ja-JP" altLang="en-US" sz="1200" b="1" i="0" dirty="0" smtClean="0">
                <a:effectLst/>
                <a:latin typeface="メイリオ" panose="020B0604030504040204" pitchFamily="50" charset="-128"/>
                <a:ea typeface="メイリオ" panose="020B0604030504040204" pitchFamily="50" charset="-128"/>
              </a:rPr>
              <a:t>を使って</a:t>
            </a:r>
            <a:r>
              <a:rPr lang="ja-JP" altLang="en-US" sz="1200" b="1" i="0" dirty="0">
                <a:effectLst/>
                <a:latin typeface="メイリオ" panose="020B0604030504040204" pitchFamily="50" charset="-128"/>
                <a:ea typeface="メイリオ" panose="020B0604030504040204" pitchFamily="50" charset="-128"/>
              </a:rPr>
              <a:t>開く。</a:t>
            </a:r>
            <a:endParaRPr lang="en-US" altLang="ja-JP" sz="1200" b="1" i="0" dirty="0">
              <a:effectLst/>
              <a:latin typeface="メイリオ" panose="020B0604030504040204" pitchFamily="50" charset="-128"/>
              <a:ea typeface="メイリオ" panose="020B0604030504040204" pitchFamily="50" charset="-128"/>
            </a:endParaRPr>
          </a:p>
          <a:p>
            <a:pPr lvl="1">
              <a:lnSpc>
                <a:spcPct val="150000"/>
              </a:lnSpc>
            </a:pPr>
            <a:r>
              <a:rPr lang="en-US" altLang="ja-JP" sz="1200" b="1" dirty="0" smtClean="0">
                <a:latin typeface="メイリオ" panose="020B0604030504040204" pitchFamily="50" charset="-128"/>
                <a:ea typeface="メイリオ" panose="020B0604030504040204" pitchFamily="50" charset="-128"/>
              </a:rPr>
              <a:t>※</a:t>
            </a:r>
            <a:r>
              <a:rPr lang="ja-JP" altLang="en-US" sz="1200" b="1" dirty="0" smtClean="0">
                <a:latin typeface="メイリオ" panose="020B0604030504040204" pitchFamily="50" charset="-128"/>
                <a:ea typeface="メイリオ" panose="020B0604030504040204" pitchFamily="50" charset="-128"/>
              </a:rPr>
              <a:t>右の</a:t>
            </a:r>
            <a:r>
              <a:rPr lang="en-US" altLang="ja-JP" sz="1200" b="1" dirty="0" smtClean="0">
                <a:latin typeface="メイリオ" panose="020B0604030504040204" pitchFamily="50" charset="-128"/>
                <a:ea typeface="メイリオ" panose="020B0604030504040204" pitchFamily="50" charset="-128"/>
              </a:rPr>
              <a:t>QR</a:t>
            </a:r>
            <a:r>
              <a:rPr lang="ja-JP" altLang="en-US" sz="1200" b="1" dirty="0">
                <a:latin typeface="メイリオ" panose="020B0604030504040204" pitchFamily="50" charset="-128"/>
                <a:ea typeface="メイリオ" panose="020B0604030504040204" pitchFamily="50" charset="-128"/>
              </a:rPr>
              <a:t>コード</a:t>
            </a:r>
            <a:r>
              <a:rPr lang="ja-JP" altLang="en-US" sz="1200" b="1" dirty="0" smtClean="0">
                <a:latin typeface="メイリオ" panose="020B0604030504040204" pitchFamily="50" charset="-128"/>
                <a:ea typeface="メイリオ" panose="020B0604030504040204" pitchFamily="50" charset="-128"/>
              </a:rPr>
              <a:t>を</a:t>
            </a:r>
            <a:r>
              <a:rPr lang="ja-JP" altLang="en-US" sz="1200" b="1" dirty="0">
                <a:latin typeface="メイリオ" panose="020B0604030504040204" pitchFamily="50" charset="-128"/>
                <a:ea typeface="メイリオ" panose="020B0604030504040204" pitchFamily="50" charset="-128"/>
              </a:rPr>
              <a:t>読み取って</a:t>
            </a:r>
            <a:r>
              <a:rPr lang="ja-JP" altLang="en-US" sz="1200" b="1" dirty="0" smtClean="0">
                <a:latin typeface="メイリオ" panose="020B0604030504040204" pitchFamily="50" charset="-128"/>
                <a:ea typeface="メイリオ" panose="020B0604030504040204" pitchFamily="50" charset="-128"/>
              </a:rPr>
              <a:t>開く</a:t>
            </a:r>
            <a:r>
              <a:rPr lang="ja-JP" altLang="en-US" sz="1200" b="1" dirty="0">
                <a:latin typeface="メイリオ" panose="020B0604030504040204" pitchFamily="50" charset="-128"/>
                <a:ea typeface="メイリオ" panose="020B0604030504040204" pitchFamily="50" charset="-128"/>
              </a:rPr>
              <a:t>ことも</a:t>
            </a:r>
            <a:r>
              <a:rPr lang="ja-JP" altLang="en-US" sz="1200" b="1" dirty="0" smtClean="0">
                <a:latin typeface="メイリオ" panose="020B0604030504040204" pitchFamily="50" charset="-128"/>
                <a:ea typeface="メイリオ" panose="020B0604030504040204" pitchFamily="50" charset="-128"/>
              </a:rPr>
              <a:t>できます</a:t>
            </a:r>
            <a:r>
              <a:rPr lang="ja-JP" altLang="en-US" sz="1200" b="1" dirty="0">
                <a:latin typeface="メイリオ" panose="020B0604030504040204" pitchFamily="50" charset="-128"/>
                <a:ea typeface="メイリオ" panose="020B0604030504040204" pitchFamily="50" charset="-128"/>
              </a:rPr>
              <a:t>。</a:t>
            </a:r>
            <a:endParaRPr lang="en-US" altLang="ja-JP" sz="1200" b="1" dirty="0">
              <a:latin typeface="メイリオ" panose="020B0604030504040204" pitchFamily="50" charset="-128"/>
              <a:ea typeface="メイリオ" panose="020B0604030504040204" pitchFamily="50" charset="-128"/>
            </a:endParaRPr>
          </a:p>
          <a:p>
            <a:pPr lvl="1">
              <a:lnSpc>
                <a:spcPct val="150000"/>
              </a:lnSpc>
            </a:pPr>
            <a:endParaRPr lang="ja-JP" altLang="en-US" sz="1200" b="1" i="0" dirty="0">
              <a:effectLst/>
              <a:latin typeface="メイリオ" panose="020B0604030504040204" pitchFamily="50" charset="-128"/>
              <a:ea typeface="メイリオ" panose="020B0604030504040204" pitchFamily="50" charset="-128"/>
            </a:endParaRPr>
          </a:p>
          <a:p>
            <a:pPr lvl="1">
              <a:lnSpc>
                <a:spcPct val="150000"/>
              </a:lnSpc>
            </a:pPr>
            <a:r>
              <a:rPr lang="en-US" altLang="ja-JP" sz="1200" b="1" i="0" dirty="0">
                <a:effectLst/>
                <a:latin typeface="メイリオ" panose="020B0604030504040204" pitchFamily="50" charset="-128"/>
                <a:ea typeface="メイリオ" panose="020B0604030504040204" pitchFamily="50" charset="-128"/>
              </a:rPr>
              <a:t>(2)1</a:t>
            </a:r>
            <a:r>
              <a:rPr lang="ja-JP" altLang="en-US" sz="1200" b="1" i="0" dirty="0">
                <a:effectLst/>
                <a:latin typeface="メイリオ" panose="020B0604030504040204" pitchFamily="50" charset="-128"/>
                <a:ea typeface="メイリオ" panose="020B0604030504040204" pitchFamily="50" charset="-128"/>
              </a:rPr>
              <a:t>本指の左右スワイプによる項目間の移動や、</a:t>
            </a:r>
            <a:r>
              <a:rPr lang="en-US" altLang="ja-JP" sz="1200" b="1" i="0" dirty="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本指の上下スワイプによる画面スクロールを使って、投稿されたツイートなどを確認する。</a:t>
            </a:r>
          </a:p>
        </p:txBody>
      </p:sp>
      <p:pic>
        <p:nvPicPr>
          <p:cNvPr id="21" name="図 20">
            <a:extLst>
              <a:ext uri="{FF2B5EF4-FFF2-40B4-BE49-F238E27FC236}">
                <a16:creationId xmlns="" xmlns:a16="http://schemas.microsoft.com/office/drawing/2014/main" id="{28D4F479-47FF-3B7C-492F-BFB335CA50E3}"/>
              </a:ext>
            </a:extLst>
          </p:cNvPr>
          <p:cNvPicPr>
            <a:picLocks noChangeAspect="1"/>
          </p:cNvPicPr>
          <p:nvPr/>
        </p:nvPicPr>
        <p:blipFill>
          <a:blip r:embed="rId6"/>
          <a:stretch>
            <a:fillRect/>
          </a:stretch>
        </p:blipFill>
        <p:spPr>
          <a:xfrm>
            <a:off x="5593105" y="4792244"/>
            <a:ext cx="1231765" cy="2190899"/>
          </a:xfrm>
          <a:prstGeom prst="rect">
            <a:avLst/>
          </a:prstGeom>
          <a:ln>
            <a:solidFill>
              <a:schemeClr val="tx1"/>
            </a:solidFill>
          </a:ln>
        </p:spPr>
      </p:pic>
      <p:sp>
        <p:nvSpPr>
          <p:cNvPr id="22" name="角丸四角形 42">
            <a:extLst>
              <a:ext uri="{FF2B5EF4-FFF2-40B4-BE49-F238E27FC236}">
                <a16:creationId xmlns="" xmlns:a16="http://schemas.microsoft.com/office/drawing/2014/main" id="{5494263A-9FB4-1FEF-42F4-D2C731BE271A}"/>
              </a:ext>
            </a:extLst>
          </p:cNvPr>
          <p:cNvSpPr/>
          <p:nvPr/>
        </p:nvSpPr>
        <p:spPr>
          <a:xfrm>
            <a:off x="7056985" y="4792244"/>
            <a:ext cx="3012659" cy="2190899"/>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 xmlns:a16="http://schemas.microsoft.com/office/drawing/2014/main" id="{44FABE5C-F857-C527-DFD4-C5D5D377CA3A}"/>
              </a:ext>
            </a:extLst>
          </p:cNvPr>
          <p:cNvSpPr txBox="1"/>
          <p:nvPr/>
        </p:nvSpPr>
        <p:spPr>
          <a:xfrm>
            <a:off x="7089043" y="4857316"/>
            <a:ext cx="2980601" cy="692497"/>
          </a:xfrm>
          <a:prstGeom prst="rect">
            <a:avLst/>
          </a:prstGeom>
          <a:noFill/>
        </p:spPr>
        <p:txBody>
          <a:bodyPr wrap="square">
            <a:spAutoFit/>
          </a:bodyPr>
          <a:lstStyle/>
          <a:p>
            <a:pPr>
              <a:lnSpc>
                <a:spcPct val="150000"/>
              </a:lnSpc>
            </a:pPr>
            <a:r>
              <a:rPr lang="en-US" altLang="ja-JP" sz="1400" dirty="0">
                <a:latin typeface="メイリオ" panose="020B0604030504040204" pitchFamily="50" charset="-128"/>
                <a:ea typeface="メイリオ" panose="020B0604030504040204" pitchFamily="50" charset="-128"/>
              </a:rPr>
              <a:t>【</a:t>
            </a:r>
            <a:r>
              <a:rPr lang="en-US" altLang="ja-JP" sz="1400" b="1" i="0" dirty="0" err="1" smtClean="0">
                <a:effectLst/>
                <a:latin typeface="メイリオ" panose="020B0604030504040204" pitchFamily="50" charset="-128"/>
                <a:ea typeface="メイリオ" panose="020B0604030504040204" pitchFamily="50" charset="-128"/>
              </a:rPr>
              <a:t>TwitterURL</a:t>
            </a:r>
            <a:r>
              <a:rPr lang="en-US" altLang="ja-JP" sz="1400" b="1" dirty="0" err="1">
                <a:latin typeface="メイリオ" panose="020B0604030504040204" pitchFamily="50" charset="-128"/>
                <a:ea typeface="メイリオ" panose="020B0604030504040204" pitchFamily="50" charset="-128"/>
              </a:rPr>
              <a:t>】</a:t>
            </a:r>
            <a:r>
              <a:rPr lang="en-US" altLang="ja-JP" sz="1200" b="1" i="0" dirty="0" err="1" smtClean="0">
                <a:effectLst/>
                <a:latin typeface="メイリオ" panose="020B0604030504040204" pitchFamily="50" charset="-128"/>
                <a:ea typeface="メイリオ" panose="020B0604030504040204" pitchFamily="50" charset="-128"/>
              </a:rPr>
              <a:t>https</a:t>
            </a:r>
            <a:r>
              <a:rPr lang="en-US" altLang="ja-JP" sz="1200" b="1" i="0" dirty="0">
                <a:effectLst/>
                <a:latin typeface="メイリオ" panose="020B0604030504040204" pitchFamily="50" charset="-128"/>
                <a:ea typeface="メイリオ" panose="020B0604030504040204" pitchFamily="50" charset="-128"/>
              </a:rPr>
              <a:t>://twitter.com/kiyose_tokyo</a:t>
            </a:r>
            <a:r>
              <a:rPr lang="ja-JP" altLang="en-US" sz="1200" b="1" i="0" dirty="0">
                <a:effectLst/>
                <a:latin typeface="メイリオ" panose="020B0604030504040204" pitchFamily="50" charset="-128"/>
                <a:ea typeface="メイリオ" panose="020B0604030504040204" pitchFamily="50" charset="-128"/>
              </a:rPr>
              <a:t>　</a:t>
            </a:r>
            <a:endParaRPr lang="en-US" altLang="ja-JP" sz="1200" b="1" i="0" dirty="0">
              <a:effectLst/>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 xmlns:a16="http://schemas.microsoft.com/office/drawing/2014/main" id="{D1947689-6130-31CE-72EC-68E9903EA10E}"/>
              </a:ext>
            </a:extLst>
          </p:cNvPr>
          <p:cNvSpPr txBox="1"/>
          <p:nvPr/>
        </p:nvSpPr>
        <p:spPr>
          <a:xfrm>
            <a:off x="7100622" y="5753265"/>
            <a:ext cx="1979393" cy="307777"/>
          </a:xfrm>
          <a:prstGeom prst="rect">
            <a:avLst/>
          </a:prstGeom>
          <a:noFill/>
        </p:spPr>
        <p:txBody>
          <a:bodyPr wrap="square">
            <a:spAutoFit/>
          </a:bodyPr>
          <a:lstStyle/>
          <a:p>
            <a:r>
              <a:rPr lang="en-US" altLang="ja-JP" sz="1400" b="1" i="0" dirty="0" smtClean="0">
                <a:effectLst/>
                <a:latin typeface="メイリオ" panose="020B0604030504040204" pitchFamily="50" charset="-128"/>
                <a:ea typeface="メイリオ" panose="020B0604030504040204" pitchFamily="50" charset="-128"/>
              </a:rPr>
              <a:t>【QR</a:t>
            </a:r>
            <a:r>
              <a:rPr lang="ja-JP" altLang="en-US" sz="1400" b="1" i="0" dirty="0" smtClean="0">
                <a:effectLst/>
                <a:latin typeface="メイリオ" panose="020B0604030504040204" pitchFamily="50" charset="-128"/>
                <a:ea typeface="メイリオ" panose="020B0604030504040204" pitchFamily="50" charset="-128"/>
              </a:rPr>
              <a:t>コード</a:t>
            </a:r>
            <a:r>
              <a:rPr lang="en-US" altLang="ja-JP" sz="1400" b="1" i="0" dirty="0" smtClean="0">
                <a:effectLst/>
                <a:latin typeface="メイリオ" panose="020B0604030504040204" pitchFamily="50" charset="-128"/>
                <a:ea typeface="メイリオ" panose="020B0604030504040204" pitchFamily="50" charset="-128"/>
              </a:rPr>
              <a:t>】</a:t>
            </a:r>
            <a:endParaRPr lang="en-US" altLang="ja-JP" sz="1400" b="1" i="0" dirty="0">
              <a:effectLst/>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2070" y="5693553"/>
            <a:ext cx="1268798" cy="1268798"/>
          </a:xfrm>
          <a:prstGeom prst="rect">
            <a:avLst/>
          </a:prstGeom>
        </p:spPr>
      </p:pic>
    </p:spTree>
    <p:extLst>
      <p:ext uri="{BB962C8B-B14F-4D97-AF65-F5344CB8AC3E}">
        <p14:creationId xmlns:p14="http://schemas.microsoft.com/office/powerpoint/2010/main" val="127464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42">
            <a:extLst>
              <a:ext uri="{FF2B5EF4-FFF2-40B4-BE49-F238E27FC236}">
                <a16:creationId xmlns="" xmlns:a16="http://schemas.microsoft.com/office/drawing/2014/main" id="{014D2080-5B23-F1C0-DE0B-82C078DA0B73}"/>
              </a:ext>
            </a:extLst>
          </p:cNvPr>
          <p:cNvSpPr/>
          <p:nvPr/>
        </p:nvSpPr>
        <p:spPr>
          <a:xfrm>
            <a:off x="604646" y="2005012"/>
            <a:ext cx="9637903" cy="1469774"/>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nvGrpSpPr>
          <p:cNvPr id="62" name="グループ化 61">
            <a:extLst>
              <a:ext uri="{FF2B5EF4-FFF2-40B4-BE49-F238E27FC236}">
                <a16:creationId xmlns="" xmlns:a16="http://schemas.microsoft.com/office/drawing/2014/main" id="{2193CC3C-A15B-7944-E378-B3A9392801A5}"/>
              </a:ext>
            </a:extLst>
          </p:cNvPr>
          <p:cNvGrpSpPr/>
          <p:nvPr/>
        </p:nvGrpSpPr>
        <p:grpSpPr>
          <a:xfrm>
            <a:off x="604646" y="0"/>
            <a:ext cx="1351370" cy="1047014"/>
            <a:chOff x="604646" y="0"/>
            <a:chExt cx="1351370" cy="1047014"/>
          </a:xfrm>
          <a:solidFill>
            <a:srgbClr val="C62153"/>
          </a:solidFill>
        </p:grpSpPr>
        <p:sp>
          <p:nvSpPr>
            <p:cNvPr id="63" name="片側の 2 つの角を切り取った四角形 62">
              <a:extLst>
                <a:ext uri="{FF2B5EF4-FFF2-40B4-BE49-F238E27FC236}">
                  <a16:creationId xmlns="" xmlns:a16="http://schemas.microsoft.com/office/drawing/2014/main" id="{D5D591E5-42FA-A1C1-F2B5-82F382922DC1}"/>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ボイスオーバージェスチャで</a:t>
            </a:r>
            <a:r>
              <a:rPr lang="ja-JP" altLang="en-US" sz="2400" b="1" dirty="0">
                <a:latin typeface="Meiryo" panose="020B0604030504040204" pitchFamily="34" charset="-128"/>
                <a:ea typeface="Meiryo" panose="020B0604030504040204" pitchFamily="34" charset="-128"/>
              </a:rPr>
              <a:t>スマホを使う</a:t>
            </a:r>
          </a:p>
        </p:txBody>
      </p:sp>
      <p:sp>
        <p:nvSpPr>
          <p:cNvPr id="5" name="テキスト ボックス 4">
            <a:extLst>
              <a:ext uri="{FF2B5EF4-FFF2-40B4-BE49-F238E27FC236}">
                <a16:creationId xmlns=""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en-US" altLang="ja-JP" sz="2800" b="1" dirty="0" smtClean="0">
                <a:latin typeface="Meiryo" panose="020B0604030504040204" pitchFamily="34" charset="-128"/>
                <a:ea typeface="Meiryo" panose="020B0604030504040204" pitchFamily="34" charset="-128"/>
              </a:rPr>
              <a:t>3. Seeing AI</a:t>
            </a:r>
            <a:r>
              <a:rPr lang="ja-JP" altLang="en-US" sz="2800" b="1" dirty="0" smtClean="0">
                <a:latin typeface="Meiryo" panose="020B0604030504040204" pitchFamily="34" charset="-128"/>
                <a:ea typeface="Meiryo" panose="020B0604030504040204" pitchFamily="34" charset="-128"/>
              </a:rPr>
              <a:t>を</a:t>
            </a:r>
            <a:r>
              <a:rPr lang="ja-JP" altLang="en-US" sz="2800" b="1" dirty="0">
                <a:latin typeface="Meiryo" panose="020B0604030504040204" pitchFamily="34" charset="-128"/>
                <a:ea typeface="Meiryo" panose="020B0604030504040204" pitchFamily="34" charset="-128"/>
              </a:rPr>
              <a:t>使う</a:t>
            </a:r>
            <a:endParaRPr lang="en-US" altLang="ja-JP" sz="2800" b="1" dirty="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 xmlns:a16="http://schemas.microsoft.com/office/drawing/2014/main" id="{9964CDEF-2165-1291-9201-F0602868E96F}"/>
              </a:ext>
            </a:extLst>
          </p:cNvPr>
          <p:cNvSpPr txBox="1"/>
          <p:nvPr/>
        </p:nvSpPr>
        <p:spPr>
          <a:xfrm>
            <a:off x="757535" y="2084416"/>
            <a:ext cx="9322900" cy="1384995"/>
          </a:xfrm>
          <a:prstGeom prst="rect">
            <a:avLst/>
          </a:prstGeom>
          <a:noFill/>
        </p:spPr>
        <p:txBody>
          <a:bodyPr wrap="square">
            <a:spAutoFit/>
          </a:bodyPr>
          <a:lstStyle/>
          <a:p>
            <a:pPr>
              <a:lnSpc>
                <a:spcPct val="150000"/>
              </a:lnSpc>
            </a:pPr>
            <a:r>
              <a:rPr lang="en-US" altLang="ja-JP" sz="1400" b="1" i="0" dirty="0" smtClean="0">
                <a:solidFill>
                  <a:srgbClr val="FF6B00"/>
                </a:solidFill>
                <a:effectLst/>
                <a:latin typeface="メイリオ" panose="020B0604030504040204" pitchFamily="50" charset="-128"/>
                <a:ea typeface="メイリオ" panose="020B0604030504040204" pitchFamily="50" charset="-128"/>
              </a:rPr>
              <a:t>Seeing AI</a:t>
            </a:r>
            <a:r>
              <a:rPr lang="ja-JP" altLang="en-US" sz="1400" b="1" i="0" dirty="0" smtClean="0">
                <a:solidFill>
                  <a:srgbClr val="FF6B00"/>
                </a:solidFill>
                <a:effectLst/>
                <a:latin typeface="メイリオ" panose="020B0604030504040204" pitchFamily="50" charset="-128"/>
                <a:ea typeface="メイリオ" panose="020B0604030504040204" pitchFamily="50" charset="-128"/>
              </a:rPr>
              <a:t>は</a:t>
            </a:r>
            <a:r>
              <a:rPr lang="ja-JP" altLang="en-US" sz="1400" b="1" i="0" dirty="0">
                <a:solidFill>
                  <a:srgbClr val="FF6B00"/>
                </a:solidFill>
                <a:effectLst/>
                <a:latin typeface="メイリオ" panose="020B0604030504040204" pitchFamily="50" charset="-128"/>
                <a:ea typeface="メイリオ" panose="020B0604030504040204" pitchFamily="50" charset="-128"/>
              </a:rPr>
              <a:t>、スマホのカメラを使い、カメラに写っているものについて説明をしてくれるアプリです。</a:t>
            </a:r>
            <a:endParaRPr lang="en-US" altLang="ja-JP" sz="1400" b="1" i="0" dirty="0">
              <a:solidFill>
                <a:srgbClr val="FF6B00"/>
              </a:solidFill>
              <a:effectLst/>
              <a:latin typeface="メイリオ" panose="020B0604030504040204" pitchFamily="50" charset="-128"/>
              <a:ea typeface="メイリオ" panose="020B0604030504040204" pitchFamily="50" charset="-128"/>
            </a:endParaRPr>
          </a:p>
          <a:p>
            <a:pPr>
              <a:lnSpc>
                <a:spcPct val="150000"/>
              </a:lnSpc>
            </a:pPr>
            <a:r>
              <a:rPr lang="ja-JP" altLang="en-US" sz="1400" b="1" dirty="0" smtClean="0">
                <a:latin typeface="メイリオ" panose="020B0604030504040204" pitchFamily="50" charset="-128"/>
                <a:ea typeface="メイリオ" panose="020B0604030504040204" pitchFamily="50" charset="-128"/>
              </a:rPr>
              <a:t>読み取った文字</a:t>
            </a:r>
            <a:r>
              <a:rPr lang="ja-JP" altLang="en-US" sz="1400" b="1" i="0" dirty="0" smtClean="0">
                <a:effectLst/>
                <a:latin typeface="メイリオ" panose="020B0604030504040204" pitchFamily="50" charset="-128"/>
                <a:ea typeface="メイリオ" panose="020B0604030504040204" pitchFamily="50" charset="-128"/>
              </a:rPr>
              <a:t>や識別した色など</a:t>
            </a:r>
            <a:r>
              <a:rPr lang="ja-JP" altLang="en-US" sz="1400" b="1" i="0" dirty="0">
                <a:effectLst/>
                <a:latin typeface="メイリオ" panose="020B0604030504040204" pitchFamily="50" charset="-128"/>
                <a:ea typeface="メイリオ" panose="020B0604030504040204" pitchFamily="50" charset="-128"/>
              </a:rPr>
              <a:t>を読み上げます。人物の認識では人数やどれぐらい近くにいるかも判定して読み上げます。明るさの度合いの認識では、音声読み上げではなく「プー」という音の高さで明るさ暗さを知ることができるので、部屋の照明の状態を知ることもできます。</a:t>
            </a:r>
            <a:endParaRPr lang="en-US" altLang="ja-JP" sz="1400" b="1" i="0" dirty="0">
              <a:effectLst/>
              <a:latin typeface="メイリオ" panose="020B0604030504040204" pitchFamily="50" charset="-128"/>
              <a:ea typeface="メイリオ" panose="020B0604030504040204" pitchFamily="50" charset="-128"/>
            </a:endParaRPr>
          </a:p>
        </p:txBody>
      </p:sp>
      <p:sp>
        <p:nvSpPr>
          <p:cNvPr id="9" name="角丸四角形 42">
            <a:extLst>
              <a:ext uri="{FF2B5EF4-FFF2-40B4-BE49-F238E27FC236}">
                <a16:creationId xmlns="" xmlns:a16="http://schemas.microsoft.com/office/drawing/2014/main" id="{509F66B1-2460-F37B-C550-E51DB185F92F}"/>
              </a:ext>
            </a:extLst>
          </p:cNvPr>
          <p:cNvSpPr/>
          <p:nvPr/>
        </p:nvSpPr>
        <p:spPr>
          <a:xfrm>
            <a:off x="604644" y="3550438"/>
            <a:ext cx="9637906" cy="3780782"/>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 xmlns:a16="http://schemas.microsoft.com/office/drawing/2014/main" id="{3B854F93-8FAF-954F-18DF-676C2BBA7AA2}"/>
              </a:ext>
            </a:extLst>
          </p:cNvPr>
          <p:cNvSpPr txBox="1"/>
          <p:nvPr/>
        </p:nvSpPr>
        <p:spPr>
          <a:xfrm>
            <a:off x="733605" y="3738089"/>
            <a:ext cx="6917439" cy="3470181"/>
          </a:xfrm>
          <a:prstGeom prst="rect">
            <a:avLst/>
          </a:prstGeom>
          <a:noFill/>
        </p:spPr>
        <p:txBody>
          <a:bodyPr wrap="square">
            <a:spAutoFit/>
          </a:bodyPr>
          <a:lstStyle/>
          <a:p>
            <a:pPr algn="l"/>
            <a:r>
              <a:rPr lang="ja-JP" altLang="en-US" sz="1400" b="1" i="0" dirty="0">
                <a:effectLst/>
                <a:latin typeface="メイリオ" panose="020B0604030504040204" pitchFamily="50" charset="-128"/>
                <a:ea typeface="メイリオ" panose="020B0604030504040204" pitchFamily="50" charset="-128"/>
              </a:rPr>
              <a:t>＜使い方のヒント</a:t>
            </a:r>
            <a:r>
              <a:rPr lang="ja-JP" altLang="en-US" sz="1400" b="1" i="0" dirty="0" smtClean="0">
                <a:effectLst/>
                <a:latin typeface="メイリオ" panose="020B0604030504040204" pitchFamily="50" charset="-128"/>
                <a:ea typeface="メイリオ" panose="020B0604030504040204" pitchFamily="50" charset="-128"/>
              </a:rPr>
              <a:t>＞</a:t>
            </a:r>
            <a:endParaRPr lang="en-US" altLang="ja-JP" sz="1400" b="1" i="0" dirty="0" smtClean="0">
              <a:effectLst/>
              <a:latin typeface="メイリオ" panose="020B0604030504040204" pitchFamily="50" charset="-128"/>
              <a:ea typeface="メイリオ" panose="020B0604030504040204" pitchFamily="50" charset="-128"/>
            </a:endParaRPr>
          </a:p>
          <a:p>
            <a:pPr algn="l">
              <a:lnSpc>
                <a:spcPct val="150000"/>
              </a:lnSpc>
            </a:pPr>
            <a:endParaRPr lang="ja-JP" altLang="en-US" sz="500" b="1" i="0" dirty="0" smtClean="0">
              <a:effectLst/>
              <a:latin typeface="メイリオ" panose="020B0604030504040204" pitchFamily="50" charset="-128"/>
              <a:ea typeface="メイリオ" panose="020B0604030504040204" pitchFamily="50" charset="-128"/>
            </a:endParaRPr>
          </a:p>
          <a:p>
            <a:pPr marL="342900" indent="-342900" algn="l">
              <a:lnSpc>
                <a:spcPct val="150000"/>
              </a:lnSpc>
              <a:buAutoNum type="arabicParenBoth"/>
            </a:pPr>
            <a:r>
              <a:rPr lang="ja-JP" altLang="en-US" sz="1200" b="1" i="0" dirty="0" smtClean="0">
                <a:effectLst/>
                <a:latin typeface="メイリオ" panose="020B0604030504040204" pitchFamily="50" charset="-128"/>
                <a:ea typeface="メイリオ" panose="020B0604030504040204" pitchFamily="50" charset="-128"/>
              </a:rPr>
              <a:t>各モード</a:t>
            </a:r>
            <a:r>
              <a:rPr lang="ja-JP" altLang="en-US" sz="1200" b="1" i="0" dirty="0">
                <a:effectLst/>
                <a:latin typeface="メイリオ" panose="020B0604030504040204" pitchFamily="50" charset="-128"/>
                <a:ea typeface="メイリオ" panose="020B0604030504040204" pitchFamily="50" charset="-128"/>
              </a:rPr>
              <a:t>の切り替えは画面真ん中より下側の現在のモードを読み上げる項目</a:t>
            </a:r>
            <a:r>
              <a:rPr lang="ja-JP" altLang="en-US" sz="1200" b="1" i="0" dirty="0" smtClean="0">
                <a:effectLst/>
                <a:latin typeface="メイリオ" panose="020B0604030504040204" pitchFamily="50" charset="-128"/>
                <a:ea typeface="メイリオ" panose="020B0604030504040204" pitchFamily="50" charset="-128"/>
              </a:rPr>
              <a:t>を</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en-US" altLang="ja-JP" sz="1200" b="1" dirty="0">
                <a:latin typeface="メイリオ" panose="020B0604030504040204" pitchFamily="50" charset="-128"/>
                <a:ea typeface="メイリオ" panose="020B0604030504040204" pitchFamily="50" charset="-128"/>
              </a:rPr>
              <a:t> </a:t>
            </a:r>
            <a:r>
              <a:rPr lang="en-US" altLang="ja-JP" sz="1200" b="1" dirty="0" smtClean="0">
                <a:latin typeface="メイリオ" panose="020B0604030504040204" pitchFamily="50" charset="-128"/>
                <a:ea typeface="メイリオ" panose="020B0604030504040204" pitchFamily="50" charset="-128"/>
              </a:rPr>
              <a:t>     </a:t>
            </a:r>
            <a:r>
              <a:rPr lang="ja-JP" altLang="en-US" sz="1200" b="1" i="0" dirty="0" smtClean="0">
                <a:effectLst/>
                <a:latin typeface="メイリオ" panose="020B0604030504040204" pitchFamily="50" charset="-128"/>
                <a:ea typeface="メイリオ" panose="020B0604030504040204" pitchFamily="50" charset="-128"/>
              </a:rPr>
              <a:t>タッチ</a:t>
            </a:r>
            <a:r>
              <a:rPr lang="ja-JP" altLang="en-US" sz="1200" b="1" i="0" dirty="0">
                <a:effectLst/>
                <a:latin typeface="メイリオ" panose="020B0604030504040204" pitchFamily="50" charset="-128"/>
                <a:ea typeface="メイリオ" panose="020B0604030504040204" pitchFamily="50" charset="-128"/>
              </a:rPr>
              <a:t>したあと、一度指を離して</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本指の上下スワイプにより切り替えることができます。</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endParaRPr lang="ja-JP" altLang="en-US" sz="1200" b="1" i="0" dirty="0">
              <a:effectLst/>
              <a:latin typeface="メイリオ" panose="020B0604030504040204" pitchFamily="50" charset="-128"/>
              <a:ea typeface="メイリオ" panose="020B0604030504040204" pitchFamily="50" charset="-128"/>
            </a:endParaRPr>
          </a:p>
          <a:p>
            <a:pPr algn="l">
              <a:lnSpc>
                <a:spcPct val="150000"/>
              </a:lnSpc>
            </a:pPr>
            <a:r>
              <a:rPr lang="en-US" altLang="ja-JP" sz="1200" b="1" i="0" dirty="0">
                <a:effectLst/>
                <a:latin typeface="メイリオ" panose="020B0604030504040204" pitchFamily="50" charset="-128"/>
                <a:ea typeface="メイリオ" panose="020B0604030504040204" pitchFamily="50" charset="-128"/>
              </a:rPr>
              <a:t>(2) </a:t>
            </a:r>
            <a:r>
              <a:rPr lang="ja-JP" altLang="en-US" sz="1200" b="1" i="0" dirty="0">
                <a:effectLst/>
                <a:latin typeface="メイリオ" panose="020B0604030504040204" pitchFamily="50" charset="-128"/>
                <a:ea typeface="メイリオ" panose="020B0604030504040204" pitchFamily="50" charset="-128"/>
              </a:rPr>
              <a:t>「短いテキスト」や「色の識別」、「ライト」のモードでは</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en-US" altLang="ja-JP" sz="1200" b="1" dirty="0">
                <a:latin typeface="メイリオ" panose="020B0604030504040204" pitchFamily="50" charset="-128"/>
                <a:ea typeface="メイリオ" panose="020B0604030504040204" pitchFamily="50" charset="-128"/>
              </a:rPr>
              <a:t> </a:t>
            </a:r>
            <a:r>
              <a:rPr lang="en-US" altLang="ja-JP" sz="1200" b="1" dirty="0" smtClean="0">
                <a:latin typeface="メイリオ" panose="020B0604030504040204" pitchFamily="50" charset="-128"/>
                <a:ea typeface="メイリオ" panose="020B0604030504040204" pitchFamily="50" charset="-128"/>
              </a:rPr>
              <a:t>     </a:t>
            </a:r>
            <a:r>
              <a:rPr lang="ja-JP" altLang="en-US" sz="1200" b="1" i="0" dirty="0" smtClean="0">
                <a:effectLst/>
                <a:latin typeface="メイリオ" panose="020B0604030504040204" pitchFamily="50" charset="-128"/>
                <a:ea typeface="メイリオ" panose="020B0604030504040204" pitchFamily="50" charset="-128"/>
              </a:rPr>
              <a:t>カメラに写った</a:t>
            </a:r>
            <a:r>
              <a:rPr lang="ja-JP" altLang="en-US" sz="1200" b="1" i="0" dirty="0">
                <a:effectLst/>
                <a:latin typeface="メイリオ" panose="020B0604030504040204" pitchFamily="50" charset="-128"/>
                <a:ea typeface="メイリオ" panose="020B0604030504040204" pitchFamily="50" charset="-128"/>
              </a:rPr>
              <a:t>ものに対してリアルタイムに</a:t>
            </a:r>
            <a:r>
              <a:rPr lang="ja-JP" altLang="en-US" sz="1200" b="1" i="0" dirty="0" smtClean="0">
                <a:effectLst/>
                <a:latin typeface="メイリオ" panose="020B0604030504040204" pitchFamily="50" charset="-128"/>
                <a:ea typeface="メイリオ" panose="020B0604030504040204" pitchFamily="50" charset="-128"/>
              </a:rPr>
              <a:t>読み上げ音声や</a:t>
            </a:r>
            <a:r>
              <a:rPr lang="ja-JP" altLang="en-US" sz="1200" b="1" i="0" dirty="0">
                <a:effectLst/>
                <a:latin typeface="メイリオ" panose="020B0604030504040204" pitchFamily="50" charset="-128"/>
                <a:ea typeface="メイリオ" panose="020B0604030504040204" pitchFamily="50" charset="-128"/>
              </a:rPr>
              <a:t>音が出ます。</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endParaRPr lang="ja-JP" altLang="en-US" sz="1200" b="1" i="0" dirty="0">
              <a:effectLst/>
              <a:latin typeface="メイリオ" panose="020B0604030504040204" pitchFamily="50" charset="-128"/>
              <a:ea typeface="メイリオ" panose="020B0604030504040204" pitchFamily="50" charset="-128"/>
            </a:endParaRPr>
          </a:p>
          <a:p>
            <a:pPr algn="l">
              <a:lnSpc>
                <a:spcPct val="150000"/>
              </a:lnSpc>
            </a:pPr>
            <a:r>
              <a:rPr lang="en-US" altLang="ja-JP" sz="1200" b="1" i="0" dirty="0">
                <a:effectLst/>
                <a:latin typeface="メイリオ" panose="020B0604030504040204" pitchFamily="50" charset="-128"/>
                <a:ea typeface="メイリオ" panose="020B0604030504040204" pitchFamily="50" charset="-128"/>
              </a:rPr>
              <a:t>(3) </a:t>
            </a:r>
            <a:r>
              <a:rPr lang="ja-JP" altLang="en-US" sz="1200" b="1" i="0" dirty="0">
                <a:effectLst/>
                <a:latin typeface="メイリオ" panose="020B0604030504040204" pitchFamily="50" charset="-128"/>
                <a:ea typeface="メイリオ" panose="020B0604030504040204" pitchFamily="50" charset="-128"/>
              </a:rPr>
              <a:t>カメラで写した物について分析が必要なモードで</a:t>
            </a:r>
            <a:r>
              <a:rPr lang="ja-JP" altLang="en-US" sz="1200" b="1" i="0" dirty="0" smtClean="0">
                <a:effectLst/>
                <a:latin typeface="メイリオ" panose="020B0604030504040204" pitchFamily="50" charset="-128"/>
                <a:ea typeface="メイリオ" panose="020B0604030504040204" pitchFamily="50" charset="-128"/>
              </a:rPr>
              <a:t>は、画</a:t>
            </a:r>
            <a:r>
              <a:rPr lang="ja-JP" altLang="en-US" sz="1200" b="1" i="0" dirty="0">
                <a:effectLst/>
                <a:latin typeface="メイリオ" panose="020B0604030504040204" pitchFamily="50" charset="-128"/>
                <a:ea typeface="メイリオ" panose="020B0604030504040204" pitchFamily="50" charset="-128"/>
              </a:rPr>
              <a:t>面上の撮影</a:t>
            </a:r>
            <a:r>
              <a:rPr lang="ja-JP" altLang="en-US" sz="1200" b="1" i="0" dirty="0" smtClean="0">
                <a:effectLst/>
                <a:latin typeface="メイリオ" panose="020B0604030504040204" pitchFamily="50" charset="-128"/>
                <a:ea typeface="メイリオ" panose="020B0604030504040204" pitchFamily="50" charset="-128"/>
              </a:rPr>
              <a:t>ボタンを</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en-US" altLang="ja-JP" sz="1200" b="1" dirty="0">
                <a:latin typeface="メイリオ" panose="020B0604030504040204" pitchFamily="50" charset="-128"/>
                <a:ea typeface="メイリオ" panose="020B0604030504040204" pitchFamily="50" charset="-128"/>
              </a:rPr>
              <a:t> </a:t>
            </a:r>
            <a:r>
              <a:rPr lang="en-US" altLang="ja-JP" sz="1200" b="1" dirty="0" smtClean="0">
                <a:latin typeface="メイリオ" panose="020B0604030504040204" pitchFamily="50" charset="-128"/>
                <a:ea typeface="メイリオ" panose="020B0604030504040204" pitchFamily="50" charset="-128"/>
              </a:rPr>
              <a:t>     1</a:t>
            </a:r>
            <a:r>
              <a:rPr lang="ja-JP" altLang="en-US" sz="1200" b="1" dirty="0" smtClean="0">
                <a:latin typeface="メイリオ" panose="020B0604030504040204" pitchFamily="50" charset="-128"/>
                <a:ea typeface="メイリオ" panose="020B0604030504040204" pitchFamily="50" charset="-128"/>
              </a:rPr>
              <a:t>本指で</a:t>
            </a:r>
            <a:r>
              <a:rPr lang="ja-JP" altLang="en-US" sz="1200" b="1" i="0" dirty="0" smtClean="0">
                <a:effectLst/>
                <a:latin typeface="メイリオ" panose="020B0604030504040204" pitchFamily="50" charset="-128"/>
                <a:ea typeface="メイリオ" panose="020B0604030504040204" pitchFamily="50" charset="-128"/>
              </a:rPr>
              <a:t>ダブルタップして撮影</a:t>
            </a:r>
            <a:r>
              <a:rPr lang="ja-JP" altLang="en-US" sz="1200" b="1" i="0" dirty="0">
                <a:effectLst/>
                <a:latin typeface="メイリオ" panose="020B0604030504040204" pitchFamily="50" charset="-128"/>
                <a:ea typeface="メイリオ" panose="020B0604030504040204" pitchFamily="50" charset="-128"/>
              </a:rPr>
              <a:t>を実行する必要があります。</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endParaRPr lang="ja-JP" altLang="en-US" sz="1200" b="1" i="0" dirty="0">
              <a:effectLst/>
              <a:latin typeface="メイリオ" panose="020B0604030504040204" pitchFamily="50" charset="-128"/>
              <a:ea typeface="メイリオ" panose="020B0604030504040204" pitchFamily="50" charset="-128"/>
            </a:endParaRPr>
          </a:p>
          <a:p>
            <a:pPr algn="l">
              <a:lnSpc>
                <a:spcPct val="150000"/>
              </a:lnSpc>
            </a:pPr>
            <a:r>
              <a:rPr lang="en-US" altLang="ja-JP" sz="1200" b="1" i="0" dirty="0">
                <a:effectLst/>
                <a:latin typeface="メイリオ" panose="020B0604030504040204" pitchFamily="50" charset="-128"/>
                <a:ea typeface="メイリオ" panose="020B0604030504040204" pitchFamily="50" charset="-128"/>
              </a:rPr>
              <a:t>(4) </a:t>
            </a:r>
            <a:r>
              <a:rPr lang="ja-JP" altLang="en-US" sz="1200" b="1" i="0" dirty="0">
                <a:effectLst/>
                <a:latin typeface="メイリオ" panose="020B0604030504040204" pitchFamily="50" charset="-128"/>
                <a:ea typeface="メイリオ" panose="020B0604030504040204" pitchFamily="50" charset="-128"/>
              </a:rPr>
              <a:t>各モードでは右上のヘルプボタンをダブルタップすることで</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en-US" altLang="ja-JP" sz="1200" b="1" dirty="0">
                <a:latin typeface="メイリオ" panose="020B0604030504040204" pitchFamily="50" charset="-128"/>
                <a:ea typeface="メイリオ" panose="020B0604030504040204" pitchFamily="50" charset="-128"/>
              </a:rPr>
              <a:t> </a:t>
            </a:r>
            <a:r>
              <a:rPr lang="en-US" altLang="ja-JP" sz="1200" b="1" dirty="0" smtClean="0">
                <a:latin typeface="メイリオ" panose="020B0604030504040204" pitchFamily="50" charset="-128"/>
                <a:ea typeface="メイリオ" panose="020B0604030504040204" pitchFamily="50" charset="-128"/>
              </a:rPr>
              <a:t>     </a:t>
            </a:r>
            <a:r>
              <a:rPr lang="ja-JP" altLang="en-US" sz="1200" b="1" i="0" dirty="0" smtClean="0">
                <a:effectLst/>
                <a:latin typeface="メイリオ" panose="020B0604030504040204" pitchFamily="50" charset="-128"/>
                <a:ea typeface="メイリオ" panose="020B0604030504040204" pitchFamily="50" charset="-128"/>
              </a:rPr>
              <a:t>簡単な使い方</a:t>
            </a:r>
            <a:r>
              <a:rPr lang="ja-JP" altLang="en-US" sz="1200" b="1" i="0" dirty="0">
                <a:effectLst/>
                <a:latin typeface="メイリオ" panose="020B0604030504040204" pitchFamily="50" charset="-128"/>
                <a:ea typeface="メイリオ" panose="020B0604030504040204" pitchFamily="50" charset="-128"/>
              </a:rPr>
              <a:t>の説明を読むことができます。</a:t>
            </a:r>
          </a:p>
        </p:txBody>
      </p:sp>
      <p:pic>
        <p:nvPicPr>
          <p:cNvPr id="4" name="図 3">
            <a:extLst>
              <a:ext uri="{FF2B5EF4-FFF2-40B4-BE49-F238E27FC236}">
                <a16:creationId xmlns="" xmlns:a16="http://schemas.microsoft.com/office/drawing/2014/main" id="{F4DE04FB-3EEE-1304-4804-7B31300C6D6D}"/>
              </a:ext>
            </a:extLst>
          </p:cNvPr>
          <p:cNvPicPr>
            <a:picLocks noChangeAspect="1"/>
          </p:cNvPicPr>
          <p:nvPr/>
        </p:nvPicPr>
        <p:blipFill>
          <a:blip r:embed="rId2"/>
          <a:stretch>
            <a:fillRect/>
          </a:stretch>
        </p:blipFill>
        <p:spPr>
          <a:xfrm>
            <a:off x="8364760" y="4531459"/>
            <a:ext cx="1138796" cy="2464640"/>
          </a:xfrm>
          <a:prstGeom prst="rect">
            <a:avLst/>
          </a:prstGeom>
          <a:ln>
            <a:solidFill>
              <a:schemeClr val="tx1"/>
            </a:solidFill>
          </a:ln>
        </p:spPr>
      </p:pic>
      <p:sp>
        <p:nvSpPr>
          <p:cNvPr id="8" name="テキスト ボックス 7">
            <a:extLst>
              <a:ext uri="{FF2B5EF4-FFF2-40B4-BE49-F238E27FC236}">
                <a16:creationId xmlns="" xmlns:a16="http://schemas.microsoft.com/office/drawing/2014/main" id="{4225151C-2C03-3A46-77AF-1A79DBF8B512}"/>
              </a:ext>
            </a:extLst>
          </p:cNvPr>
          <p:cNvSpPr txBox="1"/>
          <p:nvPr/>
        </p:nvSpPr>
        <p:spPr>
          <a:xfrm>
            <a:off x="8263846" y="4185856"/>
            <a:ext cx="1340624" cy="307777"/>
          </a:xfrm>
          <a:prstGeom prst="rect">
            <a:avLst/>
          </a:prstGeom>
          <a:noFill/>
        </p:spPr>
        <p:txBody>
          <a:bodyPr wrap="square">
            <a:spAutoFit/>
          </a:bodyPr>
          <a:lstStyle/>
          <a:p>
            <a:pPr algn="l"/>
            <a:r>
              <a:rPr lang="en-US" altLang="ja-JP" sz="1400" b="1" dirty="0">
                <a:latin typeface="メイリオ" panose="020B0604030504040204" pitchFamily="50" charset="-128"/>
                <a:ea typeface="メイリオ" panose="020B0604030504040204" pitchFamily="50" charset="-128"/>
              </a:rPr>
              <a:t>【</a:t>
            </a:r>
            <a:r>
              <a:rPr lang="ja-JP" altLang="en-US" sz="1400" b="1" i="0" dirty="0" smtClean="0">
                <a:effectLst/>
                <a:latin typeface="メイリオ" panose="020B0604030504040204" pitchFamily="50" charset="-128"/>
                <a:ea typeface="メイリオ" panose="020B0604030504040204" pitchFamily="50" charset="-128"/>
              </a:rPr>
              <a:t>色</a:t>
            </a:r>
            <a:r>
              <a:rPr lang="ja-JP" altLang="en-US" sz="1400" b="1" i="0" dirty="0">
                <a:effectLst/>
                <a:latin typeface="メイリオ" panose="020B0604030504040204" pitchFamily="50" charset="-128"/>
                <a:ea typeface="メイリオ" panose="020B0604030504040204" pitchFamily="50" charset="-128"/>
              </a:rPr>
              <a:t>の</a:t>
            </a:r>
            <a:r>
              <a:rPr lang="ja-JP" altLang="en-US" sz="1400" b="1" i="0" dirty="0" smtClean="0">
                <a:effectLst/>
                <a:latin typeface="メイリオ" panose="020B0604030504040204" pitchFamily="50" charset="-128"/>
                <a:ea typeface="メイリオ" panose="020B0604030504040204" pitchFamily="50" charset="-128"/>
              </a:rPr>
              <a:t>識別</a:t>
            </a:r>
            <a:r>
              <a:rPr lang="en-US" altLang="ja-JP" sz="1400" b="1" i="0" dirty="0" smtClean="0">
                <a:effectLst/>
                <a:latin typeface="メイリオ" panose="020B0604030504040204" pitchFamily="50" charset="-128"/>
                <a:ea typeface="メイリオ" panose="020B0604030504040204" pitchFamily="50" charset="-128"/>
              </a:rPr>
              <a:t>】</a:t>
            </a:r>
            <a:endParaRPr lang="ja-JP" altLang="en-US" sz="1200" b="1" i="0" dirty="0">
              <a:effectLst/>
              <a:latin typeface="メイリオ" panose="020B0604030504040204" pitchFamily="50" charset="-128"/>
              <a:ea typeface="メイリオ" panose="020B0604030504040204" pitchFamily="50" charset="-128"/>
            </a:endParaRPr>
          </a:p>
        </p:txBody>
      </p:sp>
      <p:sp>
        <p:nvSpPr>
          <p:cNvPr id="10" name="円形吹き出し 6">
            <a:extLst>
              <a:ext uri="{FF2B5EF4-FFF2-40B4-BE49-F238E27FC236}">
                <a16:creationId xmlns="" xmlns:a16="http://schemas.microsoft.com/office/drawing/2014/main" id="{0B500E8E-0249-9D8E-9A78-3FD48D74E326}"/>
              </a:ext>
            </a:extLst>
          </p:cNvPr>
          <p:cNvSpPr/>
          <p:nvPr/>
        </p:nvSpPr>
        <p:spPr>
          <a:xfrm>
            <a:off x="7422096" y="5340805"/>
            <a:ext cx="583446" cy="583745"/>
          </a:xfrm>
          <a:prstGeom prst="wedgeEllipseCallout">
            <a:avLst>
              <a:gd name="adj1" fmla="val 63759"/>
              <a:gd name="adj2" fmla="val 3264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12" name="テキスト ボックス 11">
            <a:extLst>
              <a:ext uri="{FF2B5EF4-FFF2-40B4-BE49-F238E27FC236}">
                <a16:creationId xmlns="" xmlns:a16="http://schemas.microsoft.com/office/drawing/2014/main" id="{538DA053-4132-C26B-D37B-C50CE9061852}"/>
              </a:ext>
            </a:extLst>
          </p:cNvPr>
          <p:cNvSpPr txBox="1"/>
          <p:nvPr/>
        </p:nvSpPr>
        <p:spPr>
          <a:xfrm>
            <a:off x="7422096" y="5498190"/>
            <a:ext cx="583446" cy="369332"/>
          </a:xfrm>
          <a:prstGeom prst="rect">
            <a:avLst/>
          </a:prstGeom>
          <a:noFill/>
        </p:spPr>
        <p:txBody>
          <a:bodyPr wrap="square">
            <a:spAutoFit/>
          </a:bodyPr>
          <a:lstStyle/>
          <a:p>
            <a:pPr algn="ctr"/>
            <a:r>
              <a:rPr lang="ja-JP" altLang="en-US" b="1" dirty="0">
                <a:solidFill>
                  <a:srgbClr val="FF6000"/>
                </a:solidFill>
                <a:latin typeface="Meiryo" panose="020B0604030504040204" pitchFamily="34" charset="-128"/>
                <a:ea typeface="Meiryo" panose="020B0604030504040204" pitchFamily="34" charset="-128"/>
              </a:rPr>
              <a:t>赤</a:t>
            </a:r>
            <a:endParaRPr lang="en-US" altLang="ja-JP" b="1" dirty="0">
              <a:solidFill>
                <a:srgbClr val="FF6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24689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42">
            <a:extLst>
              <a:ext uri="{FF2B5EF4-FFF2-40B4-BE49-F238E27FC236}">
                <a16:creationId xmlns="" xmlns:a16="http://schemas.microsoft.com/office/drawing/2014/main" id="{014D2080-5B23-F1C0-DE0B-82C078DA0B73}"/>
              </a:ext>
            </a:extLst>
          </p:cNvPr>
          <p:cNvSpPr/>
          <p:nvPr/>
        </p:nvSpPr>
        <p:spPr>
          <a:xfrm>
            <a:off x="604646" y="2005012"/>
            <a:ext cx="9637903" cy="1729706"/>
          </a:xfrm>
          <a:prstGeom prst="roundRect">
            <a:avLst>
              <a:gd name="adj" fmla="val 1482"/>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 name="角丸四角形 42">
            <a:extLst>
              <a:ext uri="{FF2B5EF4-FFF2-40B4-BE49-F238E27FC236}">
                <a16:creationId xmlns="" xmlns:a16="http://schemas.microsoft.com/office/drawing/2014/main" id="{5708E72A-B53A-5F09-67A3-B1B16DE05070}"/>
              </a:ext>
            </a:extLst>
          </p:cNvPr>
          <p:cNvSpPr/>
          <p:nvPr/>
        </p:nvSpPr>
        <p:spPr>
          <a:xfrm>
            <a:off x="604645" y="3966626"/>
            <a:ext cx="9637903" cy="2605624"/>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グループ化 61">
            <a:extLst>
              <a:ext uri="{FF2B5EF4-FFF2-40B4-BE49-F238E27FC236}">
                <a16:creationId xmlns=""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ボイスオーバージェスチャで</a:t>
            </a:r>
            <a:r>
              <a:rPr lang="ja-JP" altLang="en-US" sz="2400" b="1" dirty="0">
                <a:latin typeface="Meiryo" panose="020B0604030504040204" pitchFamily="34" charset="-128"/>
                <a:ea typeface="Meiryo" panose="020B0604030504040204" pitchFamily="34" charset="-128"/>
              </a:rPr>
              <a:t>スマホを使う</a:t>
            </a:r>
          </a:p>
        </p:txBody>
      </p:sp>
      <p:sp>
        <p:nvSpPr>
          <p:cNvPr id="2" name="テキスト ボックス 1">
            <a:extLst>
              <a:ext uri="{FF2B5EF4-FFF2-40B4-BE49-F238E27FC236}">
                <a16:creationId xmlns="" xmlns:a16="http://schemas.microsoft.com/office/drawing/2014/main" id="{0274EF6F-DBDF-49B2-D394-485157A9CDE4}"/>
              </a:ext>
            </a:extLst>
          </p:cNvPr>
          <p:cNvSpPr txBox="1"/>
          <p:nvPr/>
        </p:nvSpPr>
        <p:spPr>
          <a:xfrm>
            <a:off x="733225" y="1391248"/>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4</a:t>
            </a:r>
            <a:r>
              <a:rPr lang="en-US" altLang="ja-JP" sz="2800" b="1" dirty="0" smtClean="0">
                <a:latin typeface="Meiryo" panose="020B0604030504040204" pitchFamily="34" charset="-128"/>
                <a:ea typeface="Meiryo" panose="020B0604030504040204" pitchFamily="34" charset="-128"/>
              </a:rPr>
              <a:t>. </a:t>
            </a:r>
            <a:r>
              <a:rPr lang="ja-JP" altLang="en-US" sz="2800" b="1" dirty="0" smtClean="0">
                <a:latin typeface="Meiryo" panose="020B0604030504040204" pitchFamily="34" charset="-128"/>
                <a:ea typeface="Meiryo" panose="020B0604030504040204" pitchFamily="34" charset="-128"/>
              </a:rPr>
              <a:t>ボイスオーバージェスチャと</a:t>
            </a:r>
            <a:r>
              <a:rPr lang="ja-JP" altLang="en-US" sz="2800" b="1" dirty="0">
                <a:latin typeface="Meiryo" panose="020B0604030504040204" pitchFamily="34" charset="-128"/>
                <a:ea typeface="Meiryo" panose="020B0604030504040204" pitchFamily="34" charset="-128"/>
              </a:rPr>
              <a:t>入力</a:t>
            </a:r>
            <a:endParaRPr lang="en-US" altLang="ja-JP" sz="2800" b="1" dirty="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 xmlns:a16="http://schemas.microsoft.com/office/drawing/2014/main" id="{FA343DD2-E368-1A87-9326-613761328462}"/>
              </a:ext>
            </a:extLst>
          </p:cNvPr>
          <p:cNvSpPr txBox="1"/>
          <p:nvPr/>
        </p:nvSpPr>
        <p:spPr>
          <a:xfrm>
            <a:off x="755259" y="2178766"/>
            <a:ext cx="9347209" cy="1404231"/>
          </a:xfrm>
          <a:prstGeom prst="rect">
            <a:avLst/>
          </a:prstGeom>
          <a:noFill/>
        </p:spPr>
        <p:txBody>
          <a:bodyPr wrap="square">
            <a:spAutoFit/>
          </a:bodyPr>
          <a:lstStyle/>
          <a:p>
            <a:pPr>
              <a:lnSpc>
                <a:spcPct val="150000"/>
              </a:lnSpc>
            </a:pPr>
            <a:r>
              <a:rPr lang="ja-JP" altLang="en-US" sz="1400" b="1" i="0" dirty="0">
                <a:effectLst/>
                <a:latin typeface="メイリオ" panose="020B0604030504040204" pitchFamily="50" charset="-128"/>
                <a:ea typeface="メイリオ" panose="020B0604030504040204" pitchFamily="50" charset="-128"/>
              </a:rPr>
              <a:t>文字や数字を入力する場面では、適切な配置のキーボードが画面に表示されます。</a:t>
            </a:r>
            <a:endParaRPr lang="en-US" altLang="ja-JP" sz="1400" b="1" i="0" dirty="0">
              <a:effectLst/>
              <a:latin typeface="メイリオ" panose="020B0604030504040204" pitchFamily="50" charset="-128"/>
              <a:ea typeface="メイリオ" panose="020B0604030504040204" pitchFamily="50" charset="-128"/>
            </a:endParaRPr>
          </a:p>
          <a:p>
            <a:pPr>
              <a:lnSpc>
                <a:spcPct val="150000"/>
              </a:lnSpc>
            </a:pPr>
            <a:r>
              <a:rPr lang="ja-JP" altLang="en-US" sz="1400" b="1" i="0" dirty="0" smtClean="0">
                <a:effectLst/>
                <a:latin typeface="メイリオ" panose="020B0604030504040204" pitchFamily="50" charset="-128"/>
                <a:ea typeface="メイリオ" panose="020B0604030504040204" pitchFamily="50" charset="-128"/>
              </a:rPr>
              <a:t>例えば、電話</a:t>
            </a:r>
            <a:r>
              <a:rPr lang="ja-JP" altLang="en-US" sz="1400" b="1" i="0" dirty="0">
                <a:effectLst/>
                <a:latin typeface="メイリオ" panose="020B0604030504040204" pitchFamily="50" charset="-128"/>
                <a:ea typeface="メイリオ" panose="020B0604030504040204" pitchFamily="50" charset="-128"/>
              </a:rPr>
              <a:t>の画面ではプッシュホン式の配列のキーボードが表示され、計算機の画面ではプッシュホンではなく計算機の配置のキーボードが表示されます。また、</a:t>
            </a:r>
            <a:r>
              <a:rPr lang="en-US" altLang="ja-JP" sz="1400" b="1" i="0" dirty="0">
                <a:effectLst/>
                <a:latin typeface="メイリオ" panose="020B0604030504040204" pitchFamily="50" charset="-128"/>
                <a:ea typeface="メイリオ" panose="020B0604030504040204" pitchFamily="50" charset="-128"/>
              </a:rPr>
              <a:t>Safari</a:t>
            </a:r>
            <a:r>
              <a:rPr lang="ja-JP" altLang="en-US" sz="1400" b="1" i="0" dirty="0">
                <a:effectLst/>
                <a:latin typeface="メイリオ" panose="020B0604030504040204" pitchFamily="50" charset="-128"/>
                <a:ea typeface="メイリオ" panose="020B0604030504040204" pitchFamily="50" charset="-128"/>
              </a:rPr>
              <a:t>のアドレスバーでは文字入力をするためのキーボードが表示され、キーワードを入力して検索することもできます。</a:t>
            </a:r>
            <a:endParaRPr lang="ja-JP" altLang="en-US" sz="1400"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 xmlns:a16="http://schemas.microsoft.com/office/drawing/2014/main" id="{A3796D69-283C-A29D-EF46-E7F766F65042}"/>
              </a:ext>
            </a:extLst>
          </p:cNvPr>
          <p:cNvSpPr txBox="1"/>
          <p:nvPr/>
        </p:nvSpPr>
        <p:spPr>
          <a:xfrm>
            <a:off x="755260" y="4043772"/>
            <a:ext cx="7376816" cy="2308324"/>
          </a:xfrm>
          <a:prstGeom prst="rect">
            <a:avLst/>
          </a:prstGeom>
          <a:noFill/>
        </p:spPr>
        <p:txBody>
          <a:bodyPr wrap="square">
            <a:spAutoFit/>
          </a:bodyPr>
          <a:lstStyle/>
          <a:p>
            <a:pPr algn="l">
              <a:lnSpc>
                <a:spcPct val="150000"/>
              </a:lnSpc>
            </a:pPr>
            <a:r>
              <a:rPr lang="ja-JP" altLang="en-US" sz="1600" b="1" i="0" dirty="0">
                <a:solidFill>
                  <a:srgbClr val="C62153"/>
                </a:solidFill>
                <a:effectLst/>
                <a:latin typeface="メイリオ" panose="020B0604030504040204" pitchFamily="50" charset="-128"/>
                <a:ea typeface="メイリオ" panose="020B0604030504040204" pitchFamily="50" charset="-128"/>
              </a:rPr>
              <a:t>入力するための</a:t>
            </a:r>
            <a:r>
              <a:rPr lang="ja-JP" altLang="en-US" sz="1600" b="1" i="0" dirty="0" smtClean="0">
                <a:solidFill>
                  <a:srgbClr val="C62153"/>
                </a:solidFill>
                <a:effectLst/>
                <a:latin typeface="メイリオ" panose="020B0604030504040204" pitchFamily="50" charset="-128"/>
                <a:ea typeface="メイリオ" panose="020B0604030504040204" pitchFamily="50" charset="-128"/>
              </a:rPr>
              <a:t>ジェスチャ</a:t>
            </a:r>
            <a:endParaRPr lang="en-US" altLang="ja-JP" sz="1600" b="1" i="0" dirty="0">
              <a:solidFill>
                <a:srgbClr val="C62153"/>
              </a:solidFill>
              <a:effectLst/>
              <a:latin typeface="メイリオ" panose="020B0604030504040204" pitchFamily="50" charset="-128"/>
              <a:ea typeface="メイリオ" panose="020B0604030504040204" pitchFamily="50" charset="-128"/>
            </a:endParaRPr>
          </a:p>
          <a:p>
            <a:pPr algn="l">
              <a:lnSpc>
                <a:spcPct val="150000"/>
              </a:lnSpc>
            </a:pPr>
            <a:endParaRPr lang="ja-JP" altLang="en-US" sz="1000" b="1" i="0" dirty="0">
              <a:effectLst/>
              <a:latin typeface="メイリオ" panose="020B0604030504040204" pitchFamily="50" charset="-128"/>
              <a:ea typeface="メイリオ" panose="020B0604030504040204" pitchFamily="50" charset="-128"/>
            </a:endParaRPr>
          </a:p>
          <a:p>
            <a:pPr algn="l">
              <a:lnSpc>
                <a:spcPct val="150000"/>
              </a:lnSpc>
            </a:pP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本指のタッチ、あるいは画面上を滑らせると、指があたっているところが何の</a:t>
            </a:r>
            <a:r>
              <a:rPr lang="ja-JP" altLang="en-US" sz="1400" b="1" i="0" dirty="0" smtClean="0">
                <a:effectLst/>
                <a:latin typeface="メイリオ" panose="020B0604030504040204" pitchFamily="50" charset="-128"/>
                <a:ea typeface="メイリオ" panose="020B0604030504040204" pitchFamily="50" charset="-128"/>
              </a:rPr>
              <a:t>キーか読み上げられます</a:t>
            </a:r>
            <a:r>
              <a:rPr lang="ja-JP" altLang="en-US" sz="1400" b="1" i="0" dirty="0">
                <a:effectLst/>
                <a:latin typeface="メイリオ" panose="020B0604030504040204" pitchFamily="50" charset="-128"/>
                <a:ea typeface="メイリオ" panose="020B0604030504040204" pitchFamily="50" charset="-128"/>
              </a:rPr>
              <a:t>。数字か文字であれば、一度指を離し</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本指でダブルタップすると、数字や文字を入力することができます。</a:t>
            </a: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また、目的の数字か文字のところで、</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本指を動かさずに別の指で一度タップすると、ダブルタップと同じことができます</a:t>
            </a:r>
            <a:r>
              <a:rPr lang="ja-JP" altLang="en-US" sz="1400" b="1" i="0" dirty="0" smtClean="0">
                <a:effectLst/>
                <a:latin typeface="メイリオ" panose="020B0604030504040204" pitchFamily="50" charset="-128"/>
                <a:ea typeface="メイリオ" panose="020B0604030504040204" pitchFamily="50" charset="-128"/>
              </a:rPr>
              <a:t>。この操作を、スプリットタップ</a:t>
            </a:r>
            <a:r>
              <a:rPr lang="ja-JP" altLang="en-US" sz="1400" b="1" i="0" dirty="0">
                <a:effectLst/>
                <a:latin typeface="メイリオ" panose="020B0604030504040204" pitchFamily="50" charset="-128"/>
                <a:ea typeface="メイリオ" panose="020B0604030504040204" pitchFamily="50" charset="-128"/>
              </a:rPr>
              <a:t>と言います。</a:t>
            </a:r>
          </a:p>
        </p:txBody>
      </p:sp>
      <p:pic>
        <p:nvPicPr>
          <p:cNvPr id="7" name="グラフィックス 6" descr="ロボット">
            <a:extLst>
              <a:ext uri="{FF2B5EF4-FFF2-40B4-BE49-F238E27FC236}">
                <a16:creationId xmlns="" xmlns:a16="http://schemas.microsoft.com/office/drawing/2014/main" id="{8FC2D508-1035-61F5-A8D8-4B2A9545001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431949" y="5357871"/>
            <a:ext cx="2110473" cy="2110473"/>
          </a:xfrm>
          <a:prstGeom prst="rect">
            <a:avLst/>
          </a:prstGeom>
        </p:spPr>
      </p:pic>
      <p:pic>
        <p:nvPicPr>
          <p:cNvPr id="10" name="グラフィックス 9" descr="スマート フォン">
            <a:extLst>
              <a:ext uri="{FF2B5EF4-FFF2-40B4-BE49-F238E27FC236}">
                <a16:creationId xmlns="" xmlns:a16="http://schemas.microsoft.com/office/drawing/2014/main" id="{5D6282F2-A6E9-D18D-54CD-06BCA4D165D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9429792">
            <a:off x="8549894" y="5387382"/>
            <a:ext cx="593504" cy="593504"/>
          </a:xfrm>
          <a:prstGeom prst="rect">
            <a:avLst/>
          </a:prstGeom>
        </p:spPr>
      </p:pic>
    </p:spTree>
    <p:extLst>
      <p:ext uri="{BB962C8B-B14F-4D97-AF65-F5344CB8AC3E}">
        <p14:creationId xmlns:p14="http://schemas.microsoft.com/office/powerpoint/2010/main" val="40450931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42">
            <a:extLst>
              <a:ext uri="{FF2B5EF4-FFF2-40B4-BE49-F238E27FC236}">
                <a16:creationId xmlns="" xmlns:a16="http://schemas.microsoft.com/office/drawing/2014/main" id="{F11B0731-F0AF-DAE5-AAFA-5EDB01E839AA}"/>
              </a:ext>
            </a:extLst>
          </p:cNvPr>
          <p:cNvSpPr/>
          <p:nvPr/>
        </p:nvSpPr>
        <p:spPr>
          <a:xfrm>
            <a:off x="598205" y="1468374"/>
            <a:ext cx="5883703" cy="5738289"/>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グループ化 61">
            <a:extLst>
              <a:ext uri="{FF2B5EF4-FFF2-40B4-BE49-F238E27FC236}">
                <a16:creationId xmlns=""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ボイスオーバージェスチャで</a:t>
            </a:r>
            <a:r>
              <a:rPr lang="ja-JP" altLang="en-US" sz="2400" b="1" dirty="0">
                <a:latin typeface="Meiryo" panose="020B0604030504040204" pitchFamily="34" charset="-128"/>
                <a:ea typeface="Meiryo" panose="020B0604030504040204" pitchFamily="34" charset="-128"/>
              </a:rPr>
              <a:t>スマホを使う</a:t>
            </a:r>
          </a:p>
        </p:txBody>
      </p:sp>
      <p:sp>
        <p:nvSpPr>
          <p:cNvPr id="9" name="角丸四角形 42">
            <a:extLst>
              <a:ext uri="{FF2B5EF4-FFF2-40B4-BE49-F238E27FC236}">
                <a16:creationId xmlns="" xmlns:a16="http://schemas.microsoft.com/office/drawing/2014/main" id="{509F66B1-2460-F37B-C550-E51DB185F92F}"/>
              </a:ext>
            </a:extLst>
          </p:cNvPr>
          <p:cNvSpPr/>
          <p:nvPr/>
        </p:nvSpPr>
        <p:spPr>
          <a:xfrm>
            <a:off x="6617787" y="1470578"/>
            <a:ext cx="3632708" cy="5717200"/>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 xmlns:a16="http://schemas.microsoft.com/office/drawing/2014/main" id="{39C666D6-0F52-17BE-955D-694C0F9AB7CD}"/>
              </a:ext>
            </a:extLst>
          </p:cNvPr>
          <p:cNvSpPr txBox="1"/>
          <p:nvPr/>
        </p:nvSpPr>
        <p:spPr>
          <a:xfrm>
            <a:off x="6758224" y="1322809"/>
            <a:ext cx="3694745" cy="2831544"/>
          </a:xfrm>
          <a:prstGeom prst="rect">
            <a:avLst/>
          </a:prstGeom>
          <a:noFill/>
        </p:spPr>
        <p:txBody>
          <a:bodyPr wrap="square">
            <a:spAutoFit/>
          </a:bodyPr>
          <a:lstStyle/>
          <a:p>
            <a:pPr algn="l">
              <a:lnSpc>
                <a:spcPct val="150000"/>
              </a:lnSpc>
            </a:pPr>
            <a:r>
              <a:rPr lang="ja-JP" altLang="en-US" sz="1200" b="1" i="0" dirty="0">
                <a:solidFill>
                  <a:srgbClr val="444444"/>
                </a:solidFill>
                <a:effectLst/>
                <a:latin typeface="メイリオ" panose="020B0604030504040204" pitchFamily="50" charset="-128"/>
                <a:ea typeface="メイリオ" panose="020B0604030504040204" pitchFamily="50" charset="-128"/>
              </a:rPr>
              <a:t/>
            </a:r>
            <a:br>
              <a:rPr lang="ja-JP" altLang="en-US" sz="1200" b="1" i="0" dirty="0">
                <a:solidFill>
                  <a:srgbClr val="444444"/>
                </a:solidFill>
                <a:effectLst/>
                <a:latin typeface="メイリオ" panose="020B0604030504040204" pitchFamily="50" charset="-128"/>
                <a:ea typeface="メイリオ" panose="020B0604030504040204" pitchFamily="50" charset="-128"/>
              </a:rPr>
            </a:br>
            <a:r>
              <a:rPr lang="ja-JP" altLang="en-US" sz="1200" b="1" i="0" dirty="0" smtClean="0">
                <a:solidFill>
                  <a:srgbClr val="FF6B00"/>
                </a:solidFill>
                <a:effectLst/>
                <a:latin typeface="メイリオ" panose="020B0604030504040204" pitchFamily="50" charset="-128"/>
                <a:ea typeface="メイリオ" panose="020B0604030504040204" pitchFamily="50" charset="-128"/>
              </a:rPr>
              <a:t>おまけ</a:t>
            </a:r>
            <a:endParaRPr lang="en-US" altLang="ja-JP" sz="1200" b="1" dirty="0">
              <a:solidFill>
                <a:srgbClr val="FF6B00"/>
              </a:solidFill>
              <a:latin typeface="メイリオ" panose="020B0604030504040204" pitchFamily="50" charset="-128"/>
              <a:ea typeface="メイリオ" panose="020B0604030504040204" pitchFamily="50" charset="-128"/>
            </a:endParaRPr>
          </a:p>
          <a:p>
            <a:pPr algn="l">
              <a:lnSpc>
                <a:spcPct val="150000"/>
              </a:lnSpc>
            </a:pPr>
            <a:r>
              <a:rPr lang="ja-JP" altLang="en-US" sz="1600" b="1" i="0" dirty="0" smtClean="0">
                <a:solidFill>
                  <a:srgbClr val="FF6B00"/>
                </a:solidFill>
                <a:effectLst/>
                <a:latin typeface="メイリオ" panose="020B0604030504040204" pitchFamily="50" charset="-128"/>
                <a:ea typeface="メイリオ" panose="020B0604030504040204" pitchFamily="50" charset="-128"/>
              </a:rPr>
              <a:t>＜レッスン</a:t>
            </a:r>
            <a:r>
              <a:rPr lang="ja-JP" altLang="en-US" sz="1600" b="1" dirty="0">
                <a:solidFill>
                  <a:srgbClr val="FF6B00"/>
                </a:solidFill>
                <a:latin typeface="メイリオ" panose="020B0604030504040204" pitchFamily="50" charset="-128"/>
                <a:ea typeface="メイリオ" panose="020B0604030504040204" pitchFamily="50" charset="-128"/>
              </a:rPr>
              <a:t>＞</a:t>
            </a:r>
            <a:endParaRPr lang="en-US" altLang="ja-JP" sz="1600" b="1" dirty="0">
              <a:solidFill>
                <a:srgbClr val="FF6B00"/>
              </a:solidFill>
              <a:latin typeface="メイリオ" panose="020B0604030504040204" pitchFamily="50" charset="-128"/>
              <a:ea typeface="メイリオ" panose="020B0604030504040204" pitchFamily="50" charset="-128"/>
            </a:endParaRPr>
          </a:p>
          <a:p>
            <a:pPr algn="l">
              <a:lnSpc>
                <a:spcPct val="150000"/>
              </a:lnSpc>
            </a:pPr>
            <a:r>
              <a:rPr lang="ja-JP" altLang="en-US" sz="1600" b="1" i="0" dirty="0">
                <a:solidFill>
                  <a:srgbClr val="FF6B00"/>
                </a:solidFill>
                <a:effectLst/>
                <a:latin typeface="メイリオ" panose="020B0604030504040204" pitchFamily="50" charset="-128"/>
                <a:ea typeface="メイリオ" panose="020B0604030504040204" pitchFamily="50" charset="-128"/>
              </a:rPr>
              <a:t>計算機を使ってみましょう。</a:t>
            </a:r>
            <a:endParaRPr lang="en-US" altLang="ja-JP" sz="1600" b="1" i="0" dirty="0">
              <a:solidFill>
                <a:srgbClr val="FF6B00"/>
              </a:solidFill>
              <a:effectLst/>
              <a:latin typeface="メイリオ" panose="020B0604030504040204" pitchFamily="50" charset="-128"/>
              <a:ea typeface="メイリオ" panose="020B0604030504040204" pitchFamily="50" charset="-128"/>
            </a:endParaRPr>
          </a:p>
          <a:p>
            <a:pPr algn="l"/>
            <a:endParaRPr lang="ja-JP" altLang="en-US" sz="1600" b="1" i="0" dirty="0">
              <a:solidFill>
                <a:srgbClr val="444444"/>
              </a:solidFill>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手順は電話と同様です</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smtClean="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計算</a:t>
            </a:r>
            <a:r>
              <a:rPr lang="ja-JP" altLang="en-US" sz="1200" b="1" i="0" dirty="0" smtClean="0">
                <a:effectLst/>
                <a:latin typeface="メイリオ" panose="020B0604030504040204" pitchFamily="50" charset="-128"/>
                <a:ea typeface="メイリオ" panose="020B0604030504040204" pitchFamily="50" charset="-128"/>
              </a:rPr>
              <a:t>実行</a:t>
            </a:r>
            <a:r>
              <a:rPr lang="en-US" altLang="ja-JP" sz="1200" b="1" i="0" dirty="0" smtClean="0">
                <a:effectLst/>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のマーク</a:t>
            </a:r>
            <a:r>
              <a:rPr lang="en-US" altLang="ja-JP" sz="1200" b="1" i="0" dirty="0" smtClean="0">
                <a:effectLst/>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」を</a:t>
            </a: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a:t>
            </a:r>
            <a:r>
              <a:rPr lang="ja-JP" altLang="en-US" sz="1200" b="1" i="0" dirty="0" smtClean="0">
                <a:effectLst/>
                <a:latin typeface="メイリオ" panose="020B0604030504040204" pitchFamily="50" charset="-128"/>
                <a:ea typeface="メイリオ" panose="020B0604030504040204" pitchFamily="50" charset="-128"/>
              </a:rPr>
              <a:t>で</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smtClean="0">
                <a:effectLst/>
                <a:latin typeface="メイリオ" panose="020B0604030504040204" pitchFamily="50" charset="-128"/>
                <a:ea typeface="メイリオ" panose="020B0604030504040204" pitchFamily="50" charset="-128"/>
              </a:rPr>
              <a:t>ダブルタップすると計算</a:t>
            </a:r>
            <a:r>
              <a:rPr lang="ja-JP" altLang="en-US" sz="1200" b="1" i="0" dirty="0">
                <a:effectLst/>
                <a:latin typeface="メイリオ" panose="020B0604030504040204" pitchFamily="50" charset="-128"/>
                <a:ea typeface="メイリオ" panose="020B0604030504040204" pitchFamily="50" charset="-128"/>
              </a:rPr>
              <a:t>結果を</a:t>
            </a:r>
            <a:r>
              <a:rPr lang="ja-JP" altLang="en-US" sz="1200" b="1" i="0" dirty="0" smtClean="0">
                <a:effectLst/>
                <a:latin typeface="メイリオ" panose="020B0604030504040204" pitchFamily="50" charset="-128"/>
                <a:ea typeface="メイリオ" panose="020B0604030504040204" pitchFamily="50" charset="-128"/>
              </a:rPr>
              <a:t>読み上げます</a:t>
            </a:r>
            <a:r>
              <a:rPr lang="ja-JP" altLang="en-US" sz="1200" b="1" i="0" dirty="0">
                <a:effectLst/>
                <a:latin typeface="メイリオ" panose="020B0604030504040204" pitchFamily="50" charset="-128"/>
                <a:ea typeface="メイリオ" panose="020B0604030504040204" pitchFamily="50" charset="-128"/>
              </a:rPr>
              <a:t>。</a:t>
            </a:r>
          </a:p>
          <a:p>
            <a:endParaRPr lang="en-US" altLang="ja-JP" sz="2400" b="1" i="0" dirty="0">
              <a:solidFill>
                <a:srgbClr val="444444"/>
              </a:solidFill>
              <a:effectLst/>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 xmlns:a16="http://schemas.microsoft.com/office/drawing/2014/main" id="{7CD85C69-0A74-76FC-103F-E1693A738F4D}"/>
              </a:ext>
            </a:extLst>
          </p:cNvPr>
          <p:cNvSpPr txBox="1"/>
          <p:nvPr/>
        </p:nvSpPr>
        <p:spPr>
          <a:xfrm>
            <a:off x="740435" y="1281919"/>
            <a:ext cx="5252742" cy="1107996"/>
          </a:xfrm>
          <a:prstGeom prst="rect">
            <a:avLst/>
          </a:prstGeom>
          <a:noFill/>
        </p:spPr>
        <p:txBody>
          <a:bodyPr wrap="square">
            <a:spAutoFit/>
          </a:bodyPr>
          <a:lstStyle/>
          <a:p>
            <a:pPr algn="l">
              <a:lnSpc>
                <a:spcPct val="150000"/>
              </a:lnSpc>
            </a:pPr>
            <a:r>
              <a:rPr lang="ja-JP" altLang="en-US" sz="1200" b="1" i="0" dirty="0">
                <a:solidFill>
                  <a:srgbClr val="444444"/>
                </a:solidFill>
                <a:effectLst/>
                <a:latin typeface="メイリオ" panose="020B0604030504040204" pitchFamily="50" charset="-128"/>
                <a:ea typeface="メイリオ" panose="020B0604030504040204" pitchFamily="50" charset="-128"/>
              </a:rPr>
              <a:t/>
            </a:r>
            <a:br>
              <a:rPr lang="ja-JP" altLang="en-US" sz="1200" b="1" i="0" dirty="0">
                <a:solidFill>
                  <a:srgbClr val="444444"/>
                </a:solidFill>
                <a:effectLst/>
                <a:latin typeface="メイリオ" panose="020B0604030504040204" pitchFamily="50" charset="-128"/>
                <a:ea typeface="メイリオ" panose="020B0604030504040204" pitchFamily="50" charset="-128"/>
              </a:rPr>
            </a:br>
            <a:r>
              <a:rPr lang="ja-JP" altLang="en-US" sz="1200" b="1" i="0" dirty="0" smtClean="0">
                <a:solidFill>
                  <a:srgbClr val="FF6B00"/>
                </a:solidFill>
                <a:effectLst/>
                <a:latin typeface="メイリオ" panose="020B0604030504040204" pitchFamily="50" charset="-128"/>
                <a:ea typeface="メイリオ" panose="020B0604030504040204" pitchFamily="50" charset="-128"/>
              </a:rPr>
              <a:t>＜</a:t>
            </a:r>
            <a:r>
              <a:rPr lang="ja-JP" altLang="en-US" sz="1600" b="1" i="0" dirty="0" smtClean="0">
                <a:solidFill>
                  <a:srgbClr val="FF6B00"/>
                </a:solidFill>
                <a:effectLst/>
                <a:latin typeface="メイリオ" panose="020B0604030504040204" pitchFamily="50" charset="-128"/>
                <a:ea typeface="メイリオ" panose="020B0604030504040204" pitchFamily="50" charset="-128"/>
              </a:rPr>
              <a:t>レッスン</a:t>
            </a:r>
            <a:r>
              <a:rPr lang="ja-JP" altLang="en-US" sz="1600" b="1" dirty="0">
                <a:solidFill>
                  <a:srgbClr val="FF6B00"/>
                </a:solidFill>
                <a:latin typeface="メイリオ" panose="020B0604030504040204" pitchFamily="50" charset="-128"/>
                <a:ea typeface="メイリオ" panose="020B0604030504040204" pitchFamily="50" charset="-128"/>
              </a:rPr>
              <a:t>＞</a:t>
            </a:r>
            <a:r>
              <a:rPr lang="ja-JP" altLang="en-US" sz="1600" b="1" i="0" dirty="0" smtClean="0">
                <a:solidFill>
                  <a:srgbClr val="FF6B00"/>
                </a:solidFill>
                <a:effectLst/>
                <a:latin typeface="メイリオ" panose="020B0604030504040204" pitchFamily="50" charset="-128"/>
                <a:ea typeface="メイリオ" panose="020B0604030504040204" pitchFamily="50" charset="-128"/>
              </a:rPr>
              <a:t> </a:t>
            </a:r>
            <a:endParaRPr lang="en-US" altLang="ja-JP" sz="1600" b="1" dirty="0">
              <a:solidFill>
                <a:srgbClr val="FF6B00"/>
              </a:solidFill>
              <a:latin typeface="メイリオ" panose="020B0604030504040204" pitchFamily="50" charset="-128"/>
              <a:ea typeface="メイリオ" panose="020B0604030504040204" pitchFamily="50" charset="-128"/>
            </a:endParaRPr>
          </a:p>
          <a:p>
            <a:pPr algn="l">
              <a:lnSpc>
                <a:spcPct val="150000"/>
              </a:lnSpc>
            </a:pPr>
            <a:r>
              <a:rPr lang="ja-JP" altLang="en-US" sz="1600" b="1" i="0" dirty="0">
                <a:solidFill>
                  <a:srgbClr val="FF6B00"/>
                </a:solidFill>
                <a:effectLst/>
                <a:latin typeface="メイリオ" panose="020B0604030504040204" pitchFamily="50" charset="-128"/>
                <a:ea typeface="メイリオ" panose="020B0604030504040204" pitchFamily="50" charset="-128"/>
              </a:rPr>
              <a:t>電話のキーパッドで番号を入力</a:t>
            </a:r>
            <a:r>
              <a:rPr lang="ja-JP" altLang="en-US" sz="1600" b="1" dirty="0">
                <a:solidFill>
                  <a:srgbClr val="FF6B00"/>
                </a:solidFill>
                <a:latin typeface="メイリオ" panose="020B0604030504040204" pitchFamily="50" charset="-128"/>
                <a:ea typeface="メイリオ" panose="020B0604030504040204" pitchFamily="50" charset="-128"/>
              </a:rPr>
              <a:t>してみましょう</a:t>
            </a:r>
            <a:r>
              <a:rPr lang="ja-JP" altLang="en-US" sz="1600" b="1" dirty="0" smtClean="0">
                <a:solidFill>
                  <a:srgbClr val="FF6B00"/>
                </a:solidFill>
                <a:latin typeface="メイリオ" panose="020B0604030504040204" pitchFamily="50" charset="-128"/>
                <a:ea typeface="メイリオ" panose="020B0604030504040204" pitchFamily="50" charset="-128"/>
              </a:rPr>
              <a:t>。</a:t>
            </a:r>
            <a:endParaRPr lang="en-US" altLang="ja-JP" sz="1600" b="1" i="0" dirty="0">
              <a:solidFill>
                <a:srgbClr val="FF6B00"/>
              </a:solidFill>
              <a:effectLst/>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 xmlns:a16="http://schemas.microsoft.com/office/drawing/2014/main" id="{5C4D5D93-9DB9-DB97-3E28-09CF8AE33C8F}"/>
              </a:ext>
            </a:extLst>
          </p:cNvPr>
          <p:cNvPicPr>
            <a:picLocks noChangeAspect="1"/>
          </p:cNvPicPr>
          <p:nvPr/>
        </p:nvPicPr>
        <p:blipFill>
          <a:blip r:embed="rId2"/>
          <a:stretch>
            <a:fillRect/>
          </a:stretch>
        </p:blipFill>
        <p:spPr>
          <a:xfrm>
            <a:off x="4319670" y="3631728"/>
            <a:ext cx="1621978" cy="2884960"/>
          </a:xfrm>
          <a:prstGeom prst="rect">
            <a:avLst/>
          </a:prstGeom>
          <a:ln>
            <a:solidFill>
              <a:schemeClr val="tx1"/>
            </a:solidFill>
          </a:ln>
        </p:spPr>
      </p:pic>
      <p:pic>
        <p:nvPicPr>
          <p:cNvPr id="7" name="図 6">
            <a:extLst>
              <a:ext uri="{FF2B5EF4-FFF2-40B4-BE49-F238E27FC236}">
                <a16:creationId xmlns="" xmlns:a16="http://schemas.microsoft.com/office/drawing/2014/main" id="{86ADC5DB-CD0D-3337-675F-2526CE8191C6}"/>
              </a:ext>
            </a:extLst>
          </p:cNvPr>
          <p:cNvPicPr>
            <a:picLocks noChangeAspect="1"/>
          </p:cNvPicPr>
          <p:nvPr/>
        </p:nvPicPr>
        <p:blipFill>
          <a:blip r:embed="rId3"/>
          <a:stretch>
            <a:fillRect/>
          </a:stretch>
        </p:blipFill>
        <p:spPr>
          <a:xfrm>
            <a:off x="7839610" y="4028721"/>
            <a:ext cx="1398782" cy="2487967"/>
          </a:xfrm>
          <a:prstGeom prst="rect">
            <a:avLst/>
          </a:prstGeom>
        </p:spPr>
      </p:pic>
      <p:pic>
        <p:nvPicPr>
          <p:cNvPr id="10" name="図 9">
            <a:extLst>
              <a:ext uri="{FF2B5EF4-FFF2-40B4-BE49-F238E27FC236}">
                <a16:creationId xmlns="" xmlns:a16="http://schemas.microsoft.com/office/drawing/2014/main" id="{1BF21DE4-42FC-9308-BA30-787777DF2926}"/>
              </a:ext>
            </a:extLst>
          </p:cNvPr>
          <p:cNvPicPr>
            <a:picLocks noChangeAspect="1"/>
          </p:cNvPicPr>
          <p:nvPr/>
        </p:nvPicPr>
        <p:blipFill>
          <a:blip r:embed="rId4"/>
          <a:stretch>
            <a:fillRect/>
          </a:stretch>
        </p:blipFill>
        <p:spPr>
          <a:xfrm rot="18923129">
            <a:off x="5683448" y="4301171"/>
            <a:ext cx="480180" cy="719032"/>
          </a:xfrm>
          <a:prstGeom prst="rect">
            <a:avLst/>
          </a:prstGeom>
        </p:spPr>
      </p:pic>
      <p:pic>
        <p:nvPicPr>
          <p:cNvPr id="6" name="グラフィックス 5" descr="クリップ">
            <a:extLst>
              <a:ext uri="{FF2B5EF4-FFF2-40B4-BE49-F238E27FC236}">
                <a16:creationId xmlns="" xmlns:a16="http://schemas.microsoft.com/office/drawing/2014/main" id="{1C18908C-EECF-57BB-2B26-A3AF769C34F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764693">
            <a:off x="5576306" y="1075513"/>
            <a:ext cx="914400" cy="914400"/>
          </a:xfrm>
          <a:prstGeom prst="rect">
            <a:avLst/>
          </a:prstGeom>
        </p:spPr>
      </p:pic>
      <p:pic>
        <p:nvPicPr>
          <p:cNvPr id="18" name="グラフィックス 17" descr="クリップ">
            <a:extLst>
              <a:ext uri="{FF2B5EF4-FFF2-40B4-BE49-F238E27FC236}">
                <a16:creationId xmlns="" xmlns:a16="http://schemas.microsoft.com/office/drawing/2014/main" id="{4F00FAEC-D9AC-0F77-1AF4-54A6453C62B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764693">
            <a:off x="9489637" y="1060033"/>
            <a:ext cx="914400" cy="914400"/>
          </a:xfrm>
          <a:prstGeom prst="rect">
            <a:avLst/>
          </a:prstGeom>
        </p:spPr>
      </p:pic>
      <p:sp>
        <p:nvSpPr>
          <p:cNvPr id="22" name="テキスト ボックス 21">
            <a:extLst>
              <a:ext uri="{FF2B5EF4-FFF2-40B4-BE49-F238E27FC236}">
                <a16:creationId xmlns="" xmlns:a16="http://schemas.microsoft.com/office/drawing/2014/main" id="{7CD85C69-0A74-76FC-103F-E1693A738F4D}"/>
              </a:ext>
            </a:extLst>
          </p:cNvPr>
          <p:cNvSpPr txBox="1"/>
          <p:nvPr/>
        </p:nvSpPr>
        <p:spPr>
          <a:xfrm>
            <a:off x="768172" y="2663523"/>
            <a:ext cx="3034777" cy="4247317"/>
          </a:xfrm>
          <a:prstGeom prst="rect">
            <a:avLst/>
          </a:prstGeom>
          <a:noFill/>
        </p:spPr>
        <p:txBody>
          <a:bodyPr wrap="square">
            <a:spAutoFit/>
          </a:bodyPr>
          <a:lstStyle/>
          <a:p>
            <a:pPr algn="l">
              <a:lnSpc>
                <a:spcPct val="150000"/>
              </a:lnSpc>
            </a:pPr>
            <a:r>
              <a:rPr lang="en-US" altLang="ja-JP" sz="1200" b="1" i="0" dirty="0" smtClean="0">
                <a:effectLst/>
                <a:latin typeface="メイリオ" panose="020B0604030504040204" pitchFamily="50" charset="-128"/>
                <a:ea typeface="メイリオ" panose="020B0604030504040204" pitchFamily="50" charset="-128"/>
              </a:rPr>
              <a:t>(</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電話のキーパッドを開くと、画面上にプッシュホン配列の数字が表示されます</a:t>
            </a:r>
            <a:r>
              <a:rPr lang="ja-JP" altLang="en-US" sz="1200" b="1" i="0" dirty="0" smtClean="0">
                <a:effectLst/>
                <a:latin typeface="メイリオ" panose="020B0604030504040204" pitchFamily="50" charset="-128"/>
                <a:ea typeface="メイリオ" panose="020B0604030504040204" pitchFamily="50" charset="-128"/>
              </a:rPr>
              <a:t>。画</a:t>
            </a:r>
            <a:r>
              <a:rPr lang="ja-JP" altLang="en-US" sz="1200" b="1" i="0" dirty="0">
                <a:effectLst/>
                <a:latin typeface="メイリオ" panose="020B0604030504040204" pitchFamily="50" charset="-128"/>
                <a:ea typeface="メイリオ" panose="020B0604030504040204" pitchFamily="50" charset="-128"/>
              </a:rPr>
              <a:t>面上を</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本の指で滑らせると指があたっているところに表示されている数字</a:t>
            </a:r>
            <a:r>
              <a:rPr lang="ja-JP" altLang="en-US" sz="1200" b="1" i="0" dirty="0" smtClean="0">
                <a:effectLst/>
                <a:latin typeface="メイリオ" panose="020B0604030504040204" pitchFamily="50" charset="-128"/>
                <a:ea typeface="メイリオ" panose="020B0604030504040204" pitchFamily="50" charset="-128"/>
              </a:rPr>
              <a:t>を読み上げます。</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endParaRPr lang="ja-JP" altLang="en-US" sz="1200" b="1" i="0" dirty="0">
              <a:effectLst/>
              <a:latin typeface="メイリオ" panose="020B0604030504040204" pitchFamily="50" charset="-128"/>
              <a:ea typeface="メイリオ" panose="020B0604030504040204" pitchFamily="50" charset="-128"/>
            </a:endParaRPr>
          </a:p>
          <a:p>
            <a:pPr algn="l">
              <a:lnSpc>
                <a:spcPct val="150000"/>
              </a:lnSpc>
            </a:pP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目的の数字が見つかったら指を離し</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本指でダブルタップするとその数字が</a:t>
            </a:r>
            <a:r>
              <a:rPr lang="ja-JP" altLang="en-US" sz="1200" b="1" i="0" dirty="0" smtClean="0">
                <a:effectLst/>
                <a:latin typeface="メイリオ" panose="020B0604030504040204" pitchFamily="50" charset="-128"/>
                <a:ea typeface="メイリオ" panose="020B0604030504040204" pitchFamily="50" charset="-128"/>
              </a:rPr>
              <a:t>入力されます。</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endParaRPr lang="ja-JP" altLang="en-US" sz="1200" b="1" i="0" dirty="0">
              <a:effectLst/>
              <a:latin typeface="メイリオ" panose="020B0604030504040204" pitchFamily="50" charset="-128"/>
              <a:ea typeface="メイリオ" panose="020B0604030504040204" pitchFamily="50" charset="-128"/>
            </a:endParaRPr>
          </a:p>
          <a:p>
            <a:pPr algn="l">
              <a:lnSpc>
                <a:spcPct val="150000"/>
              </a:lnSpc>
            </a:pPr>
            <a:r>
              <a:rPr lang="en-US" altLang="ja-JP" sz="1200" b="1" i="0" dirty="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削除</a:t>
            </a:r>
            <a:r>
              <a:rPr lang="en-US" altLang="ja-JP" sz="1200" b="1" dirty="0" smtClean="0">
                <a:latin typeface="メイリオ" panose="020B0604030504040204" pitchFamily="50" charset="-128"/>
                <a:ea typeface="メイリオ" panose="020B0604030504040204" pitchFamily="50" charset="-128"/>
              </a:rPr>
              <a:t>(×</a:t>
            </a:r>
            <a:r>
              <a:rPr lang="ja-JP" altLang="en-US" sz="1200" b="1" dirty="0" smtClean="0">
                <a:latin typeface="メイリオ" panose="020B0604030504040204" pitchFamily="50" charset="-128"/>
                <a:ea typeface="メイリオ" panose="020B0604030504040204" pitchFamily="50" charset="-128"/>
              </a:rPr>
              <a:t>の印</a:t>
            </a:r>
            <a:r>
              <a:rPr lang="en-US" altLang="ja-JP" sz="1200" b="1" dirty="0" smtClean="0">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」を</a:t>
            </a: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smtClean="0">
                <a:effectLst/>
                <a:latin typeface="メイリオ" panose="020B0604030504040204" pitchFamily="50" charset="-128"/>
                <a:ea typeface="メイリオ" panose="020B0604030504040204" pitchFamily="50" charset="-128"/>
              </a:rPr>
              <a:t>本指でダブルタップ</a:t>
            </a:r>
            <a:r>
              <a:rPr lang="ja-JP" altLang="en-US" sz="1200" b="1" i="0" dirty="0">
                <a:effectLst/>
                <a:latin typeface="メイリオ" panose="020B0604030504040204" pitchFamily="50" charset="-128"/>
                <a:ea typeface="メイリオ" panose="020B0604030504040204" pitchFamily="50" charset="-128"/>
              </a:rPr>
              <a:t>すると直前に入力した数字を削除することが</a:t>
            </a:r>
            <a:r>
              <a:rPr lang="ja-JP" altLang="en-US" sz="1200" b="1" i="0" dirty="0" smtClean="0">
                <a:effectLst/>
                <a:latin typeface="メイリオ" panose="020B0604030504040204" pitchFamily="50" charset="-128"/>
                <a:ea typeface="メイリオ" panose="020B0604030504040204" pitchFamily="50" charset="-128"/>
              </a:rPr>
              <a:t>でき</a:t>
            </a:r>
            <a:r>
              <a:rPr lang="ja-JP" altLang="en-US" sz="1200" b="1" dirty="0">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「発信</a:t>
            </a:r>
            <a:r>
              <a:rPr lang="en-US" altLang="ja-JP" sz="1200" b="1" i="0" dirty="0" smtClean="0">
                <a:effectLst/>
                <a:latin typeface="メイリオ" panose="020B0604030504040204" pitchFamily="50" charset="-128"/>
                <a:ea typeface="メイリオ" panose="020B0604030504040204" pitchFamily="50" charset="-128"/>
              </a:rPr>
              <a:t>(</a:t>
            </a:r>
            <a:r>
              <a:rPr lang="ja-JP" altLang="en-US" sz="1200" b="1" dirty="0" smtClean="0">
                <a:latin typeface="メイリオ" panose="020B0604030504040204" pitchFamily="50" charset="-128"/>
                <a:ea typeface="メイリオ" panose="020B0604030504040204" pitchFamily="50" charset="-128"/>
              </a:rPr>
              <a:t>受話器</a:t>
            </a:r>
            <a:r>
              <a:rPr lang="ja-JP" altLang="en-US" sz="1200" b="1" dirty="0">
                <a:latin typeface="メイリオ" panose="020B0604030504040204" pitchFamily="50" charset="-128"/>
                <a:ea typeface="メイリオ" panose="020B0604030504040204" pitchFamily="50" charset="-128"/>
              </a:rPr>
              <a:t>アイコン</a:t>
            </a:r>
            <a:r>
              <a:rPr lang="en-US" altLang="ja-JP" sz="1200" b="1" i="0" dirty="0" smtClean="0">
                <a:effectLst/>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を</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本指でダブルタップすると入力した番号に電話を発信します</a:t>
            </a:r>
            <a:r>
              <a:rPr lang="ja-JP" altLang="en-US" sz="1200" b="1" i="0" dirty="0" smtClean="0">
                <a:effectLst/>
                <a:latin typeface="メイリオ" panose="020B0604030504040204" pitchFamily="50" charset="-128"/>
                <a:ea typeface="メイリオ" panose="020B0604030504040204" pitchFamily="50" charset="-128"/>
              </a:rPr>
              <a:t>。</a:t>
            </a:r>
            <a:endParaRPr lang="ja-JP" altLang="en-US" sz="1200" b="1" i="0" dirty="0">
              <a:effectLst/>
              <a:latin typeface="メイリオ" panose="020B0604030504040204" pitchFamily="50" charset="-128"/>
              <a:ea typeface="メイリオ" panose="020B0604030504040204" pitchFamily="50" charset="-128"/>
            </a:endParaRPr>
          </a:p>
        </p:txBody>
      </p:sp>
      <p:sp>
        <p:nvSpPr>
          <p:cNvPr id="23" name="円形吹き出し 6">
            <a:extLst>
              <a:ext uri="{FF2B5EF4-FFF2-40B4-BE49-F238E27FC236}">
                <a16:creationId xmlns="" xmlns:a16="http://schemas.microsoft.com/office/drawing/2014/main" id="{974A12FF-A416-291C-F16D-D9EA2D9D15EC}"/>
              </a:ext>
            </a:extLst>
          </p:cNvPr>
          <p:cNvSpPr/>
          <p:nvPr/>
        </p:nvSpPr>
        <p:spPr>
          <a:xfrm>
            <a:off x="4135313" y="2899168"/>
            <a:ext cx="595740" cy="556619"/>
          </a:xfrm>
          <a:prstGeom prst="wedgeEllipseCallout">
            <a:avLst>
              <a:gd name="adj1" fmla="val 50442"/>
              <a:gd name="adj2" fmla="val 5921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 xmlns:a16="http://schemas.microsoft.com/office/drawing/2014/main" id="{27A62797-34FF-1BD6-7937-C308CD0F8696}"/>
              </a:ext>
            </a:extLst>
          </p:cNvPr>
          <p:cNvSpPr txBox="1"/>
          <p:nvPr/>
        </p:nvSpPr>
        <p:spPr>
          <a:xfrm>
            <a:off x="4061115" y="3060826"/>
            <a:ext cx="822751" cy="276999"/>
          </a:xfrm>
          <a:prstGeom prst="rect">
            <a:avLst/>
          </a:prstGeom>
          <a:noFill/>
        </p:spPr>
        <p:txBody>
          <a:bodyPr wrap="square">
            <a:spAutoFit/>
          </a:bodyPr>
          <a:lstStyle/>
          <a:p>
            <a:pPr algn="ctr"/>
            <a:r>
              <a:rPr lang="ja-JP" altLang="en-US" sz="1200" b="1" dirty="0">
                <a:solidFill>
                  <a:srgbClr val="FF6000"/>
                </a:solidFill>
                <a:latin typeface="メイリオ" panose="020B0604030504040204" pitchFamily="50" charset="-128"/>
                <a:ea typeface="メイリオ" panose="020B0604030504040204" pitchFamily="50" charset="-128"/>
              </a:rPr>
              <a:t>トン♪</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sp>
        <p:nvSpPr>
          <p:cNvPr id="25" name="円形吹き出し 6">
            <a:extLst>
              <a:ext uri="{FF2B5EF4-FFF2-40B4-BE49-F238E27FC236}">
                <a16:creationId xmlns="" xmlns:a16="http://schemas.microsoft.com/office/drawing/2014/main" id="{974A12FF-A416-291C-F16D-D9EA2D9D15EC}"/>
              </a:ext>
            </a:extLst>
          </p:cNvPr>
          <p:cNvSpPr/>
          <p:nvPr/>
        </p:nvSpPr>
        <p:spPr>
          <a:xfrm>
            <a:off x="4879449" y="2689281"/>
            <a:ext cx="595740" cy="556619"/>
          </a:xfrm>
          <a:prstGeom prst="wedgeEllipseCallout">
            <a:avLst>
              <a:gd name="adj1" fmla="val 24860"/>
              <a:gd name="adj2" fmla="val 6605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 xmlns:a16="http://schemas.microsoft.com/office/drawing/2014/main" id="{27A62797-34FF-1BD6-7937-C308CD0F8696}"/>
              </a:ext>
            </a:extLst>
          </p:cNvPr>
          <p:cNvSpPr txBox="1"/>
          <p:nvPr/>
        </p:nvSpPr>
        <p:spPr>
          <a:xfrm>
            <a:off x="4805251" y="2850939"/>
            <a:ext cx="822751" cy="276999"/>
          </a:xfrm>
          <a:prstGeom prst="rect">
            <a:avLst/>
          </a:prstGeom>
          <a:noFill/>
        </p:spPr>
        <p:txBody>
          <a:bodyPr wrap="square">
            <a:spAutoFit/>
          </a:bodyPr>
          <a:lstStyle/>
          <a:p>
            <a:pPr algn="ctr"/>
            <a:r>
              <a:rPr lang="ja-JP" altLang="en-US" sz="1200" b="1" dirty="0">
                <a:solidFill>
                  <a:srgbClr val="FF6000"/>
                </a:solidFill>
                <a:latin typeface="メイリオ" panose="020B0604030504040204" pitchFamily="50" charset="-128"/>
                <a:ea typeface="メイリオ" panose="020B0604030504040204" pitchFamily="50" charset="-128"/>
              </a:rPr>
              <a:t>トン♪</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sp>
        <p:nvSpPr>
          <p:cNvPr id="27" name="円形吹き出し 6">
            <a:extLst>
              <a:ext uri="{FF2B5EF4-FFF2-40B4-BE49-F238E27FC236}">
                <a16:creationId xmlns="" xmlns:a16="http://schemas.microsoft.com/office/drawing/2014/main" id="{974A12FF-A416-291C-F16D-D9EA2D9D15EC}"/>
              </a:ext>
            </a:extLst>
          </p:cNvPr>
          <p:cNvSpPr/>
          <p:nvPr/>
        </p:nvSpPr>
        <p:spPr>
          <a:xfrm>
            <a:off x="5666949" y="2873732"/>
            <a:ext cx="595740" cy="556619"/>
          </a:xfrm>
          <a:prstGeom prst="wedgeEllipseCallout">
            <a:avLst>
              <a:gd name="adj1" fmla="val -22040"/>
              <a:gd name="adj2" fmla="val 6529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 xmlns:a16="http://schemas.microsoft.com/office/drawing/2014/main" id="{27A62797-34FF-1BD6-7937-C308CD0F8696}"/>
              </a:ext>
            </a:extLst>
          </p:cNvPr>
          <p:cNvSpPr txBox="1"/>
          <p:nvPr/>
        </p:nvSpPr>
        <p:spPr>
          <a:xfrm>
            <a:off x="5553443" y="3035390"/>
            <a:ext cx="822751" cy="276999"/>
          </a:xfrm>
          <a:prstGeom prst="rect">
            <a:avLst/>
          </a:prstGeom>
          <a:noFill/>
        </p:spPr>
        <p:txBody>
          <a:bodyPr wrap="square">
            <a:spAutoFit/>
          </a:bodyPr>
          <a:lstStyle/>
          <a:p>
            <a:pPr algn="ctr"/>
            <a:r>
              <a:rPr lang="ja-JP" altLang="en-US" sz="1200" b="1" dirty="0" err="1">
                <a:solidFill>
                  <a:srgbClr val="FF6000"/>
                </a:solidFill>
                <a:latin typeface="メイリオ" panose="020B0604030504040204" pitchFamily="50" charset="-128"/>
                <a:ea typeface="メイリオ" panose="020B0604030504040204" pitchFamily="50" charset="-128"/>
              </a:rPr>
              <a:t>さん</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158670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42">
            <a:extLst>
              <a:ext uri="{FF2B5EF4-FFF2-40B4-BE49-F238E27FC236}">
                <a16:creationId xmlns="" xmlns:a16="http://schemas.microsoft.com/office/drawing/2014/main" id="{F11B0731-F0AF-DAE5-AAFA-5EDB01E839AA}"/>
              </a:ext>
            </a:extLst>
          </p:cNvPr>
          <p:cNvSpPr/>
          <p:nvPr/>
        </p:nvSpPr>
        <p:spPr>
          <a:xfrm>
            <a:off x="598205" y="1630495"/>
            <a:ext cx="9644345" cy="5023693"/>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メイリオ" panose="020B0604030504040204" pitchFamily="50" charset="-128"/>
              <a:ea typeface="メイリオ" panose="020B0604030504040204" pitchFamily="50" charset="-128"/>
            </a:endParaRPr>
          </a:p>
        </p:txBody>
      </p:sp>
      <p:grpSp>
        <p:nvGrpSpPr>
          <p:cNvPr id="62" name="グループ化 61">
            <a:extLst>
              <a:ext uri="{FF2B5EF4-FFF2-40B4-BE49-F238E27FC236}">
                <a16:creationId xmlns=""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ボイスオーバージェスチャで</a:t>
            </a:r>
            <a:r>
              <a:rPr lang="ja-JP" altLang="en-US" sz="2400" b="1" dirty="0">
                <a:latin typeface="Meiryo" panose="020B0604030504040204" pitchFamily="34" charset="-128"/>
                <a:ea typeface="Meiryo" panose="020B0604030504040204" pitchFamily="34" charset="-128"/>
              </a:rPr>
              <a:t>スマホを使う</a:t>
            </a:r>
          </a:p>
        </p:txBody>
      </p:sp>
      <p:sp>
        <p:nvSpPr>
          <p:cNvPr id="6" name="テキスト ボックス 5">
            <a:extLst>
              <a:ext uri="{FF2B5EF4-FFF2-40B4-BE49-F238E27FC236}">
                <a16:creationId xmlns="" xmlns:a16="http://schemas.microsoft.com/office/drawing/2014/main" id="{A3796D69-283C-A29D-EF46-E7F766F65042}"/>
              </a:ext>
            </a:extLst>
          </p:cNvPr>
          <p:cNvSpPr txBox="1"/>
          <p:nvPr/>
        </p:nvSpPr>
        <p:spPr>
          <a:xfrm>
            <a:off x="755616" y="2886951"/>
            <a:ext cx="5876538" cy="2308324"/>
          </a:xfrm>
          <a:prstGeom prst="rect">
            <a:avLst/>
          </a:prstGeom>
          <a:noFill/>
        </p:spPr>
        <p:txBody>
          <a:bodyPr wrap="square">
            <a:spAutoFit/>
          </a:bodyPr>
          <a:lstStyle/>
          <a:p>
            <a:pPr algn="l">
              <a:lnSpc>
                <a:spcPct val="150000"/>
              </a:lnSpc>
            </a:pPr>
            <a:r>
              <a:rPr lang="ja-JP" altLang="en-US" sz="1600" b="1" dirty="0">
                <a:solidFill>
                  <a:srgbClr val="C62153"/>
                </a:solidFill>
                <a:latin typeface="メイリオ" panose="020B0604030504040204" pitchFamily="50" charset="-128"/>
                <a:ea typeface="メイリオ" panose="020B0604030504040204" pitchFamily="50" charset="-128"/>
              </a:rPr>
              <a:t>＜参考＞</a:t>
            </a:r>
            <a:r>
              <a:rPr lang="ja-JP" altLang="en-US" sz="1600" b="1" i="0" dirty="0">
                <a:solidFill>
                  <a:srgbClr val="C62153"/>
                </a:solidFill>
                <a:effectLst/>
                <a:latin typeface="メイリオ" panose="020B0604030504040204" pitchFamily="50" charset="-128"/>
                <a:ea typeface="メイリオ" panose="020B0604030504040204" pitchFamily="50" charset="-128"/>
              </a:rPr>
              <a:t>文字の入力と</a:t>
            </a:r>
            <a:r>
              <a:rPr lang="ja-JP" altLang="en-US" sz="1600" b="1" i="0" dirty="0" smtClean="0">
                <a:solidFill>
                  <a:srgbClr val="C62153"/>
                </a:solidFill>
                <a:effectLst/>
                <a:latin typeface="メイリオ" panose="020B0604030504040204" pitchFamily="50" charset="-128"/>
                <a:ea typeface="メイリオ" panose="020B0604030504040204" pitchFamily="50" charset="-128"/>
              </a:rPr>
              <a:t>ジェスチャ</a:t>
            </a:r>
            <a:endParaRPr lang="en-US" altLang="ja-JP" sz="1600" b="1" i="0" dirty="0">
              <a:solidFill>
                <a:srgbClr val="C62153"/>
              </a:solidFill>
              <a:effectLst/>
              <a:latin typeface="メイリオ" panose="020B0604030504040204" pitchFamily="50" charset="-128"/>
              <a:ea typeface="メイリオ" panose="020B0604030504040204" pitchFamily="50" charset="-128"/>
            </a:endParaRPr>
          </a:p>
          <a:p>
            <a:pPr algn="l">
              <a:lnSpc>
                <a:spcPct val="150000"/>
              </a:lnSpc>
            </a:pPr>
            <a:endParaRPr lang="ja-JP" altLang="en-US" sz="1000" b="1" i="0" dirty="0">
              <a:solidFill>
                <a:schemeClr val="accent1"/>
              </a:solidFill>
              <a:effectLst/>
              <a:latin typeface="メイリオ" panose="020B0604030504040204" pitchFamily="50" charset="-128"/>
              <a:ea typeface="メイリオ" panose="020B0604030504040204" pitchFamily="50" charset="-128"/>
            </a:endParaRPr>
          </a:p>
          <a:p>
            <a:pPr>
              <a:lnSpc>
                <a:spcPct val="150000"/>
              </a:lnSpc>
            </a:pPr>
            <a:r>
              <a:rPr lang="ja-JP" altLang="en-US" sz="1400" b="1" i="0" dirty="0">
                <a:effectLst/>
                <a:latin typeface="メイリオ" panose="020B0604030504040204" pitchFamily="50" charset="-128"/>
                <a:ea typeface="メイリオ" panose="020B0604030504040204" pitchFamily="50" charset="-128"/>
              </a:rPr>
              <a:t>文字を入力する方法はいくつもありますが、</a:t>
            </a:r>
            <a:r>
              <a:rPr lang="ja-JP" altLang="en-US" sz="1400" b="1" dirty="0">
                <a:latin typeface="メイリオ" panose="020B0604030504040204" pitchFamily="50" charset="-128"/>
                <a:ea typeface="メイリオ" panose="020B0604030504040204" pitchFamily="50" charset="-128"/>
              </a:rPr>
              <a:t>カナ入力よりも手数が少なく、</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本指によるタッチとダブルタップの組み合わせで入力できるため、</a:t>
            </a:r>
            <a:r>
              <a:rPr lang="ja-JP" altLang="en-US" sz="1400" b="1" i="0" dirty="0">
                <a:solidFill>
                  <a:srgbClr val="FF6B00"/>
                </a:solidFill>
                <a:effectLst/>
                <a:latin typeface="メイリオ" panose="020B0604030504040204" pitchFamily="50" charset="-128"/>
                <a:ea typeface="メイリオ" panose="020B0604030504040204" pitchFamily="50" charset="-128"/>
              </a:rPr>
              <a:t>ローマ字入力と英数入力を取り入れると良いでしょう。</a:t>
            </a:r>
            <a:endParaRPr lang="en-US" altLang="ja-JP" sz="1400" b="1" i="0" dirty="0">
              <a:solidFill>
                <a:srgbClr val="FF6B00"/>
              </a:solidFill>
              <a:effectLst/>
              <a:latin typeface="メイリオ" panose="020B0604030504040204" pitchFamily="50" charset="-128"/>
              <a:ea typeface="メイリオ" panose="020B0604030504040204" pitchFamily="50" charset="-128"/>
            </a:endParaRP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漢字の変換は</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本指で上下どちらかにスワイプすると変換候補を切り替えることができ、</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本指のダブルタップにより確定できます</a:t>
            </a:r>
            <a:r>
              <a:rPr lang="ja-JP" altLang="en-US" sz="1400" b="1" i="0" dirty="0" smtClean="0">
                <a:effectLst/>
                <a:latin typeface="メイリオ" panose="020B0604030504040204" pitchFamily="50" charset="-128"/>
                <a:ea typeface="メイリオ" panose="020B0604030504040204" pitchFamily="50" charset="-128"/>
              </a:rPr>
              <a:t>。</a:t>
            </a:r>
            <a:endParaRPr lang="ja-JP" altLang="en-US" sz="1400" b="1" i="0" dirty="0">
              <a:effectLst/>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 xmlns:a16="http://schemas.microsoft.com/office/drawing/2014/main" id="{D869105C-577C-CCB4-0A5D-1BD22A1C7BA5}"/>
              </a:ext>
            </a:extLst>
          </p:cNvPr>
          <p:cNvPicPr>
            <a:picLocks noChangeAspect="1"/>
          </p:cNvPicPr>
          <p:nvPr/>
        </p:nvPicPr>
        <p:blipFill>
          <a:blip r:embed="rId2"/>
          <a:stretch>
            <a:fillRect/>
          </a:stretch>
        </p:blipFill>
        <p:spPr>
          <a:xfrm>
            <a:off x="7410211" y="2143491"/>
            <a:ext cx="2247581" cy="3997699"/>
          </a:xfrm>
          <a:prstGeom prst="rect">
            <a:avLst/>
          </a:prstGeom>
          <a:ln>
            <a:solidFill>
              <a:schemeClr val="tx1"/>
            </a:solidFill>
          </a:ln>
        </p:spPr>
      </p:pic>
    </p:spTree>
    <p:extLst>
      <p:ext uri="{BB962C8B-B14F-4D97-AF65-F5344CB8AC3E}">
        <p14:creationId xmlns:p14="http://schemas.microsoft.com/office/powerpoint/2010/main" val="2714189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a16="http://schemas.microsoft.com/office/drawing/2014/main" xmlns="" id="{72685DA1-1065-7D82-8267-06DC46AE9BA6}"/>
              </a:ext>
            </a:extLst>
          </p:cNvPr>
          <p:cNvSpPr/>
          <p:nvPr/>
        </p:nvSpPr>
        <p:spPr>
          <a:xfrm>
            <a:off x="607507" y="379801"/>
            <a:ext cx="963504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457146" y="559555"/>
            <a:ext cx="5992397" cy="461665"/>
          </a:xfrm>
          <a:prstGeom prst="rect">
            <a:avLst/>
          </a:prstGeom>
          <a:noFill/>
        </p:spPr>
        <p:txBody>
          <a:bodyPr wrap="square">
            <a:spAutoFit/>
          </a:bodyPr>
          <a:lstStyle/>
          <a:p>
            <a:pPr algn="ctr"/>
            <a:r>
              <a:rPr lang="ja-JP" altLang="en-US" sz="2400" b="1" dirty="0">
                <a:solidFill>
                  <a:srgbClr val="006DAB"/>
                </a:solidFill>
                <a:latin typeface="Meiryo" panose="020B0604030504040204" pitchFamily="34" charset="-128"/>
                <a:ea typeface="Meiryo" panose="020B0604030504040204" pitchFamily="34" charset="-128"/>
              </a:rPr>
              <a:t>プログラム開催のための指南書</a:t>
            </a:r>
          </a:p>
        </p:txBody>
      </p:sp>
      <p:sp>
        <p:nvSpPr>
          <p:cNvPr id="10" name="テキスト ボックス 9">
            <a:extLst>
              <a:ext uri="{FF2B5EF4-FFF2-40B4-BE49-F238E27FC236}">
                <a16:creationId xmlns:a16="http://schemas.microsoft.com/office/drawing/2014/main" xmlns="" id="{C649F309-CB20-4BE6-AFF1-87F3F53218C7}"/>
              </a:ext>
            </a:extLst>
          </p:cNvPr>
          <p:cNvSpPr txBox="1"/>
          <p:nvPr/>
        </p:nvSpPr>
        <p:spPr>
          <a:xfrm>
            <a:off x="1222979" y="1438919"/>
            <a:ext cx="8775424" cy="954107"/>
          </a:xfrm>
          <a:prstGeom prst="rect">
            <a:avLst/>
          </a:prstGeom>
          <a:noFill/>
        </p:spPr>
        <p:txBody>
          <a:bodyPr wrap="square">
            <a:spAutoFit/>
          </a:bodyPr>
          <a:lstStyle/>
          <a:p>
            <a:r>
              <a:rPr lang="ja-JP" altLang="en-US" sz="1400" b="1" i="0" dirty="0">
                <a:effectLst/>
                <a:latin typeface="メイリオ" panose="020B0604030504040204" pitchFamily="50" charset="-128"/>
                <a:ea typeface="メイリオ" panose="020B0604030504040204" pitchFamily="50" charset="-128"/>
              </a:rPr>
              <a:t>参加者が視覚障害者であるということで、特別な決まり事や注意事項があるわけではありません。</a:t>
            </a:r>
            <a:endParaRPr lang="en-US" altLang="ja-JP" sz="1400" b="1" i="0" dirty="0">
              <a:effectLst/>
              <a:latin typeface="メイリオ" panose="020B0604030504040204" pitchFamily="50" charset="-128"/>
              <a:ea typeface="メイリオ" panose="020B0604030504040204" pitchFamily="50" charset="-128"/>
            </a:endParaRPr>
          </a:p>
          <a:p>
            <a:r>
              <a:rPr lang="ja-JP" altLang="en-US" sz="1400" b="1" i="0" dirty="0">
                <a:effectLst/>
                <a:latin typeface="メイリオ" panose="020B0604030504040204" pitchFamily="50" charset="-128"/>
                <a:ea typeface="メイリオ" panose="020B0604030504040204" pitchFamily="50" charset="-128"/>
              </a:rPr>
              <a:t>その</a:t>
            </a:r>
            <a:r>
              <a:rPr lang="ja-JP" altLang="en-US" sz="1400" b="1" i="0" dirty="0" smtClean="0">
                <a:effectLst/>
                <a:latin typeface="メイリオ" panose="020B0604030504040204" pitchFamily="50" charset="-128"/>
                <a:ea typeface="メイリオ" panose="020B0604030504040204" pitchFamily="50" charset="-128"/>
              </a:rPr>
              <a:t>場</a:t>
            </a:r>
            <a:r>
              <a:rPr lang="ja-JP" altLang="en-US" sz="1400" b="1" dirty="0" smtClean="0">
                <a:latin typeface="メイリオ" panose="020B0604030504040204" pitchFamily="50" charset="-128"/>
                <a:ea typeface="メイリオ" panose="020B0604030504040204" pitchFamily="50" charset="-128"/>
              </a:rPr>
              <a:t>に参加している、目が</a:t>
            </a:r>
            <a:r>
              <a:rPr lang="ja-JP" altLang="en-US" sz="1400" b="1" i="0" dirty="0" smtClean="0">
                <a:effectLst/>
                <a:latin typeface="メイリオ" panose="020B0604030504040204" pitchFamily="50" charset="-128"/>
                <a:ea typeface="メイリオ" panose="020B0604030504040204" pitchFamily="50" charset="-128"/>
              </a:rPr>
              <a:t>見える</a:t>
            </a:r>
            <a:r>
              <a:rPr lang="ja-JP" altLang="en-US" sz="1400" b="1" i="0" dirty="0">
                <a:effectLst/>
                <a:latin typeface="メイリオ" panose="020B0604030504040204" pitchFamily="50" charset="-128"/>
                <a:ea typeface="メイリオ" panose="020B0604030504040204" pitchFamily="50" charset="-128"/>
              </a:rPr>
              <a:t>人も見えない人も、みんな無理なく</a:t>
            </a:r>
            <a:r>
              <a:rPr lang="ja-JP" altLang="en-US" sz="1400" b="1" i="0" dirty="0" smtClean="0">
                <a:effectLst/>
                <a:latin typeface="メイリオ" panose="020B0604030504040204" pitchFamily="50" charset="-128"/>
                <a:ea typeface="メイリオ" panose="020B0604030504040204" pitchFamily="50" charset="-128"/>
              </a:rPr>
              <a:t>気持ち</a:t>
            </a:r>
            <a:r>
              <a:rPr lang="ja-JP" altLang="en-US" sz="1400" b="1" dirty="0">
                <a:latin typeface="メイリオ" panose="020B0604030504040204" pitchFamily="50" charset="-128"/>
                <a:ea typeface="メイリオ" panose="020B0604030504040204" pitchFamily="50" charset="-128"/>
              </a:rPr>
              <a:t>良く</a:t>
            </a:r>
            <a:r>
              <a:rPr lang="ja-JP" altLang="en-US" sz="1400" b="1" i="0" dirty="0" smtClean="0">
                <a:effectLst/>
                <a:latin typeface="メイリオ" panose="020B0604030504040204" pitchFamily="50" charset="-128"/>
                <a:ea typeface="メイリオ" panose="020B0604030504040204" pitchFamily="50" charset="-128"/>
              </a:rPr>
              <a:t>過ごせる</a:t>
            </a:r>
            <a:r>
              <a:rPr lang="ja-JP" altLang="en-US" sz="1400" b="1" i="0" dirty="0">
                <a:effectLst/>
                <a:latin typeface="メイリオ" panose="020B0604030504040204" pitchFamily="50" charset="-128"/>
                <a:ea typeface="メイリオ" panose="020B0604030504040204" pitchFamily="50" charset="-128"/>
              </a:rPr>
              <a:t>ことが大切です。</a:t>
            </a:r>
            <a:endParaRPr lang="en-US" altLang="ja-JP" sz="1400" b="1" i="0" dirty="0">
              <a:effectLst/>
              <a:latin typeface="メイリオ" panose="020B0604030504040204" pitchFamily="50" charset="-128"/>
              <a:ea typeface="メイリオ" panose="020B0604030504040204" pitchFamily="50" charset="-128"/>
            </a:endParaRPr>
          </a:p>
          <a:p>
            <a:r>
              <a:rPr lang="ja-JP" altLang="en-US" sz="1400" b="1" i="0" dirty="0">
                <a:effectLst/>
                <a:latin typeface="メイリオ" panose="020B0604030504040204" pitchFamily="50" charset="-128"/>
                <a:ea typeface="メイリオ" panose="020B0604030504040204" pitchFamily="50" charset="-128"/>
              </a:rPr>
              <a:t>そのために心がけると良いポイントを紹介します。この方法が絶対ではないことをご留意いただき</a:t>
            </a:r>
            <a:r>
              <a:rPr lang="ja-JP" altLang="en-US" sz="1400" b="1" i="0" dirty="0" smtClean="0">
                <a:effectLst/>
                <a:latin typeface="メイリオ" panose="020B0604030504040204" pitchFamily="50" charset="-128"/>
                <a:ea typeface="メイリオ" panose="020B0604030504040204" pitchFamily="50" charset="-128"/>
              </a:rPr>
              <a:t>、</a:t>
            </a:r>
            <a:endParaRPr lang="en-US" altLang="ja-JP" sz="1400" b="1" i="0" dirty="0" smtClean="0">
              <a:effectLst/>
              <a:latin typeface="メイリオ" panose="020B0604030504040204" pitchFamily="50" charset="-128"/>
              <a:ea typeface="メイリオ" panose="020B0604030504040204" pitchFamily="50" charset="-128"/>
            </a:endParaRPr>
          </a:p>
          <a:p>
            <a:r>
              <a:rPr lang="ja-JP" altLang="en-US" sz="1400" b="1" i="0" dirty="0" smtClean="0">
                <a:effectLst/>
                <a:latin typeface="メイリオ" panose="020B0604030504040204" pitchFamily="50" charset="-128"/>
                <a:ea typeface="メイリオ" panose="020B0604030504040204" pitchFamily="50" charset="-128"/>
              </a:rPr>
              <a:t>より</a:t>
            </a:r>
            <a:r>
              <a:rPr lang="ja-JP" altLang="en-US" sz="1400" b="1" i="0" dirty="0">
                <a:effectLst/>
                <a:latin typeface="メイリオ" panose="020B0604030504040204" pitchFamily="50" charset="-128"/>
                <a:ea typeface="メイリオ" panose="020B0604030504040204" pitchFamily="50" charset="-128"/>
              </a:rPr>
              <a:t>良いコミュニケーションの手段が見つかればそれらを活用してください。</a:t>
            </a:r>
            <a:endParaRPr lang="ja-JP" altLang="en-US" sz="1400" b="1" dirty="0">
              <a:latin typeface="メイリオ" panose="020B0604030504040204" pitchFamily="50" charset="-128"/>
              <a:ea typeface="メイリオ" panose="020B0604030504040204" pitchFamily="50" charset="-128"/>
            </a:endParaRPr>
          </a:p>
        </p:txBody>
      </p:sp>
      <p:grpSp>
        <p:nvGrpSpPr>
          <p:cNvPr id="40" name="グループ化 39">
            <a:extLst>
              <a:ext uri="{FF2B5EF4-FFF2-40B4-BE49-F238E27FC236}">
                <a16:creationId xmlns:a16="http://schemas.microsoft.com/office/drawing/2014/main" xmlns="" id="{F9228A81-151D-3E41-3732-BAE051283C44}"/>
              </a:ext>
            </a:extLst>
          </p:cNvPr>
          <p:cNvGrpSpPr/>
          <p:nvPr/>
        </p:nvGrpSpPr>
        <p:grpSpPr>
          <a:xfrm>
            <a:off x="3884621" y="954475"/>
            <a:ext cx="3137441" cy="326135"/>
            <a:chOff x="4704536" y="921472"/>
            <a:chExt cx="2167580" cy="356787"/>
          </a:xfrm>
        </p:grpSpPr>
        <p:sp>
          <p:nvSpPr>
            <p:cNvPr id="41" name="角丸四角形 40">
              <a:extLst>
                <a:ext uri="{FF2B5EF4-FFF2-40B4-BE49-F238E27FC236}">
                  <a16:creationId xmlns:a16="http://schemas.microsoft.com/office/drawing/2014/main" xmlns="" id="{2D6F923C-4422-4A29-D692-2F9D30DFAB1C}"/>
                </a:ext>
              </a:extLst>
            </p:cNvPr>
            <p:cNvSpPr/>
            <p:nvPr/>
          </p:nvSpPr>
          <p:spPr>
            <a:xfrm>
              <a:off x="4704536" y="921472"/>
              <a:ext cx="2167580"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xmlns="" id="{0EF1ED61-5E06-1944-0E44-CDCCA3A6C48B}"/>
                </a:ext>
              </a:extLst>
            </p:cNvPr>
            <p:cNvSpPr txBox="1"/>
            <p:nvPr/>
          </p:nvSpPr>
          <p:spPr>
            <a:xfrm>
              <a:off x="4815003" y="973055"/>
              <a:ext cx="2054099" cy="303033"/>
            </a:xfrm>
            <a:prstGeom prst="rect">
              <a:avLst/>
            </a:prstGeom>
            <a:noFill/>
          </p:spPr>
          <p:txBody>
            <a:bodyPr wrap="square">
              <a:spAutoFit/>
            </a:bodyPr>
            <a:lstStyle/>
            <a:p>
              <a:pPr algn="ctr"/>
              <a:r>
                <a:rPr lang="ja-JP" altLang="en-US" sz="1200" b="1" dirty="0" smtClean="0">
                  <a:solidFill>
                    <a:schemeClr val="bg1"/>
                  </a:solidFill>
                  <a:latin typeface="メイリオ" panose="020B0604030504040204" pitchFamily="50" charset="-128"/>
                  <a:ea typeface="メイリオ" panose="020B0604030504040204" pitchFamily="50" charset="-128"/>
                </a:rPr>
                <a:t>視覚障害者向け</a:t>
              </a:r>
              <a:r>
                <a:rPr lang="ja-JP" altLang="en-US" sz="1200" b="1" dirty="0">
                  <a:solidFill>
                    <a:schemeClr val="bg1"/>
                  </a:solidFill>
                  <a:latin typeface="メイリオ" panose="020B0604030504040204" pitchFamily="50" charset="-128"/>
                  <a:ea typeface="メイリオ" panose="020B0604030504040204" pitchFamily="50" charset="-128"/>
                </a:rPr>
                <a:t>の教室を実施する上で</a:t>
              </a:r>
            </a:p>
          </p:txBody>
        </p:sp>
      </p:grpSp>
      <p:grpSp>
        <p:nvGrpSpPr>
          <p:cNvPr id="26" name="グループ化 25">
            <a:extLst>
              <a:ext uri="{FF2B5EF4-FFF2-40B4-BE49-F238E27FC236}">
                <a16:creationId xmlns:a16="http://schemas.microsoft.com/office/drawing/2014/main" xmlns="" id="{D12E9F1F-9D3A-1F90-AECC-DA05C64417AE}"/>
              </a:ext>
            </a:extLst>
          </p:cNvPr>
          <p:cNvGrpSpPr/>
          <p:nvPr/>
        </p:nvGrpSpPr>
        <p:grpSpPr>
          <a:xfrm>
            <a:off x="908206" y="2647064"/>
            <a:ext cx="4582519" cy="1506861"/>
            <a:chOff x="983942" y="2278158"/>
            <a:chExt cx="4582519" cy="1506861"/>
          </a:xfrm>
        </p:grpSpPr>
        <p:grpSp>
          <p:nvGrpSpPr>
            <p:cNvPr id="24" name="グループ化 23">
              <a:extLst>
                <a:ext uri="{FF2B5EF4-FFF2-40B4-BE49-F238E27FC236}">
                  <a16:creationId xmlns:a16="http://schemas.microsoft.com/office/drawing/2014/main" xmlns="" id="{98FBB0D0-9198-B06A-000D-A75DFED7FD6C}"/>
                </a:ext>
              </a:extLst>
            </p:cNvPr>
            <p:cNvGrpSpPr/>
            <p:nvPr/>
          </p:nvGrpSpPr>
          <p:grpSpPr>
            <a:xfrm>
              <a:off x="983942" y="2278158"/>
              <a:ext cx="4582519" cy="1506861"/>
              <a:chOff x="983942" y="2278158"/>
              <a:chExt cx="4582519" cy="1506861"/>
            </a:xfrm>
          </p:grpSpPr>
          <p:sp>
            <p:nvSpPr>
              <p:cNvPr id="3" name="円/楕円 2">
                <a:extLst>
                  <a:ext uri="{FF2B5EF4-FFF2-40B4-BE49-F238E27FC236}">
                    <a16:creationId xmlns:a16="http://schemas.microsoft.com/office/drawing/2014/main" xmlns=""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xmlns="" id="{EB6A8FC4-AEA9-5D19-3160-A1041C08F343}"/>
                  </a:ext>
                </a:extLst>
              </p:cNvPr>
              <p:cNvGrpSpPr/>
              <p:nvPr/>
            </p:nvGrpSpPr>
            <p:grpSpPr>
              <a:xfrm>
                <a:off x="1040389" y="2278158"/>
                <a:ext cx="4526072" cy="1506861"/>
                <a:chOff x="1040389" y="2278158"/>
                <a:chExt cx="4526072" cy="1506861"/>
              </a:xfrm>
            </p:grpSpPr>
            <p:sp>
              <p:nvSpPr>
                <p:cNvPr id="53" name="テキスト ボックス 52">
                  <a:extLst>
                    <a:ext uri="{FF2B5EF4-FFF2-40B4-BE49-F238E27FC236}">
                      <a16:creationId xmlns:a16="http://schemas.microsoft.com/office/drawing/2014/main" xmlns="" id="{8F672CFB-1D7D-35FA-833D-76DF74C19328}"/>
                    </a:ext>
                  </a:extLst>
                </p:cNvPr>
                <p:cNvSpPr txBox="1"/>
                <p:nvPr/>
              </p:nvSpPr>
              <p:spPr>
                <a:xfrm>
                  <a:off x="1468079" y="2429121"/>
                  <a:ext cx="4098382" cy="369332"/>
                </a:xfrm>
                <a:prstGeom prst="rect">
                  <a:avLst/>
                </a:prstGeom>
                <a:noFill/>
              </p:spPr>
              <p:txBody>
                <a:bodyPr wrap="square">
                  <a:spAutoFit/>
                </a:bodyPr>
                <a:lstStyle/>
                <a:p>
                  <a:pPr algn="l"/>
                  <a:r>
                    <a:rPr lang="ja-JP" altLang="en-US" b="1" i="0" dirty="0">
                      <a:solidFill>
                        <a:schemeClr val="tx1"/>
                      </a:solidFill>
                      <a:effectLst/>
                      <a:latin typeface="メイリオ" panose="020B0604030504040204" pitchFamily="50" charset="-128"/>
                      <a:ea typeface="メイリオ" panose="020B0604030504040204" pitchFamily="50" charset="-128"/>
                    </a:rPr>
                    <a:t>資料</a:t>
                  </a:r>
                  <a:r>
                    <a:rPr lang="ja-JP" altLang="en-US" b="1" i="0" dirty="0" smtClean="0">
                      <a:solidFill>
                        <a:schemeClr val="tx1"/>
                      </a:solidFill>
                      <a:effectLst/>
                      <a:latin typeface="メイリオ" panose="020B0604030504040204" pitchFamily="50" charset="-128"/>
                      <a:ea typeface="メイリオ" panose="020B0604030504040204" pitchFamily="50" charset="-128"/>
                    </a:rPr>
                    <a:t>などがあれば</a:t>
                  </a:r>
                  <a:r>
                    <a:rPr lang="ja-JP" altLang="en-US" b="1" i="0" dirty="0">
                      <a:solidFill>
                        <a:schemeClr val="tx1"/>
                      </a:solidFill>
                      <a:effectLst/>
                      <a:latin typeface="メイリオ" panose="020B0604030504040204" pitchFamily="50" charset="-128"/>
                      <a:ea typeface="メイリオ" panose="020B0604030504040204" pitchFamily="50" charset="-128"/>
                    </a:rPr>
                    <a:t>音読する</a:t>
                  </a:r>
                </a:p>
              </p:txBody>
            </p:sp>
            <p:sp>
              <p:nvSpPr>
                <p:cNvPr id="56" name="テキスト ボックス 55">
                  <a:extLst>
                    <a:ext uri="{FF2B5EF4-FFF2-40B4-BE49-F238E27FC236}">
                      <a16:creationId xmlns:a16="http://schemas.microsoft.com/office/drawing/2014/main" xmlns="" id="{1B55B6B1-1761-AD54-1D1D-AA0A60B62ABB}"/>
                    </a:ext>
                  </a:extLst>
                </p:cNvPr>
                <p:cNvSpPr txBox="1"/>
                <p:nvPr/>
              </p:nvSpPr>
              <p:spPr>
                <a:xfrm>
                  <a:off x="1040389" y="2954022"/>
                  <a:ext cx="4188250" cy="830997"/>
                </a:xfrm>
                <a:prstGeom prst="rect">
                  <a:avLst/>
                </a:prstGeom>
                <a:noFill/>
              </p:spPr>
              <p:txBody>
                <a:bodyPr wrap="square">
                  <a:spAutoFit/>
                </a:bodyPr>
                <a:lstStyle/>
                <a:p>
                  <a:pPr algn="l"/>
                  <a:r>
                    <a:rPr lang="ja-JP" altLang="en-US" sz="1200" b="1" i="0" dirty="0">
                      <a:solidFill>
                        <a:schemeClr val="tx1"/>
                      </a:solidFill>
                      <a:effectLst/>
                      <a:latin typeface="メイリオ" panose="020B0604030504040204" pitchFamily="50" charset="-128"/>
                      <a:ea typeface="メイリオ" panose="020B0604030504040204" pitchFamily="50" charset="-128"/>
                    </a:rPr>
                    <a:t>配布資料など、</a:t>
                  </a:r>
                  <a:r>
                    <a:rPr lang="ja-JP" altLang="en-US" sz="1200" b="1" i="0" dirty="0">
                      <a:solidFill>
                        <a:srgbClr val="FF6B00"/>
                      </a:solidFill>
                      <a:effectLst/>
                      <a:latin typeface="メイリオ" panose="020B0604030504040204" pitchFamily="50" charset="-128"/>
                      <a:ea typeface="メイリオ" panose="020B0604030504040204" pitchFamily="50" charset="-128"/>
                    </a:rPr>
                    <a:t>各自で読むことを前提とせず、代表者が必要な箇所を音読する</a:t>
                  </a:r>
                  <a:r>
                    <a:rPr lang="ja-JP" altLang="en-US" sz="1200" b="1" i="0" dirty="0">
                      <a:solidFill>
                        <a:schemeClr val="tx1"/>
                      </a:solidFill>
                      <a:effectLst/>
                      <a:latin typeface="メイリオ" panose="020B0604030504040204" pitchFamily="50" charset="-128"/>
                      <a:ea typeface="メイリオ" panose="020B0604030504040204" pitchFamily="50" charset="-128"/>
                    </a:rPr>
                    <a:t>ようにして</a:t>
                  </a:r>
                  <a:r>
                    <a:rPr lang="ja-JP" altLang="en-US" sz="1200" b="1" i="0" dirty="0" smtClean="0">
                      <a:solidFill>
                        <a:schemeClr val="tx1"/>
                      </a:solidFill>
                      <a:effectLst/>
                      <a:latin typeface="メイリオ" panose="020B0604030504040204" pitchFamily="50" charset="-128"/>
                      <a:ea typeface="メイリオ" panose="020B0604030504040204" pitchFamily="50" charset="-128"/>
                    </a:rPr>
                    <a:t>ください。</a:t>
                  </a:r>
                  <a:r>
                    <a:rPr lang="ja-JP" altLang="en-US" sz="1200" b="1" i="0" dirty="0">
                      <a:solidFill>
                        <a:schemeClr val="tx1"/>
                      </a:solidFill>
                      <a:effectLst/>
                      <a:latin typeface="メイリオ" panose="020B0604030504040204" pitchFamily="50" charset="-128"/>
                      <a:ea typeface="メイリオ" panose="020B0604030504040204" pitchFamily="50" charset="-128"/>
                    </a:rPr>
                    <a:t>全員で同じ内容を確認する効果もありますし</a:t>
                  </a:r>
                  <a:r>
                    <a:rPr lang="ja-JP" altLang="en-US" sz="1200" b="1" i="0" dirty="0" smtClean="0">
                      <a:solidFill>
                        <a:schemeClr val="tx1"/>
                      </a:solidFill>
                      <a:effectLst/>
                      <a:latin typeface="メイリオ" panose="020B0604030504040204" pitchFamily="50" charset="-128"/>
                      <a:ea typeface="メイリオ" panose="020B0604030504040204" pitchFamily="50" charset="-128"/>
                    </a:rPr>
                    <a:t>、読む</a:t>
                  </a:r>
                  <a:r>
                    <a:rPr lang="ja-JP" altLang="en-US" sz="1200" b="1" i="0" dirty="0">
                      <a:solidFill>
                        <a:schemeClr val="tx1"/>
                      </a:solidFill>
                      <a:effectLst/>
                      <a:latin typeface="メイリオ" panose="020B0604030504040204" pitchFamily="50" charset="-128"/>
                      <a:ea typeface="メイリオ" panose="020B0604030504040204" pitchFamily="50" charset="-128"/>
                    </a:rPr>
                    <a:t>速度は人によって違ったり、読むことが苦手な人</a:t>
                  </a:r>
                  <a:r>
                    <a:rPr lang="ja-JP" altLang="en-US" sz="1200" b="1" i="0" dirty="0" smtClean="0">
                      <a:solidFill>
                        <a:schemeClr val="tx1"/>
                      </a:solidFill>
                      <a:effectLst/>
                      <a:latin typeface="メイリオ" panose="020B0604030504040204" pitchFamily="50" charset="-128"/>
                      <a:ea typeface="メイリオ" panose="020B0604030504040204" pitchFamily="50" charset="-128"/>
                    </a:rPr>
                    <a:t>も</a:t>
                  </a:r>
                  <a:r>
                    <a:rPr lang="ja-JP" altLang="en-US" sz="1200" b="1" dirty="0">
                      <a:latin typeface="メイリオ" panose="020B0604030504040204" pitchFamily="50" charset="-128"/>
                      <a:ea typeface="メイリオ" panose="020B0604030504040204" pitchFamily="50" charset="-128"/>
                    </a:rPr>
                    <a:t>いらっしゃいます</a:t>
                  </a:r>
                  <a:r>
                    <a:rPr lang="ja-JP" altLang="en-US" sz="1200" b="1" i="0" dirty="0" smtClean="0">
                      <a:solidFill>
                        <a:schemeClr val="tx1"/>
                      </a:solidFill>
                      <a:effectLst/>
                      <a:latin typeface="メイリオ" panose="020B0604030504040204" pitchFamily="50" charset="-128"/>
                      <a:ea typeface="メイリオ" panose="020B0604030504040204" pitchFamily="50" charset="-128"/>
                    </a:rPr>
                    <a:t>。</a:t>
                  </a:r>
                  <a:endParaRPr lang="ja-JP" altLang="en-US" sz="1200" b="1" i="0" dirty="0">
                    <a:solidFill>
                      <a:schemeClr val="tx1"/>
                    </a:solidFill>
                    <a:effectLst/>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xmlns="" id="{BCF881A6-FD0F-1A68-3818-F3473489FFB4}"/>
                    </a:ext>
                  </a:extLst>
                </p:cNvPr>
                <p:cNvSpPr txBox="1"/>
                <p:nvPr/>
              </p:nvSpPr>
              <p:spPr>
                <a:xfrm>
                  <a:off x="1061258" y="2278158"/>
                  <a:ext cx="281609" cy="553998"/>
                </a:xfrm>
                <a:prstGeom prst="rect">
                  <a:avLst/>
                </a:prstGeom>
                <a:noFill/>
              </p:spPr>
              <p:txBody>
                <a:bodyPr wrap="square">
                  <a:spAutoFit/>
                </a:bodyPr>
                <a:lstStyle/>
                <a:p>
                  <a:pPr algn="ctr"/>
                  <a:r>
                    <a:rPr lang="ja-JP" altLang="en-US" sz="3000" b="1" dirty="0">
                      <a:solidFill>
                        <a:schemeClr val="bg1"/>
                      </a:solidFill>
                      <a:latin typeface="メイリオ" panose="020B0604030504040204" pitchFamily="50" charset="-128"/>
                      <a:ea typeface="メイリオ" panose="020B0604030504040204" pitchFamily="50" charset="-128"/>
                    </a:rPr>
                    <a:t>1</a:t>
                  </a:r>
                </a:p>
              </p:txBody>
            </p:sp>
          </p:grpSp>
        </p:grpSp>
        <p:cxnSp>
          <p:nvCxnSpPr>
            <p:cNvPr id="19" name="直線コネクタ 18">
              <a:extLst>
                <a:ext uri="{FF2B5EF4-FFF2-40B4-BE49-F238E27FC236}">
                  <a16:creationId xmlns:a16="http://schemas.microsoft.com/office/drawing/2014/main" xmlns="" id="{F1FCBE58-8679-42B7-3DD0-095970C77F14}"/>
                </a:ext>
              </a:extLst>
            </p:cNvPr>
            <p:cNvCxnSpPr>
              <a:cxnSpLocks/>
            </p:cNvCxnSpPr>
            <p:nvPr/>
          </p:nvCxnSpPr>
          <p:spPr>
            <a:xfrm>
              <a:off x="1000206" y="2868313"/>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7" name="グループ化 86">
            <a:extLst>
              <a:ext uri="{FF2B5EF4-FFF2-40B4-BE49-F238E27FC236}">
                <a16:creationId xmlns:a16="http://schemas.microsoft.com/office/drawing/2014/main" xmlns="" id="{4716FE82-5220-7411-9AE1-03902EA1BD9F}"/>
              </a:ext>
            </a:extLst>
          </p:cNvPr>
          <p:cNvGrpSpPr/>
          <p:nvPr/>
        </p:nvGrpSpPr>
        <p:grpSpPr>
          <a:xfrm>
            <a:off x="5744986" y="2713397"/>
            <a:ext cx="4255714" cy="553998"/>
            <a:chOff x="983942" y="2335111"/>
            <a:chExt cx="4255714" cy="553998"/>
          </a:xfrm>
        </p:grpSpPr>
        <p:grpSp>
          <p:nvGrpSpPr>
            <p:cNvPr id="88" name="グループ化 87">
              <a:extLst>
                <a:ext uri="{FF2B5EF4-FFF2-40B4-BE49-F238E27FC236}">
                  <a16:creationId xmlns:a16="http://schemas.microsoft.com/office/drawing/2014/main" xmlns="" id="{3FCBFC6F-C2A7-1E40-A062-5AA12C5DE67A}"/>
                </a:ext>
              </a:extLst>
            </p:cNvPr>
            <p:cNvGrpSpPr/>
            <p:nvPr/>
          </p:nvGrpSpPr>
          <p:grpSpPr>
            <a:xfrm>
              <a:off x="983942" y="2335111"/>
              <a:ext cx="448415" cy="553998"/>
              <a:chOff x="983942" y="2335111"/>
              <a:chExt cx="448415" cy="553998"/>
            </a:xfrm>
          </p:grpSpPr>
          <p:sp>
            <p:nvSpPr>
              <p:cNvPr id="90" name="円/楕円 89">
                <a:extLst>
                  <a:ext uri="{FF2B5EF4-FFF2-40B4-BE49-F238E27FC236}">
                    <a16:creationId xmlns:a16="http://schemas.microsoft.com/office/drawing/2014/main" xmlns="" id="{FC45945D-CA74-02FE-FD84-2D887B07FF20}"/>
                  </a:ext>
                </a:extLst>
              </p:cNvPr>
              <p:cNvSpPr/>
              <p:nvPr/>
            </p:nvSpPr>
            <p:spPr>
              <a:xfrm>
                <a:off x="983942" y="2337515"/>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メイリオ" panose="020B0604030504040204" pitchFamily="50" charset="-128"/>
                  <a:ea typeface="メイリオ" panose="020B0604030504040204" pitchFamily="50" charset="-128"/>
                </a:endParaRPr>
              </a:p>
            </p:txBody>
          </p:sp>
          <p:sp>
            <p:nvSpPr>
              <p:cNvPr id="94" name="テキスト ボックス 93">
                <a:extLst>
                  <a:ext uri="{FF2B5EF4-FFF2-40B4-BE49-F238E27FC236}">
                    <a16:creationId xmlns:a16="http://schemas.microsoft.com/office/drawing/2014/main" xmlns="" id="{28EE4891-236D-905A-6968-97C268593887}"/>
                  </a:ext>
                </a:extLst>
              </p:cNvPr>
              <p:cNvSpPr txBox="1"/>
              <p:nvPr/>
            </p:nvSpPr>
            <p:spPr>
              <a:xfrm>
                <a:off x="1083293" y="2335111"/>
                <a:ext cx="245002" cy="553998"/>
              </a:xfrm>
              <a:prstGeom prst="rect">
                <a:avLst/>
              </a:prstGeom>
              <a:noFill/>
            </p:spPr>
            <p:txBody>
              <a:bodyPr wrap="square">
                <a:spAutoFit/>
              </a:bodyPr>
              <a:lstStyle/>
              <a:p>
                <a:pPr algn="ctr"/>
                <a:r>
                  <a:rPr lang="en-US" altLang="ja-JP" sz="3000" b="1" dirty="0">
                    <a:solidFill>
                      <a:schemeClr val="bg1"/>
                    </a:solidFill>
                    <a:latin typeface="メイリオ" panose="020B0604030504040204" pitchFamily="50" charset="-128"/>
                    <a:ea typeface="メイリオ" panose="020B0604030504040204" pitchFamily="50" charset="-128"/>
                  </a:rPr>
                  <a:t>2</a:t>
                </a:r>
                <a:endParaRPr lang="ja-JP" altLang="en-US" sz="3000" b="1" dirty="0">
                  <a:solidFill>
                    <a:schemeClr val="bg1"/>
                  </a:solidFill>
                  <a:latin typeface="メイリオ" panose="020B0604030504040204" pitchFamily="50" charset="-128"/>
                  <a:ea typeface="メイリオ" panose="020B0604030504040204" pitchFamily="50" charset="-128"/>
                </a:endParaRPr>
              </a:p>
            </p:txBody>
          </p:sp>
        </p:grpSp>
        <p:cxnSp>
          <p:nvCxnSpPr>
            <p:cNvPr id="89" name="直線コネクタ 88">
              <a:extLst>
                <a:ext uri="{FF2B5EF4-FFF2-40B4-BE49-F238E27FC236}">
                  <a16:creationId xmlns:a16="http://schemas.microsoft.com/office/drawing/2014/main" xmlns="" id="{54E49C83-2CE6-4F20-ED25-BFDCC5DFFDD7}"/>
                </a:ext>
              </a:extLst>
            </p:cNvPr>
            <p:cNvCxnSpPr>
              <a:cxnSpLocks/>
            </p:cNvCxnSpPr>
            <p:nvPr/>
          </p:nvCxnSpPr>
          <p:spPr>
            <a:xfrm>
              <a:off x="1000206" y="2863959"/>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96" name="グループ化 95">
            <a:extLst>
              <a:ext uri="{FF2B5EF4-FFF2-40B4-BE49-F238E27FC236}">
                <a16:creationId xmlns:a16="http://schemas.microsoft.com/office/drawing/2014/main" xmlns="" id="{3BE5571C-20CC-ACCB-AA05-9F000C9A54F3}"/>
              </a:ext>
            </a:extLst>
          </p:cNvPr>
          <p:cNvGrpSpPr/>
          <p:nvPr/>
        </p:nvGrpSpPr>
        <p:grpSpPr>
          <a:xfrm>
            <a:off x="917577" y="4628291"/>
            <a:ext cx="4582583" cy="2521269"/>
            <a:chOff x="983942" y="2279172"/>
            <a:chExt cx="4582583" cy="2521269"/>
          </a:xfrm>
        </p:grpSpPr>
        <p:grpSp>
          <p:nvGrpSpPr>
            <p:cNvPr id="97" name="グループ化 96">
              <a:extLst>
                <a:ext uri="{FF2B5EF4-FFF2-40B4-BE49-F238E27FC236}">
                  <a16:creationId xmlns:a16="http://schemas.microsoft.com/office/drawing/2014/main" xmlns="" id="{F62F3253-556F-AAA1-50AA-46A6FCD1023B}"/>
                </a:ext>
              </a:extLst>
            </p:cNvPr>
            <p:cNvGrpSpPr/>
            <p:nvPr/>
          </p:nvGrpSpPr>
          <p:grpSpPr>
            <a:xfrm>
              <a:off x="983942" y="2279172"/>
              <a:ext cx="4582583" cy="2521269"/>
              <a:chOff x="983942" y="2279172"/>
              <a:chExt cx="4582583" cy="2521269"/>
            </a:xfrm>
          </p:grpSpPr>
          <p:sp>
            <p:nvSpPr>
              <p:cNvPr id="99" name="円/楕円 98">
                <a:extLst>
                  <a:ext uri="{FF2B5EF4-FFF2-40B4-BE49-F238E27FC236}">
                    <a16:creationId xmlns:a16="http://schemas.microsoft.com/office/drawing/2014/main" xmlns="" id="{25D0577A-A718-29F4-B518-747486F4ED0B}"/>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メイリオ" panose="020B0604030504040204" pitchFamily="50" charset="-128"/>
                  <a:ea typeface="メイリオ" panose="020B0604030504040204" pitchFamily="50" charset="-128"/>
                </a:endParaRPr>
              </a:p>
            </p:txBody>
          </p:sp>
          <p:grpSp>
            <p:nvGrpSpPr>
              <p:cNvPr id="100" name="グループ化 99">
                <a:extLst>
                  <a:ext uri="{FF2B5EF4-FFF2-40B4-BE49-F238E27FC236}">
                    <a16:creationId xmlns:a16="http://schemas.microsoft.com/office/drawing/2014/main" xmlns="" id="{F6C43A0F-29B7-A275-018A-B42C695E6F25}"/>
                  </a:ext>
                </a:extLst>
              </p:cNvPr>
              <p:cNvGrpSpPr/>
              <p:nvPr/>
            </p:nvGrpSpPr>
            <p:grpSpPr>
              <a:xfrm>
                <a:off x="1033056" y="2279172"/>
                <a:ext cx="4533469" cy="2521269"/>
                <a:chOff x="1033056" y="2279172"/>
                <a:chExt cx="4533469" cy="2521269"/>
              </a:xfrm>
            </p:grpSpPr>
            <p:sp>
              <p:nvSpPr>
                <p:cNvPr id="101" name="テキスト ボックス 100">
                  <a:extLst>
                    <a:ext uri="{FF2B5EF4-FFF2-40B4-BE49-F238E27FC236}">
                      <a16:creationId xmlns:a16="http://schemas.microsoft.com/office/drawing/2014/main" xmlns="" id="{ECDC2A66-94F7-1132-A112-338B73A4EF6E}"/>
                    </a:ext>
                  </a:extLst>
                </p:cNvPr>
                <p:cNvSpPr txBox="1"/>
                <p:nvPr/>
              </p:nvSpPr>
              <p:spPr>
                <a:xfrm>
                  <a:off x="1468143" y="2419782"/>
                  <a:ext cx="4098382" cy="369332"/>
                </a:xfrm>
                <a:prstGeom prst="rect">
                  <a:avLst/>
                </a:prstGeom>
                <a:noFill/>
              </p:spPr>
              <p:txBody>
                <a:bodyPr wrap="square">
                  <a:spAutoFit/>
                </a:bodyPr>
                <a:lstStyle/>
                <a:p>
                  <a:pPr algn="l"/>
                  <a:r>
                    <a:rPr lang="ja-JP" altLang="en-US" sz="1800" b="1" i="0" dirty="0">
                      <a:solidFill>
                        <a:schemeClr val="tx1"/>
                      </a:solidFill>
                      <a:effectLst/>
                      <a:latin typeface="メイリオ" panose="020B0604030504040204" pitchFamily="50" charset="-128"/>
                      <a:ea typeface="メイリオ" panose="020B0604030504040204" pitchFamily="50" charset="-128"/>
                    </a:rPr>
                    <a:t>名前をたくさん使う</a:t>
                  </a:r>
                </a:p>
              </p:txBody>
            </p:sp>
            <p:sp>
              <p:nvSpPr>
                <p:cNvPr id="102" name="テキスト ボックス 101">
                  <a:extLst>
                    <a:ext uri="{FF2B5EF4-FFF2-40B4-BE49-F238E27FC236}">
                      <a16:creationId xmlns:a16="http://schemas.microsoft.com/office/drawing/2014/main" xmlns="" id="{443A86EF-1ECC-8F40-1C82-FAA4ABB0AF34}"/>
                    </a:ext>
                  </a:extLst>
                </p:cNvPr>
                <p:cNvSpPr txBox="1"/>
                <p:nvPr/>
              </p:nvSpPr>
              <p:spPr>
                <a:xfrm>
                  <a:off x="1033056" y="3046115"/>
                  <a:ext cx="4206600" cy="1754326"/>
                </a:xfrm>
                <a:prstGeom prst="rect">
                  <a:avLst/>
                </a:prstGeom>
                <a:noFill/>
              </p:spPr>
              <p:txBody>
                <a:bodyPr wrap="square">
                  <a:spAutoFit/>
                </a:bodyPr>
                <a:lstStyle/>
                <a:p>
                  <a:pPr algn="l"/>
                  <a:r>
                    <a:rPr lang="ja-JP" altLang="en-US" sz="1200" b="1" i="0" dirty="0">
                      <a:solidFill>
                        <a:schemeClr val="tx1"/>
                      </a:solidFill>
                      <a:effectLst/>
                      <a:latin typeface="メイリオ" panose="020B0604030504040204" pitchFamily="50" charset="-128"/>
                      <a:ea typeface="メイリオ" panose="020B0604030504040204" pitchFamily="50" charset="-128"/>
                    </a:rPr>
                    <a:t>視覚障害者の多くは、髪型や服装で人を覚えることができません。</a:t>
                  </a:r>
                  <a:r>
                    <a:rPr lang="ja-JP" altLang="en-US" sz="1200" b="1" i="0" dirty="0">
                      <a:solidFill>
                        <a:srgbClr val="FF6B00"/>
                      </a:solidFill>
                      <a:effectLst/>
                      <a:latin typeface="メイリオ" panose="020B0604030504040204" pitchFamily="50" charset="-128"/>
                      <a:ea typeface="メイリオ" panose="020B0604030504040204" pitchFamily="50" charset="-128"/>
                    </a:rPr>
                    <a:t>誰である</a:t>
                  </a:r>
                  <a:r>
                    <a:rPr lang="ja-JP" altLang="en-US" sz="1200" b="1" i="0" dirty="0" smtClean="0">
                      <a:solidFill>
                        <a:srgbClr val="FF6B00"/>
                      </a:solidFill>
                      <a:effectLst/>
                      <a:latin typeface="メイリオ" panose="020B0604030504040204" pitchFamily="50" charset="-128"/>
                      <a:ea typeface="メイリオ" panose="020B0604030504040204" pitchFamily="50" charset="-128"/>
                    </a:rPr>
                    <a:t>かお話ししながら</a:t>
                  </a:r>
                  <a:r>
                    <a:rPr lang="ja-JP" altLang="en-US" sz="1200" b="1" i="0" dirty="0">
                      <a:solidFill>
                        <a:srgbClr val="FF6B00"/>
                      </a:solidFill>
                      <a:effectLst/>
                      <a:latin typeface="メイリオ" panose="020B0604030504040204" pitchFamily="50" charset="-128"/>
                      <a:ea typeface="メイリオ" panose="020B0604030504040204" pitchFamily="50" charset="-128"/>
                    </a:rPr>
                    <a:t>声を覚えます。</a:t>
                  </a:r>
                  <a:r>
                    <a:rPr lang="ja-JP" altLang="en-US" sz="1200" b="1" i="0" dirty="0">
                      <a:solidFill>
                        <a:schemeClr val="tx1"/>
                      </a:solidFill>
                      <a:effectLst/>
                      <a:latin typeface="メイリオ" panose="020B0604030504040204" pitchFamily="50" charset="-128"/>
                      <a:ea typeface="メイリオ" panose="020B0604030504040204" pitchFamily="50" charset="-128"/>
                    </a:rPr>
                    <a:t>参加者お互いが出会ったばかりであれば、</a:t>
                  </a:r>
                  <a:r>
                    <a:rPr lang="ja-JP" altLang="en-US" sz="1200" b="1" i="0" dirty="0">
                      <a:solidFill>
                        <a:srgbClr val="FF6B00"/>
                      </a:solidFill>
                      <a:effectLst/>
                      <a:latin typeface="メイリオ" panose="020B0604030504040204" pitchFamily="50" charset="-128"/>
                      <a:ea typeface="メイリオ" panose="020B0604030504040204" pitchFamily="50" charset="-128"/>
                    </a:rPr>
                    <a:t>発言の冒頭で名乗る</a:t>
                  </a:r>
                  <a:r>
                    <a:rPr lang="ja-JP" altLang="en-US" sz="1200" b="1" i="0" dirty="0">
                      <a:solidFill>
                        <a:schemeClr val="tx1"/>
                      </a:solidFill>
                      <a:effectLst/>
                      <a:latin typeface="メイリオ" panose="020B0604030504040204" pitchFamily="50" charset="-128"/>
                      <a:ea typeface="メイリオ" panose="020B0604030504040204" pitchFamily="50" charset="-128"/>
                    </a:rPr>
                    <a:t>と誰が発言しているのか明確になります。また、</a:t>
                  </a:r>
                  <a:r>
                    <a:rPr lang="ja-JP" altLang="en-US" sz="1200" b="1" i="0" dirty="0">
                      <a:solidFill>
                        <a:srgbClr val="FF6B00"/>
                      </a:solidFill>
                      <a:effectLst/>
                      <a:latin typeface="メイリオ" panose="020B0604030504040204" pitchFamily="50" charset="-128"/>
                      <a:ea typeface="メイリオ" panose="020B0604030504040204" pitchFamily="50" charset="-128"/>
                    </a:rPr>
                    <a:t>相手の名前を呼んでから</a:t>
                  </a:r>
                  <a:r>
                    <a:rPr lang="ja-JP" altLang="en-US" sz="1200" b="1" dirty="0">
                      <a:solidFill>
                        <a:srgbClr val="FF6B00"/>
                      </a:solidFill>
                      <a:latin typeface="メイリオ" panose="020B0604030504040204" pitchFamily="50" charset="-128"/>
                      <a:ea typeface="メイリオ" panose="020B0604030504040204" pitchFamily="50" charset="-128"/>
                    </a:rPr>
                    <a:t>話す</a:t>
                  </a:r>
                  <a:r>
                    <a:rPr lang="ja-JP" altLang="en-US" sz="1200" b="1" i="0" dirty="0">
                      <a:solidFill>
                        <a:schemeClr val="tx1"/>
                      </a:solidFill>
                      <a:effectLst/>
                      <a:latin typeface="メイリオ" panose="020B0604030504040204" pitchFamily="50" charset="-128"/>
                      <a:ea typeface="メイリオ" panose="020B0604030504040204" pitchFamily="50" charset="-128"/>
                    </a:rPr>
                    <a:t>ことで呼ばれた側は自分に対して話しかけられていることがわかりやすくなります。</a:t>
                  </a:r>
                </a:p>
                <a:p>
                  <a:pPr algn="l"/>
                  <a:r>
                    <a:rPr lang="ja-JP" altLang="en-US" sz="1200" b="1" i="0" dirty="0">
                      <a:solidFill>
                        <a:schemeClr val="tx1"/>
                      </a:solidFill>
                      <a:effectLst/>
                      <a:latin typeface="メイリオ" panose="020B0604030504040204" pitchFamily="50" charset="-128"/>
                      <a:ea typeface="メイリオ" panose="020B0604030504040204" pitchFamily="50" charset="-128"/>
                    </a:rPr>
                    <a:t>例：「△△です。ボイスオーバーについて調べたことを発表します。」「○○さん、おはようございます。□□です。」</a:t>
                  </a:r>
                  <a:endParaRPr lang="en-US" altLang="ja-JP" sz="1200" b="1" i="0" dirty="0">
                    <a:solidFill>
                      <a:schemeClr val="tx1"/>
                    </a:solidFill>
                    <a:effectLst/>
                    <a:latin typeface="メイリオ" panose="020B0604030504040204" pitchFamily="50" charset="-128"/>
                    <a:ea typeface="メイリオ" panose="020B0604030504040204" pitchFamily="50" charset="-128"/>
                  </a:endParaRPr>
                </a:p>
              </p:txBody>
            </p:sp>
            <p:sp>
              <p:nvSpPr>
                <p:cNvPr id="103" name="テキスト ボックス 102">
                  <a:extLst>
                    <a:ext uri="{FF2B5EF4-FFF2-40B4-BE49-F238E27FC236}">
                      <a16:creationId xmlns:a16="http://schemas.microsoft.com/office/drawing/2014/main" xmlns="" id="{71C5E072-B44C-9E0B-5075-EB210A036C59}"/>
                    </a:ext>
                  </a:extLst>
                </p:cNvPr>
                <p:cNvSpPr txBox="1"/>
                <p:nvPr/>
              </p:nvSpPr>
              <p:spPr>
                <a:xfrm>
                  <a:off x="1072275" y="2279172"/>
                  <a:ext cx="281609" cy="553998"/>
                </a:xfrm>
                <a:prstGeom prst="rect">
                  <a:avLst/>
                </a:prstGeom>
                <a:noFill/>
              </p:spPr>
              <p:txBody>
                <a:bodyPr wrap="square">
                  <a:spAutoFit/>
                </a:bodyPr>
                <a:lstStyle/>
                <a:p>
                  <a:pPr algn="ctr"/>
                  <a:r>
                    <a:rPr lang="en-US" altLang="ja-JP" sz="3000" b="1" dirty="0">
                      <a:solidFill>
                        <a:schemeClr val="bg1"/>
                      </a:solidFill>
                      <a:latin typeface="メイリオ" panose="020B0604030504040204" pitchFamily="50" charset="-128"/>
                      <a:ea typeface="メイリオ" panose="020B0604030504040204" pitchFamily="50" charset="-128"/>
                    </a:rPr>
                    <a:t>3</a:t>
                  </a:r>
                  <a:endParaRPr lang="ja-JP" altLang="en-US" sz="3000" b="1" dirty="0">
                    <a:solidFill>
                      <a:schemeClr val="bg1"/>
                    </a:solidFill>
                    <a:latin typeface="メイリオ" panose="020B0604030504040204" pitchFamily="50" charset="-128"/>
                    <a:ea typeface="メイリオ" panose="020B0604030504040204" pitchFamily="50" charset="-128"/>
                  </a:endParaRPr>
                </a:p>
              </p:txBody>
            </p:sp>
          </p:grpSp>
        </p:grpSp>
        <p:cxnSp>
          <p:nvCxnSpPr>
            <p:cNvPr id="98" name="直線コネクタ 97">
              <a:extLst>
                <a:ext uri="{FF2B5EF4-FFF2-40B4-BE49-F238E27FC236}">
                  <a16:creationId xmlns:a16="http://schemas.microsoft.com/office/drawing/2014/main" xmlns="" id="{58C4D5D7-C3C3-D558-978D-5DC07BC5BFAC}"/>
                </a:ext>
              </a:extLst>
            </p:cNvPr>
            <p:cNvCxnSpPr>
              <a:cxnSpLocks/>
            </p:cNvCxnSpPr>
            <p:nvPr/>
          </p:nvCxnSpPr>
          <p:spPr>
            <a:xfrm>
              <a:off x="1000206" y="2938530"/>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105" name="グループ化 104">
            <a:extLst>
              <a:ext uri="{FF2B5EF4-FFF2-40B4-BE49-F238E27FC236}">
                <a16:creationId xmlns:a16="http://schemas.microsoft.com/office/drawing/2014/main" xmlns="" id="{06E4A4D7-FE96-AA64-4C6B-E74C7B8A9DB4}"/>
              </a:ext>
            </a:extLst>
          </p:cNvPr>
          <p:cNvGrpSpPr/>
          <p:nvPr/>
        </p:nvGrpSpPr>
        <p:grpSpPr>
          <a:xfrm>
            <a:off x="5610691" y="4630352"/>
            <a:ext cx="4664939" cy="1970094"/>
            <a:chOff x="928913" y="2285493"/>
            <a:chExt cx="4664939" cy="1970094"/>
          </a:xfrm>
        </p:grpSpPr>
        <p:grpSp>
          <p:nvGrpSpPr>
            <p:cNvPr id="106" name="グループ化 105">
              <a:extLst>
                <a:ext uri="{FF2B5EF4-FFF2-40B4-BE49-F238E27FC236}">
                  <a16:creationId xmlns:a16="http://schemas.microsoft.com/office/drawing/2014/main" xmlns="" id="{36C9B657-8548-0F69-F941-88DF3E398A93}"/>
                </a:ext>
              </a:extLst>
            </p:cNvPr>
            <p:cNvGrpSpPr/>
            <p:nvPr/>
          </p:nvGrpSpPr>
          <p:grpSpPr>
            <a:xfrm>
              <a:off x="928913" y="2285493"/>
              <a:ext cx="4664939" cy="1970094"/>
              <a:chOff x="928913" y="2285493"/>
              <a:chExt cx="4664939" cy="1970094"/>
            </a:xfrm>
          </p:grpSpPr>
          <p:sp>
            <p:nvSpPr>
              <p:cNvPr id="108" name="円/楕円 107">
                <a:extLst>
                  <a:ext uri="{FF2B5EF4-FFF2-40B4-BE49-F238E27FC236}">
                    <a16:creationId xmlns:a16="http://schemas.microsoft.com/office/drawing/2014/main" xmlns="" id="{F8D0E1D7-46F0-0CEE-4430-12B659688B6A}"/>
                  </a:ext>
                </a:extLst>
              </p:cNvPr>
              <p:cNvSpPr/>
              <p:nvPr/>
            </p:nvSpPr>
            <p:spPr>
              <a:xfrm>
                <a:off x="1009125"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メイリオ" panose="020B0604030504040204" pitchFamily="50" charset="-128"/>
                  <a:ea typeface="メイリオ" panose="020B0604030504040204" pitchFamily="50" charset="-128"/>
                </a:endParaRPr>
              </a:p>
            </p:txBody>
          </p:sp>
          <p:grpSp>
            <p:nvGrpSpPr>
              <p:cNvPr id="109" name="グループ化 108">
                <a:extLst>
                  <a:ext uri="{FF2B5EF4-FFF2-40B4-BE49-F238E27FC236}">
                    <a16:creationId xmlns:a16="http://schemas.microsoft.com/office/drawing/2014/main" xmlns="" id="{4945A47D-A8E7-5F62-F1CF-56013995947C}"/>
                  </a:ext>
                </a:extLst>
              </p:cNvPr>
              <p:cNvGrpSpPr/>
              <p:nvPr/>
            </p:nvGrpSpPr>
            <p:grpSpPr>
              <a:xfrm>
                <a:off x="928913" y="2285493"/>
                <a:ext cx="4664939" cy="1970094"/>
                <a:chOff x="928913" y="2285493"/>
                <a:chExt cx="4664939" cy="1970094"/>
              </a:xfrm>
            </p:grpSpPr>
            <p:sp>
              <p:nvSpPr>
                <p:cNvPr id="110" name="テキスト ボックス 109">
                  <a:extLst>
                    <a:ext uri="{FF2B5EF4-FFF2-40B4-BE49-F238E27FC236}">
                      <a16:creationId xmlns:a16="http://schemas.microsoft.com/office/drawing/2014/main" xmlns="" id="{64EE0695-6AB1-ADCA-1DBA-3599CBE5EA89}"/>
                    </a:ext>
                  </a:extLst>
                </p:cNvPr>
                <p:cNvSpPr txBox="1"/>
                <p:nvPr/>
              </p:nvSpPr>
              <p:spPr>
                <a:xfrm>
                  <a:off x="1495470" y="2431851"/>
                  <a:ext cx="4098382" cy="369332"/>
                </a:xfrm>
                <a:prstGeom prst="rect">
                  <a:avLst/>
                </a:prstGeom>
                <a:noFill/>
              </p:spPr>
              <p:txBody>
                <a:bodyPr wrap="square">
                  <a:spAutoFit/>
                </a:bodyPr>
                <a:lstStyle/>
                <a:p>
                  <a:pPr algn="l"/>
                  <a:r>
                    <a:rPr lang="ja-JP" altLang="en-US" b="1" i="0" dirty="0">
                      <a:effectLst/>
                      <a:latin typeface="メイリオ" panose="020B0604030504040204" pitchFamily="50" charset="-128"/>
                      <a:ea typeface="メイリオ" panose="020B0604030504040204" pitchFamily="50" charset="-128"/>
                    </a:rPr>
                    <a:t>その他歩行時や着席時</a:t>
                  </a:r>
                </a:p>
              </p:txBody>
            </p:sp>
            <p:sp>
              <p:nvSpPr>
                <p:cNvPr id="111" name="テキスト ボックス 110">
                  <a:extLst>
                    <a:ext uri="{FF2B5EF4-FFF2-40B4-BE49-F238E27FC236}">
                      <a16:creationId xmlns:a16="http://schemas.microsoft.com/office/drawing/2014/main" xmlns="" id="{37A69268-1EF5-E697-0ED7-5E4444999281}"/>
                    </a:ext>
                  </a:extLst>
                </p:cNvPr>
                <p:cNvSpPr txBox="1"/>
                <p:nvPr/>
              </p:nvSpPr>
              <p:spPr>
                <a:xfrm>
                  <a:off x="928913" y="3055258"/>
                  <a:ext cx="4524783" cy="1200329"/>
                </a:xfrm>
                <a:prstGeom prst="rect">
                  <a:avLst/>
                </a:prstGeom>
                <a:noFill/>
              </p:spPr>
              <p:txBody>
                <a:bodyPr wrap="square">
                  <a:spAutoFit/>
                </a:bodyPr>
                <a:lstStyle/>
                <a:p>
                  <a:pPr algn="l"/>
                  <a:r>
                    <a:rPr lang="ja-JP" altLang="en-US" sz="1200" b="1" i="0" dirty="0">
                      <a:effectLst/>
                      <a:latin typeface="メイリオ" panose="020B0604030504040204" pitchFamily="50" charset="-128"/>
                      <a:ea typeface="メイリオ" panose="020B0604030504040204" pitchFamily="50" charset="-128"/>
                    </a:rPr>
                    <a:t>こちらもご活用ください。</a:t>
                  </a:r>
                </a:p>
                <a:p>
                  <a:pPr algn="l"/>
                  <a:r>
                    <a:rPr lang="ja-JP" altLang="en-US" sz="1200" b="1" i="0" dirty="0">
                      <a:effectLst/>
                      <a:latin typeface="メイリオ" panose="020B0604030504040204" pitchFamily="50" charset="-128"/>
                      <a:ea typeface="メイリオ" panose="020B0604030504040204" pitchFamily="50" charset="-128"/>
                    </a:rPr>
                    <a:t>「いっしょに歩こう」目の不自由な人の誘導方法を簡単にまとめたリーフレットがダウンロードできます。</a:t>
                  </a:r>
                  <a:endParaRPr lang="en-US" altLang="ja-JP" sz="1200" b="1" i="0" dirty="0">
                    <a:effectLst/>
                    <a:latin typeface="メイリオ" panose="020B0604030504040204" pitchFamily="50" charset="-128"/>
                    <a:ea typeface="メイリオ" panose="020B0604030504040204" pitchFamily="50" charset="-128"/>
                  </a:endParaRPr>
                </a:p>
                <a:p>
                  <a:pPr algn="l"/>
                  <a:endParaRPr lang="en-US" altLang="ja-JP" sz="1200" b="1" dirty="0">
                    <a:latin typeface="メイリオ" panose="020B0604030504040204" pitchFamily="50" charset="-128"/>
                    <a:ea typeface="メイリオ" panose="020B0604030504040204" pitchFamily="50" charset="-128"/>
                    <a:hlinkClick r:id="rId2"/>
                  </a:endParaRPr>
                </a:p>
                <a:p>
                  <a:pPr algn="l"/>
                  <a:r>
                    <a:rPr lang="ja-JP" altLang="en-US" sz="1200" b="1" dirty="0">
                      <a:effectLst/>
                      <a:latin typeface="メイリオ" panose="020B0604030504040204" pitchFamily="50" charset="-128"/>
                      <a:ea typeface="メイリオ" panose="020B0604030504040204" pitchFamily="50" charset="-128"/>
                    </a:rPr>
                    <a:t>（</a:t>
                  </a:r>
                  <a:r>
                    <a:rPr lang="en-US" altLang="ja-JP" sz="1200" b="1" dirty="0">
                      <a:effectLst/>
                      <a:latin typeface="メイリオ" panose="020B0604030504040204" pitchFamily="50" charset="-128"/>
                      <a:ea typeface="メイリオ" panose="020B0604030504040204" pitchFamily="50" charset="-128"/>
                    </a:rPr>
                    <a:t>https://www.nittento.or.jp/news/koekake.html</a:t>
                  </a:r>
                  <a:r>
                    <a:rPr lang="ja-JP" altLang="en-US" sz="1200" b="1" dirty="0">
                      <a:effectLst/>
                      <a:latin typeface="メイリオ" panose="020B0604030504040204" pitchFamily="50" charset="-128"/>
                      <a:ea typeface="メイリオ" panose="020B0604030504040204" pitchFamily="50" charset="-128"/>
                    </a:rPr>
                    <a:t>）</a:t>
                  </a:r>
                  <a:endParaRPr lang="en-US" altLang="ja-JP" sz="1200" b="1" dirty="0">
                    <a:effectLst/>
                    <a:latin typeface="メイリオ" panose="020B0604030504040204" pitchFamily="50" charset="-128"/>
                    <a:ea typeface="メイリオ" panose="020B0604030504040204" pitchFamily="50" charset="-128"/>
                  </a:endParaRPr>
                </a:p>
                <a:p>
                  <a:pPr algn="l"/>
                  <a:endParaRPr lang="en-US" altLang="ja-JP" sz="1200" b="1" i="0" dirty="0">
                    <a:effectLst/>
                    <a:latin typeface="メイリオ" panose="020B0604030504040204" pitchFamily="50" charset="-128"/>
                    <a:ea typeface="メイリオ" panose="020B0604030504040204" pitchFamily="50" charset="-128"/>
                  </a:endParaRPr>
                </a:p>
              </p:txBody>
            </p:sp>
            <p:sp>
              <p:nvSpPr>
                <p:cNvPr id="112" name="テキスト ボックス 111">
                  <a:extLst>
                    <a:ext uri="{FF2B5EF4-FFF2-40B4-BE49-F238E27FC236}">
                      <a16:creationId xmlns:a16="http://schemas.microsoft.com/office/drawing/2014/main" xmlns="" id="{94550107-A600-D50A-04D1-64D0218E8FC8}"/>
                    </a:ext>
                  </a:extLst>
                </p:cNvPr>
                <p:cNvSpPr txBox="1"/>
                <p:nvPr/>
              </p:nvSpPr>
              <p:spPr>
                <a:xfrm>
                  <a:off x="1075211" y="2285493"/>
                  <a:ext cx="281609" cy="553998"/>
                </a:xfrm>
                <a:prstGeom prst="rect">
                  <a:avLst/>
                </a:prstGeom>
                <a:noFill/>
              </p:spPr>
              <p:txBody>
                <a:bodyPr wrap="square">
                  <a:spAutoFit/>
                </a:bodyPr>
                <a:lstStyle/>
                <a:p>
                  <a:pPr algn="ctr"/>
                  <a:r>
                    <a:rPr lang="en-US" altLang="ja-JP" sz="3000" b="1" dirty="0">
                      <a:solidFill>
                        <a:schemeClr val="bg1"/>
                      </a:solidFill>
                      <a:latin typeface="メイリオ" panose="020B0604030504040204" pitchFamily="50" charset="-128"/>
                      <a:ea typeface="メイリオ" panose="020B0604030504040204" pitchFamily="50" charset="-128"/>
                    </a:rPr>
                    <a:t>4</a:t>
                  </a:r>
                  <a:endParaRPr lang="ja-JP" altLang="en-US" sz="3000" b="1" dirty="0">
                    <a:solidFill>
                      <a:schemeClr val="bg1"/>
                    </a:solidFill>
                    <a:latin typeface="メイリオ" panose="020B0604030504040204" pitchFamily="50" charset="-128"/>
                    <a:ea typeface="メイリオ" panose="020B0604030504040204" pitchFamily="50" charset="-128"/>
                  </a:endParaRPr>
                </a:p>
              </p:txBody>
            </p:sp>
          </p:grpSp>
        </p:grpSp>
        <p:cxnSp>
          <p:nvCxnSpPr>
            <p:cNvPr id="107" name="直線コネクタ 106">
              <a:extLst>
                <a:ext uri="{FF2B5EF4-FFF2-40B4-BE49-F238E27FC236}">
                  <a16:creationId xmlns:a16="http://schemas.microsoft.com/office/drawing/2014/main" xmlns="" id="{DD117CB7-D8B1-BF4E-1A58-A97D216AF15C}"/>
                </a:ext>
              </a:extLst>
            </p:cNvPr>
            <p:cNvCxnSpPr>
              <a:cxnSpLocks/>
            </p:cNvCxnSpPr>
            <p:nvPr/>
          </p:nvCxnSpPr>
          <p:spPr>
            <a:xfrm>
              <a:off x="1000206" y="2950384"/>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 name="グループ化 7">
            <a:extLst>
              <a:ext uri="{FF2B5EF4-FFF2-40B4-BE49-F238E27FC236}">
                <a16:creationId xmlns:a16="http://schemas.microsoft.com/office/drawing/2014/main" xmlns="" id="{7F8D9F3D-560C-B195-E043-9957EDF0AB1F}"/>
              </a:ext>
            </a:extLst>
          </p:cNvPr>
          <p:cNvGrpSpPr/>
          <p:nvPr/>
        </p:nvGrpSpPr>
        <p:grpSpPr>
          <a:xfrm>
            <a:off x="888600" y="2469823"/>
            <a:ext cx="503917" cy="200055"/>
            <a:chOff x="1317119" y="1662047"/>
            <a:chExt cx="503917" cy="200055"/>
          </a:xfrm>
        </p:grpSpPr>
        <p:cxnSp>
          <p:nvCxnSpPr>
            <p:cNvPr id="4" name="直線コネクタ 3">
              <a:extLst>
                <a:ext uri="{FF2B5EF4-FFF2-40B4-BE49-F238E27FC236}">
                  <a16:creationId xmlns:a16="http://schemas.microsoft.com/office/drawing/2014/main" xmlns=""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xmlns=""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xmlns=""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メイリオ" panose="020B0604030504040204" pitchFamily="50" charset="-128"/>
                  <a:ea typeface="メイリオ" panose="020B0604030504040204" pitchFamily="50" charset="-128"/>
                </a:rPr>
                <a:t>手引き</a:t>
              </a:r>
            </a:p>
          </p:txBody>
        </p:sp>
      </p:grpSp>
      <p:grpSp>
        <p:nvGrpSpPr>
          <p:cNvPr id="13" name="グループ化 12">
            <a:extLst>
              <a:ext uri="{FF2B5EF4-FFF2-40B4-BE49-F238E27FC236}">
                <a16:creationId xmlns:a16="http://schemas.microsoft.com/office/drawing/2014/main" xmlns="" id="{82C83BEE-C645-7A1C-29AD-C365BA49A68B}"/>
              </a:ext>
            </a:extLst>
          </p:cNvPr>
          <p:cNvGrpSpPr/>
          <p:nvPr/>
        </p:nvGrpSpPr>
        <p:grpSpPr>
          <a:xfrm>
            <a:off x="5712052" y="2523188"/>
            <a:ext cx="503917" cy="200055"/>
            <a:chOff x="1317119" y="1662047"/>
            <a:chExt cx="503917" cy="200055"/>
          </a:xfrm>
        </p:grpSpPr>
        <p:cxnSp>
          <p:nvCxnSpPr>
            <p:cNvPr id="15" name="直線コネクタ 14">
              <a:extLst>
                <a:ext uri="{FF2B5EF4-FFF2-40B4-BE49-F238E27FC236}">
                  <a16:creationId xmlns:a16="http://schemas.microsoft.com/office/drawing/2014/main" xmlns="" id="{54388E1A-EA24-E4BF-25EB-EAECB172EBB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xmlns="" id="{958921A0-DDAF-D439-243B-957629500DB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xmlns="" id="{F8DCA6F8-8807-8A22-84E4-D7848BA80799}"/>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メイリオ" panose="020B0604030504040204" pitchFamily="50" charset="-128"/>
                  <a:ea typeface="メイリオ" panose="020B0604030504040204" pitchFamily="50" charset="-128"/>
                </a:rPr>
                <a:t>手引き</a:t>
              </a:r>
            </a:p>
          </p:txBody>
        </p:sp>
      </p:grpSp>
      <p:grpSp>
        <p:nvGrpSpPr>
          <p:cNvPr id="18" name="グループ化 17">
            <a:extLst>
              <a:ext uri="{FF2B5EF4-FFF2-40B4-BE49-F238E27FC236}">
                <a16:creationId xmlns:a16="http://schemas.microsoft.com/office/drawing/2014/main" xmlns="" id="{62EFCDCF-0816-1B0E-241E-93D8A5E3B59B}"/>
              </a:ext>
            </a:extLst>
          </p:cNvPr>
          <p:cNvGrpSpPr/>
          <p:nvPr/>
        </p:nvGrpSpPr>
        <p:grpSpPr>
          <a:xfrm>
            <a:off x="888600" y="4435827"/>
            <a:ext cx="503917" cy="200055"/>
            <a:chOff x="1317119" y="1662047"/>
            <a:chExt cx="503917" cy="200055"/>
          </a:xfrm>
        </p:grpSpPr>
        <p:cxnSp>
          <p:nvCxnSpPr>
            <p:cNvPr id="20" name="直線コネクタ 19">
              <a:extLst>
                <a:ext uri="{FF2B5EF4-FFF2-40B4-BE49-F238E27FC236}">
                  <a16:creationId xmlns:a16="http://schemas.microsoft.com/office/drawing/2014/main" xmlns="" id="{BA35A143-303D-6304-CE01-03C8C80FDDF4}"/>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xmlns="" id="{2C074E69-E964-089E-D68C-F51A66B47973}"/>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xmlns="" id="{63B986E1-CDD1-85A6-6ED1-1D9C6DC4BB27}"/>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メイリオ" panose="020B0604030504040204" pitchFamily="50" charset="-128"/>
                  <a:ea typeface="メイリオ" panose="020B0604030504040204" pitchFamily="50" charset="-128"/>
                </a:rPr>
                <a:t>手引き</a:t>
              </a:r>
            </a:p>
          </p:txBody>
        </p:sp>
      </p:grpSp>
      <p:grpSp>
        <p:nvGrpSpPr>
          <p:cNvPr id="23" name="グループ化 22">
            <a:extLst>
              <a:ext uri="{FF2B5EF4-FFF2-40B4-BE49-F238E27FC236}">
                <a16:creationId xmlns:a16="http://schemas.microsoft.com/office/drawing/2014/main" xmlns="" id="{45535342-F1E7-D959-7830-2EEA663F9633}"/>
              </a:ext>
            </a:extLst>
          </p:cNvPr>
          <p:cNvGrpSpPr/>
          <p:nvPr/>
        </p:nvGrpSpPr>
        <p:grpSpPr>
          <a:xfrm>
            <a:off x="5669063" y="4435743"/>
            <a:ext cx="503917" cy="200055"/>
            <a:chOff x="1317119" y="1662047"/>
            <a:chExt cx="503917" cy="200055"/>
          </a:xfrm>
        </p:grpSpPr>
        <p:cxnSp>
          <p:nvCxnSpPr>
            <p:cNvPr id="25" name="直線コネクタ 24">
              <a:extLst>
                <a:ext uri="{FF2B5EF4-FFF2-40B4-BE49-F238E27FC236}">
                  <a16:creationId xmlns:a16="http://schemas.microsoft.com/office/drawing/2014/main" xmlns="" id="{02E3C639-0DF7-3914-B22A-3516843B8C83}"/>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xmlns="" id="{BB2AA67B-07D1-80E7-8DD8-524AB725E3E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xmlns="" id="{83D6568C-B91F-083F-29B3-85C0FAEA5A2F}"/>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メイリオ" panose="020B0604030504040204" pitchFamily="50" charset="-128"/>
                  <a:ea typeface="メイリオ" panose="020B0604030504040204" pitchFamily="50" charset="-128"/>
                </a:rPr>
                <a:t>手引き</a:t>
              </a:r>
            </a:p>
          </p:txBody>
        </p:sp>
      </p:grpSp>
      <p:sp>
        <p:nvSpPr>
          <p:cNvPr id="2" name="テキスト ボックス 1">
            <a:extLst>
              <a:ext uri="{FF2B5EF4-FFF2-40B4-BE49-F238E27FC236}">
                <a16:creationId xmlns:a16="http://schemas.microsoft.com/office/drawing/2014/main" xmlns="" id="{A33FD5B3-80E3-2B8A-E25B-95F7D2295E65}"/>
              </a:ext>
            </a:extLst>
          </p:cNvPr>
          <p:cNvSpPr txBox="1"/>
          <p:nvPr/>
        </p:nvSpPr>
        <p:spPr>
          <a:xfrm>
            <a:off x="5705599" y="3312536"/>
            <a:ext cx="4206600" cy="1015663"/>
          </a:xfrm>
          <a:prstGeom prst="rect">
            <a:avLst/>
          </a:prstGeom>
          <a:noFill/>
        </p:spPr>
        <p:txBody>
          <a:bodyPr wrap="square">
            <a:spAutoFit/>
          </a:bodyPr>
          <a:lstStyle/>
          <a:p>
            <a:pPr algn="l"/>
            <a:r>
              <a:rPr lang="ja-JP" altLang="en-US" sz="1200" b="1" i="0" dirty="0">
                <a:solidFill>
                  <a:schemeClr val="tx1"/>
                </a:solidFill>
                <a:effectLst/>
                <a:latin typeface="メイリオ" panose="020B0604030504040204" pitchFamily="50" charset="-128"/>
                <a:ea typeface="メイリオ" panose="020B0604030504040204" pitchFamily="50" charset="-128"/>
              </a:rPr>
              <a:t>「あれ」や「これ」、「このように」など、言葉だけだと何を示しているか不明確な言い回しは伝わるまでに時間を要したり、全く伝わらない場合もあります。</a:t>
            </a:r>
            <a:endParaRPr lang="en-US" altLang="ja-JP" sz="1200" b="1" i="0" dirty="0">
              <a:solidFill>
                <a:schemeClr val="tx1"/>
              </a:solidFill>
              <a:effectLst/>
              <a:latin typeface="メイリオ" panose="020B0604030504040204" pitchFamily="50" charset="-128"/>
              <a:ea typeface="メイリオ" panose="020B0604030504040204" pitchFamily="50" charset="-128"/>
            </a:endParaRPr>
          </a:p>
          <a:p>
            <a:pPr algn="l"/>
            <a:r>
              <a:rPr lang="ja-JP" altLang="en-US" sz="1200" b="1" i="0" dirty="0">
                <a:solidFill>
                  <a:srgbClr val="FF6B00"/>
                </a:solidFill>
                <a:effectLst/>
                <a:latin typeface="メイリオ" panose="020B0604030504040204" pitchFamily="50" charset="-128"/>
                <a:ea typeface="メイリオ" panose="020B0604030504040204" pitchFamily="50" charset="-128"/>
              </a:rPr>
              <a:t>具体的に説明したり、例え話を活用する</a:t>
            </a:r>
            <a:r>
              <a:rPr lang="ja-JP" altLang="en-US" sz="1200" b="1" i="0" dirty="0">
                <a:solidFill>
                  <a:schemeClr val="tx1"/>
                </a:solidFill>
                <a:effectLst/>
                <a:latin typeface="メイリオ" panose="020B0604030504040204" pitchFamily="50" charset="-128"/>
                <a:ea typeface="メイリオ" panose="020B0604030504040204" pitchFamily="50" charset="-128"/>
              </a:rPr>
              <a:t>ことでお互いの理解が進むことがあります。</a:t>
            </a:r>
            <a:endParaRPr lang="en-US" altLang="ja-JP" sz="1200" b="1" i="0" dirty="0">
              <a:solidFill>
                <a:schemeClr val="tx1"/>
              </a:solidFill>
              <a:effectLst/>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xmlns="" id="{B8119BE5-28B2-5EB6-5C9B-F6612BE70882}"/>
              </a:ext>
            </a:extLst>
          </p:cNvPr>
          <p:cNvSpPr txBox="1"/>
          <p:nvPr/>
        </p:nvSpPr>
        <p:spPr>
          <a:xfrm>
            <a:off x="6211821" y="2817456"/>
            <a:ext cx="4098382" cy="369332"/>
          </a:xfrm>
          <a:prstGeom prst="rect">
            <a:avLst/>
          </a:prstGeom>
          <a:noFill/>
        </p:spPr>
        <p:txBody>
          <a:bodyPr wrap="square">
            <a:spAutoFit/>
          </a:bodyPr>
          <a:lstStyle/>
          <a:p>
            <a:pPr algn="l"/>
            <a:r>
              <a:rPr lang="ja-JP" altLang="en-US" b="1" dirty="0">
                <a:solidFill>
                  <a:schemeClr val="tx1"/>
                </a:solidFill>
                <a:latin typeface="メイリオ" panose="020B0604030504040204" pitchFamily="50" charset="-128"/>
                <a:ea typeface="メイリオ" panose="020B0604030504040204" pitchFamily="50" charset="-128"/>
              </a:rPr>
              <a:t>指示</a:t>
            </a:r>
            <a:r>
              <a:rPr lang="ja-JP" altLang="en-US" b="1" i="0" dirty="0">
                <a:solidFill>
                  <a:schemeClr val="tx1"/>
                </a:solidFill>
                <a:effectLst/>
                <a:latin typeface="メイリオ" panose="020B0604030504040204" pitchFamily="50" charset="-128"/>
                <a:ea typeface="メイリオ" panose="020B0604030504040204" pitchFamily="50" charset="-128"/>
              </a:rPr>
              <a:t>語を控える</a:t>
            </a:r>
          </a:p>
        </p:txBody>
      </p:sp>
      <p:pic>
        <p:nvPicPr>
          <p:cNvPr id="31" name="グラフィックス 30" descr="ボリューム">
            <a:extLst>
              <a:ext uri="{FF2B5EF4-FFF2-40B4-BE49-F238E27FC236}">
                <a16:creationId xmlns:a16="http://schemas.microsoft.com/office/drawing/2014/main" xmlns="" id="{53908EA7-DF7C-A78F-1D82-2C2E718C69A9}"/>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4433975" y="2681927"/>
            <a:ext cx="508118" cy="508118"/>
          </a:xfrm>
          <a:prstGeom prst="rect">
            <a:avLst/>
          </a:prstGeom>
        </p:spPr>
      </p:pic>
      <p:pic>
        <p:nvPicPr>
          <p:cNvPr id="35" name="グラフィックス 34" descr="アイデアが浮かんだ人">
            <a:extLst>
              <a:ext uri="{FF2B5EF4-FFF2-40B4-BE49-F238E27FC236}">
                <a16:creationId xmlns:a16="http://schemas.microsoft.com/office/drawing/2014/main" xmlns="" id="{754D9831-A7DA-9B74-58F7-CC12FC1C4F6F}"/>
              </a:ext>
            </a:extLst>
          </p:cNvPr>
          <p:cNvPicPr>
            <a:picLocks noChangeAspect="1"/>
          </p:cNvPicPr>
          <p:nvPr/>
        </p:nvPicPr>
        <p:blipFill>
          <a:blip r:embed="rId7">
            <a:extLst>
              <a:ext uri="{96DAC541-7B7A-43D3-8B79-37D633B846F1}">
                <asvg:svgBlip xmlns:asvg="http://schemas.microsoft.com/office/drawing/2016/SVG/main" xmlns="" r:embed="rId10"/>
              </a:ext>
            </a:extLst>
          </a:blip>
          <a:stretch>
            <a:fillRect/>
          </a:stretch>
        </p:blipFill>
        <p:spPr>
          <a:xfrm>
            <a:off x="9259396" y="2612559"/>
            <a:ext cx="554800" cy="554800"/>
          </a:xfrm>
          <a:prstGeom prst="rect">
            <a:avLst/>
          </a:prstGeom>
        </p:spPr>
      </p:pic>
    </p:spTree>
    <p:extLst>
      <p:ext uri="{BB962C8B-B14F-4D97-AF65-F5344CB8AC3E}">
        <p14:creationId xmlns:p14="http://schemas.microsoft.com/office/powerpoint/2010/main" val="402198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a:extLst>
              <a:ext uri="{FF2B5EF4-FFF2-40B4-BE49-F238E27FC236}">
                <a16:creationId xmlns:a16="http://schemas.microsoft.com/office/drawing/2014/main" xmlns="" id="{72685DA1-1065-7D82-8267-06DC46AE9BA6}"/>
              </a:ext>
            </a:extLst>
          </p:cNvPr>
          <p:cNvSpPr/>
          <p:nvPr/>
        </p:nvSpPr>
        <p:spPr>
          <a:xfrm>
            <a:off x="626757" y="379801"/>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457146" y="614640"/>
            <a:ext cx="5992397" cy="461665"/>
          </a:xfrm>
          <a:prstGeom prst="rect">
            <a:avLst/>
          </a:prstGeom>
          <a:noFill/>
        </p:spPr>
        <p:txBody>
          <a:bodyPr wrap="square">
            <a:spAutoFit/>
          </a:bodyPr>
          <a:lstStyle/>
          <a:p>
            <a:pPr algn="ctr"/>
            <a:r>
              <a:rPr lang="ja-JP" altLang="en-US" sz="2400" b="1" dirty="0">
                <a:solidFill>
                  <a:srgbClr val="006DAB"/>
                </a:solidFill>
                <a:latin typeface="Meiryo" panose="020B0604030504040204" pitchFamily="34" charset="-128"/>
                <a:ea typeface="Meiryo" panose="020B0604030504040204" pitchFamily="34" charset="-128"/>
              </a:rPr>
              <a:t>プログラム開催のための指南書</a:t>
            </a:r>
          </a:p>
        </p:txBody>
      </p:sp>
      <p:sp>
        <p:nvSpPr>
          <p:cNvPr id="10" name="テキスト ボックス 9">
            <a:extLst>
              <a:ext uri="{FF2B5EF4-FFF2-40B4-BE49-F238E27FC236}">
                <a16:creationId xmlns:a16="http://schemas.microsoft.com/office/drawing/2014/main" xmlns="" id="{C649F309-CB20-4BE6-AFF1-87F3F53218C7}"/>
              </a:ext>
            </a:extLst>
          </p:cNvPr>
          <p:cNvSpPr txBox="1"/>
          <p:nvPr/>
        </p:nvSpPr>
        <p:spPr>
          <a:xfrm>
            <a:off x="3398680" y="1441823"/>
            <a:ext cx="4412705" cy="307777"/>
          </a:xfrm>
          <a:prstGeom prst="rect">
            <a:avLst/>
          </a:prstGeom>
          <a:noFill/>
        </p:spPr>
        <p:txBody>
          <a:bodyPr wrap="square">
            <a:spAutoFit/>
          </a:bodyPr>
          <a:lstStyle/>
          <a:p>
            <a:r>
              <a:rPr lang="ja-JP" altLang="en-US" sz="1400" b="1" i="0" dirty="0">
                <a:effectLst/>
                <a:latin typeface="メイリオ" panose="020B0604030504040204" pitchFamily="50" charset="-128"/>
                <a:ea typeface="メイリオ" panose="020B0604030504040204" pitchFamily="50" charset="-128"/>
              </a:rPr>
              <a:t>視覚障害者向け教室として考慮するポイントです。</a:t>
            </a:r>
            <a:endParaRPr lang="ja-JP" altLang="en-US" sz="1400" b="1" dirty="0">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xmlns="" id="{F9228A81-151D-3E41-3732-BAE051283C44}"/>
              </a:ext>
            </a:extLst>
          </p:cNvPr>
          <p:cNvGrpSpPr/>
          <p:nvPr/>
        </p:nvGrpSpPr>
        <p:grpSpPr>
          <a:xfrm>
            <a:off x="4417244" y="997787"/>
            <a:ext cx="2100123" cy="336253"/>
            <a:chOff x="5062864" y="921473"/>
            <a:chExt cx="1450923" cy="367856"/>
          </a:xfrm>
        </p:grpSpPr>
        <p:sp>
          <p:nvSpPr>
            <p:cNvPr id="41" name="角丸四角形 40">
              <a:extLst>
                <a:ext uri="{FF2B5EF4-FFF2-40B4-BE49-F238E27FC236}">
                  <a16:creationId xmlns:a16="http://schemas.microsoft.com/office/drawing/2014/main" xmlns="" id="{2D6F923C-4422-4A29-D692-2F9D30DFAB1C}"/>
                </a:ext>
              </a:extLst>
            </p:cNvPr>
            <p:cNvSpPr/>
            <p:nvPr/>
          </p:nvSpPr>
          <p:spPr>
            <a:xfrm>
              <a:off x="5149874" y="921473"/>
              <a:ext cx="1287770" cy="348616"/>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xmlns="" id="{0EF1ED61-5E06-1944-0E44-CDCCA3A6C48B}"/>
                </a:ext>
              </a:extLst>
            </p:cNvPr>
            <p:cNvSpPr txBox="1"/>
            <p:nvPr/>
          </p:nvSpPr>
          <p:spPr>
            <a:xfrm>
              <a:off x="5062864" y="986296"/>
              <a:ext cx="1450923" cy="303033"/>
            </a:xfrm>
            <a:prstGeom prst="rect">
              <a:avLst/>
            </a:prstGeom>
            <a:noFill/>
          </p:spPr>
          <p:txBody>
            <a:bodyPr wrap="square">
              <a:spAutoFit/>
            </a:bodyPr>
            <a:lstStyle/>
            <a:p>
              <a:pPr algn="ctr"/>
              <a:r>
                <a:rPr lang="ja-JP" altLang="en-US" sz="1200" b="1" dirty="0">
                  <a:solidFill>
                    <a:schemeClr val="bg1"/>
                  </a:solidFill>
                  <a:latin typeface="Meiryo" panose="020B0604030504040204" pitchFamily="34" charset="-128"/>
                  <a:ea typeface="Meiryo" panose="020B0604030504040204" pitchFamily="34" charset="-128"/>
                </a:rPr>
                <a:t>準備の留意点</a:t>
              </a:r>
              <a:endParaRPr lang="ja-JP" altLang="en-US" sz="1200" dirty="0">
                <a:solidFill>
                  <a:schemeClr val="bg1"/>
                </a:solidFill>
              </a:endParaRPr>
            </a:p>
          </p:txBody>
        </p:sp>
      </p:grpSp>
      <p:grpSp>
        <p:nvGrpSpPr>
          <p:cNvPr id="26" name="グループ化 25">
            <a:extLst>
              <a:ext uri="{FF2B5EF4-FFF2-40B4-BE49-F238E27FC236}">
                <a16:creationId xmlns:a16="http://schemas.microsoft.com/office/drawing/2014/main" xmlns="" id="{D12E9F1F-9D3A-1F90-AECC-DA05C64417AE}"/>
              </a:ext>
            </a:extLst>
          </p:cNvPr>
          <p:cNvGrpSpPr/>
          <p:nvPr/>
        </p:nvGrpSpPr>
        <p:grpSpPr>
          <a:xfrm>
            <a:off x="980114" y="2366294"/>
            <a:ext cx="4586347" cy="2062817"/>
            <a:chOff x="980114" y="2278158"/>
            <a:chExt cx="4586347" cy="2062817"/>
          </a:xfrm>
        </p:grpSpPr>
        <p:grpSp>
          <p:nvGrpSpPr>
            <p:cNvPr id="24" name="グループ化 23">
              <a:extLst>
                <a:ext uri="{FF2B5EF4-FFF2-40B4-BE49-F238E27FC236}">
                  <a16:creationId xmlns:a16="http://schemas.microsoft.com/office/drawing/2014/main" xmlns="" id="{98FBB0D0-9198-B06A-000D-A75DFED7FD6C}"/>
                </a:ext>
              </a:extLst>
            </p:cNvPr>
            <p:cNvGrpSpPr/>
            <p:nvPr/>
          </p:nvGrpSpPr>
          <p:grpSpPr>
            <a:xfrm>
              <a:off x="980114" y="2278158"/>
              <a:ext cx="4586347" cy="2062817"/>
              <a:chOff x="980114" y="2278158"/>
              <a:chExt cx="4586347" cy="2062817"/>
            </a:xfrm>
          </p:grpSpPr>
          <p:sp>
            <p:nvSpPr>
              <p:cNvPr id="3" name="円/楕円 2">
                <a:extLst>
                  <a:ext uri="{FF2B5EF4-FFF2-40B4-BE49-F238E27FC236}">
                    <a16:creationId xmlns:a16="http://schemas.microsoft.com/office/drawing/2014/main" xmlns=""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nvGrpSpPr>
              <p:cNvPr id="12" name="グループ化 11">
                <a:extLst>
                  <a:ext uri="{FF2B5EF4-FFF2-40B4-BE49-F238E27FC236}">
                    <a16:creationId xmlns:a16="http://schemas.microsoft.com/office/drawing/2014/main" xmlns="" id="{EB6A8FC4-AEA9-5D19-3160-A1041C08F343}"/>
                  </a:ext>
                </a:extLst>
              </p:cNvPr>
              <p:cNvGrpSpPr/>
              <p:nvPr/>
            </p:nvGrpSpPr>
            <p:grpSpPr>
              <a:xfrm>
                <a:off x="980114" y="2278158"/>
                <a:ext cx="4586347" cy="2062817"/>
                <a:chOff x="980114" y="2278158"/>
                <a:chExt cx="4586347" cy="2062817"/>
              </a:xfrm>
            </p:grpSpPr>
            <p:sp>
              <p:nvSpPr>
                <p:cNvPr id="53" name="テキスト ボックス 52">
                  <a:extLst>
                    <a:ext uri="{FF2B5EF4-FFF2-40B4-BE49-F238E27FC236}">
                      <a16:creationId xmlns:a16="http://schemas.microsoft.com/office/drawing/2014/main" xmlns="" id="{8F672CFB-1D7D-35FA-833D-76DF74C19328}"/>
                    </a:ext>
                  </a:extLst>
                </p:cNvPr>
                <p:cNvSpPr txBox="1"/>
                <p:nvPr/>
              </p:nvSpPr>
              <p:spPr>
                <a:xfrm>
                  <a:off x="1468079" y="2429121"/>
                  <a:ext cx="4098382" cy="369332"/>
                </a:xfrm>
                <a:prstGeom prst="rect">
                  <a:avLst/>
                </a:prstGeom>
                <a:noFill/>
              </p:spPr>
              <p:txBody>
                <a:bodyPr wrap="square">
                  <a:spAutoFit/>
                </a:bodyPr>
                <a:lstStyle/>
                <a:p>
                  <a:pPr algn="l"/>
                  <a:r>
                    <a:rPr lang="ja-JP" altLang="en-US" sz="1800" b="1" i="0" dirty="0">
                      <a:effectLst/>
                      <a:latin typeface="メイリオ" panose="020B0604030504040204" pitchFamily="50" charset="-128"/>
                      <a:ea typeface="メイリオ" panose="020B0604030504040204" pitchFamily="50" charset="-128"/>
                    </a:rPr>
                    <a:t>画面の向きの回転ロック</a:t>
                  </a:r>
                </a:p>
              </p:txBody>
            </p:sp>
            <p:sp>
              <p:nvSpPr>
                <p:cNvPr id="56" name="テキスト ボックス 55">
                  <a:extLst>
                    <a:ext uri="{FF2B5EF4-FFF2-40B4-BE49-F238E27FC236}">
                      <a16:creationId xmlns:a16="http://schemas.microsoft.com/office/drawing/2014/main" xmlns="" id="{1B55B6B1-1761-AD54-1D1D-AA0A60B62ABB}"/>
                    </a:ext>
                  </a:extLst>
                </p:cNvPr>
                <p:cNvSpPr txBox="1"/>
                <p:nvPr/>
              </p:nvSpPr>
              <p:spPr>
                <a:xfrm>
                  <a:off x="980114" y="2955980"/>
                  <a:ext cx="4188250" cy="1384995"/>
                </a:xfrm>
                <a:prstGeom prst="rect">
                  <a:avLst/>
                </a:prstGeom>
                <a:noFill/>
              </p:spPr>
              <p:txBody>
                <a:bodyPr wrap="square">
                  <a:spAutoFit/>
                </a:bodyPr>
                <a:lstStyle/>
                <a:p>
                  <a:pPr algn="l"/>
                  <a:r>
                    <a:rPr lang="ja-JP" altLang="en-US" sz="1400" b="1" i="0" dirty="0">
                      <a:solidFill>
                        <a:srgbClr val="FF6B00"/>
                      </a:solidFill>
                      <a:effectLst/>
                      <a:latin typeface="メイリオ" panose="020B0604030504040204" pitchFamily="50" charset="-128"/>
                      <a:ea typeface="メイリオ" panose="020B0604030504040204" pitchFamily="50" charset="-128"/>
                    </a:rPr>
                    <a:t>読み上げの音声になれないうちは無意識にスマホの端末を耳元に持っていくことがあります。</a:t>
                  </a:r>
                  <a:endParaRPr lang="en-US" altLang="ja-JP" sz="1400" b="1" i="0" dirty="0">
                    <a:solidFill>
                      <a:srgbClr val="FF6B00"/>
                    </a:solidFill>
                    <a:effectLst/>
                    <a:latin typeface="メイリオ" panose="020B0604030504040204" pitchFamily="50" charset="-128"/>
                    <a:ea typeface="メイリオ" panose="020B0604030504040204" pitchFamily="50" charset="-128"/>
                  </a:endParaRPr>
                </a:p>
                <a:p>
                  <a:pPr algn="l"/>
                  <a:r>
                    <a:rPr lang="ja-JP" altLang="en-US" sz="1400" b="1" i="0" dirty="0">
                      <a:effectLst/>
                      <a:latin typeface="メイリオ" panose="020B0604030504040204" pitchFamily="50" charset="-128"/>
                      <a:ea typeface="メイリオ" panose="020B0604030504040204" pitchFamily="50" charset="-128"/>
                    </a:rPr>
                    <a:t>持ち方によって画面が回転すると、回転したことを読み上げてしまい煩わしくなります。</a:t>
                  </a:r>
                  <a:endParaRPr lang="en-US" altLang="ja-JP" sz="1400" b="1" i="0" dirty="0">
                    <a:effectLst/>
                    <a:latin typeface="メイリオ" panose="020B0604030504040204" pitchFamily="50" charset="-128"/>
                    <a:ea typeface="メイリオ" panose="020B0604030504040204" pitchFamily="50" charset="-128"/>
                  </a:endParaRPr>
                </a:p>
                <a:p>
                  <a:pPr algn="l"/>
                  <a:r>
                    <a:rPr lang="ja-JP" altLang="en-US" sz="1400" b="1" i="0" dirty="0">
                      <a:effectLst/>
                      <a:latin typeface="メイリオ" panose="020B0604030504040204" pitchFamily="50" charset="-128"/>
                      <a:ea typeface="メイリオ" panose="020B0604030504040204" pitchFamily="50" charset="-128"/>
                    </a:rPr>
                    <a:t>画面の回転をロックしてスマホ体験を進める選択肢もあります。</a:t>
                  </a:r>
                  <a:endParaRPr lang="en-US" altLang="ja-JP" sz="1400" b="1" i="0" dirty="0">
                    <a:effectLst/>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xmlns="" id="{BCF881A6-FD0F-1A68-3818-F3473489FFB4}"/>
                    </a:ext>
                  </a:extLst>
                </p:cNvPr>
                <p:cNvSpPr txBox="1"/>
                <p:nvPr/>
              </p:nvSpPr>
              <p:spPr>
                <a:xfrm>
                  <a:off x="1061258" y="2278158"/>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grpSp>
        </p:grpSp>
        <p:cxnSp>
          <p:nvCxnSpPr>
            <p:cNvPr id="19" name="直線コネクタ 18">
              <a:extLst>
                <a:ext uri="{FF2B5EF4-FFF2-40B4-BE49-F238E27FC236}">
                  <a16:creationId xmlns:a16="http://schemas.microsoft.com/office/drawing/2014/main" xmlns="" id="{F1FCBE58-8679-42B7-3DD0-095970C77F14}"/>
                </a:ext>
              </a:extLst>
            </p:cNvPr>
            <p:cNvCxnSpPr>
              <a:cxnSpLocks/>
            </p:cNvCxnSpPr>
            <p:nvPr/>
          </p:nvCxnSpPr>
          <p:spPr>
            <a:xfrm>
              <a:off x="1000206" y="2868313"/>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7" name="グループ化 86">
            <a:extLst>
              <a:ext uri="{FF2B5EF4-FFF2-40B4-BE49-F238E27FC236}">
                <a16:creationId xmlns:a16="http://schemas.microsoft.com/office/drawing/2014/main" xmlns="" id="{4716FE82-5220-7411-9AE1-03902EA1BD9F}"/>
              </a:ext>
            </a:extLst>
          </p:cNvPr>
          <p:cNvGrpSpPr/>
          <p:nvPr/>
        </p:nvGrpSpPr>
        <p:grpSpPr>
          <a:xfrm>
            <a:off x="5765572" y="2374010"/>
            <a:ext cx="4255714" cy="585792"/>
            <a:chOff x="983942" y="2243160"/>
            <a:chExt cx="4255714" cy="585792"/>
          </a:xfrm>
        </p:grpSpPr>
        <p:grpSp>
          <p:nvGrpSpPr>
            <p:cNvPr id="88" name="グループ化 87">
              <a:extLst>
                <a:ext uri="{FF2B5EF4-FFF2-40B4-BE49-F238E27FC236}">
                  <a16:creationId xmlns:a16="http://schemas.microsoft.com/office/drawing/2014/main" xmlns="" id="{3FCBFC6F-C2A7-1E40-A062-5AA12C5DE67A}"/>
                </a:ext>
              </a:extLst>
            </p:cNvPr>
            <p:cNvGrpSpPr/>
            <p:nvPr/>
          </p:nvGrpSpPr>
          <p:grpSpPr>
            <a:xfrm>
              <a:off x="983942" y="2243160"/>
              <a:ext cx="448415" cy="553998"/>
              <a:chOff x="983942" y="2243160"/>
              <a:chExt cx="448415" cy="553998"/>
            </a:xfrm>
          </p:grpSpPr>
          <p:sp>
            <p:nvSpPr>
              <p:cNvPr id="90" name="円/楕円 89">
                <a:extLst>
                  <a:ext uri="{FF2B5EF4-FFF2-40B4-BE49-F238E27FC236}">
                    <a16:creationId xmlns:a16="http://schemas.microsoft.com/office/drawing/2014/main" xmlns="" id="{FC45945D-CA74-02FE-FD84-2D887B07FF20}"/>
                  </a:ext>
                </a:extLst>
              </p:cNvPr>
              <p:cNvSpPr/>
              <p:nvPr/>
            </p:nvSpPr>
            <p:spPr>
              <a:xfrm>
                <a:off x="983942" y="2245008"/>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94" name="テキスト ボックス 93">
                <a:extLst>
                  <a:ext uri="{FF2B5EF4-FFF2-40B4-BE49-F238E27FC236}">
                    <a16:creationId xmlns:a16="http://schemas.microsoft.com/office/drawing/2014/main" xmlns="" id="{28EE4891-236D-905A-6968-97C268593887}"/>
                  </a:ext>
                </a:extLst>
              </p:cNvPr>
              <p:cNvSpPr txBox="1"/>
              <p:nvPr/>
            </p:nvSpPr>
            <p:spPr>
              <a:xfrm>
                <a:off x="1061258" y="2243160"/>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dirty="0">
                  <a:solidFill>
                    <a:schemeClr val="bg1"/>
                  </a:solidFill>
                  <a:latin typeface="Meiryo" panose="020B0604030504040204" pitchFamily="34" charset="-128"/>
                  <a:ea typeface="Meiryo" panose="020B0604030504040204" pitchFamily="34" charset="-128"/>
                </a:endParaRPr>
              </a:p>
            </p:txBody>
          </p:sp>
        </p:grpSp>
        <p:cxnSp>
          <p:nvCxnSpPr>
            <p:cNvPr id="89" name="直線コネクタ 88">
              <a:extLst>
                <a:ext uri="{FF2B5EF4-FFF2-40B4-BE49-F238E27FC236}">
                  <a16:creationId xmlns:a16="http://schemas.microsoft.com/office/drawing/2014/main" xmlns="" id="{54E49C83-2CE6-4F20-ED25-BFDCC5DFFDD7}"/>
                </a:ext>
              </a:extLst>
            </p:cNvPr>
            <p:cNvCxnSpPr>
              <a:cxnSpLocks/>
            </p:cNvCxnSpPr>
            <p:nvPr/>
          </p:nvCxnSpPr>
          <p:spPr>
            <a:xfrm>
              <a:off x="1000206" y="2825859"/>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 name="グループ化 7">
            <a:extLst>
              <a:ext uri="{FF2B5EF4-FFF2-40B4-BE49-F238E27FC236}">
                <a16:creationId xmlns:a16="http://schemas.microsoft.com/office/drawing/2014/main" xmlns="" id="{7F8D9F3D-560C-B195-E043-9957EDF0AB1F}"/>
              </a:ext>
            </a:extLst>
          </p:cNvPr>
          <p:cNvGrpSpPr/>
          <p:nvPr/>
        </p:nvGrpSpPr>
        <p:grpSpPr>
          <a:xfrm>
            <a:off x="965600" y="2182245"/>
            <a:ext cx="503917" cy="200055"/>
            <a:chOff x="1317119" y="1662047"/>
            <a:chExt cx="503917" cy="200055"/>
          </a:xfrm>
        </p:grpSpPr>
        <p:cxnSp>
          <p:nvCxnSpPr>
            <p:cNvPr id="4" name="直線コネクタ 3">
              <a:extLst>
                <a:ext uri="{FF2B5EF4-FFF2-40B4-BE49-F238E27FC236}">
                  <a16:creationId xmlns:a16="http://schemas.microsoft.com/office/drawing/2014/main" xmlns=""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xmlns=""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xmlns=""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Meiryo" panose="020B0604030504040204" pitchFamily="34" charset="-128"/>
                  <a:ea typeface="Meiryo" panose="020B0604030504040204" pitchFamily="34" charset="-128"/>
                </a:rPr>
                <a:t>手引き</a:t>
              </a:r>
            </a:p>
          </p:txBody>
        </p:sp>
      </p:grpSp>
      <p:sp>
        <p:nvSpPr>
          <p:cNvPr id="2" name="テキスト ボックス 1">
            <a:extLst>
              <a:ext uri="{FF2B5EF4-FFF2-40B4-BE49-F238E27FC236}">
                <a16:creationId xmlns:a16="http://schemas.microsoft.com/office/drawing/2014/main" xmlns="" id="{A33FD5B3-80E3-2B8A-E25B-95F7D2295E65}"/>
              </a:ext>
            </a:extLst>
          </p:cNvPr>
          <p:cNvSpPr txBox="1"/>
          <p:nvPr/>
        </p:nvSpPr>
        <p:spPr>
          <a:xfrm>
            <a:off x="5782599" y="3055336"/>
            <a:ext cx="4206600" cy="1169551"/>
          </a:xfrm>
          <a:prstGeom prst="rect">
            <a:avLst/>
          </a:prstGeom>
          <a:noFill/>
        </p:spPr>
        <p:txBody>
          <a:bodyPr wrap="square">
            <a:spAutoFit/>
          </a:bodyPr>
          <a:lstStyle/>
          <a:p>
            <a:pPr algn="l"/>
            <a:r>
              <a:rPr lang="ja-JP" altLang="en-US" sz="1400" b="1" i="0" dirty="0">
                <a:effectLst/>
                <a:latin typeface="メイリオ" panose="020B0604030504040204" pitchFamily="50" charset="-128"/>
                <a:ea typeface="メイリオ" panose="020B0604030504040204" pitchFamily="50" charset="-128"/>
              </a:rPr>
              <a:t>同じ部屋で複数のスマホ端末の読み上げが重なると、手元の読み上げ音声に集中できないことがあります。</a:t>
            </a:r>
            <a:endParaRPr lang="en-US" altLang="ja-JP" sz="1400" b="1" i="0" dirty="0">
              <a:effectLst/>
              <a:latin typeface="メイリオ" panose="020B0604030504040204" pitchFamily="50" charset="-128"/>
              <a:ea typeface="メイリオ" panose="020B0604030504040204" pitchFamily="50" charset="-128"/>
            </a:endParaRPr>
          </a:p>
          <a:p>
            <a:pPr algn="l"/>
            <a:r>
              <a:rPr lang="ja-JP" altLang="en-US" sz="1400" b="1" i="0" dirty="0">
                <a:effectLst/>
                <a:latin typeface="メイリオ" panose="020B0604030504040204" pitchFamily="50" charset="-128"/>
                <a:ea typeface="メイリオ" panose="020B0604030504040204" pitchFamily="50" charset="-128"/>
              </a:rPr>
              <a:t>座る</a:t>
            </a:r>
            <a:r>
              <a:rPr lang="ja-JP" altLang="en-US" sz="1400" b="1" dirty="0">
                <a:latin typeface="メイリオ" panose="020B0604030504040204" pitchFamily="50" charset="-128"/>
                <a:ea typeface="メイリオ" panose="020B0604030504040204" pitchFamily="50" charset="-128"/>
              </a:rPr>
              <a:t>位置</a:t>
            </a:r>
            <a:r>
              <a:rPr lang="ja-JP" altLang="en-US" sz="1400" b="1" i="0" dirty="0">
                <a:effectLst/>
                <a:latin typeface="メイリオ" panose="020B0604030504040204" pitchFamily="50" charset="-128"/>
                <a:ea typeface="メイリオ" panose="020B0604030504040204" pitchFamily="50" charset="-128"/>
              </a:rPr>
              <a:t>の</a:t>
            </a:r>
            <a:r>
              <a:rPr lang="ja-JP" altLang="en-US" sz="1400" b="1" i="0" dirty="0" smtClean="0">
                <a:effectLst/>
                <a:latin typeface="メイリオ" panose="020B0604030504040204" pitchFamily="50" charset="-128"/>
                <a:ea typeface="メイリオ" panose="020B0604030504040204" pitchFamily="50" charset="-128"/>
              </a:rPr>
              <a:t>工夫したり、イヤホン</a:t>
            </a:r>
            <a:r>
              <a:rPr lang="ja-JP" altLang="en-US" sz="1400" b="1" dirty="0">
                <a:latin typeface="メイリオ" panose="020B0604030504040204" pitchFamily="50" charset="-128"/>
                <a:ea typeface="メイリオ" panose="020B0604030504040204" pitchFamily="50" charset="-128"/>
              </a:rPr>
              <a:t>を</a:t>
            </a:r>
            <a:r>
              <a:rPr lang="ja-JP" altLang="en-US" sz="1400" b="1" i="0" dirty="0" smtClean="0">
                <a:effectLst/>
                <a:latin typeface="メイリオ" panose="020B0604030504040204" pitchFamily="50" charset="-128"/>
                <a:ea typeface="メイリオ" panose="020B0604030504040204" pitchFamily="50" charset="-128"/>
              </a:rPr>
              <a:t>使用するという選択肢が考えられます。</a:t>
            </a:r>
            <a:endParaRPr lang="ja-JP" altLang="en-US" sz="1400" b="1" i="0" dirty="0">
              <a:effectLst/>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xmlns="" id="{B8119BE5-28B2-5EB6-5C9B-F6612BE70882}"/>
              </a:ext>
            </a:extLst>
          </p:cNvPr>
          <p:cNvSpPr txBox="1"/>
          <p:nvPr/>
        </p:nvSpPr>
        <p:spPr>
          <a:xfrm>
            <a:off x="6255497" y="2523562"/>
            <a:ext cx="4098382" cy="369332"/>
          </a:xfrm>
          <a:prstGeom prst="rect">
            <a:avLst/>
          </a:prstGeom>
          <a:noFill/>
        </p:spPr>
        <p:txBody>
          <a:bodyPr wrap="square">
            <a:spAutoFit/>
          </a:bodyPr>
          <a:lstStyle/>
          <a:p>
            <a:pPr algn="l"/>
            <a:r>
              <a:rPr lang="ja-JP" altLang="en-US" sz="1800" b="1" i="0" dirty="0">
                <a:effectLst/>
                <a:latin typeface="メイリオ" panose="020B0604030504040204" pitchFamily="50" charset="-128"/>
                <a:ea typeface="メイリオ" panose="020B0604030504040204" pitchFamily="50" charset="-128"/>
              </a:rPr>
              <a:t>イヤホン・ヘッドホン</a:t>
            </a:r>
          </a:p>
        </p:txBody>
      </p:sp>
      <p:pic>
        <p:nvPicPr>
          <p:cNvPr id="18" name="グラフィックス 17" descr="ヘッドホン">
            <a:extLst>
              <a:ext uri="{FF2B5EF4-FFF2-40B4-BE49-F238E27FC236}">
                <a16:creationId xmlns:a16="http://schemas.microsoft.com/office/drawing/2014/main" xmlns="" id="{7B758125-22AF-29D0-ED74-CFB874899E7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103236" y="2228479"/>
            <a:ext cx="755872" cy="755872"/>
          </a:xfrm>
          <a:prstGeom prst="rect">
            <a:avLst/>
          </a:prstGeom>
        </p:spPr>
      </p:pic>
      <p:pic>
        <p:nvPicPr>
          <p:cNvPr id="23" name="グラフィックス 22" descr="スマート フォン">
            <a:extLst>
              <a:ext uri="{FF2B5EF4-FFF2-40B4-BE49-F238E27FC236}">
                <a16:creationId xmlns:a16="http://schemas.microsoft.com/office/drawing/2014/main" xmlns="" id="{EEC5BBD8-CA10-03DB-B792-07480E4B438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400000">
            <a:off x="4358904" y="2280016"/>
            <a:ext cx="809460" cy="809460"/>
          </a:xfrm>
          <a:prstGeom prst="rect">
            <a:avLst/>
          </a:prstGeom>
        </p:spPr>
      </p:pic>
      <p:grpSp>
        <p:nvGrpSpPr>
          <p:cNvPr id="39" name="グループ化 38">
            <a:extLst>
              <a:ext uri="{FF2B5EF4-FFF2-40B4-BE49-F238E27FC236}">
                <a16:creationId xmlns:a16="http://schemas.microsoft.com/office/drawing/2014/main" xmlns="" id="{7F8D9F3D-560C-B195-E043-9957EDF0AB1F}"/>
              </a:ext>
            </a:extLst>
          </p:cNvPr>
          <p:cNvGrpSpPr/>
          <p:nvPr/>
        </p:nvGrpSpPr>
        <p:grpSpPr>
          <a:xfrm>
            <a:off x="5775503" y="2182245"/>
            <a:ext cx="503917" cy="200055"/>
            <a:chOff x="1317119" y="1662047"/>
            <a:chExt cx="503917" cy="200055"/>
          </a:xfrm>
        </p:grpSpPr>
        <p:cxnSp>
          <p:nvCxnSpPr>
            <p:cNvPr id="43" name="直線コネクタ 42">
              <a:extLst>
                <a:ext uri="{FF2B5EF4-FFF2-40B4-BE49-F238E27FC236}">
                  <a16:creationId xmlns:a16="http://schemas.microsoft.com/office/drawing/2014/main" xmlns=""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xmlns=""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xmlns=""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Meiryo" panose="020B0604030504040204" pitchFamily="34" charset="-128"/>
                  <a:ea typeface="Meiryo" panose="020B0604030504040204" pitchFamily="34" charset="-128"/>
                </a:rPr>
                <a:t>手引き</a:t>
              </a:r>
            </a:p>
          </p:txBody>
        </p:sp>
      </p:grpSp>
    </p:spTree>
    <p:extLst>
      <p:ext uri="{BB962C8B-B14F-4D97-AF65-F5344CB8AC3E}">
        <p14:creationId xmlns:p14="http://schemas.microsoft.com/office/powerpoint/2010/main" val="3709880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a:extLst>
              <a:ext uri="{FF2B5EF4-FFF2-40B4-BE49-F238E27FC236}">
                <a16:creationId xmlns="" xmlns:a16="http://schemas.microsoft.com/office/drawing/2014/main" id="{D893E9ED-CFE6-EC5D-2CFA-D22585232770}"/>
              </a:ext>
            </a:extLst>
          </p:cNvPr>
          <p:cNvSpPr/>
          <p:nvPr/>
        </p:nvSpPr>
        <p:spPr>
          <a:xfrm>
            <a:off x="4725289" y="450773"/>
            <a:ext cx="5520398" cy="6469118"/>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a:extLst>
              <a:ext uri="{FF2B5EF4-FFF2-40B4-BE49-F238E27FC236}">
                <a16:creationId xmlns="" xmlns:a16="http://schemas.microsoft.com/office/drawing/2014/main" id="{D893E9ED-CFE6-EC5D-2CFA-D22585232770}"/>
              </a:ext>
            </a:extLst>
          </p:cNvPr>
          <p:cNvSpPr/>
          <p:nvPr/>
        </p:nvSpPr>
        <p:spPr>
          <a:xfrm>
            <a:off x="592845" y="450773"/>
            <a:ext cx="4023055" cy="6469118"/>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a:extLst>
              <a:ext uri="{FF2B5EF4-FFF2-40B4-BE49-F238E27FC236}">
                <a16:creationId xmlns="" xmlns:a16="http://schemas.microsoft.com/office/drawing/2014/main" id="{72960145-A658-590C-C334-FF2F8726B2B5}"/>
              </a:ext>
            </a:extLst>
          </p:cNvPr>
          <p:cNvGrpSpPr/>
          <p:nvPr/>
        </p:nvGrpSpPr>
        <p:grpSpPr>
          <a:xfrm>
            <a:off x="1746530" y="660363"/>
            <a:ext cx="1927019" cy="428878"/>
            <a:chOff x="4644828" y="1049758"/>
            <a:chExt cx="1927019" cy="428878"/>
          </a:xfrm>
        </p:grpSpPr>
        <p:grpSp>
          <p:nvGrpSpPr>
            <p:cNvPr id="78" name="グループ化 77">
              <a:extLst>
                <a:ext uri="{FF2B5EF4-FFF2-40B4-BE49-F238E27FC236}">
                  <a16:creationId xmlns="" xmlns:a16="http://schemas.microsoft.com/office/drawing/2014/main" id="{835E36E5-C2A0-AB5F-73AF-65CEC753921F}"/>
                </a:ext>
              </a:extLst>
            </p:cNvPr>
            <p:cNvGrpSpPr/>
            <p:nvPr/>
          </p:nvGrpSpPr>
          <p:grpSpPr>
            <a:xfrm>
              <a:off x="4644828" y="1049758"/>
              <a:ext cx="428878" cy="428878"/>
              <a:chOff x="4644828" y="1049758"/>
              <a:chExt cx="428878" cy="428878"/>
            </a:xfrm>
          </p:grpSpPr>
          <p:sp>
            <p:nvSpPr>
              <p:cNvPr id="88" name="円/楕円 87">
                <a:extLst>
                  <a:ext uri="{FF2B5EF4-FFF2-40B4-BE49-F238E27FC236}">
                    <a16:creationId xmlns="" xmlns:a16="http://schemas.microsoft.com/office/drawing/2014/main" id="{FA4A8A99-9A59-0706-1BBA-FE745616D6B4}"/>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 xmlns:a16="http://schemas.microsoft.com/office/drawing/2014/main" id="{44C81607-DC0D-8D14-3DC2-E72C49183573}"/>
                  </a:ext>
                </a:extLst>
              </p:cNvPr>
              <p:cNvSpPr txBox="1"/>
              <p:nvPr/>
            </p:nvSpPr>
            <p:spPr>
              <a:xfrm>
                <a:off x="4698394" y="1103807"/>
                <a:ext cx="321746" cy="369332"/>
              </a:xfrm>
              <a:prstGeom prst="rect">
                <a:avLst/>
              </a:prstGeom>
              <a:noFill/>
            </p:spPr>
            <p:txBody>
              <a:bodyPr wrap="square">
                <a:spAutoFit/>
              </a:bodyPr>
              <a:lstStyle/>
              <a:p>
                <a:pPr algn="ctr"/>
                <a:r>
                  <a:rPr lang="ja-JP" altLang="en-US" b="1" dirty="0">
                    <a:solidFill>
                      <a:schemeClr val="bg1"/>
                    </a:solidFill>
                    <a:latin typeface="Meiryo" panose="020B0604030504040204" pitchFamily="34" charset="-128"/>
                    <a:ea typeface="Meiryo" panose="020B0604030504040204" pitchFamily="34" charset="-128"/>
                  </a:rPr>
                  <a:t>は</a:t>
                </a:r>
              </a:p>
            </p:txBody>
          </p:sp>
        </p:grpSp>
        <p:grpSp>
          <p:nvGrpSpPr>
            <p:cNvPr id="79" name="グループ化 78">
              <a:extLst>
                <a:ext uri="{FF2B5EF4-FFF2-40B4-BE49-F238E27FC236}">
                  <a16:creationId xmlns="" xmlns:a16="http://schemas.microsoft.com/office/drawing/2014/main" id="{04EABD5D-D464-99B2-168D-3064690F5902}"/>
                </a:ext>
              </a:extLst>
            </p:cNvPr>
            <p:cNvGrpSpPr/>
            <p:nvPr/>
          </p:nvGrpSpPr>
          <p:grpSpPr>
            <a:xfrm>
              <a:off x="5144208" y="1049758"/>
              <a:ext cx="428878" cy="428878"/>
              <a:chOff x="4644828" y="1049758"/>
              <a:chExt cx="428878" cy="428878"/>
            </a:xfrm>
          </p:grpSpPr>
          <p:sp>
            <p:nvSpPr>
              <p:cNvPr id="86" name="円/楕円 85">
                <a:extLst>
                  <a:ext uri="{FF2B5EF4-FFF2-40B4-BE49-F238E27FC236}">
                    <a16:creationId xmlns="" xmlns:a16="http://schemas.microsoft.com/office/drawing/2014/main" id="{D76936A2-E21F-E2BC-6478-8A199D429884}"/>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 xmlns:a16="http://schemas.microsoft.com/office/drawing/2014/main" id="{BF2FD238-93D9-4AD0-D41D-833028D0BDE9}"/>
                  </a:ext>
                </a:extLst>
              </p:cNvPr>
              <p:cNvSpPr txBox="1"/>
              <p:nvPr/>
            </p:nvSpPr>
            <p:spPr>
              <a:xfrm>
                <a:off x="4698394" y="1103807"/>
                <a:ext cx="321746" cy="369332"/>
              </a:xfrm>
              <a:prstGeom prst="rect">
                <a:avLst/>
              </a:prstGeom>
              <a:noFill/>
            </p:spPr>
            <p:txBody>
              <a:bodyPr wrap="square">
                <a:spAutoFit/>
              </a:bodyPr>
              <a:lstStyle/>
              <a:p>
                <a:pPr algn="ctr"/>
                <a:r>
                  <a:rPr lang="ja-JP" altLang="en-US" b="1" dirty="0">
                    <a:solidFill>
                      <a:schemeClr val="bg1"/>
                    </a:solidFill>
                    <a:latin typeface="Meiryo" panose="020B0604030504040204" pitchFamily="34" charset="-128"/>
                    <a:ea typeface="Meiryo" panose="020B0604030504040204" pitchFamily="34" charset="-128"/>
                  </a:rPr>
                  <a:t>じ</a:t>
                </a:r>
              </a:p>
            </p:txBody>
          </p:sp>
        </p:grpSp>
        <p:grpSp>
          <p:nvGrpSpPr>
            <p:cNvPr id="80" name="グループ化 79">
              <a:extLst>
                <a:ext uri="{FF2B5EF4-FFF2-40B4-BE49-F238E27FC236}">
                  <a16:creationId xmlns="" xmlns:a16="http://schemas.microsoft.com/office/drawing/2014/main" id="{8A37488D-1541-6364-4EAD-656E5AC0D3AB}"/>
                </a:ext>
              </a:extLst>
            </p:cNvPr>
            <p:cNvGrpSpPr/>
            <p:nvPr/>
          </p:nvGrpSpPr>
          <p:grpSpPr>
            <a:xfrm>
              <a:off x="5643588" y="1049758"/>
              <a:ext cx="428878" cy="428878"/>
              <a:chOff x="4644828" y="1049758"/>
              <a:chExt cx="428878" cy="428878"/>
            </a:xfrm>
          </p:grpSpPr>
          <p:sp>
            <p:nvSpPr>
              <p:cNvPr id="84" name="円/楕円 83">
                <a:extLst>
                  <a:ext uri="{FF2B5EF4-FFF2-40B4-BE49-F238E27FC236}">
                    <a16:creationId xmlns="" xmlns:a16="http://schemas.microsoft.com/office/drawing/2014/main" id="{424B3987-BC94-0700-2C69-1CE8DBDF4CD2}"/>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 xmlns:a16="http://schemas.microsoft.com/office/drawing/2014/main" id="{55544BA3-E1E2-ABB6-109E-55E82C0311DD}"/>
                  </a:ext>
                </a:extLst>
              </p:cNvPr>
              <p:cNvSpPr txBox="1"/>
              <p:nvPr/>
            </p:nvSpPr>
            <p:spPr>
              <a:xfrm>
                <a:off x="4698394" y="1103807"/>
                <a:ext cx="321746" cy="369332"/>
              </a:xfrm>
              <a:prstGeom prst="rect">
                <a:avLst/>
              </a:prstGeom>
              <a:noFill/>
            </p:spPr>
            <p:txBody>
              <a:bodyPr wrap="square">
                <a:spAutoFit/>
              </a:bodyPr>
              <a:lstStyle/>
              <a:p>
                <a:pPr algn="ctr"/>
                <a:r>
                  <a:rPr lang="ja-JP" altLang="en-US" b="1" dirty="0">
                    <a:solidFill>
                      <a:schemeClr val="bg1"/>
                    </a:solidFill>
                    <a:latin typeface="Meiryo" panose="020B0604030504040204" pitchFamily="34" charset="-128"/>
                    <a:ea typeface="Meiryo" panose="020B0604030504040204" pitchFamily="34" charset="-128"/>
                  </a:rPr>
                  <a:t>め</a:t>
                </a:r>
              </a:p>
            </p:txBody>
          </p:sp>
        </p:grpSp>
        <p:grpSp>
          <p:nvGrpSpPr>
            <p:cNvPr id="81" name="グループ化 80">
              <a:extLst>
                <a:ext uri="{FF2B5EF4-FFF2-40B4-BE49-F238E27FC236}">
                  <a16:creationId xmlns="" xmlns:a16="http://schemas.microsoft.com/office/drawing/2014/main" id="{5FBED538-A0E1-3971-86A6-3D3528D40260}"/>
                </a:ext>
              </a:extLst>
            </p:cNvPr>
            <p:cNvGrpSpPr/>
            <p:nvPr/>
          </p:nvGrpSpPr>
          <p:grpSpPr>
            <a:xfrm>
              <a:off x="6142969" y="1049758"/>
              <a:ext cx="428878" cy="428878"/>
              <a:chOff x="4644828" y="1049758"/>
              <a:chExt cx="428878" cy="428878"/>
            </a:xfrm>
          </p:grpSpPr>
          <p:sp>
            <p:nvSpPr>
              <p:cNvPr id="82" name="円/楕円 81">
                <a:extLst>
                  <a:ext uri="{FF2B5EF4-FFF2-40B4-BE49-F238E27FC236}">
                    <a16:creationId xmlns="" xmlns:a16="http://schemas.microsoft.com/office/drawing/2014/main" id="{47027397-615D-AAA2-E1CB-3DF05FBC88C7}"/>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 xmlns:a16="http://schemas.microsoft.com/office/drawing/2014/main" id="{7657DDC2-55E3-F68D-24A0-E5B776513EA6}"/>
                  </a:ext>
                </a:extLst>
              </p:cNvPr>
              <p:cNvSpPr txBox="1"/>
              <p:nvPr/>
            </p:nvSpPr>
            <p:spPr>
              <a:xfrm>
                <a:off x="4698394" y="1103807"/>
                <a:ext cx="321746" cy="369332"/>
              </a:xfrm>
              <a:prstGeom prst="rect">
                <a:avLst/>
              </a:prstGeom>
              <a:noFill/>
            </p:spPr>
            <p:txBody>
              <a:bodyPr wrap="square">
                <a:spAutoFit/>
              </a:bodyPr>
              <a:lstStyle/>
              <a:p>
                <a:pPr algn="ctr"/>
                <a:r>
                  <a:rPr lang="ja-JP" altLang="en-US" b="1" dirty="0">
                    <a:solidFill>
                      <a:schemeClr val="bg1"/>
                    </a:solidFill>
                    <a:latin typeface="Meiryo" panose="020B0604030504040204" pitchFamily="34" charset="-128"/>
                    <a:ea typeface="Meiryo" panose="020B0604030504040204" pitchFamily="34" charset="-128"/>
                  </a:rPr>
                  <a:t>に</a:t>
                </a:r>
              </a:p>
            </p:txBody>
          </p:sp>
        </p:grpSp>
      </p:grpSp>
      <p:sp>
        <p:nvSpPr>
          <p:cNvPr id="4" name="テキスト ボックス 3">
            <a:extLst>
              <a:ext uri="{FF2B5EF4-FFF2-40B4-BE49-F238E27FC236}">
                <a16:creationId xmlns="" xmlns:a16="http://schemas.microsoft.com/office/drawing/2014/main" id="{41EDEA3A-1657-9431-85AD-3B0DA602C318}"/>
              </a:ext>
            </a:extLst>
          </p:cNvPr>
          <p:cNvSpPr txBox="1"/>
          <p:nvPr/>
        </p:nvSpPr>
        <p:spPr>
          <a:xfrm>
            <a:off x="4904540" y="660363"/>
            <a:ext cx="2528589" cy="369332"/>
          </a:xfrm>
          <a:prstGeom prst="rect">
            <a:avLst/>
          </a:prstGeom>
          <a:noFill/>
        </p:spPr>
        <p:txBody>
          <a:bodyPr wrap="square">
            <a:spAutoFit/>
          </a:bodyPr>
          <a:lstStyle/>
          <a:p>
            <a:r>
              <a:rPr lang="ja-JP" altLang="en-US" b="1" dirty="0">
                <a:solidFill>
                  <a:srgbClr val="006DAB"/>
                </a:solidFill>
                <a:latin typeface="Meiryo" panose="020B0604030504040204" pitchFamily="34" charset="-128"/>
                <a:ea typeface="Meiryo" panose="020B0604030504040204" pitchFamily="34" charset="-128"/>
              </a:rPr>
              <a:t>目次</a:t>
            </a:r>
          </a:p>
        </p:txBody>
      </p:sp>
      <p:sp>
        <p:nvSpPr>
          <p:cNvPr id="13" name="角丸四角形 53">
            <a:extLst>
              <a:ext uri="{FF2B5EF4-FFF2-40B4-BE49-F238E27FC236}">
                <a16:creationId xmlns="" xmlns:a16="http://schemas.microsoft.com/office/drawing/2014/main" id="{19A31B85-C0ED-E66B-CA94-CFD63E90211D}"/>
              </a:ext>
            </a:extLst>
          </p:cNvPr>
          <p:cNvSpPr/>
          <p:nvPr/>
        </p:nvSpPr>
        <p:spPr>
          <a:xfrm>
            <a:off x="4904539" y="1024606"/>
            <a:ext cx="5175044" cy="1671370"/>
          </a:xfrm>
          <a:prstGeom prst="roundRect">
            <a:avLst>
              <a:gd name="adj" fmla="val 3942"/>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 xmlns:a16="http://schemas.microsoft.com/office/drawing/2014/main" id="{7479C1CF-85C8-216B-745D-2D6A86DDD6A1}"/>
              </a:ext>
            </a:extLst>
          </p:cNvPr>
          <p:cNvSpPr txBox="1"/>
          <p:nvPr/>
        </p:nvSpPr>
        <p:spPr>
          <a:xfrm>
            <a:off x="5019872" y="1178860"/>
            <a:ext cx="1285332" cy="423547"/>
          </a:xfrm>
          <a:prstGeom prst="rect">
            <a:avLst/>
          </a:prstGeom>
          <a:noFill/>
        </p:spPr>
        <p:txBody>
          <a:bodyPr wrap="square">
            <a:spAutoFit/>
          </a:bodyPr>
          <a:lstStyle/>
          <a:p>
            <a:r>
              <a:rPr lang="ja-JP" altLang="en-US" sz="1400" b="1" dirty="0">
                <a:solidFill>
                  <a:srgbClr val="00A478"/>
                </a:solidFill>
                <a:latin typeface="Meiryo" panose="020B0604030504040204" pitchFamily="34" charset="-128"/>
                <a:ea typeface="Meiryo" panose="020B0604030504040204" pitchFamily="34" charset="-128"/>
              </a:rPr>
              <a:t>第</a:t>
            </a:r>
            <a:r>
              <a:rPr lang="en-US" altLang="ja-JP" sz="2000" b="1" dirty="0">
                <a:solidFill>
                  <a:srgbClr val="00A478"/>
                </a:solidFill>
                <a:latin typeface="Meiryo" panose="020B0604030504040204" pitchFamily="34" charset="-128"/>
                <a:ea typeface="Meiryo" panose="020B0604030504040204" pitchFamily="34" charset="-128"/>
              </a:rPr>
              <a:t>1</a:t>
            </a:r>
            <a:r>
              <a:rPr lang="ja-JP" altLang="en-US" sz="1400" b="1" dirty="0">
                <a:solidFill>
                  <a:srgbClr val="00A478"/>
                </a:solidFill>
                <a:latin typeface="Meiryo" panose="020B0604030504040204" pitchFamily="34" charset="-128"/>
                <a:ea typeface="Meiryo" panose="020B0604030504040204" pitchFamily="34" charset="-128"/>
              </a:rPr>
              <a:t>章</a:t>
            </a:r>
          </a:p>
        </p:txBody>
      </p:sp>
      <p:sp>
        <p:nvSpPr>
          <p:cNvPr id="16" name="テキスト ボックス 15">
            <a:extLst>
              <a:ext uri="{FF2B5EF4-FFF2-40B4-BE49-F238E27FC236}">
                <a16:creationId xmlns="" xmlns:a16="http://schemas.microsoft.com/office/drawing/2014/main" id="{A4446903-C90E-D213-0BD8-4457162931F6}"/>
              </a:ext>
            </a:extLst>
          </p:cNvPr>
          <p:cNvSpPr txBox="1"/>
          <p:nvPr/>
        </p:nvSpPr>
        <p:spPr>
          <a:xfrm>
            <a:off x="5793364" y="1212655"/>
            <a:ext cx="2963890" cy="338554"/>
          </a:xfrm>
          <a:prstGeom prst="rect">
            <a:avLst/>
          </a:prstGeom>
          <a:noFill/>
        </p:spPr>
        <p:txBody>
          <a:bodyPr wrap="square">
            <a:spAutoFit/>
          </a:bodyPr>
          <a:lstStyle/>
          <a:p>
            <a:r>
              <a:rPr lang="ja-JP" altLang="en-US" sz="1600" b="1" dirty="0" smtClean="0">
                <a:solidFill>
                  <a:srgbClr val="00A478"/>
                </a:solidFill>
                <a:latin typeface="Meiryo" panose="020B0604030504040204" pitchFamily="34" charset="-128"/>
                <a:ea typeface="Meiryo" panose="020B0604030504040204" pitchFamily="34" charset="-128"/>
              </a:rPr>
              <a:t>スマホの</a:t>
            </a:r>
            <a:r>
              <a:rPr lang="ja-JP" altLang="en-US" sz="1600" b="1" dirty="0">
                <a:solidFill>
                  <a:srgbClr val="00A478"/>
                </a:solidFill>
                <a:latin typeface="Meiryo" panose="020B0604030504040204" pitchFamily="34" charset="-128"/>
                <a:ea typeface="Meiryo" panose="020B0604030504040204" pitchFamily="34" charset="-128"/>
              </a:rPr>
              <a:t>紹介</a:t>
            </a:r>
          </a:p>
        </p:txBody>
      </p:sp>
      <p:sp>
        <p:nvSpPr>
          <p:cNvPr id="17" name="テキスト ボックス 16">
            <a:extLst>
              <a:ext uri="{FF2B5EF4-FFF2-40B4-BE49-F238E27FC236}">
                <a16:creationId xmlns="" xmlns:a16="http://schemas.microsoft.com/office/drawing/2014/main" id="{B5CC24D7-1577-579E-36AC-551846A002B4}"/>
              </a:ext>
            </a:extLst>
          </p:cNvPr>
          <p:cNvSpPr txBox="1"/>
          <p:nvPr/>
        </p:nvSpPr>
        <p:spPr>
          <a:xfrm>
            <a:off x="5008855" y="1559109"/>
            <a:ext cx="3677781" cy="1061829"/>
          </a:xfrm>
          <a:prstGeom prst="rect">
            <a:avLst/>
          </a:prstGeom>
          <a:noFill/>
        </p:spPr>
        <p:txBody>
          <a:bodyPr wrap="square">
            <a:spAutoFit/>
          </a:bodyPr>
          <a:lstStyle/>
          <a:p>
            <a:pPr>
              <a:lnSpc>
                <a:spcPct val="150000"/>
              </a:lnSpc>
            </a:pPr>
            <a:r>
              <a:rPr lang="ja-JP" altLang="en-US" sz="1400" b="1" dirty="0">
                <a:latin typeface="Meiryo" panose="020B0604030504040204" pitchFamily="34" charset="-128"/>
                <a:ea typeface="Meiryo" panose="020B0604030504040204" pitchFamily="34" charset="-128"/>
              </a:rPr>
              <a:t>１</a:t>
            </a:r>
            <a:r>
              <a:rPr lang="en-US" altLang="ja-JP" sz="1400" b="1" dirty="0" smtClean="0">
                <a:latin typeface="Meiryo" panose="020B0604030504040204" pitchFamily="34" charset="-128"/>
                <a:ea typeface="Meiryo" panose="020B0604030504040204" pitchFamily="34" charset="-128"/>
              </a:rPr>
              <a:t>.  </a:t>
            </a:r>
            <a:r>
              <a:rPr lang="ja-JP" altLang="en-US" sz="1400" b="1" dirty="0">
                <a:latin typeface="Meiryo" panose="020B0604030504040204" pitchFamily="34" charset="-128"/>
                <a:ea typeface="Meiryo" panose="020B0604030504040204" pitchFamily="34" charset="-128"/>
              </a:rPr>
              <a:t>スマホでできることは</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２</a:t>
            </a:r>
            <a:r>
              <a:rPr lang="ja-JP" altLang="en-US" sz="1400" b="1" dirty="0" smtClean="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便利なサポートアプリ</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３</a:t>
            </a:r>
            <a:r>
              <a:rPr lang="ja-JP" altLang="en-US" sz="1400" b="1" dirty="0" smtClean="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スマホの基本</a:t>
            </a:r>
          </a:p>
        </p:txBody>
      </p:sp>
      <p:sp>
        <p:nvSpPr>
          <p:cNvPr id="8" name="角丸四角形 64">
            <a:extLst>
              <a:ext uri="{FF2B5EF4-FFF2-40B4-BE49-F238E27FC236}">
                <a16:creationId xmlns="" xmlns:a16="http://schemas.microsoft.com/office/drawing/2014/main" id="{FCBB4969-56F3-5BF7-8DEA-E8B87149285F}"/>
              </a:ext>
            </a:extLst>
          </p:cNvPr>
          <p:cNvSpPr/>
          <p:nvPr/>
        </p:nvSpPr>
        <p:spPr>
          <a:xfrm>
            <a:off x="4904540" y="4868131"/>
            <a:ext cx="5175043" cy="1921816"/>
          </a:xfrm>
          <a:prstGeom prst="roundRect">
            <a:avLst>
              <a:gd name="adj" fmla="val 3942"/>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 xmlns:a16="http://schemas.microsoft.com/office/drawing/2014/main" id="{296577AD-8FA7-6222-D4B1-006BEEB3AF8D}"/>
              </a:ext>
            </a:extLst>
          </p:cNvPr>
          <p:cNvGrpSpPr/>
          <p:nvPr/>
        </p:nvGrpSpPr>
        <p:grpSpPr>
          <a:xfrm>
            <a:off x="5010526" y="5029878"/>
            <a:ext cx="5069057" cy="1712119"/>
            <a:chOff x="6154710" y="2724680"/>
            <a:chExt cx="4050870" cy="1617379"/>
          </a:xfrm>
        </p:grpSpPr>
        <p:sp>
          <p:nvSpPr>
            <p:cNvPr id="10" name="テキスト ボックス 9">
              <a:extLst>
                <a:ext uri="{FF2B5EF4-FFF2-40B4-BE49-F238E27FC236}">
                  <a16:creationId xmlns="" xmlns:a16="http://schemas.microsoft.com/office/drawing/2014/main" id="{B241399E-7787-73F2-32D1-7D5F40D343E3}"/>
                </a:ext>
              </a:extLst>
            </p:cNvPr>
            <p:cNvSpPr txBox="1"/>
            <p:nvPr/>
          </p:nvSpPr>
          <p:spPr>
            <a:xfrm>
              <a:off x="6168598" y="2724680"/>
              <a:ext cx="1063128" cy="400110"/>
            </a:xfrm>
            <a:prstGeom prst="rect">
              <a:avLst/>
            </a:prstGeom>
            <a:noFill/>
          </p:spPr>
          <p:txBody>
            <a:bodyPr wrap="square">
              <a:spAutoFit/>
            </a:bodyPr>
            <a:lstStyle/>
            <a:p>
              <a:r>
                <a:rPr lang="ja-JP" altLang="en-US" sz="1400" b="1" dirty="0">
                  <a:solidFill>
                    <a:srgbClr val="C62153"/>
                  </a:solidFill>
                  <a:latin typeface="Meiryo" panose="020B0604030504040204" pitchFamily="34" charset="-128"/>
                  <a:ea typeface="Meiryo" panose="020B0604030504040204" pitchFamily="34" charset="-128"/>
                </a:rPr>
                <a:t>第</a:t>
              </a:r>
              <a:r>
                <a:rPr lang="en-US" altLang="ja-JP" sz="2000" b="1" dirty="0">
                  <a:solidFill>
                    <a:srgbClr val="C62153"/>
                  </a:solidFill>
                  <a:latin typeface="Meiryo" panose="020B0604030504040204" pitchFamily="34" charset="-128"/>
                  <a:ea typeface="Meiryo" panose="020B0604030504040204" pitchFamily="34" charset="-128"/>
                </a:rPr>
                <a:t>3</a:t>
              </a:r>
              <a:r>
                <a:rPr lang="ja-JP" altLang="en-US" sz="1400" b="1" dirty="0">
                  <a:solidFill>
                    <a:srgbClr val="C62153"/>
                  </a:solidFill>
                  <a:latin typeface="Meiryo" panose="020B0604030504040204" pitchFamily="34" charset="-128"/>
                  <a:ea typeface="Meiryo" panose="020B0604030504040204" pitchFamily="34" charset="-128"/>
                </a:rPr>
                <a:t>章</a:t>
              </a:r>
            </a:p>
          </p:txBody>
        </p:sp>
        <p:sp>
          <p:nvSpPr>
            <p:cNvPr id="11" name="テキスト ボックス 10">
              <a:extLst>
                <a:ext uri="{FF2B5EF4-FFF2-40B4-BE49-F238E27FC236}">
                  <a16:creationId xmlns="" xmlns:a16="http://schemas.microsoft.com/office/drawing/2014/main" id="{174E401A-683F-7CF6-4AE4-813490F7C539}"/>
                </a:ext>
              </a:extLst>
            </p:cNvPr>
            <p:cNvSpPr txBox="1"/>
            <p:nvPr/>
          </p:nvSpPr>
          <p:spPr>
            <a:xfrm>
              <a:off x="6792877" y="2745618"/>
              <a:ext cx="3412703" cy="319820"/>
            </a:xfrm>
            <a:prstGeom prst="rect">
              <a:avLst/>
            </a:prstGeom>
            <a:noFill/>
          </p:spPr>
          <p:txBody>
            <a:bodyPr wrap="square">
              <a:spAutoFit/>
            </a:bodyPr>
            <a:lstStyle/>
            <a:p>
              <a:r>
                <a:rPr lang="ja-JP" altLang="en-US" sz="1600" b="1" dirty="0" smtClean="0">
                  <a:solidFill>
                    <a:srgbClr val="C62153"/>
                  </a:solidFill>
                  <a:latin typeface="Meiryo" panose="020B0604030504040204" pitchFamily="34" charset="-128"/>
                  <a:ea typeface="Meiryo" panose="020B0604030504040204" pitchFamily="34" charset="-128"/>
                </a:rPr>
                <a:t>ボイスオーバージェスチャでスマホ</a:t>
              </a:r>
              <a:r>
                <a:rPr lang="ja-JP" altLang="en-US" sz="1600" b="1" dirty="0">
                  <a:solidFill>
                    <a:srgbClr val="C62153"/>
                  </a:solidFill>
                  <a:latin typeface="Meiryo" panose="020B0604030504040204" pitchFamily="34" charset="-128"/>
                  <a:ea typeface="Meiryo" panose="020B0604030504040204" pitchFamily="34" charset="-128"/>
                </a:rPr>
                <a:t>を使う</a:t>
              </a:r>
            </a:p>
          </p:txBody>
        </p:sp>
        <p:sp>
          <p:nvSpPr>
            <p:cNvPr id="12" name="テキスト ボックス 11">
              <a:extLst>
                <a:ext uri="{FF2B5EF4-FFF2-40B4-BE49-F238E27FC236}">
                  <a16:creationId xmlns="" xmlns:a16="http://schemas.microsoft.com/office/drawing/2014/main" id="{7DFBB13B-830E-F6D1-0504-A63D4359ED17}"/>
                </a:ext>
              </a:extLst>
            </p:cNvPr>
            <p:cNvSpPr txBox="1"/>
            <p:nvPr/>
          </p:nvSpPr>
          <p:spPr>
            <a:xfrm>
              <a:off x="6154710" y="3033705"/>
              <a:ext cx="3041979" cy="1308354"/>
            </a:xfrm>
            <a:prstGeom prst="rect">
              <a:avLst/>
            </a:prstGeom>
            <a:noFill/>
          </p:spPr>
          <p:txBody>
            <a:bodyPr wrap="square">
              <a:spAutoFit/>
            </a:bodyPr>
            <a:lstStyle/>
            <a:p>
              <a:pPr>
                <a:lnSpc>
                  <a:spcPct val="150000"/>
                </a:lnSpc>
              </a:pPr>
              <a:r>
                <a:rPr lang="ja-JP" altLang="en-US" sz="1400" b="1" dirty="0">
                  <a:latin typeface="Meiryo" panose="020B0604030504040204" pitchFamily="34" charset="-128"/>
                  <a:ea typeface="Meiryo" panose="020B0604030504040204" pitchFamily="34" charset="-128"/>
                </a:rPr>
                <a:t>１</a:t>
              </a:r>
              <a:r>
                <a:rPr lang="ja-JP" altLang="en-US" sz="1400" b="1" dirty="0" smtClean="0">
                  <a:latin typeface="Meiryo" panose="020B0604030504040204" pitchFamily="34" charset="-128"/>
                  <a:ea typeface="Meiryo" panose="020B0604030504040204" pitchFamily="34" charset="-128"/>
                </a:rPr>
                <a:t>．</a:t>
              </a:r>
              <a:r>
                <a:rPr lang="en-US" altLang="ja-JP" sz="1400" b="1" dirty="0">
                  <a:latin typeface="Meiryo" panose="020B0604030504040204" pitchFamily="34" charset="-128"/>
                  <a:ea typeface="Meiryo" panose="020B0604030504040204" pitchFamily="34" charset="-128"/>
                </a:rPr>
                <a:t>HP</a:t>
              </a:r>
              <a:r>
                <a:rPr lang="ja-JP" altLang="en-US" sz="1400" b="1" dirty="0">
                  <a:latin typeface="Meiryo" panose="020B0604030504040204" pitchFamily="34" charset="-128"/>
                  <a:ea typeface="Meiryo" panose="020B0604030504040204" pitchFamily="34" charset="-128"/>
                </a:rPr>
                <a:t>を</a:t>
              </a:r>
              <a:r>
                <a:rPr lang="ja-JP" altLang="en-US" sz="1400" b="1" dirty="0" smtClean="0">
                  <a:latin typeface="Meiryo" panose="020B0604030504040204" pitchFamily="34" charset="-128"/>
                  <a:ea typeface="Meiryo" panose="020B0604030504040204" pitchFamily="34" charset="-128"/>
                </a:rPr>
                <a:t>読む</a:t>
              </a:r>
              <a:endParaRPr lang="en-US" altLang="ja-JP" sz="1400" b="1" dirty="0" smtClean="0">
                <a:latin typeface="Meiryo" panose="020B0604030504040204" pitchFamily="34" charset="-128"/>
                <a:ea typeface="Meiryo" panose="020B0604030504040204" pitchFamily="34" charset="-128"/>
              </a:endParaRPr>
            </a:p>
            <a:p>
              <a:pPr>
                <a:lnSpc>
                  <a:spcPct val="150000"/>
                </a:lnSpc>
              </a:pPr>
              <a:r>
                <a:rPr lang="ja-JP" altLang="en-US" sz="1400" b="1" dirty="0" smtClean="0">
                  <a:latin typeface="Meiryo" panose="020B0604030504040204" pitchFamily="34" charset="-128"/>
                  <a:ea typeface="Meiryo" panose="020B0604030504040204" pitchFamily="34" charset="-128"/>
                </a:rPr>
                <a:t>２．</a:t>
              </a:r>
              <a:r>
                <a:rPr lang="en-US" altLang="ja-JP" sz="1400" b="1" dirty="0" smtClean="0">
                  <a:latin typeface="Meiryo" panose="020B0604030504040204" pitchFamily="34" charset="-128"/>
                  <a:ea typeface="Meiryo" panose="020B0604030504040204" pitchFamily="34" charset="-128"/>
                </a:rPr>
                <a:t>Twitter</a:t>
              </a:r>
              <a:r>
                <a:rPr lang="ja-JP" altLang="en-US" sz="1400" b="1" dirty="0" smtClean="0">
                  <a:latin typeface="Meiryo" panose="020B0604030504040204" pitchFamily="34" charset="-128"/>
                  <a:ea typeface="Meiryo" panose="020B0604030504040204" pitchFamily="34" charset="-128"/>
                </a:rPr>
                <a:t>を読む</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３</a:t>
              </a:r>
              <a:r>
                <a:rPr lang="ja-JP" altLang="en-US" sz="1400" b="1" dirty="0" smtClean="0">
                  <a:latin typeface="Meiryo" panose="020B0604030504040204" pitchFamily="34" charset="-128"/>
                  <a:ea typeface="Meiryo" panose="020B0604030504040204" pitchFamily="34" charset="-128"/>
                </a:rPr>
                <a:t>．</a:t>
              </a:r>
              <a:r>
                <a:rPr lang="en-US" altLang="ja-JP" sz="1400" b="1" dirty="0" smtClean="0">
                  <a:latin typeface="Meiryo" panose="020B0604030504040204" pitchFamily="34" charset="-128"/>
                  <a:ea typeface="Meiryo" panose="020B0604030504040204" pitchFamily="34" charset="-128"/>
                </a:rPr>
                <a:t>Seeing AI</a:t>
              </a:r>
              <a:r>
                <a:rPr lang="ja-JP" altLang="en-US" sz="1400" b="1" dirty="0" smtClean="0">
                  <a:latin typeface="Meiryo" panose="020B0604030504040204" pitchFamily="34" charset="-128"/>
                  <a:ea typeface="Meiryo" panose="020B0604030504040204" pitchFamily="34" charset="-128"/>
                </a:rPr>
                <a:t>を</a:t>
              </a:r>
              <a:r>
                <a:rPr lang="ja-JP" altLang="en-US" sz="1400" b="1" dirty="0">
                  <a:latin typeface="Meiryo" panose="020B0604030504040204" pitchFamily="34" charset="-128"/>
                  <a:ea typeface="Meiryo" panose="020B0604030504040204" pitchFamily="34" charset="-128"/>
                </a:rPr>
                <a:t>使う</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４</a:t>
              </a:r>
              <a:r>
                <a:rPr lang="ja-JP" altLang="en-US" sz="1400" b="1" dirty="0" smtClean="0">
                  <a:latin typeface="Meiryo" panose="020B0604030504040204" pitchFamily="34" charset="-128"/>
                  <a:ea typeface="Meiryo" panose="020B0604030504040204" pitchFamily="34" charset="-128"/>
                </a:rPr>
                <a:t>．ボイスオーバージェスチャと</a:t>
              </a:r>
              <a:r>
                <a:rPr lang="ja-JP" altLang="en-US" sz="1400" b="1" dirty="0">
                  <a:latin typeface="Meiryo" panose="020B0604030504040204" pitchFamily="34" charset="-128"/>
                  <a:ea typeface="Meiryo" panose="020B0604030504040204" pitchFamily="34" charset="-128"/>
                </a:rPr>
                <a:t>入力</a:t>
              </a:r>
            </a:p>
          </p:txBody>
        </p:sp>
      </p:grpSp>
      <p:grpSp>
        <p:nvGrpSpPr>
          <p:cNvPr id="2" name="グループ化 1"/>
          <p:cNvGrpSpPr/>
          <p:nvPr/>
        </p:nvGrpSpPr>
        <p:grpSpPr>
          <a:xfrm>
            <a:off x="4904540" y="2822089"/>
            <a:ext cx="5175043" cy="1929554"/>
            <a:chOff x="4904540" y="2822089"/>
            <a:chExt cx="5175043" cy="1929554"/>
          </a:xfrm>
        </p:grpSpPr>
        <p:sp>
          <p:nvSpPr>
            <p:cNvPr id="34" name="角丸四角形 22">
              <a:extLst>
                <a:ext uri="{FF2B5EF4-FFF2-40B4-BE49-F238E27FC236}">
                  <a16:creationId xmlns="" xmlns:a16="http://schemas.microsoft.com/office/drawing/2014/main" id="{B1F7F093-7B4D-15AD-034A-DD8AE8CC6344}"/>
                </a:ext>
              </a:extLst>
            </p:cNvPr>
            <p:cNvSpPr/>
            <p:nvPr/>
          </p:nvSpPr>
          <p:spPr>
            <a:xfrm>
              <a:off x="4904540" y="2822089"/>
              <a:ext cx="5175043" cy="1919929"/>
            </a:xfrm>
            <a:prstGeom prst="roundRect">
              <a:avLst>
                <a:gd name="adj" fmla="val 2439"/>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 xmlns:a16="http://schemas.microsoft.com/office/drawing/2014/main" id="{371580EA-E3D9-4A0E-B4BE-C9C9B2478B05}"/>
                </a:ext>
              </a:extLst>
            </p:cNvPr>
            <p:cNvGrpSpPr/>
            <p:nvPr/>
          </p:nvGrpSpPr>
          <p:grpSpPr>
            <a:xfrm>
              <a:off x="5008855" y="2962233"/>
              <a:ext cx="4673281" cy="1789410"/>
              <a:chOff x="-60075" y="1670662"/>
              <a:chExt cx="3675675" cy="1509423"/>
            </a:xfrm>
          </p:grpSpPr>
          <p:sp>
            <p:nvSpPr>
              <p:cNvPr id="35" name="テキスト ボックス 34">
                <a:extLst>
                  <a:ext uri="{FF2B5EF4-FFF2-40B4-BE49-F238E27FC236}">
                    <a16:creationId xmlns="" xmlns:a16="http://schemas.microsoft.com/office/drawing/2014/main" id="{8C819349-D639-9F3A-1B45-DD820469A5D1}"/>
                  </a:ext>
                </a:extLst>
              </p:cNvPr>
              <p:cNvSpPr txBox="1"/>
              <p:nvPr/>
            </p:nvSpPr>
            <p:spPr>
              <a:xfrm>
                <a:off x="-51410" y="1670662"/>
                <a:ext cx="1063128" cy="348269"/>
              </a:xfrm>
              <a:prstGeom prst="rect">
                <a:avLst/>
              </a:prstGeom>
              <a:noFill/>
            </p:spPr>
            <p:txBody>
              <a:bodyPr wrap="square">
                <a:spAutoFit/>
              </a:bodyPr>
              <a:lstStyle/>
              <a:p>
                <a:r>
                  <a:rPr lang="ja-JP" altLang="en-US" sz="1400" b="1" dirty="0">
                    <a:solidFill>
                      <a:srgbClr val="12A3E4"/>
                    </a:solidFill>
                    <a:latin typeface="Meiryo" panose="020B0604030504040204" pitchFamily="34" charset="-128"/>
                    <a:ea typeface="Meiryo" panose="020B0604030504040204" pitchFamily="34" charset="-128"/>
                  </a:rPr>
                  <a:t>第</a:t>
                </a:r>
                <a:r>
                  <a:rPr lang="en-US" altLang="ja-JP" sz="2000" b="1" dirty="0">
                    <a:solidFill>
                      <a:srgbClr val="12A3E4"/>
                    </a:solidFill>
                    <a:latin typeface="Meiryo" panose="020B0604030504040204" pitchFamily="34" charset="-128"/>
                    <a:ea typeface="Meiryo" panose="020B0604030504040204" pitchFamily="34" charset="-128"/>
                  </a:rPr>
                  <a:t>2</a:t>
                </a:r>
                <a:r>
                  <a:rPr lang="ja-JP" altLang="en-US" sz="1400" b="1" dirty="0">
                    <a:solidFill>
                      <a:srgbClr val="12A3E4"/>
                    </a:solidFill>
                    <a:latin typeface="Meiryo" panose="020B0604030504040204" pitchFamily="34" charset="-128"/>
                    <a:ea typeface="Meiryo" panose="020B0604030504040204" pitchFamily="34" charset="-128"/>
                  </a:rPr>
                  <a:t>章</a:t>
                </a:r>
              </a:p>
            </p:txBody>
          </p:sp>
          <p:sp>
            <p:nvSpPr>
              <p:cNvPr id="36" name="テキスト ボックス 35">
                <a:extLst>
                  <a:ext uri="{FF2B5EF4-FFF2-40B4-BE49-F238E27FC236}">
                    <a16:creationId xmlns="" xmlns:a16="http://schemas.microsoft.com/office/drawing/2014/main" id="{0DD52E89-2253-BFAB-0367-C42775DD995E}"/>
                  </a:ext>
                </a:extLst>
              </p:cNvPr>
              <p:cNvSpPr txBox="1"/>
              <p:nvPr/>
            </p:nvSpPr>
            <p:spPr>
              <a:xfrm>
                <a:off x="552010" y="1696880"/>
                <a:ext cx="2451503" cy="294689"/>
              </a:xfrm>
              <a:prstGeom prst="rect">
                <a:avLst/>
              </a:prstGeom>
              <a:noFill/>
            </p:spPr>
            <p:txBody>
              <a:bodyPr wrap="square">
                <a:spAutoFit/>
              </a:bodyPr>
              <a:lstStyle/>
              <a:p>
                <a:r>
                  <a:rPr lang="ja-JP" altLang="en-US" sz="1600" b="1" dirty="0" smtClean="0">
                    <a:solidFill>
                      <a:srgbClr val="12A3E4"/>
                    </a:solidFill>
                    <a:latin typeface="Meiryo" panose="020B0604030504040204" pitchFamily="34" charset="-128"/>
                    <a:ea typeface="Meiryo" panose="020B0604030504040204" pitchFamily="34" charset="-128"/>
                  </a:rPr>
                  <a:t>ボイスオーバーとは</a:t>
                </a:r>
                <a:endParaRPr lang="ja-JP" altLang="en-US" sz="1600" b="1" dirty="0">
                  <a:solidFill>
                    <a:srgbClr val="12A3E4"/>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 xmlns:a16="http://schemas.microsoft.com/office/drawing/2014/main" id="{05DDE44C-10E6-1225-6619-C52A6623B86F}"/>
                  </a:ext>
                </a:extLst>
              </p:cNvPr>
              <p:cNvSpPr txBox="1"/>
              <p:nvPr/>
            </p:nvSpPr>
            <p:spPr>
              <a:xfrm>
                <a:off x="-60075" y="1974538"/>
                <a:ext cx="3675675" cy="1205547"/>
              </a:xfrm>
              <a:prstGeom prst="rect">
                <a:avLst/>
              </a:prstGeom>
              <a:noFill/>
            </p:spPr>
            <p:txBody>
              <a:bodyPr wrap="square">
                <a:spAutoFit/>
              </a:bodyPr>
              <a:lstStyle/>
              <a:p>
                <a:pPr>
                  <a:lnSpc>
                    <a:spcPct val="150000"/>
                  </a:lnSpc>
                </a:pPr>
                <a:r>
                  <a:rPr lang="ja-JP" altLang="en-US" sz="1400" b="1" dirty="0">
                    <a:latin typeface="Meiryo" panose="020B0604030504040204" pitchFamily="34" charset="-128"/>
                    <a:ea typeface="Meiryo" panose="020B0604030504040204" pitchFamily="34" charset="-128"/>
                  </a:rPr>
                  <a:t>１</a:t>
                </a:r>
                <a:r>
                  <a:rPr lang="ja-JP" altLang="en-US" sz="1400" b="1" dirty="0" smtClean="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通常モードとボイスオーバーの切替</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２</a:t>
                </a:r>
                <a:r>
                  <a:rPr lang="ja-JP" altLang="en-US" sz="1400" b="1" dirty="0" smtClean="0">
                    <a:latin typeface="Meiryo" panose="020B0604030504040204" pitchFamily="34" charset="-128"/>
                    <a:ea typeface="Meiryo" panose="020B0604030504040204" pitchFamily="34" charset="-128"/>
                  </a:rPr>
                  <a:t>．ボイスオーバージェスチャに</a:t>
                </a:r>
                <a:r>
                  <a:rPr lang="ja-JP" altLang="en-US" sz="1400" b="1" dirty="0">
                    <a:latin typeface="Meiryo" panose="020B0604030504040204" pitchFamily="34" charset="-128"/>
                    <a:ea typeface="Meiryo" panose="020B0604030504040204" pitchFamily="34" charset="-128"/>
                  </a:rPr>
                  <a:t>ついて</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３</a:t>
                </a:r>
                <a:r>
                  <a:rPr lang="ja-JP" altLang="en-US" sz="1400" b="1" dirty="0" smtClean="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練習モードについて</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４</a:t>
                </a:r>
                <a:r>
                  <a:rPr lang="ja-JP" altLang="en-US" sz="1400" b="1" dirty="0" smtClean="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実際の操作</a:t>
                </a:r>
                <a:r>
                  <a:rPr lang="ja-JP" altLang="en-US" sz="1400" b="1" dirty="0" smtClean="0">
                    <a:latin typeface="Meiryo" panose="020B0604030504040204" pitchFamily="34" charset="-128"/>
                    <a:ea typeface="Meiryo" panose="020B0604030504040204" pitchFamily="34" charset="-128"/>
                  </a:rPr>
                  <a:t>でボイスオーバージェスチャに慣れる</a:t>
                </a:r>
                <a:endParaRPr lang="en-US" altLang="ja-JP" sz="1400" b="1" dirty="0">
                  <a:latin typeface="Meiryo" panose="020B0604030504040204" pitchFamily="34" charset="-128"/>
                  <a:ea typeface="Meiryo" panose="020B0604030504040204" pitchFamily="34" charset="-128"/>
                </a:endParaRPr>
              </a:p>
            </p:txBody>
          </p:sp>
        </p:grpSp>
      </p:grpSp>
      <p:sp>
        <p:nvSpPr>
          <p:cNvPr id="19" name="テキスト ボックス 18">
            <a:extLst>
              <a:ext uri="{FF2B5EF4-FFF2-40B4-BE49-F238E27FC236}">
                <a16:creationId xmlns="" xmlns:a16="http://schemas.microsoft.com/office/drawing/2014/main" id="{59422B3A-6FDC-7E08-0465-ED70B2475D46}"/>
              </a:ext>
            </a:extLst>
          </p:cNvPr>
          <p:cNvSpPr txBox="1"/>
          <p:nvPr/>
        </p:nvSpPr>
        <p:spPr>
          <a:xfrm>
            <a:off x="702233" y="1363562"/>
            <a:ext cx="3913668" cy="5586145"/>
          </a:xfrm>
          <a:prstGeom prst="rect">
            <a:avLst/>
          </a:prstGeom>
          <a:noFill/>
        </p:spPr>
        <p:txBody>
          <a:bodyPr wrap="square">
            <a:spAutoFit/>
          </a:bodyPr>
          <a:lstStyle/>
          <a:p>
            <a:pPr algn="l">
              <a:lnSpc>
                <a:spcPct val="150000"/>
              </a:lnSpc>
            </a:pPr>
            <a:r>
              <a:rPr lang="ja-JP" altLang="en-US" sz="1400" b="1" i="0" dirty="0" smtClean="0">
                <a:effectLst/>
                <a:latin typeface="メイリオ" panose="020B0604030504040204" pitchFamily="50" charset="-128"/>
                <a:ea typeface="メイリオ" panose="020B0604030504040204" pitchFamily="50" charset="-128"/>
              </a:rPr>
              <a:t>　スマホは、従来の携帯電話と異なり、指で触れることのできるボタンは大変少ないです</a:t>
            </a:r>
            <a:r>
              <a:rPr lang="ja-JP" altLang="en-US" sz="1400" b="1" dirty="0" smtClean="0">
                <a:latin typeface="メイリオ" panose="020B0604030504040204" pitchFamily="50" charset="-128"/>
                <a:ea typeface="メイリオ" panose="020B0604030504040204" pitchFamily="50" charset="-128"/>
              </a:rPr>
              <a:t>。</a:t>
            </a:r>
            <a:r>
              <a:rPr lang="ja-JP" altLang="en-US" sz="1400" b="1" i="0" dirty="0" smtClean="0">
                <a:effectLst/>
                <a:latin typeface="メイリオ" panose="020B0604030504040204" pitchFamily="50" charset="-128"/>
                <a:ea typeface="メイリオ" panose="020B0604030504040204" pitchFamily="50" charset="-128"/>
              </a:rPr>
              <a:t>画面上の項目に触れて様々なことを行います。</a:t>
            </a:r>
            <a:endParaRPr lang="en-US" altLang="ja-JP" sz="1400" b="1" i="0" dirty="0" smtClean="0">
              <a:effectLst/>
              <a:latin typeface="メイリオ" panose="020B0604030504040204" pitchFamily="50" charset="-128"/>
              <a:ea typeface="メイリオ" panose="020B0604030504040204" pitchFamily="50" charset="-128"/>
            </a:endParaRPr>
          </a:p>
          <a:p>
            <a:pPr algn="l">
              <a:lnSpc>
                <a:spcPct val="150000"/>
              </a:lnSpc>
            </a:pPr>
            <a:r>
              <a:rPr lang="ja-JP" altLang="en-US" sz="1400" b="1" dirty="0">
                <a:latin typeface="メイリオ" panose="020B0604030504040204" pitchFamily="50" charset="-128"/>
                <a:ea typeface="メイリオ" panose="020B0604030504040204" pitchFamily="50" charset="-128"/>
              </a:rPr>
              <a:t>　</a:t>
            </a:r>
            <a:r>
              <a:rPr lang="ja-JP" altLang="en-US" sz="1400" b="1" i="0" dirty="0">
                <a:effectLst/>
                <a:latin typeface="メイリオ" panose="020B0604030504040204" pitchFamily="50" charset="-128"/>
                <a:ea typeface="メイリオ" panose="020B0604030504040204" pitchFamily="50" charset="-128"/>
              </a:rPr>
              <a:t>スマホにはこの通常のモードに加え、</a:t>
            </a:r>
            <a:r>
              <a:rPr lang="ja-JP" altLang="en-US" sz="1400" b="1" i="0" dirty="0" smtClean="0">
                <a:effectLst/>
                <a:latin typeface="メイリオ" panose="020B0604030504040204" pitchFamily="50" charset="-128"/>
                <a:ea typeface="メイリオ" panose="020B0604030504040204" pitchFamily="50" charset="-128"/>
              </a:rPr>
              <a:t>画面に触れる</a:t>
            </a:r>
            <a:r>
              <a:rPr lang="ja-JP" altLang="en-US" sz="1400" b="1" i="0" dirty="0">
                <a:effectLst/>
                <a:latin typeface="メイリオ" panose="020B0604030504040204" pitchFamily="50" charset="-128"/>
                <a:ea typeface="メイリオ" panose="020B0604030504040204" pitchFamily="50" charset="-128"/>
              </a:rPr>
              <a:t>とその内容を</a:t>
            </a:r>
            <a:r>
              <a:rPr lang="ja-JP" altLang="en-US" sz="1400" b="1" i="0" dirty="0" smtClean="0">
                <a:effectLst/>
                <a:latin typeface="メイリオ" panose="020B0604030504040204" pitchFamily="50" charset="-128"/>
                <a:ea typeface="メイリオ" panose="020B0604030504040204" pitchFamily="50" charset="-128"/>
              </a:rPr>
              <a:t>読み上げる「視覚障害者向け</a:t>
            </a:r>
            <a:r>
              <a:rPr lang="ja-JP" altLang="en-US" sz="1400" b="1" i="0" dirty="0">
                <a:effectLst/>
                <a:latin typeface="メイリオ" panose="020B0604030504040204" pitchFamily="50" charset="-128"/>
                <a:ea typeface="メイリオ" panose="020B0604030504040204" pitchFamily="50" charset="-128"/>
              </a:rPr>
              <a:t>の読み上げ</a:t>
            </a:r>
            <a:r>
              <a:rPr lang="ja-JP" altLang="en-US" sz="1400" b="1" i="0" dirty="0" smtClean="0">
                <a:effectLst/>
                <a:latin typeface="メイリオ" panose="020B0604030504040204" pitchFamily="50" charset="-128"/>
                <a:ea typeface="メイリオ" panose="020B0604030504040204" pitchFamily="50" charset="-128"/>
              </a:rPr>
              <a:t>モード」が</a:t>
            </a:r>
            <a:r>
              <a:rPr lang="ja-JP" altLang="en-US" sz="1400" b="1" i="0" dirty="0">
                <a:effectLst/>
                <a:latin typeface="メイリオ" panose="020B0604030504040204" pitchFamily="50" charset="-128"/>
                <a:ea typeface="メイリオ" panose="020B0604030504040204" pitchFamily="50" charset="-128"/>
              </a:rPr>
              <a:t>最初から準備されています。</a:t>
            </a:r>
            <a:endParaRPr lang="en-US" altLang="ja-JP" sz="14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400" b="1" dirty="0">
                <a:latin typeface="メイリオ" panose="020B0604030504040204" pitchFamily="50" charset="-128"/>
                <a:ea typeface="メイリオ" panose="020B0604030504040204" pitchFamily="50" charset="-128"/>
              </a:rPr>
              <a:t>　</a:t>
            </a:r>
            <a:r>
              <a:rPr lang="ja-JP" altLang="en-US" sz="1400" b="1" i="0" dirty="0">
                <a:effectLst/>
                <a:latin typeface="メイリオ" panose="020B0604030504040204" pitchFamily="50" charset="-128"/>
                <a:ea typeface="メイリオ" panose="020B0604030504040204" pitchFamily="50" charset="-128"/>
              </a:rPr>
              <a:t>通常のモードと</a:t>
            </a:r>
            <a:r>
              <a:rPr lang="ja-JP" altLang="en-US" sz="1400" b="1" i="0" dirty="0" smtClean="0">
                <a:effectLst/>
                <a:latin typeface="メイリオ" panose="020B0604030504040204" pitchFamily="50" charset="-128"/>
                <a:ea typeface="メイリオ" panose="020B0604030504040204" pitchFamily="50" charset="-128"/>
              </a:rPr>
              <a:t>視覚障害者向け</a:t>
            </a:r>
            <a:r>
              <a:rPr lang="ja-JP" altLang="en-US" sz="1400" b="1" i="0" dirty="0">
                <a:effectLst/>
                <a:latin typeface="メイリオ" panose="020B0604030504040204" pitchFamily="50" charset="-128"/>
                <a:ea typeface="メイリオ" panose="020B0604030504040204" pitchFamily="50" charset="-128"/>
              </a:rPr>
              <a:t>の読み上げモードの切り替えができることで、目が見える人と目が見えない人が同じスマホを使うことができます。</a:t>
            </a:r>
            <a:endParaRPr lang="en-US" altLang="ja-JP" sz="14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　読み上げのモードでうまく操作できなかったとしても、モードの切り替えによって近くにいる見える人の力を借りることもできるでしょう。</a:t>
            </a:r>
            <a:endParaRPr lang="en-US" altLang="ja-JP" sz="1400" b="1" dirty="0">
              <a:latin typeface="メイリオ" panose="020B0604030504040204" pitchFamily="50" charset="-128"/>
              <a:ea typeface="メイリオ" panose="020B0604030504040204" pitchFamily="50" charset="-128"/>
            </a:endParaRP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　本書をきっかけにスマホを身近なものにしてください。</a:t>
            </a:r>
          </a:p>
        </p:txBody>
      </p:sp>
      <p:sp>
        <p:nvSpPr>
          <p:cNvPr id="40" name="テキスト ボックス 39">
            <a:extLst>
              <a:ext uri="{FF2B5EF4-FFF2-40B4-BE49-F238E27FC236}">
                <a16:creationId xmlns="" xmlns:a16="http://schemas.microsoft.com/office/drawing/2014/main" id="{59422B3A-6FDC-7E08-0465-ED70B2475D46}"/>
              </a:ext>
            </a:extLst>
          </p:cNvPr>
          <p:cNvSpPr txBox="1"/>
          <p:nvPr/>
        </p:nvSpPr>
        <p:spPr>
          <a:xfrm>
            <a:off x="6250466" y="6987684"/>
            <a:ext cx="5133281" cy="415498"/>
          </a:xfrm>
          <a:prstGeom prst="rect">
            <a:avLst/>
          </a:prstGeom>
          <a:noFill/>
        </p:spPr>
        <p:txBody>
          <a:bodyPr wrap="square">
            <a:spAutoFit/>
          </a:bodyPr>
          <a:lstStyle/>
          <a:p>
            <a:pPr algn="l">
              <a:lnSpc>
                <a:spcPct val="150000"/>
              </a:lnSpc>
            </a:pPr>
            <a:r>
              <a:rPr lang="en-US" altLang="ja-JP" sz="1400" b="1" i="0" dirty="0" smtClean="0">
                <a:effectLst/>
                <a:latin typeface="メイリオ" panose="020B0604030504040204" pitchFamily="50" charset="-128"/>
                <a:ea typeface="メイリオ" panose="020B0604030504040204" pitchFamily="50" charset="-128"/>
              </a:rPr>
              <a:t>※</a:t>
            </a:r>
            <a:r>
              <a:rPr lang="ja-JP" altLang="en-US" sz="1400" b="1" i="0" dirty="0" smtClean="0">
                <a:effectLst/>
                <a:latin typeface="メイリオ" panose="020B0604030504040204" pitchFamily="50" charset="-128"/>
                <a:ea typeface="メイリオ" panose="020B0604030504040204" pitchFamily="50" charset="-128"/>
              </a:rPr>
              <a:t>本書ではスマートフォンをスマホと表記します</a:t>
            </a:r>
            <a:endParaRPr lang="ja-JP" altLang="en-US" sz="1400" b="1" i="0" dirty="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612065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a:extLst>
              <a:ext uri="{FF2B5EF4-FFF2-40B4-BE49-F238E27FC236}">
                <a16:creationId xmlns="" xmlns:a16="http://schemas.microsoft.com/office/drawing/2014/main" id="{A9575C32-0924-B273-D6EC-8241DD6E38E6}"/>
              </a:ext>
            </a:extLst>
          </p:cNvPr>
          <p:cNvSpPr/>
          <p:nvPr/>
        </p:nvSpPr>
        <p:spPr>
          <a:xfrm>
            <a:off x="752684" y="593558"/>
            <a:ext cx="9398480" cy="6272463"/>
          </a:xfrm>
          <a:prstGeom prst="roundRect">
            <a:avLst>
              <a:gd name="adj" fmla="val 1570"/>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 xmlns:a16="http://schemas.microsoft.com/office/drawing/2014/main" id="{5D739E23-7F53-F943-2A3C-D03DD784E6DA}"/>
              </a:ext>
            </a:extLst>
          </p:cNvPr>
          <p:cNvSpPr txBox="1"/>
          <p:nvPr/>
        </p:nvSpPr>
        <p:spPr>
          <a:xfrm>
            <a:off x="1314505" y="1868143"/>
            <a:ext cx="8274838" cy="2363468"/>
          </a:xfrm>
          <a:prstGeom prst="rect">
            <a:avLst/>
          </a:prstGeom>
          <a:noFill/>
        </p:spPr>
        <p:txBody>
          <a:bodyPr wrap="square">
            <a:spAutoFit/>
          </a:bodyPr>
          <a:lstStyle/>
          <a:p>
            <a:pPr>
              <a:lnSpc>
                <a:spcPts val="1640"/>
              </a:lnSpc>
            </a:pPr>
            <a:r>
              <a:rPr lang="en-US" altLang="ja-JP" sz="1400"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免責</a:t>
            </a:r>
            <a:r>
              <a:rPr lang="en-US" altLang="ja-JP" sz="1400" dirty="0">
                <a:latin typeface="Meiryo" panose="020B0604030504040204" pitchFamily="34" charset="-128"/>
                <a:ea typeface="Meiryo" panose="020B0604030504040204" pitchFamily="34" charset="-128"/>
              </a:rPr>
              <a:t>】</a:t>
            </a:r>
          </a:p>
          <a:p>
            <a:pPr>
              <a:lnSpc>
                <a:spcPts val="1840"/>
              </a:lnSpc>
            </a:pPr>
            <a:r>
              <a:rPr lang="ja-JP" altLang="en-US" sz="1200" dirty="0">
                <a:latin typeface="Meiryo" panose="020B0604030504040204" pitchFamily="34" charset="-128"/>
                <a:ea typeface="Meiryo" panose="020B0604030504040204" pitchFamily="34" charset="-128"/>
              </a:rPr>
              <a:t>※本ガイドブックで紹介しているアプリ</a:t>
            </a:r>
            <a:r>
              <a:rPr lang="ja-JP" altLang="en-US" sz="1200" dirty="0">
                <a:solidFill>
                  <a:srgbClr val="211D1E"/>
                </a:solidFill>
                <a:latin typeface="Meiryo" panose="020B0604030504040204" pitchFamily="34" charset="-128"/>
                <a:ea typeface="Meiryo" panose="020B0604030504040204" pitchFamily="34" charset="-128"/>
              </a:rPr>
              <a:t>、</a:t>
            </a:r>
            <a:r>
              <a:rPr lang="ja-JP" altLang="en-US" sz="1200" dirty="0">
                <a:solidFill>
                  <a:srgbClr val="211D1E"/>
                </a:solidFill>
                <a:effectLst/>
                <a:latin typeface="Meiryo" panose="020B0604030504040204" pitchFamily="34" charset="-128"/>
                <a:ea typeface="Meiryo" panose="020B0604030504040204" pitchFamily="34" charset="-128"/>
              </a:rPr>
              <a:t>サービス内容や情報は</a:t>
            </a:r>
            <a:r>
              <a:rPr lang="en-US" altLang="ja-JP" sz="1200" dirty="0">
                <a:solidFill>
                  <a:srgbClr val="211D1E"/>
                </a:solidFill>
                <a:effectLst/>
                <a:latin typeface="Meiryo" panose="020B0604030504040204" pitchFamily="34" charset="-128"/>
                <a:ea typeface="Meiryo" panose="020B0604030504040204" pitchFamily="34" charset="-128"/>
              </a:rPr>
              <a:t>2022</a:t>
            </a:r>
            <a:r>
              <a:rPr lang="ja-JP" altLang="en-US" sz="1200" dirty="0">
                <a:solidFill>
                  <a:srgbClr val="211D1E"/>
                </a:solidFill>
                <a:effectLst/>
                <a:latin typeface="Meiryo" panose="020B0604030504040204" pitchFamily="34" charset="-128"/>
                <a:ea typeface="Meiryo" panose="020B0604030504040204" pitchFamily="34" charset="-128"/>
              </a:rPr>
              <a:t>年</a:t>
            </a:r>
            <a:r>
              <a:rPr lang="en-US" altLang="ja-JP" sz="1200" dirty="0">
                <a:solidFill>
                  <a:srgbClr val="211D1E"/>
                </a:solidFill>
                <a:effectLst/>
                <a:latin typeface="Meiryo" panose="020B0604030504040204" pitchFamily="34" charset="-128"/>
                <a:ea typeface="Meiryo" panose="020B0604030504040204" pitchFamily="34" charset="-128"/>
              </a:rPr>
              <a:t>12</a:t>
            </a:r>
            <a:r>
              <a:rPr lang="ja-JP" altLang="en-US" sz="1200" dirty="0">
                <a:solidFill>
                  <a:srgbClr val="211D1E"/>
                </a:solidFill>
                <a:effectLst/>
                <a:latin typeface="Meiryo" panose="020B0604030504040204" pitchFamily="34" charset="-128"/>
                <a:ea typeface="Meiryo" panose="020B0604030504040204" pitchFamily="34" charset="-128"/>
              </a:rPr>
              <a:t>月時点のものです。内容については変更</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a:t>
            </a:r>
            <a:r>
              <a:rPr lang="ja-JP" altLang="en-US" sz="1200" dirty="0">
                <a:solidFill>
                  <a:srgbClr val="211D1E"/>
                </a:solidFill>
                <a:effectLst/>
                <a:latin typeface="Meiryo" panose="020B0604030504040204" pitchFamily="34" charset="-128"/>
                <a:ea typeface="Meiryo" panose="020B0604030504040204" pitchFamily="34" charset="-128"/>
              </a:rPr>
              <a:t>される場合もあります。あらかじめご了承ください。</a:t>
            </a:r>
          </a:p>
          <a:p>
            <a:pPr>
              <a:lnSpc>
                <a:spcPts val="1840"/>
              </a:lnSpc>
            </a:pPr>
            <a:r>
              <a:rPr lang="ja-JP" altLang="en-US" sz="1200" dirty="0">
                <a:latin typeface="Meiryo" panose="020B0604030504040204" pitchFamily="34" charset="-128"/>
                <a:ea typeface="Meiryo" panose="020B0604030504040204" pitchFamily="34" charset="-128"/>
              </a:rPr>
              <a:t>※掲</a:t>
            </a:r>
            <a:r>
              <a:rPr lang="ja-JP" altLang="en-US" sz="1200" dirty="0">
                <a:solidFill>
                  <a:srgbClr val="211D1E"/>
                </a:solidFill>
                <a:effectLst/>
                <a:latin typeface="Meiryo" panose="020B0604030504040204" pitchFamily="34" charset="-128"/>
                <a:ea typeface="Meiryo" panose="020B0604030504040204" pitchFamily="34" charset="-128"/>
              </a:rPr>
              <a:t>載している情報や製品、アプリの利用により生じた損害については一切の責任を負いませんので、ご了承ください。</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en-US" altLang="ja-JP" sz="1200" dirty="0">
                <a:solidFill>
                  <a:srgbClr val="211D1E"/>
                </a:solidFill>
                <a:effectLst/>
                <a:latin typeface="Meiryo" panose="020B0604030504040204" pitchFamily="34" charset="-128"/>
                <a:ea typeface="Meiryo" panose="020B0604030504040204" pitchFamily="34" charset="-128"/>
              </a:rPr>
              <a:t>※</a:t>
            </a:r>
            <a:r>
              <a:rPr lang="ja-JP" altLang="en-US" sz="1200" dirty="0">
                <a:solidFill>
                  <a:srgbClr val="211D1E"/>
                </a:solidFill>
                <a:effectLst/>
                <a:latin typeface="Meiryo" panose="020B0604030504040204" pitchFamily="34" charset="-128"/>
                <a:ea typeface="Meiryo" panose="020B0604030504040204" pitchFamily="34" charset="-128"/>
              </a:rPr>
              <a:t>本ガイドブックで紹介している操作手順は</a:t>
            </a:r>
            <a:r>
              <a:rPr lang="ja-JP" altLang="en-US" sz="1200" dirty="0" smtClean="0">
                <a:solidFill>
                  <a:srgbClr val="211D1E"/>
                </a:solidFill>
                <a:effectLst/>
                <a:latin typeface="Meiryo" panose="020B0604030504040204" pitchFamily="34" charset="-128"/>
                <a:ea typeface="Meiryo" panose="020B0604030504040204" pitchFamily="34" charset="-128"/>
              </a:rPr>
              <a:t>、</a:t>
            </a:r>
            <a:r>
              <a:rPr lang="en" altLang="ja-JP" sz="1200" dirty="0" smtClean="0">
                <a:solidFill>
                  <a:srgbClr val="211D1E"/>
                </a:solidFill>
                <a:latin typeface="Meiryo" panose="020B0604030504040204" pitchFamily="34" charset="-128"/>
                <a:ea typeface="Meiryo" panose="020B0604030504040204" pitchFamily="34" charset="-128"/>
              </a:rPr>
              <a:t>iPhone SE </a:t>
            </a:r>
            <a:r>
              <a:rPr lang="ja-JP" altLang="en-US" sz="1200" dirty="0" smtClean="0">
                <a:solidFill>
                  <a:srgbClr val="211D1E"/>
                </a:solidFill>
                <a:effectLst/>
                <a:latin typeface="Meiryo" panose="020B0604030504040204" pitchFamily="34" charset="-128"/>
                <a:ea typeface="Meiryo" panose="020B0604030504040204" pitchFamily="34" charset="-128"/>
              </a:rPr>
              <a:t>を</a:t>
            </a:r>
            <a:r>
              <a:rPr lang="ja-JP" altLang="en-US" sz="1200" dirty="0">
                <a:solidFill>
                  <a:srgbClr val="211D1E"/>
                </a:solidFill>
                <a:effectLst/>
                <a:latin typeface="Meiryo" panose="020B0604030504040204" pitchFamily="34" charset="-128"/>
                <a:ea typeface="Meiryo" panose="020B0604030504040204" pitchFamily="34" charset="-128"/>
              </a:rPr>
              <a:t>使って説明しています。機種や</a:t>
            </a:r>
            <a:r>
              <a:rPr lang="en" altLang="ja-JP" sz="1200" dirty="0">
                <a:solidFill>
                  <a:srgbClr val="211D1E"/>
                </a:solidFill>
                <a:effectLst/>
                <a:latin typeface="Meiryo" panose="020B0604030504040204" pitchFamily="34" charset="-128"/>
                <a:ea typeface="Meiryo" panose="020B0604030504040204" pitchFamily="34" charset="-128"/>
              </a:rPr>
              <a:t>OS</a:t>
            </a:r>
            <a:r>
              <a:rPr lang="ja-JP" altLang="en-US" sz="1200" dirty="0">
                <a:solidFill>
                  <a:srgbClr val="211D1E"/>
                </a:solidFill>
                <a:effectLst/>
                <a:latin typeface="Meiryo" panose="020B0604030504040204" pitchFamily="34" charset="-128"/>
                <a:ea typeface="Meiryo" panose="020B0604030504040204" pitchFamily="34" charset="-128"/>
              </a:rPr>
              <a:t>のバージョンにより</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a:t>
            </a:r>
            <a:r>
              <a:rPr lang="ja-JP" altLang="en-US" sz="1200" dirty="0">
                <a:solidFill>
                  <a:srgbClr val="211D1E"/>
                </a:solidFill>
                <a:effectLst/>
                <a:latin typeface="Meiryo" panose="020B0604030504040204" pitchFamily="34" charset="-128"/>
                <a:ea typeface="Meiryo" panose="020B0604030504040204" pitchFamily="34" charset="-128"/>
              </a:rPr>
              <a:t>操作手順が異なる場合もありますので、あらかじめご了承ください。</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en-US" altLang="ja-JP" sz="1200" dirty="0">
                <a:solidFill>
                  <a:srgbClr val="211D1E"/>
                </a:solidFill>
                <a:latin typeface="Meiryo" panose="020B0604030504040204" pitchFamily="34" charset="-128"/>
                <a:ea typeface="Meiryo" panose="020B0604030504040204" pitchFamily="34" charset="-128"/>
              </a:rPr>
              <a:t>※</a:t>
            </a:r>
            <a:r>
              <a:rPr lang="ja-JP" altLang="en-US" sz="1200" dirty="0">
                <a:solidFill>
                  <a:srgbClr val="211D1E"/>
                </a:solidFill>
                <a:latin typeface="Meiryo" panose="020B0604030504040204" pitchFamily="34" charset="-128"/>
                <a:ea typeface="Meiryo" panose="020B0604030504040204" pitchFamily="34" charset="-128"/>
              </a:rPr>
              <a:t>掲載している内容は、情報の提供のみを目的としています。このガイドブックによる運用については、必ずご自身の</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責任と判断によって行ってください。</a:t>
            </a: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また、事例として紹介するサービスや製品は一例です。各都道府県・自治体の方針に従い、使用するものを決定して</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ください。</a:t>
            </a:r>
            <a:endParaRPr lang="ja-JP" altLang="en-US" sz="1200" dirty="0">
              <a:solidFill>
                <a:srgbClr val="211D1E"/>
              </a:solidFill>
              <a:effectLst/>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 xmlns:a16="http://schemas.microsoft.com/office/drawing/2014/main" id="{36B3E305-8B5F-22D9-045C-EF7E4FE14AE4}"/>
              </a:ext>
            </a:extLst>
          </p:cNvPr>
          <p:cNvSpPr txBox="1"/>
          <p:nvPr/>
        </p:nvSpPr>
        <p:spPr>
          <a:xfrm>
            <a:off x="2019562" y="1274753"/>
            <a:ext cx="6864724" cy="461665"/>
          </a:xfrm>
          <a:prstGeom prst="rect">
            <a:avLst/>
          </a:prstGeom>
          <a:noFill/>
        </p:spPr>
        <p:txBody>
          <a:bodyPr wrap="square">
            <a:spAutoFit/>
          </a:bodyPr>
          <a:lstStyle/>
          <a:p>
            <a:pPr algn="ctr"/>
            <a:r>
              <a:rPr lang="ja-JP" altLang="en-US" sz="2400" b="1" dirty="0">
                <a:solidFill>
                  <a:srgbClr val="006DAB"/>
                </a:solidFill>
                <a:latin typeface="Meiryo" panose="020B0604030504040204" pitchFamily="34" charset="-128"/>
                <a:ea typeface="Meiryo" panose="020B0604030504040204" pitchFamily="34" charset="-128"/>
              </a:rPr>
              <a:t>免責・他社所有商標に関する表示</a:t>
            </a:r>
          </a:p>
        </p:txBody>
      </p:sp>
      <p:sp>
        <p:nvSpPr>
          <p:cNvPr id="6" name="テキスト ボックス 5">
            <a:extLst>
              <a:ext uri="{FF2B5EF4-FFF2-40B4-BE49-F238E27FC236}">
                <a16:creationId xmlns="" xmlns:a16="http://schemas.microsoft.com/office/drawing/2014/main" id="{201022A5-C2BD-D27A-D3CD-8707FDA21CED}"/>
              </a:ext>
            </a:extLst>
          </p:cNvPr>
          <p:cNvSpPr txBox="1"/>
          <p:nvPr/>
        </p:nvSpPr>
        <p:spPr>
          <a:xfrm>
            <a:off x="1314505" y="4320986"/>
            <a:ext cx="8274838" cy="2328843"/>
          </a:xfrm>
          <a:prstGeom prst="rect">
            <a:avLst/>
          </a:prstGeom>
          <a:noFill/>
        </p:spPr>
        <p:txBody>
          <a:bodyPr wrap="square">
            <a:spAutoFit/>
          </a:bodyPr>
          <a:lstStyle/>
          <a:p>
            <a:pPr>
              <a:lnSpc>
                <a:spcPts val="1640"/>
              </a:lnSpc>
            </a:pPr>
            <a:r>
              <a:rPr lang="en-US" altLang="ja-JP" sz="1400"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商標</a:t>
            </a:r>
            <a:r>
              <a:rPr lang="en-US" altLang="ja-JP" sz="1400" dirty="0" smtClean="0">
                <a:latin typeface="Meiryo" panose="020B0604030504040204" pitchFamily="34" charset="-128"/>
                <a:ea typeface="Meiryo" panose="020B0604030504040204" pitchFamily="34" charset="-128"/>
              </a:rPr>
              <a:t>】</a:t>
            </a:r>
          </a:p>
          <a:p>
            <a:r>
              <a:rPr lang="ja-JP" altLang="en-US" sz="1200" dirty="0" smtClean="0">
                <a:latin typeface="Meiryo" panose="020B0604030504040204" pitchFamily="34" charset="-128"/>
                <a:ea typeface="Meiryo" panose="020B0604030504040204" pitchFamily="34" charset="-128"/>
              </a:rPr>
              <a:t>※</a:t>
            </a:r>
            <a:r>
              <a:rPr lang="en-US" altLang="ja-JP" sz="1200" dirty="0" smtClean="0">
                <a:latin typeface="Meiryo" panose="020B0604030504040204" pitchFamily="34" charset="-128"/>
                <a:ea typeface="Meiryo" panose="020B0604030504040204" pitchFamily="34" charset="-128"/>
              </a:rPr>
              <a:t>iPhone</a:t>
            </a:r>
            <a:r>
              <a:rPr lang="ja-JP" altLang="en-US" sz="1200" dirty="0" err="1" smtClean="0">
                <a:latin typeface="Meiryo" panose="020B0604030504040204" pitchFamily="34" charset="-128"/>
                <a:ea typeface="Meiryo" panose="020B0604030504040204" pitchFamily="34" charset="-128"/>
              </a:rPr>
              <a:t>、</a:t>
            </a:r>
            <a:r>
              <a:rPr lang="en-US" altLang="ja-JP" sz="1200" dirty="0" smtClean="0">
                <a:latin typeface="Meiryo" panose="020B0604030504040204" pitchFamily="34" charset="-128"/>
                <a:ea typeface="Meiryo" panose="020B0604030504040204" pitchFamily="34" charset="-128"/>
              </a:rPr>
              <a:t>Safari</a:t>
            </a:r>
            <a:r>
              <a:rPr lang="ja-JP" altLang="en-US" sz="1200" dirty="0" smtClean="0">
                <a:latin typeface="Meiryo" panose="020B0604030504040204" pitchFamily="34" charset="-128"/>
                <a:ea typeface="Meiryo" panose="020B0604030504040204" pitchFamily="34" charset="-128"/>
              </a:rPr>
              <a:t>は</a:t>
            </a:r>
            <a:r>
              <a:rPr lang="ja-JP" altLang="en-US" sz="1200" dirty="0">
                <a:latin typeface="Meiryo" panose="020B0604030504040204" pitchFamily="34" charset="-128"/>
                <a:ea typeface="Meiryo" panose="020B0604030504040204" pitchFamily="34" charset="-128"/>
              </a:rPr>
              <a:t>米国</a:t>
            </a:r>
            <a:r>
              <a:rPr lang="ja-JP" altLang="en-US" sz="1200" dirty="0" smtClean="0">
                <a:latin typeface="Meiryo" panose="020B0604030504040204" pitchFamily="34" charset="-128"/>
                <a:ea typeface="Meiryo" panose="020B0604030504040204" pitchFamily="34" charset="-128"/>
              </a:rPr>
              <a:t>および</a:t>
            </a:r>
            <a:r>
              <a:rPr lang="ja-JP" altLang="en-US" sz="1200" dirty="0">
                <a:latin typeface="Meiryo" panose="020B0604030504040204" pitchFamily="34" charset="-128"/>
                <a:ea typeface="Meiryo" panose="020B0604030504040204" pitchFamily="34" charset="-128"/>
              </a:rPr>
              <a:t>他の</a:t>
            </a:r>
            <a:r>
              <a:rPr lang="ja-JP" altLang="en-US" sz="1200" dirty="0" smtClean="0">
                <a:latin typeface="Meiryo" panose="020B0604030504040204" pitchFamily="34" charset="-128"/>
                <a:ea typeface="Meiryo" panose="020B0604030504040204" pitchFamily="34" charset="-128"/>
              </a:rPr>
              <a:t>国々</a:t>
            </a:r>
            <a:r>
              <a:rPr lang="ja-JP" altLang="en-US" sz="1200" dirty="0">
                <a:latin typeface="Meiryo" panose="020B0604030504040204" pitchFamily="34" charset="-128"/>
                <a:ea typeface="Meiryo" panose="020B0604030504040204" pitchFamily="34" charset="-128"/>
              </a:rPr>
              <a:t>に</a:t>
            </a:r>
            <a:r>
              <a:rPr lang="ja-JP" altLang="en-US" sz="1200" dirty="0" smtClean="0">
                <a:latin typeface="Meiryo" panose="020B0604030504040204" pitchFamily="34" charset="-128"/>
                <a:ea typeface="Meiryo" panose="020B0604030504040204" pitchFamily="34" charset="-128"/>
              </a:rPr>
              <a:t>おける</a:t>
            </a:r>
            <a:r>
              <a:rPr lang="en-US" altLang="ja-JP" sz="1200" dirty="0" smtClean="0">
                <a:latin typeface="Meiryo" panose="020B0604030504040204" pitchFamily="34" charset="-128"/>
                <a:ea typeface="Meiryo" panose="020B0604030504040204" pitchFamily="34" charset="-128"/>
              </a:rPr>
              <a:t>Apple </a:t>
            </a:r>
            <a:r>
              <a:rPr lang="en-US" altLang="ja-JP" sz="1200" dirty="0">
                <a:latin typeface="Meiryo" panose="020B0604030504040204" pitchFamily="34" charset="-128"/>
                <a:ea typeface="Meiryo" panose="020B0604030504040204" pitchFamily="34" charset="-128"/>
              </a:rPr>
              <a:t>Inc.</a:t>
            </a:r>
            <a:r>
              <a:rPr lang="ja-JP" altLang="en-US" sz="1200" dirty="0" smtClean="0">
                <a:latin typeface="Meiryo" panose="020B0604030504040204" pitchFamily="34" charset="-128"/>
                <a:ea typeface="Meiryo" panose="020B0604030504040204" pitchFamily="34" charset="-128"/>
              </a:rPr>
              <a:t>の登録商標</a:t>
            </a:r>
            <a:r>
              <a:rPr lang="ja-JP" altLang="en-US" sz="1200" dirty="0">
                <a:latin typeface="Meiryo" panose="020B0604030504040204" pitchFamily="34" charset="-128"/>
                <a:ea typeface="Meiryo" panose="020B0604030504040204" pitchFamily="34" charset="-128"/>
              </a:rPr>
              <a:t>です</a:t>
            </a:r>
            <a:r>
              <a:rPr lang="ja-JP" altLang="en-US" sz="1200" dirty="0" smtClean="0">
                <a:latin typeface="Meiryo" panose="020B0604030504040204" pitchFamily="34" charset="-128"/>
                <a:ea typeface="Meiryo" panose="020B0604030504040204" pitchFamily="34" charset="-128"/>
              </a:rPr>
              <a:t>。</a:t>
            </a:r>
            <a:endParaRPr lang="en-US" altLang="ja-JP" sz="1200" dirty="0" smtClean="0">
              <a:latin typeface="Meiryo" panose="020B0604030504040204" pitchFamily="34" charset="-128"/>
              <a:ea typeface="Meiryo" panose="020B0604030504040204" pitchFamily="34" charset="-128"/>
            </a:endParaRPr>
          </a:p>
          <a:p>
            <a:pPr>
              <a:lnSpc>
                <a:spcPts val="1840"/>
              </a:lnSpc>
            </a:pPr>
            <a:r>
              <a:rPr lang="en-US" altLang="ja-JP" sz="1200" dirty="0" smtClean="0">
                <a:latin typeface="Meiryo" panose="020B0604030504040204" pitchFamily="34" charset="-128"/>
                <a:ea typeface="Meiryo" panose="020B0604030504040204" pitchFamily="34" charset="-128"/>
              </a:rPr>
              <a:t>※</a:t>
            </a:r>
            <a:r>
              <a:rPr lang="en" altLang="ja-JP" sz="1200" i="0" dirty="0">
                <a:effectLst/>
                <a:latin typeface="メイリオ" panose="020B0604030504040204" pitchFamily="34" charset="-128"/>
                <a:ea typeface="メイリオ" panose="020B0604030504040204" pitchFamily="34" charset="-128"/>
              </a:rPr>
              <a:t>QR</a:t>
            </a:r>
            <a:r>
              <a:rPr lang="ja-JP" altLang="en-US" sz="1200" i="0" dirty="0">
                <a:effectLst/>
                <a:latin typeface="メイリオ" panose="020B0604030504040204" pitchFamily="34" charset="-128"/>
                <a:ea typeface="メイリオ" panose="020B0604030504040204" pitchFamily="34" charset="-128"/>
              </a:rPr>
              <a:t>コードは</a:t>
            </a:r>
            <a:r>
              <a:rPr lang="ja-JP" altLang="en-US" sz="1200" dirty="0">
                <a:latin typeface="メイリオ" panose="020B0604030504040204" pitchFamily="34" charset="-128"/>
                <a:ea typeface="メイリオ" panose="020B0604030504040204" pitchFamily="34" charset="-128"/>
              </a:rPr>
              <a:t>株式会社</a:t>
            </a:r>
            <a:r>
              <a:rPr lang="ja-JP" altLang="en-US" sz="1200" i="0" dirty="0">
                <a:effectLst/>
                <a:latin typeface="メイリオ" panose="020B0604030504040204" pitchFamily="34" charset="-128"/>
                <a:ea typeface="メイリオ" panose="020B0604030504040204" pitchFamily="34" charset="-128"/>
              </a:rPr>
              <a:t>デンソーウェーブの登録商標です</a:t>
            </a:r>
            <a:r>
              <a:rPr lang="ja-JP" altLang="en-US" sz="1200" i="0" dirty="0" smtClean="0">
                <a:effectLst/>
                <a:latin typeface="メイリオ" panose="020B0604030504040204" pitchFamily="34" charset="-128"/>
                <a:ea typeface="メイリオ" panose="020B0604030504040204" pitchFamily="34" charset="-128"/>
              </a:rPr>
              <a:t>。</a:t>
            </a:r>
            <a:endParaRPr lang="en-US" altLang="ja-JP" sz="1200" i="0" dirty="0" smtClean="0">
              <a:effectLst/>
              <a:latin typeface="メイリオ" panose="020B0604030504040204" pitchFamily="34" charset="-128"/>
              <a:ea typeface="メイリオ" panose="020B0604030504040204" pitchFamily="34" charset="-128"/>
            </a:endParaRPr>
          </a:p>
          <a:p>
            <a:pPr>
              <a:lnSpc>
                <a:spcPts val="1840"/>
              </a:lnSpc>
            </a:pPr>
            <a:r>
              <a:rPr lang="en-US" altLang="ja-JP" sz="1200" dirty="0">
                <a:latin typeface="メイリオ" panose="020B0604030504040204" pitchFamily="34" charset="-128"/>
                <a:ea typeface="メイリオ" panose="020B0604030504040204" pitchFamily="34" charset="-128"/>
              </a:rPr>
              <a:t>※Seeing </a:t>
            </a:r>
            <a:r>
              <a:rPr lang="en-US" altLang="ja-JP" sz="1200" dirty="0" smtClean="0">
                <a:latin typeface="メイリオ" panose="020B0604030504040204" pitchFamily="34" charset="-128"/>
                <a:ea typeface="メイリオ" panose="020B0604030504040204" pitchFamily="34" charset="-128"/>
              </a:rPr>
              <a:t>AI</a:t>
            </a:r>
            <a:r>
              <a:rPr lang="ja-JP" altLang="en-US" sz="1200" dirty="0">
                <a:latin typeface="メイリオ" panose="020B0604030504040204" pitchFamily="34" charset="-128"/>
                <a:ea typeface="メイリオ" panose="020B0604030504040204" pitchFamily="34" charset="-128"/>
              </a:rPr>
              <a:t>は米国</a:t>
            </a:r>
            <a:r>
              <a:rPr lang="en-US" altLang="ja-JP" sz="1200" dirty="0">
                <a:latin typeface="メイリオ" panose="020B0604030504040204" pitchFamily="34" charset="-128"/>
                <a:ea typeface="メイリオ" panose="020B0604030504040204" pitchFamily="34" charset="-128"/>
              </a:rPr>
              <a:t>Microsoft Corporation</a:t>
            </a:r>
            <a:r>
              <a:rPr lang="ja-JP" altLang="en-US" sz="1200" dirty="0">
                <a:latin typeface="メイリオ" panose="020B0604030504040204" pitchFamily="34" charset="-128"/>
                <a:ea typeface="メイリオ" panose="020B0604030504040204" pitchFamily="34" charset="-128"/>
              </a:rPr>
              <a:t>の米国およびその他の国における登録商標です。</a:t>
            </a:r>
          </a:p>
          <a:p>
            <a:pPr>
              <a:lnSpc>
                <a:spcPts val="1840"/>
              </a:lnSpc>
            </a:pPr>
            <a:r>
              <a:rPr lang="en-US" altLang="ja-JP" sz="1200" dirty="0" smtClean="0">
                <a:latin typeface="メイリオ" panose="020B0604030504040204" pitchFamily="34" charset="-128"/>
                <a:ea typeface="メイリオ" panose="020B0604030504040204" pitchFamily="34" charset="-128"/>
              </a:rPr>
              <a:t>※Tap </a:t>
            </a:r>
            <a:r>
              <a:rPr lang="en-US" altLang="ja-JP" sz="1200" dirty="0" err="1" smtClean="0">
                <a:latin typeface="メイリオ" panose="020B0604030504040204" pitchFamily="34" charset="-128"/>
                <a:ea typeface="メイリオ" panose="020B0604030504040204" pitchFamily="34" charset="-128"/>
              </a:rPr>
              <a:t>Tap</a:t>
            </a:r>
            <a:r>
              <a:rPr lang="en-US" altLang="ja-JP" sz="1200" dirty="0" smtClean="0">
                <a:latin typeface="メイリオ" panose="020B0604030504040204" pitchFamily="34" charset="-128"/>
                <a:ea typeface="メイリオ" panose="020B0604030504040204" pitchFamily="34" charset="-128"/>
              </a:rPr>
              <a:t> See</a:t>
            </a:r>
            <a:r>
              <a:rPr lang="ja-JP" altLang="en-US" sz="1200" dirty="0" smtClean="0">
                <a:latin typeface="メイリオ" panose="020B0604030504040204" pitchFamily="34" charset="-128"/>
                <a:ea typeface="メイリオ" panose="020B0604030504040204" pitchFamily="34" charset="-128"/>
              </a:rPr>
              <a:t>は</a:t>
            </a:r>
            <a:r>
              <a:rPr lang="en-US" altLang="ja-JP" sz="1200" dirty="0" err="1">
                <a:latin typeface="メイリオ" panose="020B0604030504040204" pitchFamily="34" charset="-128"/>
                <a:ea typeface="メイリオ" panose="020B0604030504040204" pitchFamily="34" charset="-128"/>
              </a:rPr>
              <a:t>CloudSight</a:t>
            </a:r>
            <a:r>
              <a:rPr lang="en-US" altLang="ja-JP" sz="1200" dirty="0">
                <a:latin typeface="メイリオ" panose="020B0604030504040204" pitchFamily="34" charset="-128"/>
                <a:ea typeface="メイリオ" panose="020B0604030504040204" pitchFamily="34" charset="-128"/>
              </a:rPr>
              <a:t> Inc</a:t>
            </a:r>
            <a:r>
              <a:rPr lang="en-US" altLang="ja-JP" sz="1200" dirty="0" smtClean="0">
                <a:latin typeface="メイリオ" panose="020B0604030504040204" pitchFamily="34" charset="-128"/>
                <a:ea typeface="メイリオ" panose="020B0604030504040204" pitchFamily="34" charset="-128"/>
              </a:rPr>
              <a:t>.</a:t>
            </a:r>
            <a:r>
              <a:rPr lang="ja-JP" altLang="en-US" sz="1200" dirty="0" smtClean="0">
                <a:latin typeface="メイリオ" panose="020B0604030504040204" pitchFamily="34" charset="-128"/>
                <a:ea typeface="メイリオ" panose="020B0604030504040204" pitchFamily="34" charset="-128"/>
              </a:rPr>
              <a:t>の商標または登録商標です</a:t>
            </a:r>
            <a:r>
              <a:rPr lang="ja-JP" altLang="en-US" sz="1200" dirty="0" smtClean="0">
                <a:latin typeface="メイリオ" panose="020B0604030504040204" pitchFamily="34" charset="-128"/>
                <a:ea typeface="メイリオ" panose="020B0604030504040204" pitchFamily="34" charset="-128"/>
              </a:rPr>
              <a:t>。</a:t>
            </a:r>
            <a:endParaRPr lang="en-US" altLang="ja-JP" sz="1200" dirty="0" smtClean="0">
              <a:latin typeface="メイリオ" panose="020B0604030504040204" pitchFamily="34" charset="-128"/>
              <a:ea typeface="メイリオ" panose="020B0604030504040204" pitchFamily="34" charset="-128"/>
            </a:endParaRPr>
          </a:p>
          <a:p>
            <a:pPr>
              <a:lnSpc>
                <a:spcPts val="1840"/>
              </a:lnSpc>
            </a:pPr>
            <a:r>
              <a:rPr lang="en-US" altLang="ja-JP" sz="1200" dirty="0">
                <a:latin typeface="メイリオ" panose="020B0604030504040204" pitchFamily="34" charset="-128"/>
                <a:ea typeface="メイリオ" panose="020B0604030504040204" pitchFamily="34" charset="-128"/>
              </a:rPr>
              <a:t>※</a:t>
            </a:r>
            <a:r>
              <a:rPr lang="en-US" altLang="ja-JP" sz="1200" dirty="0" err="1" smtClean="0">
                <a:latin typeface="メイリオ" panose="020B0604030504040204" pitchFamily="34" charset="-128"/>
                <a:ea typeface="メイリオ" panose="020B0604030504040204" pitchFamily="34" charset="-128"/>
              </a:rPr>
              <a:t>BlindSqure</a:t>
            </a:r>
            <a:r>
              <a:rPr lang="ja-JP" altLang="en-US" sz="1200" dirty="0" smtClean="0">
                <a:latin typeface="メイリオ" panose="020B0604030504040204" pitchFamily="34" charset="-128"/>
                <a:ea typeface="メイリオ" panose="020B0604030504040204" pitchFamily="34" charset="-128"/>
              </a:rPr>
              <a:t>は</a:t>
            </a:r>
            <a:r>
              <a:rPr lang="en-US" altLang="ja-JP" sz="1200" dirty="0" err="1" smtClean="0">
                <a:latin typeface="メイリオ" panose="020B0604030504040204" pitchFamily="34" charset="-128"/>
                <a:ea typeface="メイリオ" panose="020B0604030504040204" pitchFamily="34" charset="-128"/>
              </a:rPr>
              <a:t>BlindSqure</a:t>
            </a:r>
            <a:r>
              <a:rPr lang="ja-JP" altLang="en-US" sz="1200" dirty="0">
                <a:latin typeface="メイリオ" panose="020B0604030504040204" pitchFamily="34" charset="-128"/>
                <a:ea typeface="メイリオ" panose="020B0604030504040204" pitchFamily="34" charset="-128"/>
              </a:rPr>
              <a:t>の商標または登録商標です</a:t>
            </a:r>
            <a:r>
              <a:rPr lang="ja-JP" altLang="en-US" sz="1200" dirty="0" smtClean="0">
                <a:latin typeface="メイリオ" panose="020B0604030504040204" pitchFamily="34" charset="-128"/>
                <a:ea typeface="メイリオ" panose="020B0604030504040204" pitchFamily="34" charset="-128"/>
              </a:rPr>
              <a:t>。</a:t>
            </a:r>
            <a:endParaRPr lang="en-US" altLang="ja-JP" sz="1200" dirty="0" smtClean="0">
              <a:latin typeface="メイリオ" panose="020B0604030504040204" pitchFamily="34" charset="-128"/>
              <a:ea typeface="メイリオ" panose="020B0604030504040204" pitchFamily="34" charset="-128"/>
            </a:endParaRPr>
          </a:p>
          <a:p>
            <a:pPr>
              <a:lnSpc>
                <a:spcPts val="1840"/>
              </a:lnSpc>
            </a:pPr>
            <a:r>
              <a:rPr lang="en-US" altLang="ja-JP" sz="1200" dirty="0" smtClean="0">
                <a:effectLst/>
                <a:latin typeface="メイリオ" panose="020B0604030504040204" pitchFamily="34" charset="-128"/>
                <a:ea typeface="メイリオ" panose="020B0604030504040204" pitchFamily="34" charset="-128"/>
              </a:rPr>
              <a:t>※</a:t>
            </a:r>
            <a:r>
              <a:rPr lang="ja-JP" altLang="en-US" sz="1200" dirty="0">
                <a:latin typeface="メイリオ" panose="020B0604030504040204" pitchFamily="34" charset="-128"/>
                <a:ea typeface="メイリオ" panose="020B0604030504040204" pitchFamily="34" charset="-128"/>
              </a:rPr>
              <a:t>ボイス オブ デイジー５は有限会社</a:t>
            </a:r>
            <a:r>
              <a:rPr lang="ja-JP" altLang="en-US" sz="1200" dirty="0" smtClean="0">
                <a:latin typeface="メイリオ" panose="020B0604030504040204" pitchFamily="34" charset="-128"/>
                <a:ea typeface="メイリオ" panose="020B0604030504040204" pitchFamily="34" charset="-128"/>
              </a:rPr>
              <a:t>サイパックの商標または登録商標です</a:t>
            </a:r>
            <a:r>
              <a:rPr lang="ja-JP" altLang="en-US" sz="1200" dirty="0" smtClean="0">
                <a:latin typeface="メイリオ" panose="020B0604030504040204" pitchFamily="34" charset="-128"/>
                <a:ea typeface="メイリオ" panose="020B0604030504040204" pitchFamily="34" charset="-128"/>
              </a:rPr>
              <a:t>。</a:t>
            </a:r>
            <a:endParaRPr lang="en-US" altLang="ja-JP" sz="1200" dirty="0" smtClean="0">
              <a:latin typeface="メイリオ" panose="020B0604030504040204" pitchFamily="34" charset="-128"/>
              <a:ea typeface="メイリオ" panose="020B0604030504040204" pitchFamily="34" charset="-128"/>
            </a:endParaRPr>
          </a:p>
          <a:p>
            <a:pPr>
              <a:lnSpc>
                <a:spcPts val="1840"/>
              </a:lnSpc>
            </a:pPr>
            <a:r>
              <a:rPr lang="en-US" altLang="ja-JP" sz="1200" dirty="0">
                <a:latin typeface="メイリオ" panose="020B0604030504040204" pitchFamily="34" charset="-128"/>
                <a:ea typeface="メイリオ" panose="020B0604030504040204" pitchFamily="34" charset="-128"/>
              </a:rPr>
              <a:t>※Twitter</a:t>
            </a:r>
            <a:r>
              <a:rPr lang="ja-JP" altLang="en-US" sz="1200" dirty="0">
                <a:latin typeface="メイリオ" panose="020B0604030504040204" pitchFamily="34" charset="-128"/>
                <a:ea typeface="メイリオ" panose="020B0604030504040204" pitchFamily="34" charset="-128"/>
              </a:rPr>
              <a:t>および</a:t>
            </a:r>
            <a:r>
              <a:rPr lang="en-US" altLang="ja-JP" sz="1200" dirty="0">
                <a:latin typeface="メイリオ" panose="020B0604030504040204" pitchFamily="34" charset="-128"/>
                <a:ea typeface="メイリオ" panose="020B0604030504040204" pitchFamily="34" charset="-128"/>
              </a:rPr>
              <a:t>Twitter</a:t>
            </a:r>
            <a:r>
              <a:rPr lang="ja-JP" altLang="en-US" sz="1200" dirty="0">
                <a:latin typeface="メイリオ" panose="020B0604030504040204" pitchFamily="34" charset="-128"/>
                <a:ea typeface="メイリオ" panose="020B0604030504040204" pitchFamily="34" charset="-128"/>
              </a:rPr>
              <a:t>ロゴ、</a:t>
            </a:r>
            <a:r>
              <a:rPr lang="en-US" altLang="ja-JP" sz="1200" dirty="0">
                <a:latin typeface="メイリオ" panose="020B0604030504040204" pitchFamily="34" charset="-128"/>
                <a:ea typeface="メイリオ" panose="020B0604030504040204" pitchFamily="34" charset="-128"/>
              </a:rPr>
              <a:t>Twitter</a:t>
            </a:r>
            <a:r>
              <a:rPr lang="ja-JP" altLang="en-US" sz="1200" dirty="0">
                <a:latin typeface="メイリオ" panose="020B0604030504040204" pitchFamily="34" charset="-128"/>
                <a:ea typeface="メイリオ" panose="020B0604030504040204" pitchFamily="34" charset="-128"/>
              </a:rPr>
              <a:t>の青い鳥は、米国また他の国々における</a:t>
            </a:r>
            <a:r>
              <a:rPr lang="en-US" altLang="ja-JP" sz="1200" dirty="0">
                <a:latin typeface="メイリオ" panose="020B0604030504040204" pitchFamily="34" charset="-128"/>
                <a:ea typeface="メイリオ" panose="020B0604030504040204" pitchFamily="34" charset="-128"/>
              </a:rPr>
              <a:t>Twitter, Inc.</a:t>
            </a:r>
            <a:r>
              <a:rPr lang="ja-JP" altLang="en-US" sz="1200" dirty="0">
                <a:latin typeface="メイリオ" panose="020B0604030504040204" pitchFamily="34" charset="-128"/>
                <a:ea typeface="メイリオ" panose="020B0604030504040204" pitchFamily="34" charset="-128"/>
              </a:rPr>
              <a:t>の登録商標です</a:t>
            </a:r>
            <a:r>
              <a:rPr lang="ja-JP" altLang="en-US" sz="1200" dirty="0" smtClean="0">
                <a:latin typeface="メイリオ" panose="020B0604030504040204" pitchFamily="34" charset="-128"/>
                <a:ea typeface="メイリオ" panose="020B0604030504040204" pitchFamily="34" charset="-128"/>
              </a:rPr>
              <a:t>。</a:t>
            </a:r>
            <a:endParaRPr lang="en-US" altLang="ja-JP" sz="1200" dirty="0" smtClean="0">
              <a:latin typeface="メイリオ" panose="020B0604030504040204" pitchFamily="34" charset="-128"/>
              <a:ea typeface="メイリオ" panose="020B0604030504040204" pitchFamily="34" charset="-128"/>
            </a:endParaRPr>
          </a:p>
          <a:p>
            <a:pPr>
              <a:lnSpc>
                <a:spcPts val="1840"/>
              </a:lnSpc>
            </a:pPr>
            <a:r>
              <a:rPr lang="en-US" altLang="ja-JP" sz="1200" dirty="0" smtClean="0">
                <a:latin typeface="Meiryo" panose="020B0604030504040204" pitchFamily="34" charset="-128"/>
                <a:ea typeface="Meiryo" panose="020B0604030504040204" pitchFamily="34" charset="-128"/>
              </a:rPr>
              <a:t>※</a:t>
            </a:r>
            <a:r>
              <a:rPr lang="ja-JP" altLang="en-US" sz="1200" dirty="0">
                <a:latin typeface="Meiryo" panose="020B0604030504040204" pitchFamily="34" charset="-128"/>
                <a:ea typeface="Meiryo" panose="020B0604030504040204" pitchFamily="34" charset="-128"/>
              </a:rPr>
              <a:t>その他、本文中のサービス名、商品名などは、それぞれの会社の商標、登録商標、商品名です。</a:t>
            </a:r>
            <a:endParaRPr lang="en-US" altLang="ja-JP" sz="1200" dirty="0">
              <a:latin typeface="Meiryo" panose="020B0604030504040204" pitchFamily="34" charset="-128"/>
              <a:ea typeface="Meiryo" panose="020B0604030504040204" pitchFamily="34" charset="-128"/>
            </a:endParaRPr>
          </a:p>
          <a:p>
            <a:pPr>
              <a:lnSpc>
                <a:spcPts val="1840"/>
              </a:lnSpc>
            </a:pPr>
            <a:r>
              <a:rPr lang="ja-JP" altLang="en-US" sz="1200" dirty="0">
                <a:latin typeface="Meiryo" panose="020B0604030504040204" pitchFamily="34" charset="-128"/>
                <a:ea typeface="Meiryo" panose="020B0604030504040204" pitchFamily="34" charset="-128"/>
              </a:rPr>
              <a:t>　なお、本文中では™マーク、</a:t>
            </a:r>
            <a:r>
              <a:rPr lang="en-US" altLang="ja-JP" sz="1200" dirty="0">
                <a:latin typeface="Meiryo" panose="020B0604030504040204" pitchFamily="34" charset="-128"/>
                <a:ea typeface="Meiryo" panose="020B0604030504040204" pitchFamily="34" charset="-128"/>
              </a:rPr>
              <a:t>®</a:t>
            </a:r>
            <a:r>
              <a:rPr lang="ja-JP" altLang="en-US" sz="1200" dirty="0">
                <a:latin typeface="Meiryo" panose="020B0604030504040204" pitchFamily="34" charset="-128"/>
                <a:ea typeface="Meiryo" panose="020B0604030504040204" pitchFamily="34" charset="-128"/>
              </a:rPr>
              <a:t>マークは明記していません。</a:t>
            </a:r>
            <a:endParaRPr lang="ja-JP" altLang="en-US" sz="1200" dirty="0">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10895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スマホの</a:t>
            </a:r>
            <a:r>
              <a:rPr lang="ja-JP" altLang="en-US" sz="2400" b="1" dirty="0">
                <a:latin typeface="Meiryo" panose="020B0604030504040204" pitchFamily="34" charset="-128"/>
                <a:ea typeface="Meiryo" panose="020B0604030504040204" pitchFamily="34" charset="-128"/>
              </a:rPr>
              <a:t>紹介</a:t>
            </a:r>
          </a:p>
        </p:txBody>
      </p:sp>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1.</a:t>
            </a:r>
            <a:r>
              <a:rPr lang="ja-JP" altLang="en-US" sz="2800" b="1" dirty="0">
                <a:latin typeface="Meiryo" panose="020B0604030504040204" pitchFamily="34" charset="-128"/>
                <a:ea typeface="Meiryo" panose="020B0604030504040204" pitchFamily="34" charset="-128"/>
              </a:rPr>
              <a:t> スマホでできることは</a:t>
            </a:r>
          </a:p>
        </p:txBody>
      </p:sp>
      <p:sp>
        <p:nvSpPr>
          <p:cNvPr id="15" name="角丸四角形 42">
            <a:extLst>
              <a:ext uri="{FF2B5EF4-FFF2-40B4-BE49-F238E27FC236}">
                <a16:creationId xmlns="" xmlns:a16="http://schemas.microsoft.com/office/drawing/2014/main" id="{A4B2ACAB-3873-7380-6A9F-B152D0AE8636}"/>
              </a:ext>
            </a:extLst>
          </p:cNvPr>
          <p:cNvSpPr/>
          <p:nvPr/>
        </p:nvSpPr>
        <p:spPr>
          <a:xfrm>
            <a:off x="593725" y="2020090"/>
            <a:ext cx="9648825" cy="392842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 xmlns:a16="http://schemas.microsoft.com/office/drawing/2014/main" id="{ACA1A817-649C-DC13-22E8-7D6CF578FC8A}"/>
              </a:ext>
            </a:extLst>
          </p:cNvPr>
          <p:cNvSpPr txBox="1"/>
          <p:nvPr/>
        </p:nvSpPr>
        <p:spPr>
          <a:xfrm>
            <a:off x="957393" y="3282126"/>
            <a:ext cx="8740522" cy="2308324"/>
          </a:xfrm>
          <a:prstGeom prst="rect">
            <a:avLst/>
          </a:prstGeom>
          <a:noFill/>
        </p:spPr>
        <p:txBody>
          <a:bodyPr wrap="square">
            <a:spAutoFit/>
          </a:bodyPr>
          <a:lstStyle/>
          <a:p>
            <a:pPr marL="285750" indent="-285750" algn="l">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電話</a:t>
            </a:r>
            <a:r>
              <a:rPr lang="ja-JP" altLang="en-US" sz="1600" b="1" i="0" dirty="0">
                <a:effectLst/>
                <a:latin typeface="メイリオ" panose="020B0604030504040204" pitchFamily="50" charset="-128"/>
                <a:ea typeface="メイリオ" panose="020B0604030504040204" pitchFamily="50" charset="-128"/>
              </a:rPr>
              <a:t>をかけたり、かかってきた電話に出ることができます。</a:t>
            </a:r>
          </a:p>
          <a:p>
            <a:pPr marL="285750" indent="-285750" algn="l">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メール</a:t>
            </a:r>
            <a:r>
              <a:rPr lang="ja-JP" altLang="en-US" sz="1600" b="1" i="0" dirty="0">
                <a:effectLst/>
                <a:latin typeface="メイリオ" panose="020B0604030504040204" pitchFamily="50" charset="-128"/>
                <a:ea typeface="メイリオ" panose="020B0604030504040204" pitchFamily="50" charset="-128"/>
              </a:rPr>
              <a:t>やメッセージを交換することができます。</a:t>
            </a:r>
          </a:p>
          <a:p>
            <a:pPr marL="285750" indent="-285750" algn="l">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ホームページ</a:t>
            </a:r>
            <a:r>
              <a:rPr lang="ja-JP" altLang="en-US" sz="1600" b="1" i="0" dirty="0">
                <a:effectLst/>
                <a:latin typeface="メイリオ" panose="020B0604030504040204" pitchFamily="50" charset="-128"/>
                <a:ea typeface="メイリオ" panose="020B0604030504040204" pitchFamily="50" charset="-128"/>
              </a:rPr>
              <a:t>を開いて様々な情報を知ることができます。</a:t>
            </a:r>
          </a:p>
          <a:p>
            <a:pPr marL="285750" indent="-285750" algn="l">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新聞</a:t>
            </a:r>
            <a:r>
              <a:rPr lang="ja-JP" altLang="en-US" sz="1600" b="1" i="0" dirty="0">
                <a:effectLst/>
                <a:latin typeface="メイリオ" panose="020B0604030504040204" pitchFamily="50" charset="-128"/>
                <a:ea typeface="メイリオ" panose="020B0604030504040204" pitchFamily="50" charset="-128"/>
              </a:rPr>
              <a:t>をはじめ、様々なニュース記事や天気予報を知ることができます。</a:t>
            </a:r>
          </a:p>
          <a:p>
            <a:pPr marL="285750" indent="-285750" algn="l">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ラジオ</a:t>
            </a:r>
            <a:r>
              <a:rPr lang="ja-JP" altLang="en-US" sz="1600" b="1" i="0" dirty="0">
                <a:effectLst/>
                <a:latin typeface="メイリオ" panose="020B0604030504040204" pitchFamily="50" charset="-128"/>
                <a:ea typeface="メイリオ" panose="020B0604030504040204" pitchFamily="50" charset="-128"/>
              </a:rPr>
              <a:t>や音楽を聞くことができます。</a:t>
            </a:r>
          </a:p>
          <a:p>
            <a:pPr marL="285750" indent="-285750" algn="l">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インターネットショッピング</a:t>
            </a:r>
            <a:r>
              <a:rPr lang="ja-JP" altLang="en-US" sz="1600" b="1" i="0" dirty="0">
                <a:effectLst/>
                <a:latin typeface="メイリオ" panose="020B0604030504040204" pitchFamily="50" charset="-128"/>
                <a:ea typeface="メイリオ" panose="020B0604030504040204" pitchFamily="50" charset="-128"/>
              </a:rPr>
              <a:t>で買い物をすることができます。</a:t>
            </a:r>
          </a:p>
        </p:txBody>
      </p:sp>
      <p:pic>
        <p:nvPicPr>
          <p:cNvPr id="9" name="グラフィックス 8" descr="ロボット">
            <a:extLst>
              <a:ext uri="{FF2B5EF4-FFF2-40B4-BE49-F238E27FC236}">
                <a16:creationId xmlns="" xmlns:a16="http://schemas.microsoft.com/office/drawing/2014/main" id="{F6B2B6A6-9AEF-B4AB-B24A-5F9C675C538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308286" y="5114157"/>
            <a:ext cx="2398259" cy="2398259"/>
          </a:xfrm>
          <a:prstGeom prst="rect">
            <a:avLst/>
          </a:prstGeom>
        </p:spPr>
      </p:pic>
      <p:pic>
        <p:nvPicPr>
          <p:cNvPr id="10" name="グラフィックス 9" descr="スマート フォン">
            <a:extLst>
              <a:ext uri="{FF2B5EF4-FFF2-40B4-BE49-F238E27FC236}">
                <a16:creationId xmlns="" xmlns:a16="http://schemas.microsoft.com/office/drawing/2014/main" id="{E822965F-9BD9-F222-1E79-1C22AF8B234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9429792">
            <a:off x="8471462" y="5324423"/>
            <a:ext cx="593504" cy="593504"/>
          </a:xfrm>
          <a:prstGeom prst="rect">
            <a:avLst/>
          </a:prstGeom>
        </p:spPr>
      </p:pic>
      <p:sp>
        <p:nvSpPr>
          <p:cNvPr id="12" name="テキスト ボックス 11">
            <a:extLst>
              <a:ext uri="{FF2B5EF4-FFF2-40B4-BE49-F238E27FC236}">
                <a16:creationId xmlns="" xmlns:a16="http://schemas.microsoft.com/office/drawing/2014/main" id="{ACA1A817-649C-DC13-22E8-7D6CF578FC8A}"/>
              </a:ext>
            </a:extLst>
          </p:cNvPr>
          <p:cNvSpPr txBox="1"/>
          <p:nvPr/>
        </p:nvSpPr>
        <p:spPr>
          <a:xfrm>
            <a:off x="817693" y="2228375"/>
            <a:ext cx="8740522" cy="923330"/>
          </a:xfrm>
          <a:prstGeom prst="rect">
            <a:avLst/>
          </a:prstGeom>
          <a:noFill/>
        </p:spPr>
        <p:txBody>
          <a:bodyPr wrap="square">
            <a:spAutoFit/>
          </a:bodyPr>
          <a:lstStyle/>
          <a:p>
            <a:pPr algn="l">
              <a:lnSpc>
                <a:spcPct val="150000"/>
              </a:lnSpc>
            </a:pPr>
            <a:r>
              <a:rPr lang="ja-JP" altLang="en-US" b="1" i="0" dirty="0">
                <a:solidFill>
                  <a:srgbClr val="0070C0"/>
                </a:solidFill>
                <a:effectLst/>
                <a:latin typeface="メイリオ" panose="020B0604030504040204" pitchFamily="50" charset="-128"/>
                <a:ea typeface="メイリオ" panose="020B0604030504040204" pitchFamily="50" charset="-128"/>
              </a:rPr>
              <a:t>「スマホを使ってどんなことができるの？」</a:t>
            </a:r>
          </a:p>
          <a:p>
            <a:pPr algn="l">
              <a:lnSpc>
                <a:spcPct val="150000"/>
              </a:lnSpc>
            </a:pPr>
            <a:r>
              <a:rPr lang="ja-JP" altLang="en-US" b="1" i="0" dirty="0" smtClean="0">
                <a:solidFill>
                  <a:srgbClr val="0070C0"/>
                </a:solidFill>
                <a:effectLst/>
                <a:latin typeface="メイリオ" panose="020B0604030504040204" pitchFamily="50" charset="-128"/>
                <a:ea typeface="メイリオ" panose="020B0604030504040204" pitchFamily="50" charset="-128"/>
              </a:rPr>
              <a:t>  スマホを</a:t>
            </a:r>
            <a:r>
              <a:rPr lang="ja-JP" altLang="en-US" b="1" i="0" dirty="0">
                <a:solidFill>
                  <a:srgbClr val="0070C0"/>
                </a:solidFill>
                <a:effectLst/>
                <a:latin typeface="メイリオ" panose="020B0604030504040204" pitchFamily="50" charset="-128"/>
                <a:ea typeface="メイリオ" panose="020B0604030504040204" pitchFamily="50" charset="-128"/>
              </a:rPr>
              <a:t>使ってできることの一部を紹介します</a:t>
            </a:r>
            <a:r>
              <a:rPr lang="ja-JP" altLang="en-US" b="1" i="0" dirty="0" smtClean="0">
                <a:solidFill>
                  <a:srgbClr val="0070C0"/>
                </a:solidFill>
                <a:effectLst/>
                <a:latin typeface="メイリオ" panose="020B0604030504040204" pitchFamily="50" charset="-128"/>
                <a:ea typeface="メイリオ" panose="020B0604030504040204" pitchFamily="50" charset="-128"/>
              </a:rPr>
              <a:t>。</a:t>
            </a:r>
            <a:endParaRPr lang="en-US" altLang="ja-JP" b="1" i="0" dirty="0">
              <a:solidFill>
                <a:srgbClr val="0070C0"/>
              </a:solidFill>
              <a:effectLst/>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ja-JP" altLang="en-US" sz="35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Tree>
    <p:extLst>
      <p:ext uri="{BB962C8B-B14F-4D97-AF65-F5344CB8AC3E}">
        <p14:creationId xmlns:p14="http://schemas.microsoft.com/office/powerpoint/2010/main" val="552929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スマホの</a:t>
            </a:r>
            <a:r>
              <a:rPr lang="ja-JP" altLang="en-US" sz="2400" b="1" dirty="0">
                <a:latin typeface="Meiryo" panose="020B0604030504040204" pitchFamily="34" charset="-128"/>
                <a:ea typeface="Meiryo" panose="020B0604030504040204" pitchFamily="34" charset="-128"/>
              </a:rPr>
              <a:t>紹介</a:t>
            </a:r>
          </a:p>
        </p:txBody>
      </p:sp>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2. </a:t>
            </a:r>
            <a:r>
              <a:rPr lang="ja-JP" altLang="en-US" sz="2800" b="1" dirty="0">
                <a:latin typeface="Meiryo" panose="020B0604030504040204" pitchFamily="34" charset="-128"/>
                <a:ea typeface="Meiryo" panose="020B0604030504040204" pitchFamily="34" charset="-128"/>
              </a:rPr>
              <a:t>便利なサポートアプリ</a:t>
            </a:r>
          </a:p>
        </p:txBody>
      </p:sp>
      <p:sp>
        <p:nvSpPr>
          <p:cNvPr id="8" name="角丸四角形 42">
            <a:extLst>
              <a:ext uri="{FF2B5EF4-FFF2-40B4-BE49-F238E27FC236}">
                <a16:creationId xmlns="" xmlns:a16="http://schemas.microsoft.com/office/drawing/2014/main" id="{7BA5E1B6-F6C7-9EA7-1C1F-2E504281C7DF}"/>
              </a:ext>
            </a:extLst>
          </p:cNvPr>
          <p:cNvSpPr/>
          <p:nvPr/>
        </p:nvSpPr>
        <p:spPr>
          <a:xfrm>
            <a:off x="593725" y="2071576"/>
            <a:ext cx="9648825" cy="285438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 xmlns:a16="http://schemas.microsoft.com/office/drawing/2014/main" id="{C65E74F4-F623-3747-44E4-1334468DA7B0}"/>
              </a:ext>
            </a:extLst>
          </p:cNvPr>
          <p:cNvSpPr txBox="1"/>
          <p:nvPr/>
        </p:nvSpPr>
        <p:spPr>
          <a:xfrm>
            <a:off x="949038" y="2444588"/>
            <a:ext cx="9147462" cy="2339102"/>
          </a:xfrm>
          <a:prstGeom prst="rect">
            <a:avLst/>
          </a:prstGeom>
          <a:noFill/>
        </p:spPr>
        <p:txBody>
          <a:bodyPr wrap="square">
            <a:spAutoFit/>
          </a:bodyPr>
          <a:lstStyle/>
          <a:p>
            <a:pPr marL="342900" indent="-342900">
              <a:buFont typeface="+mj-lt"/>
              <a:buAutoNum type="arabicPeriod"/>
            </a:pPr>
            <a:r>
              <a:rPr lang="en-US" altLang="ja-JP" sz="1600" b="1" i="0" dirty="0" smtClean="0">
                <a:effectLst/>
                <a:latin typeface="メイリオ" panose="020B0604030504040204" pitchFamily="50" charset="-128"/>
                <a:ea typeface="メイリオ" panose="020B0604030504040204" pitchFamily="50" charset="-128"/>
              </a:rPr>
              <a:t>Seeing AI</a:t>
            </a:r>
            <a:r>
              <a:rPr lang="ja-JP" altLang="en-US" sz="1600" b="1" i="0" dirty="0" smtClean="0">
                <a:effectLst/>
                <a:latin typeface="メイリオ" panose="020B0604030504040204" pitchFamily="50" charset="-128"/>
                <a:ea typeface="メイリオ" panose="020B0604030504040204" pitchFamily="50" charset="-128"/>
              </a:rPr>
              <a:t>（シーイング エーアイ）</a:t>
            </a:r>
            <a:r>
              <a:rPr lang="en-US" altLang="ja-JP" sz="1600" b="1" i="0" dirty="0" smtClean="0">
                <a:effectLst/>
                <a:latin typeface="メイリオ" panose="020B0604030504040204" pitchFamily="50" charset="-128"/>
                <a:ea typeface="メイリオ" panose="020B0604030504040204" pitchFamily="50" charset="-128"/>
              </a:rPr>
              <a:t>… </a:t>
            </a:r>
            <a:r>
              <a:rPr lang="ja-JP" altLang="en-US" sz="1600" b="1" i="0" dirty="0" smtClean="0">
                <a:effectLst/>
                <a:latin typeface="メイリオ" panose="020B0604030504040204" pitchFamily="50" charset="-128"/>
                <a:ea typeface="メイリオ" panose="020B0604030504040204" pitchFamily="50" charset="-128"/>
              </a:rPr>
              <a:t>文字</a:t>
            </a:r>
            <a:r>
              <a:rPr lang="ja-JP" altLang="en-US" sz="1600" b="1" i="0" dirty="0">
                <a:effectLst/>
                <a:latin typeface="メイリオ" panose="020B0604030504040204" pitchFamily="50" charset="-128"/>
                <a:ea typeface="メイリオ" panose="020B0604030504040204" pitchFamily="50" charset="-128"/>
              </a:rPr>
              <a:t>読み取り、明るさ検知、お札の識別、など</a:t>
            </a:r>
            <a:endParaRPr lang="en-US" altLang="ja-JP" sz="1600" b="1" i="0" dirty="0">
              <a:effectLst/>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i="0" dirty="0">
              <a:effectLst/>
              <a:latin typeface="メイリオ" panose="020B0604030504040204" pitchFamily="50" charset="-128"/>
              <a:ea typeface="メイリオ" panose="020B0604030504040204" pitchFamily="50" charset="-128"/>
            </a:endParaRPr>
          </a:p>
          <a:p>
            <a:pPr marL="342900" indent="-342900">
              <a:buFont typeface="+mj-lt"/>
              <a:buAutoNum type="arabicPeriod"/>
            </a:pPr>
            <a:r>
              <a:rPr lang="en-US" altLang="ja-JP" sz="1600" b="1" i="0" dirty="0" smtClean="0">
                <a:effectLst/>
                <a:latin typeface="メイリオ" panose="020B0604030504040204" pitchFamily="50" charset="-128"/>
                <a:ea typeface="メイリオ" panose="020B0604030504040204" pitchFamily="50" charset="-128"/>
              </a:rPr>
              <a:t>Tap </a:t>
            </a:r>
            <a:r>
              <a:rPr lang="en-US" altLang="ja-JP" sz="1600" b="1" i="0" dirty="0" err="1">
                <a:effectLst/>
                <a:latin typeface="メイリオ" panose="020B0604030504040204" pitchFamily="50" charset="-128"/>
                <a:ea typeface="メイリオ" panose="020B0604030504040204" pitchFamily="50" charset="-128"/>
              </a:rPr>
              <a:t>Tap</a:t>
            </a:r>
            <a:r>
              <a:rPr lang="en-US" altLang="ja-JP" sz="1600" b="1" i="0" dirty="0">
                <a:effectLst/>
                <a:latin typeface="メイリオ" panose="020B0604030504040204" pitchFamily="50" charset="-128"/>
                <a:ea typeface="メイリオ" panose="020B0604030504040204" pitchFamily="50" charset="-128"/>
              </a:rPr>
              <a:t> </a:t>
            </a:r>
            <a:r>
              <a:rPr lang="en-US" altLang="ja-JP" sz="1600" b="1" i="0" dirty="0" smtClean="0">
                <a:effectLst/>
                <a:latin typeface="メイリオ" panose="020B0604030504040204" pitchFamily="50" charset="-128"/>
                <a:ea typeface="メイリオ" panose="020B0604030504040204" pitchFamily="50" charset="-128"/>
              </a:rPr>
              <a:t>See</a:t>
            </a:r>
            <a:r>
              <a:rPr lang="ja-JP" altLang="en-US" sz="1600" b="1" i="0" dirty="0" smtClean="0">
                <a:effectLst/>
                <a:latin typeface="メイリオ" panose="020B0604030504040204" pitchFamily="50" charset="-128"/>
                <a:ea typeface="メイリオ" panose="020B0604030504040204" pitchFamily="50" charset="-128"/>
              </a:rPr>
              <a:t>（タップ タップ シー）</a:t>
            </a:r>
            <a:r>
              <a:rPr lang="en-US" altLang="ja-JP" sz="1600" b="1" i="0" dirty="0" smtClean="0">
                <a:effectLst/>
                <a:latin typeface="メイリオ" panose="020B0604030504040204" pitchFamily="50" charset="-128"/>
                <a:ea typeface="メイリオ" panose="020B0604030504040204" pitchFamily="50" charset="-128"/>
              </a:rPr>
              <a:t>… </a:t>
            </a:r>
            <a:r>
              <a:rPr lang="ja-JP" altLang="en-US" sz="1600" b="1" dirty="0" smtClean="0">
                <a:latin typeface="メイリオ" panose="020B0604030504040204" pitchFamily="50" charset="-128"/>
                <a:ea typeface="メイリオ" panose="020B0604030504040204" pitchFamily="50" charset="-128"/>
              </a:rPr>
              <a:t>カメラ</a:t>
            </a:r>
            <a:r>
              <a:rPr lang="ja-JP" altLang="en-US" sz="1600" b="1" dirty="0">
                <a:latin typeface="メイリオ" panose="020B0604030504040204" pitchFamily="50" charset="-128"/>
                <a:ea typeface="メイリオ" panose="020B0604030504040204" pitchFamily="50" charset="-128"/>
              </a:rPr>
              <a:t>で物を撮影すると音声で教えてくれる</a:t>
            </a:r>
            <a:endParaRPr lang="en-US" altLang="ja-JP" sz="1600" b="1" dirty="0">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dirty="0">
              <a:latin typeface="メイリオ" panose="020B0604030504040204" pitchFamily="50" charset="-128"/>
              <a:ea typeface="メイリオ" panose="020B0604030504040204" pitchFamily="50" charset="-128"/>
            </a:endParaRPr>
          </a:p>
          <a:p>
            <a:pPr marL="342900" indent="-342900">
              <a:buFont typeface="+mj-lt"/>
              <a:buAutoNum type="arabicPeriod"/>
            </a:pPr>
            <a:r>
              <a:rPr lang="en-US" altLang="ja-JP" sz="1600" b="1" i="0" dirty="0" err="1" smtClean="0">
                <a:effectLst/>
                <a:latin typeface="メイリオ" panose="020B0604030504040204" pitchFamily="50" charset="-128"/>
                <a:ea typeface="メイリオ" panose="020B0604030504040204" pitchFamily="50" charset="-128"/>
              </a:rPr>
              <a:t>BlindSqure</a:t>
            </a:r>
            <a:r>
              <a:rPr lang="ja-JP" altLang="en-US" sz="1600" b="1" dirty="0">
                <a:latin typeface="メイリオ" panose="020B0604030504040204" pitchFamily="50" charset="-128"/>
                <a:ea typeface="メイリオ" panose="020B0604030504040204" pitchFamily="50" charset="-128"/>
              </a:rPr>
              <a:t>（</a:t>
            </a:r>
            <a:r>
              <a:rPr lang="ja-JP" altLang="en-US" sz="1600" b="1" i="0" dirty="0" smtClean="0">
                <a:effectLst/>
                <a:latin typeface="メイリオ" panose="020B0604030504040204" pitchFamily="50" charset="-128"/>
                <a:ea typeface="メイリオ" panose="020B0604030504040204" pitchFamily="50" charset="-128"/>
              </a:rPr>
              <a:t>ブラインド スクエア</a:t>
            </a:r>
            <a:r>
              <a:rPr lang="ja-JP" altLang="en-US" sz="1600" b="1" dirty="0" smtClean="0">
                <a:latin typeface="メイリオ" panose="020B0604030504040204" pitchFamily="50" charset="-128"/>
                <a:ea typeface="メイリオ" panose="020B0604030504040204" pitchFamily="50" charset="-128"/>
              </a:rPr>
              <a:t>）</a:t>
            </a:r>
            <a:r>
              <a:rPr lang="en-US" altLang="ja-JP" sz="1600" b="1" i="0" dirty="0" smtClean="0">
                <a:effectLst/>
                <a:latin typeface="メイリオ" panose="020B0604030504040204" pitchFamily="50" charset="-128"/>
                <a:ea typeface="メイリオ" panose="020B0604030504040204" pitchFamily="50" charset="-128"/>
              </a:rPr>
              <a:t>… </a:t>
            </a:r>
            <a:r>
              <a:rPr lang="ja-JP" altLang="en-US" sz="1600" b="1" i="0" dirty="0" smtClean="0">
                <a:effectLst/>
                <a:latin typeface="メイリオ" panose="020B0604030504040204" pitchFamily="50" charset="-128"/>
                <a:ea typeface="メイリオ" panose="020B0604030504040204" pitchFamily="50" charset="-128"/>
              </a:rPr>
              <a:t>周辺</a:t>
            </a:r>
            <a:r>
              <a:rPr lang="ja-JP" altLang="en-US" sz="1600" b="1" i="0" dirty="0">
                <a:effectLst/>
                <a:latin typeface="メイリオ" panose="020B0604030504040204" pitchFamily="50" charset="-128"/>
                <a:ea typeface="メイリオ" panose="020B0604030504040204" pitchFamily="50" charset="-128"/>
              </a:rPr>
              <a:t>施設が</a:t>
            </a:r>
            <a:r>
              <a:rPr lang="ja-JP" altLang="en-US" sz="1600" b="1" i="0" dirty="0" smtClean="0">
                <a:effectLst/>
                <a:latin typeface="メイリオ" panose="020B0604030504040204" pitchFamily="50" charset="-128"/>
                <a:ea typeface="メイリオ" panose="020B0604030504040204" pitchFamily="50" charset="-128"/>
              </a:rPr>
              <a:t>わかる</a:t>
            </a:r>
            <a:endParaRPr lang="en-US" altLang="ja-JP" sz="1600" b="1" dirty="0">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i="0" dirty="0">
              <a:effectLst/>
              <a:latin typeface="メイリオ" panose="020B0604030504040204" pitchFamily="50" charset="-128"/>
              <a:ea typeface="メイリオ" panose="020B0604030504040204" pitchFamily="50" charset="-128"/>
            </a:endParaRPr>
          </a:p>
          <a:p>
            <a:pPr marL="342900" indent="-342900">
              <a:buFont typeface="+mj-lt"/>
              <a:buAutoNum type="arabicPeriod"/>
            </a:pPr>
            <a:r>
              <a:rPr lang="ja-JP" altLang="en-US" sz="1600" b="1" dirty="0" smtClean="0">
                <a:latin typeface="メイリオ" panose="020B0604030504040204" pitchFamily="50" charset="-128"/>
                <a:ea typeface="メイリオ" panose="020B0604030504040204" pitchFamily="50" charset="-128"/>
              </a:rPr>
              <a:t>ボイス </a:t>
            </a:r>
            <a:r>
              <a:rPr lang="ja-JP" altLang="en-US" sz="1600" b="1" dirty="0">
                <a:latin typeface="メイリオ" panose="020B0604030504040204" pitchFamily="50" charset="-128"/>
                <a:ea typeface="メイリオ" panose="020B0604030504040204" pitchFamily="50" charset="-128"/>
              </a:rPr>
              <a:t>オブ デイジー</a:t>
            </a:r>
            <a:r>
              <a:rPr lang="ja-JP" altLang="en-US" sz="1600" b="1" dirty="0" smtClean="0">
                <a:latin typeface="メイリオ" panose="020B0604030504040204" pitchFamily="50" charset="-128"/>
                <a:ea typeface="メイリオ" panose="020B0604030504040204" pitchFamily="50" charset="-128"/>
              </a:rPr>
              <a:t>５</a:t>
            </a:r>
            <a:r>
              <a:rPr lang="en-US" altLang="ja-JP" sz="1600" b="1" i="0" dirty="0" smtClean="0">
                <a:effectLst/>
                <a:latin typeface="メイリオ" panose="020B0604030504040204" pitchFamily="50" charset="-128"/>
                <a:ea typeface="メイリオ" panose="020B0604030504040204" pitchFamily="50" charset="-128"/>
              </a:rPr>
              <a:t>… </a:t>
            </a:r>
            <a:r>
              <a:rPr lang="ja-JP" altLang="en-US" sz="1600" b="1" i="0" dirty="0" smtClean="0">
                <a:effectLst/>
                <a:latin typeface="メイリオ" panose="020B0604030504040204" pitchFamily="50" charset="-128"/>
                <a:ea typeface="メイリオ" panose="020B0604030504040204" pitchFamily="50" charset="-128"/>
              </a:rPr>
              <a:t>デイジー図書</a:t>
            </a:r>
            <a:r>
              <a:rPr lang="ja-JP" altLang="en-US" sz="1600" b="1" i="0" dirty="0">
                <a:effectLst/>
                <a:latin typeface="メイリオ" panose="020B0604030504040204" pitchFamily="50" charset="-128"/>
                <a:ea typeface="メイリオ" panose="020B0604030504040204" pitchFamily="50" charset="-128"/>
              </a:rPr>
              <a:t>を</a:t>
            </a:r>
            <a:r>
              <a:rPr lang="ja-JP" altLang="en-US" sz="1600" b="1" i="0" dirty="0" smtClean="0">
                <a:effectLst/>
                <a:latin typeface="メイリオ" panose="020B0604030504040204" pitchFamily="50" charset="-128"/>
                <a:ea typeface="メイリオ" panose="020B0604030504040204" pitchFamily="50" charset="-128"/>
              </a:rPr>
              <a:t>読む</a:t>
            </a:r>
            <a:endParaRPr lang="en-US" altLang="ja-JP" sz="1600" b="1" i="0" dirty="0" smtClean="0">
              <a:effectLst/>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dirty="0">
              <a:latin typeface="メイリオ" panose="020B0604030504040204" pitchFamily="50" charset="-128"/>
              <a:ea typeface="メイリオ" panose="020B0604030504040204" pitchFamily="50" charset="-128"/>
            </a:endParaRPr>
          </a:p>
          <a:p>
            <a:r>
              <a:rPr lang="en-US" altLang="ja-JP" sz="1600" b="1" dirty="0" smtClean="0">
                <a:latin typeface="メイリオ" panose="020B0604030504040204" pitchFamily="50" charset="-128"/>
                <a:ea typeface="メイリオ" panose="020B0604030504040204" pitchFamily="50" charset="-128"/>
              </a:rPr>
              <a:t>※</a:t>
            </a:r>
            <a:r>
              <a:rPr lang="ja-JP" altLang="en-US" sz="1600" b="1" dirty="0" smtClean="0">
                <a:latin typeface="メイリオ" panose="020B0604030504040204" pitchFamily="50" charset="-128"/>
                <a:ea typeface="メイリオ" panose="020B0604030504040204" pitchFamily="50" charset="-128"/>
              </a:rPr>
              <a:t>３と４は有料</a:t>
            </a:r>
            <a:endParaRPr lang="en-US" altLang="ja-JP" sz="1600" b="1" i="0" dirty="0">
              <a:effectLst/>
              <a:latin typeface="メイリオ" panose="020B0604030504040204" pitchFamily="50" charset="-128"/>
              <a:ea typeface="メイリオ" panose="020B0604030504040204" pitchFamily="50" charset="-128"/>
            </a:endParaRPr>
          </a:p>
        </p:txBody>
      </p:sp>
      <p:sp>
        <p:nvSpPr>
          <p:cNvPr id="11" name="角丸四角形 42">
            <a:extLst>
              <a:ext uri="{FF2B5EF4-FFF2-40B4-BE49-F238E27FC236}">
                <a16:creationId xmlns="" xmlns:a16="http://schemas.microsoft.com/office/drawing/2014/main" id="{7BA5E1B6-F6C7-9EA7-1C1F-2E504281C7DF}"/>
              </a:ext>
            </a:extLst>
          </p:cNvPr>
          <p:cNvSpPr/>
          <p:nvPr/>
        </p:nvSpPr>
        <p:spPr>
          <a:xfrm>
            <a:off x="593724" y="5156702"/>
            <a:ext cx="9648825" cy="1805958"/>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 xmlns:a16="http://schemas.microsoft.com/office/drawing/2014/main" id="{C65E74F4-F623-3747-44E4-1334468DA7B0}"/>
              </a:ext>
            </a:extLst>
          </p:cNvPr>
          <p:cNvSpPr txBox="1"/>
          <p:nvPr/>
        </p:nvSpPr>
        <p:spPr>
          <a:xfrm>
            <a:off x="927004" y="5459516"/>
            <a:ext cx="9147462" cy="1200329"/>
          </a:xfrm>
          <a:prstGeom prst="rect">
            <a:avLst/>
          </a:prstGeom>
          <a:noFill/>
        </p:spPr>
        <p:txBody>
          <a:bodyPr wrap="square">
            <a:spAutoFit/>
          </a:bodyPr>
          <a:lstStyle/>
          <a:p>
            <a:pPr>
              <a:lnSpc>
                <a:spcPct val="150000"/>
              </a:lnSpc>
            </a:pPr>
            <a:r>
              <a:rPr lang="ja-JP" altLang="en-US" sz="1600" b="1" dirty="0" smtClean="0">
                <a:latin typeface="メイリオ" panose="020B0604030504040204" pitchFamily="50" charset="-128"/>
                <a:ea typeface="メイリオ" panose="020B0604030504040204" pitchFamily="50" charset="-128"/>
              </a:rPr>
              <a:t>デイジー図書とは</a:t>
            </a:r>
            <a:r>
              <a:rPr lang="en-US" altLang="ja-JP" sz="1600" b="1" dirty="0">
                <a:latin typeface="メイリオ" panose="020B0604030504040204" pitchFamily="50" charset="-128"/>
                <a:ea typeface="メイリオ" panose="020B0604030504040204" pitchFamily="50" charset="-128"/>
              </a:rPr>
              <a:t>Digital Accessible Information System</a:t>
            </a:r>
            <a:r>
              <a:rPr lang="ja-JP" altLang="en-US" sz="1600" b="1" dirty="0">
                <a:latin typeface="メイリオ" panose="020B0604030504040204" pitchFamily="50" charset="-128"/>
                <a:ea typeface="メイリオ" panose="020B0604030504040204" pitchFamily="50" charset="-128"/>
              </a:rPr>
              <a:t>の略</a:t>
            </a:r>
            <a:r>
              <a:rPr lang="ja-JP" altLang="en-US" sz="1600" b="1" dirty="0" smtClean="0">
                <a:latin typeface="メイリオ" panose="020B0604030504040204" pitchFamily="50" charset="-128"/>
                <a:ea typeface="メイリオ" panose="020B0604030504040204" pitchFamily="50" charset="-128"/>
              </a:rPr>
              <a:t>で、「</a:t>
            </a:r>
            <a:r>
              <a:rPr lang="ja-JP" altLang="en-US" sz="1600" b="1" dirty="0">
                <a:latin typeface="メイリオ" panose="020B0604030504040204" pitchFamily="50" charset="-128"/>
                <a:ea typeface="メイリオ" panose="020B0604030504040204" pitchFamily="50" charset="-128"/>
              </a:rPr>
              <a:t>アクセシブルな情報システム」と訳されるデジタル録音図書の国際標準規格です。</a:t>
            </a:r>
          </a:p>
          <a:p>
            <a:pPr>
              <a:lnSpc>
                <a:spcPct val="150000"/>
              </a:lnSpc>
            </a:pPr>
            <a:r>
              <a:rPr lang="ja-JP" altLang="en-US" sz="1600" b="1" dirty="0">
                <a:latin typeface="メイリオ" panose="020B0604030504040204" pitchFamily="50" charset="-128"/>
                <a:ea typeface="メイリオ" panose="020B0604030504040204" pitchFamily="50" charset="-128"/>
              </a:rPr>
              <a:t>視覚障害等に</a:t>
            </a:r>
            <a:r>
              <a:rPr lang="ja-JP" altLang="en-US" sz="1600" b="1" dirty="0" smtClean="0">
                <a:latin typeface="メイリオ" panose="020B0604030504040204" pitchFamily="50" charset="-128"/>
                <a:ea typeface="メイリオ" panose="020B0604030504040204" pitchFamily="50" charset="-128"/>
              </a:rPr>
              <a:t>より、普通</a:t>
            </a:r>
            <a:r>
              <a:rPr lang="ja-JP" altLang="en-US" sz="1600" b="1" dirty="0">
                <a:latin typeface="メイリオ" panose="020B0604030504040204" pitchFamily="50" charset="-128"/>
                <a:ea typeface="メイリオ" panose="020B0604030504040204" pitchFamily="50" charset="-128"/>
              </a:rPr>
              <a:t>の印刷物を読むことが困難な方々のため</a:t>
            </a:r>
            <a:r>
              <a:rPr lang="ja-JP" altLang="en-US" sz="1600" b="1" dirty="0" smtClean="0">
                <a:latin typeface="メイリオ" panose="020B0604030504040204" pitchFamily="50" charset="-128"/>
                <a:ea typeface="メイリオ" panose="020B0604030504040204" pitchFamily="50" charset="-128"/>
              </a:rPr>
              <a:t>に開発</a:t>
            </a:r>
            <a:r>
              <a:rPr lang="ja-JP" altLang="en-US" sz="1600" b="1" dirty="0">
                <a:latin typeface="メイリオ" panose="020B0604030504040204" pitchFamily="50" charset="-128"/>
                <a:ea typeface="メイリオ" panose="020B0604030504040204" pitchFamily="50" charset="-128"/>
              </a:rPr>
              <a:t>されました。</a:t>
            </a:r>
            <a:endParaRPr lang="en-US" altLang="ja-JP" sz="1600" b="1" i="0" dirty="0">
              <a:effectLst/>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片側の 2 つの角を切り取った四角形 14">
              <a:extLst>
                <a:ext uri="{FF2B5EF4-FFF2-40B4-BE49-F238E27FC236}">
                  <a16:creationId xmlns=""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ja-JP" altLang="en-US" sz="35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Tree>
    <p:extLst>
      <p:ext uri="{BB962C8B-B14F-4D97-AF65-F5344CB8AC3E}">
        <p14:creationId xmlns:p14="http://schemas.microsoft.com/office/powerpoint/2010/main" val="2682312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 xmlns:a16="http://schemas.microsoft.com/office/drawing/2014/main" id="{DCB4D213-F4C8-E843-3304-78A7EF962AD3}"/>
              </a:ext>
            </a:extLst>
          </p:cNvPr>
          <p:cNvGrpSpPr/>
          <p:nvPr/>
        </p:nvGrpSpPr>
        <p:grpSpPr>
          <a:xfrm>
            <a:off x="4370523" y="3040666"/>
            <a:ext cx="3180434" cy="3180434"/>
            <a:chOff x="4817288" y="3044170"/>
            <a:chExt cx="3180434" cy="3180434"/>
          </a:xfrm>
        </p:grpSpPr>
        <p:grpSp>
          <p:nvGrpSpPr>
            <p:cNvPr id="9" name="グループ化 8">
              <a:extLst>
                <a:ext uri="{FF2B5EF4-FFF2-40B4-BE49-F238E27FC236}">
                  <a16:creationId xmlns="" xmlns:a16="http://schemas.microsoft.com/office/drawing/2014/main" id="{3C2C341A-27FE-B553-2C4E-6B19A01EA05B}"/>
                </a:ext>
              </a:extLst>
            </p:cNvPr>
            <p:cNvGrpSpPr/>
            <p:nvPr/>
          </p:nvGrpSpPr>
          <p:grpSpPr>
            <a:xfrm>
              <a:off x="4817288" y="3044170"/>
              <a:ext cx="3180434" cy="3180434"/>
              <a:chOff x="4817288" y="3044170"/>
              <a:chExt cx="3180434" cy="3180434"/>
            </a:xfrm>
          </p:grpSpPr>
          <p:pic>
            <p:nvPicPr>
              <p:cNvPr id="2" name="グラフィックス 1" descr="スマート フォン">
                <a:extLst>
                  <a:ext uri="{FF2B5EF4-FFF2-40B4-BE49-F238E27FC236}">
                    <a16:creationId xmlns="" xmlns:a16="http://schemas.microsoft.com/office/drawing/2014/main" id="{F541D6B5-2FE0-59C1-508D-829B85ED70A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817288" y="3044170"/>
                <a:ext cx="3180434" cy="3180434"/>
              </a:xfrm>
              <a:prstGeom prst="rect">
                <a:avLst/>
              </a:prstGeom>
            </p:spPr>
          </p:pic>
          <p:sp>
            <p:nvSpPr>
              <p:cNvPr id="3" name="楕円 2">
                <a:extLst>
                  <a:ext uri="{FF2B5EF4-FFF2-40B4-BE49-F238E27FC236}">
                    <a16:creationId xmlns="" xmlns:a16="http://schemas.microsoft.com/office/drawing/2014/main" id="{10E8457B-E06D-B8D0-B4FF-66052CE27942}"/>
                  </a:ext>
                </a:extLst>
              </p:cNvPr>
              <p:cNvSpPr/>
              <p:nvPr/>
            </p:nvSpPr>
            <p:spPr>
              <a:xfrm>
                <a:off x="6234968" y="5736621"/>
                <a:ext cx="306657" cy="308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 xmlns:a16="http://schemas.microsoft.com/office/drawing/2014/main" id="{D3BA1B09-0E00-F0FF-7230-B5D4DEFA1737}"/>
                  </a:ext>
                </a:extLst>
              </p:cNvPr>
              <p:cNvSpPr/>
              <p:nvPr/>
            </p:nvSpPr>
            <p:spPr>
              <a:xfrm>
                <a:off x="7180859" y="3849757"/>
                <a:ext cx="58142" cy="245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 xmlns:a16="http://schemas.microsoft.com/office/drawing/2014/main" id="{04A80043-BD2F-A048-13FE-09BF20E5AA1B}"/>
                  </a:ext>
                </a:extLst>
              </p:cNvPr>
              <p:cNvSpPr/>
              <p:nvPr/>
            </p:nvSpPr>
            <p:spPr>
              <a:xfrm>
                <a:off x="5571818" y="3550659"/>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 xmlns:a16="http://schemas.microsoft.com/office/drawing/2014/main" id="{F562AD89-549F-D03A-919B-3417008B2CA8}"/>
                  </a:ext>
                </a:extLst>
              </p:cNvPr>
              <p:cNvSpPr/>
              <p:nvPr/>
            </p:nvSpPr>
            <p:spPr>
              <a:xfrm>
                <a:off x="5571185" y="3830888"/>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a:extLst>
                <a:ext uri="{FF2B5EF4-FFF2-40B4-BE49-F238E27FC236}">
                  <a16:creationId xmlns="" xmlns:a16="http://schemas.microsoft.com/office/drawing/2014/main" id="{B0FBB3E4-8DE4-235F-3575-8D3627C69AF5}"/>
                </a:ext>
              </a:extLst>
            </p:cNvPr>
            <p:cNvSpPr/>
            <p:nvPr/>
          </p:nvSpPr>
          <p:spPr>
            <a:xfrm>
              <a:off x="5571184" y="4117990"/>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2" name="三角形 60">
            <a:extLst>
              <a:ext uri="{FF2B5EF4-FFF2-40B4-BE49-F238E27FC236}">
                <a16:creationId xmlns="" xmlns:a16="http://schemas.microsoft.com/office/drawing/2014/main" id="{439C8AE3-B7E2-4A87-AE35-276C88C291E8}"/>
              </a:ext>
            </a:extLst>
          </p:cNvPr>
          <p:cNvSpPr/>
          <p:nvPr/>
        </p:nvSpPr>
        <p:spPr>
          <a:xfrm rot="7728678">
            <a:off x="4490205" y="3409496"/>
            <a:ext cx="495622" cy="746531"/>
          </a:xfrm>
          <a:prstGeom prst="triangle">
            <a:avLst>
              <a:gd name="adj" fmla="val 3521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スマホの</a:t>
            </a:r>
            <a:r>
              <a:rPr lang="ja-JP" altLang="en-US" sz="2400" b="1" dirty="0">
                <a:latin typeface="Meiryo" panose="020B0604030504040204" pitchFamily="34" charset="-128"/>
                <a:ea typeface="Meiryo" panose="020B0604030504040204" pitchFamily="34" charset="-128"/>
              </a:rPr>
              <a:t>紹介</a:t>
            </a:r>
          </a:p>
        </p:txBody>
      </p:sp>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3. </a:t>
            </a:r>
            <a:r>
              <a:rPr lang="ja-JP" altLang="en-US" sz="2800" b="1" dirty="0">
                <a:latin typeface="Meiryo" panose="020B0604030504040204" pitchFamily="34" charset="-128"/>
                <a:ea typeface="Meiryo" panose="020B0604030504040204" pitchFamily="34" charset="-128"/>
              </a:rPr>
              <a:t>スマホの基本</a:t>
            </a:r>
          </a:p>
        </p:txBody>
      </p:sp>
      <p:grpSp>
        <p:nvGrpSpPr>
          <p:cNvPr id="30" name="グループ化 29">
            <a:extLst>
              <a:ext uri="{FF2B5EF4-FFF2-40B4-BE49-F238E27FC236}">
                <a16:creationId xmlns=""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ja-JP" altLang="en-US" sz="35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35" name="テキスト ボックス 34">
            <a:extLst>
              <a:ext uri="{FF2B5EF4-FFF2-40B4-BE49-F238E27FC236}">
                <a16:creationId xmlns=""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sp>
        <p:nvSpPr>
          <p:cNvPr id="81" name="三角形 60">
            <a:extLst>
              <a:ext uri="{FF2B5EF4-FFF2-40B4-BE49-F238E27FC236}">
                <a16:creationId xmlns="" xmlns:a16="http://schemas.microsoft.com/office/drawing/2014/main" id="{389163C3-0249-1194-0C95-73E09441C2BC}"/>
              </a:ext>
            </a:extLst>
          </p:cNvPr>
          <p:cNvSpPr/>
          <p:nvPr/>
        </p:nvSpPr>
        <p:spPr>
          <a:xfrm rot="19112100" flipH="1">
            <a:off x="7021441" y="3865773"/>
            <a:ext cx="325874" cy="991253"/>
          </a:xfrm>
          <a:prstGeom prst="triangle">
            <a:avLst>
              <a:gd name="adj" fmla="val 5273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三角形 60">
            <a:extLst>
              <a:ext uri="{FF2B5EF4-FFF2-40B4-BE49-F238E27FC236}">
                <a16:creationId xmlns="" xmlns:a16="http://schemas.microsoft.com/office/drawing/2014/main" id="{91C4DE72-1CE0-7B49-681B-CCCBD03F36FF}"/>
              </a:ext>
            </a:extLst>
          </p:cNvPr>
          <p:cNvSpPr/>
          <p:nvPr/>
        </p:nvSpPr>
        <p:spPr>
          <a:xfrm rot="13882467" flipH="1">
            <a:off x="6009388" y="2231360"/>
            <a:ext cx="450781" cy="904529"/>
          </a:xfrm>
          <a:prstGeom prst="triangle">
            <a:avLst>
              <a:gd name="adj" fmla="val 10000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三角形 60">
            <a:extLst>
              <a:ext uri="{FF2B5EF4-FFF2-40B4-BE49-F238E27FC236}">
                <a16:creationId xmlns="" xmlns:a16="http://schemas.microsoft.com/office/drawing/2014/main" id="{C6728CC3-1F41-6737-1774-C9BBEE265E5F}"/>
              </a:ext>
            </a:extLst>
          </p:cNvPr>
          <p:cNvSpPr/>
          <p:nvPr/>
        </p:nvSpPr>
        <p:spPr>
          <a:xfrm rot="5084953">
            <a:off x="4968424" y="5431661"/>
            <a:ext cx="412617" cy="1117371"/>
          </a:xfrm>
          <a:prstGeom prst="triangle">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42">
            <a:extLst>
              <a:ext uri="{FF2B5EF4-FFF2-40B4-BE49-F238E27FC236}">
                <a16:creationId xmlns="" xmlns:a16="http://schemas.microsoft.com/office/drawing/2014/main" id="{C6C6C58B-E710-6BAE-6481-C0EC30A47B21}"/>
              </a:ext>
            </a:extLst>
          </p:cNvPr>
          <p:cNvSpPr/>
          <p:nvPr/>
        </p:nvSpPr>
        <p:spPr>
          <a:xfrm>
            <a:off x="7353701" y="4615132"/>
            <a:ext cx="2888850" cy="170070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 xmlns:a16="http://schemas.microsoft.com/office/drawing/2014/main" id="{219391C1-4906-976E-F86D-6F3BF68847A8}"/>
              </a:ext>
            </a:extLst>
          </p:cNvPr>
          <p:cNvSpPr txBox="1"/>
          <p:nvPr/>
        </p:nvSpPr>
        <p:spPr>
          <a:xfrm>
            <a:off x="8142342" y="4904497"/>
            <a:ext cx="2131734" cy="1200329"/>
          </a:xfrm>
          <a:prstGeom prst="rect">
            <a:avLst/>
          </a:prstGeom>
          <a:noFill/>
        </p:spPr>
        <p:txBody>
          <a:bodyPr wrap="square">
            <a:spAutoFit/>
          </a:bodyPr>
          <a:lstStyle/>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右</a:t>
            </a:r>
            <a:r>
              <a:rPr lang="ja-JP" altLang="en-US" sz="1600" b="1" i="0" dirty="0">
                <a:effectLst/>
                <a:latin typeface="メイリオ" panose="020B0604030504040204" pitchFamily="50" charset="-128"/>
                <a:ea typeface="メイリオ" panose="020B0604030504040204" pitchFamily="50" charset="-128"/>
              </a:rPr>
              <a:t>側面の上部</a:t>
            </a:r>
            <a:r>
              <a:rPr lang="ja-JP" altLang="en-US" sz="1600" b="1" i="0" dirty="0" smtClean="0">
                <a:effectLst/>
                <a:latin typeface="メイリオ" panose="020B0604030504040204" pitchFamily="50" charset="-128"/>
                <a:ea typeface="メイリオ" panose="020B0604030504040204" pitchFamily="50" charset="-128"/>
              </a:rPr>
              <a:t>に</a:t>
            </a:r>
            <a:endParaRPr lang="en-US" altLang="ja-JP" sz="1600" b="1" i="0" dirty="0" smtClean="0">
              <a:effectLst/>
              <a:latin typeface="メイリオ" panose="020B0604030504040204" pitchFamily="50" charset="-128"/>
              <a:ea typeface="メイリオ" panose="020B0604030504040204" pitchFamily="50" charset="-128"/>
            </a:endParaRPr>
          </a:p>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「スリープボタン</a:t>
            </a:r>
            <a:r>
              <a:rPr lang="ja-JP" altLang="en-US" sz="1600" b="1" dirty="0">
                <a:latin typeface="メイリオ" panose="020B0604030504040204" pitchFamily="50" charset="-128"/>
                <a:ea typeface="メイリオ" panose="020B0604030504040204" pitchFamily="50" charset="-128"/>
              </a:rPr>
              <a:t>」</a:t>
            </a:r>
            <a:r>
              <a:rPr lang="ja-JP" altLang="en-US" sz="1600" b="1" i="0" dirty="0">
                <a:effectLst/>
                <a:latin typeface="メイリオ" panose="020B0604030504040204" pitchFamily="50" charset="-128"/>
                <a:ea typeface="メイリオ" panose="020B0604030504040204" pitchFamily="50" charset="-128"/>
              </a:rPr>
              <a:t>がある。</a:t>
            </a:r>
            <a:endParaRPr lang="en-US" altLang="ja-JP" sz="1600" b="1" i="0" dirty="0">
              <a:effectLst/>
              <a:latin typeface="メイリオ" panose="020B0604030504040204" pitchFamily="50" charset="-128"/>
              <a:ea typeface="メイリオ" panose="020B0604030504040204" pitchFamily="50" charset="-128"/>
            </a:endParaRPr>
          </a:p>
        </p:txBody>
      </p:sp>
      <p:sp>
        <p:nvSpPr>
          <p:cNvPr id="37" name="正方形/長方形 36"/>
          <p:cNvSpPr/>
          <p:nvPr/>
        </p:nvSpPr>
        <p:spPr>
          <a:xfrm>
            <a:off x="7483971" y="5013150"/>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smtClean="0">
              <a:latin typeface="メイリオ" panose="020B0604030504040204" pitchFamily="50" charset="-128"/>
              <a:ea typeface="メイリオ" panose="020B0604030504040204" pitchFamily="50" charset="-128"/>
            </a:endParaRPr>
          </a:p>
          <a:p>
            <a:pPr algn="ctr"/>
            <a:r>
              <a:rPr kumimoji="1" lang="ja-JP" altLang="en-US" sz="3200" dirty="0">
                <a:latin typeface="メイリオ" panose="020B0604030504040204" pitchFamily="50" charset="-128"/>
                <a:ea typeface="メイリオ" panose="020B0604030504040204" pitchFamily="50" charset="-128"/>
              </a:rPr>
              <a:t>２</a:t>
            </a:r>
          </a:p>
        </p:txBody>
      </p:sp>
      <p:sp>
        <p:nvSpPr>
          <p:cNvPr id="34" name="角丸四角形 42">
            <a:extLst>
              <a:ext uri="{FF2B5EF4-FFF2-40B4-BE49-F238E27FC236}">
                <a16:creationId xmlns="" xmlns:a16="http://schemas.microsoft.com/office/drawing/2014/main" id="{C6C6C58B-E710-6BAE-6481-C0EC30A47B21}"/>
              </a:ext>
            </a:extLst>
          </p:cNvPr>
          <p:cNvSpPr/>
          <p:nvPr/>
        </p:nvSpPr>
        <p:spPr>
          <a:xfrm>
            <a:off x="632678" y="4944755"/>
            <a:ext cx="4025208" cy="170070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 xmlns:a16="http://schemas.microsoft.com/office/drawing/2014/main" id="{686AA343-813F-BC8C-9A17-ECFBBF18AF6C}"/>
              </a:ext>
            </a:extLst>
          </p:cNvPr>
          <p:cNvSpPr txBox="1"/>
          <p:nvPr/>
        </p:nvSpPr>
        <p:spPr>
          <a:xfrm>
            <a:off x="1454932" y="5049455"/>
            <a:ext cx="3869541" cy="1569660"/>
          </a:xfrm>
          <a:prstGeom prst="rect">
            <a:avLst/>
          </a:prstGeom>
          <a:noFill/>
        </p:spPr>
        <p:txBody>
          <a:bodyPr wrap="square">
            <a:spAutoFit/>
          </a:bodyPr>
          <a:lstStyle/>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平たい</a:t>
            </a:r>
            <a:r>
              <a:rPr lang="ja-JP" altLang="en-US" sz="1600" b="1" i="0" dirty="0">
                <a:effectLst/>
                <a:latin typeface="メイリオ" panose="020B0604030504040204" pitchFamily="50" charset="-128"/>
                <a:ea typeface="メイリオ" panose="020B0604030504040204" pitchFamily="50" charset="-128"/>
              </a:rPr>
              <a:t>面の丸い凹んだボタンを</a:t>
            </a:r>
            <a:endParaRPr lang="en-US" altLang="ja-JP" sz="1600" b="1" i="0" dirty="0">
              <a:effectLst/>
              <a:latin typeface="メイリオ" panose="020B0604030504040204" pitchFamily="50" charset="-128"/>
              <a:ea typeface="メイリオ" panose="020B0604030504040204" pitchFamily="50" charset="-128"/>
            </a:endParaRPr>
          </a:p>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a:t>
            </a:r>
            <a:r>
              <a:rPr lang="ja-JP" altLang="en-US" sz="1600" b="1" i="0" dirty="0">
                <a:effectLst/>
                <a:latin typeface="メイリオ" panose="020B0604030504040204" pitchFamily="50" charset="-128"/>
                <a:ea typeface="メイリオ" panose="020B0604030504040204" pitchFamily="50" charset="-128"/>
              </a:rPr>
              <a:t>ホームボタン」という</a:t>
            </a:r>
            <a:r>
              <a:rPr lang="ja-JP" altLang="en-US" sz="1600" b="1" i="0" dirty="0" smtClean="0">
                <a:effectLst/>
                <a:latin typeface="メイリオ" panose="020B0604030504040204" pitchFamily="50" charset="-128"/>
                <a:ea typeface="メイリオ" panose="020B0604030504040204" pitchFamily="50" charset="-128"/>
              </a:rPr>
              <a:t>。</a:t>
            </a:r>
            <a:endParaRPr lang="en-US" altLang="ja-JP" sz="1000" b="0" i="0" dirty="0">
              <a:effectLst/>
              <a:latin typeface="メイリオ" panose="020B0604030504040204" pitchFamily="50" charset="-128"/>
              <a:ea typeface="メイリオ" panose="020B0604030504040204" pitchFamily="50" charset="-128"/>
            </a:endParaRPr>
          </a:p>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ホームボタン</a:t>
            </a:r>
            <a:r>
              <a:rPr lang="ja-JP" altLang="en-US" sz="1600" b="1" i="0" dirty="0">
                <a:effectLst/>
                <a:latin typeface="メイリオ" panose="020B0604030504040204" pitchFamily="50" charset="-128"/>
                <a:ea typeface="メイリオ" panose="020B0604030504040204" pitchFamily="50" charset="-128"/>
              </a:rPr>
              <a:t>が下になるように</a:t>
            </a:r>
            <a:endParaRPr lang="en-US" altLang="ja-JP" sz="1600" b="1" i="0" dirty="0">
              <a:effectLst/>
              <a:latin typeface="メイリオ" panose="020B0604030504040204" pitchFamily="50" charset="-128"/>
              <a:ea typeface="メイリオ" panose="020B0604030504040204" pitchFamily="50" charset="-128"/>
            </a:endParaRPr>
          </a:p>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手</a:t>
            </a:r>
            <a:r>
              <a:rPr lang="ja-JP" altLang="en-US" sz="1600" b="1" i="0" dirty="0">
                <a:effectLst/>
                <a:latin typeface="メイリオ" panose="020B0604030504040204" pitchFamily="50" charset="-128"/>
                <a:ea typeface="メイリオ" panose="020B0604030504040204" pitchFamily="50" charset="-128"/>
              </a:rPr>
              <a:t>に持って使う。</a:t>
            </a:r>
            <a:endParaRPr lang="en-US" altLang="ja-JP" sz="1600" b="1" i="0" dirty="0">
              <a:effectLst/>
              <a:latin typeface="メイリオ" panose="020B0604030504040204" pitchFamily="50" charset="-128"/>
              <a:ea typeface="メイリオ" panose="020B0604030504040204" pitchFamily="50" charset="-128"/>
            </a:endParaRPr>
          </a:p>
        </p:txBody>
      </p:sp>
      <p:sp>
        <p:nvSpPr>
          <p:cNvPr id="11" name="正方形/長方形 10"/>
          <p:cNvSpPr/>
          <p:nvPr/>
        </p:nvSpPr>
        <p:spPr>
          <a:xfrm>
            <a:off x="768837" y="5342773"/>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smtClean="0">
              <a:latin typeface="メイリオ" panose="020B0604030504040204" pitchFamily="50" charset="-128"/>
              <a:ea typeface="メイリオ" panose="020B0604030504040204" pitchFamily="50" charset="-128"/>
            </a:endParaRPr>
          </a:p>
          <a:p>
            <a:pPr algn="ctr"/>
            <a:r>
              <a:rPr kumimoji="1" lang="ja-JP" altLang="en-US" sz="3200" dirty="0" smtClean="0">
                <a:latin typeface="メイリオ" panose="020B0604030504040204" pitchFamily="50" charset="-128"/>
                <a:ea typeface="メイリオ" panose="020B0604030504040204" pitchFamily="50" charset="-128"/>
              </a:rPr>
              <a:t>１</a:t>
            </a:r>
            <a:endParaRPr kumimoji="1" lang="ja-JP" altLang="en-US" sz="3200" dirty="0">
              <a:latin typeface="メイリオ" panose="020B0604030504040204" pitchFamily="50" charset="-128"/>
              <a:ea typeface="メイリオ" panose="020B0604030504040204" pitchFamily="50" charset="-128"/>
            </a:endParaRPr>
          </a:p>
        </p:txBody>
      </p:sp>
      <p:sp>
        <p:nvSpPr>
          <p:cNvPr id="39" name="角丸四角形 42">
            <a:extLst>
              <a:ext uri="{FF2B5EF4-FFF2-40B4-BE49-F238E27FC236}">
                <a16:creationId xmlns="" xmlns:a16="http://schemas.microsoft.com/office/drawing/2014/main" id="{C6C6C58B-E710-6BAE-6481-C0EC30A47B21}"/>
              </a:ext>
            </a:extLst>
          </p:cNvPr>
          <p:cNvSpPr/>
          <p:nvPr/>
        </p:nvSpPr>
        <p:spPr>
          <a:xfrm>
            <a:off x="6060332" y="1389803"/>
            <a:ext cx="4182219" cy="1252848"/>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 xmlns:a16="http://schemas.microsoft.com/office/drawing/2014/main" id="{488234E2-C355-00E5-4AB7-84CB0186D0C3}"/>
              </a:ext>
            </a:extLst>
          </p:cNvPr>
          <p:cNvSpPr txBox="1"/>
          <p:nvPr/>
        </p:nvSpPr>
        <p:spPr>
          <a:xfrm>
            <a:off x="6881654" y="1432615"/>
            <a:ext cx="3270655" cy="1200329"/>
          </a:xfrm>
          <a:prstGeom prst="rect">
            <a:avLst/>
          </a:prstGeom>
          <a:noFill/>
        </p:spPr>
        <p:txBody>
          <a:bodyPr wrap="square">
            <a:spAutoFit/>
          </a:bodyPr>
          <a:lstStyle/>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表面</a:t>
            </a:r>
            <a:r>
              <a:rPr lang="ja-JP" altLang="en-US" sz="1600" b="1" i="0" dirty="0">
                <a:effectLst/>
                <a:latin typeface="メイリオ" panose="020B0604030504040204" pitchFamily="50" charset="-128"/>
                <a:ea typeface="メイリオ" panose="020B0604030504040204" pitchFamily="50" charset="-128"/>
              </a:rPr>
              <a:t>には下部にホームボタン</a:t>
            </a:r>
            <a:r>
              <a:rPr lang="ja-JP" altLang="en-US" sz="1600" b="1" i="0" dirty="0" smtClean="0">
                <a:effectLst/>
                <a:latin typeface="メイリオ" panose="020B0604030504040204" pitchFamily="50" charset="-128"/>
                <a:ea typeface="メイリオ" panose="020B0604030504040204" pitchFamily="50" charset="-128"/>
              </a:rPr>
              <a:t>が</a:t>
            </a:r>
            <a:endParaRPr lang="en-US" altLang="ja-JP" sz="1600" b="1" i="0" dirty="0" smtClean="0">
              <a:effectLst/>
              <a:latin typeface="メイリオ" panose="020B0604030504040204" pitchFamily="50" charset="-128"/>
              <a:ea typeface="メイリオ" panose="020B0604030504040204" pitchFamily="50" charset="-128"/>
            </a:endParaRPr>
          </a:p>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ある</a:t>
            </a:r>
            <a:r>
              <a:rPr lang="ja-JP" altLang="en-US" sz="1600" b="1" i="0" dirty="0">
                <a:effectLst/>
                <a:latin typeface="メイリオ" panose="020B0604030504040204" pitchFamily="50" charset="-128"/>
                <a:ea typeface="メイリオ" panose="020B0604030504040204" pitchFamily="50" charset="-128"/>
              </a:rPr>
              <a:t>他、</a:t>
            </a:r>
            <a:r>
              <a:rPr lang="ja-JP" altLang="en-US" sz="1600" b="1" dirty="0">
                <a:latin typeface="メイリオ" panose="020B0604030504040204" pitchFamily="50" charset="-128"/>
                <a:ea typeface="メイリオ" panose="020B0604030504040204" pitchFamily="50" charset="-128"/>
              </a:rPr>
              <a:t>上部</a:t>
            </a:r>
            <a:r>
              <a:rPr lang="ja-JP" altLang="en-US" sz="1600" b="1" i="0" dirty="0">
                <a:effectLst/>
                <a:latin typeface="メイリオ" panose="020B0604030504040204" pitchFamily="50" charset="-128"/>
                <a:ea typeface="メイリオ" panose="020B0604030504040204" pitchFamily="50" charset="-128"/>
              </a:rPr>
              <a:t>に受話口があることが横長の溝で確認できる。</a:t>
            </a:r>
            <a:endParaRPr lang="ja-JP" altLang="en-US" sz="1600" b="1" dirty="0">
              <a:latin typeface="メイリオ" panose="020B0604030504040204" pitchFamily="50" charset="-128"/>
              <a:ea typeface="メイリオ" panose="020B0604030504040204" pitchFamily="50" charset="-128"/>
            </a:endParaRPr>
          </a:p>
        </p:txBody>
      </p:sp>
      <p:sp>
        <p:nvSpPr>
          <p:cNvPr id="40" name="正方形/長方形 39"/>
          <p:cNvSpPr/>
          <p:nvPr/>
        </p:nvSpPr>
        <p:spPr>
          <a:xfrm>
            <a:off x="6234778" y="1568715"/>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smtClean="0">
              <a:latin typeface="メイリオ" panose="020B0604030504040204" pitchFamily="50" charset="-128"/>
              <a:ea typeface="メイリオ" panose="020B0604030504040204" pitchFamily="50" charset="-128"/>
            </a:endParaRPr>
          </a:p>
          <a:p>
            <a:pPr algn="ctr"/>
            <a:r>
              <a:rPr kumimoji="1" lang="ja-JP" altLang="en-US" sz="3200" dirty="0" smtClean="0">
                <a:latin typeface="メイリオ" panose="020B0604030504040204" pitchFamily="50" charset="-128"/>
                <a:ea typeface="メイリオ" panose="020B0604030504040204" pitchFamily="50" charset="-128"/>
              </a:rPr>
              <a:t>４</a:t>
            </a:r>
            <a:endParaRPr kumimoji="1" lang="ja-JP" altLang="en-US" sz="3200" dirty="0">
              <a:latin typeface="メイリオ" panose="020B0604030504040204" pitchFamily="50" charset="-128"/>
              <a:ea typeface="メイリオ" panose="020B0604030504040204" pitchFamily="50" charset="-128"/>
            </a:endParaRPr>
          </a:p>
        </p:txBody>
      </p:sp>
      <p:sp>
        <p:nvSpPr>
          <p:cNvPr id="41" name="角丸四角形 42">
            <a:extLst>
              <a:ext uri="{FF2B5EF4-FFF2-40B4-BE49-F238E27FC236}">
                <a16:creationId xmlns="" xmlns:a16="http://schemas.microsoft.com/office/drawing/2014/main" id="{C6C6C58B-E710-6BAE-6481-C0EC30A47B21}"/>
              </a:ext>
            </a:extLst>
          </p:cNvPr>
          <p:cNvSpPr/>
          <p:nvPr/>
        </p:nvSpPr>
        <p:spPr>
          <a:xfrm>
            <a:off x="632678" y="2126677"/>
            <a:ext cx="4025208" cy="2183071"/>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 xmlns:a16="http://schemas.microsoft.com/office/drawing/2014/main" id="{1F475118-3824-6657-733A-14229C15DC2A}"/>
              </a:ext>
            </a:extLst>
          </p:cNvPr>
          <p:cNvSpPr txBox="1"/>
          <p:nvPr/>
        </p:nvSpPr>
        <p:spPr>
          <a:xfrm>
            <a:off x="1451921" y="2230018"/>
            <a:ext cx="3237337" cy="1938992"/>
          </a:xfrm>
          <a:prstGeom prst="rect">
            <a:avLst/>
          </a:prstGeom>
          <a:noFill/>
        </p:spPr>
        <p:txBody>
          <a:bodyPr wrap="square">
            <a:spAutoFit/>
          </a:bodyPr>
          <a:lstStyle/>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左</a:t>
            </a:r>
            <a:r>
              <a:rPr lang="ja-JP" altLang="en-US" sz="1600" b="1" i="0" dirty="0">
                <a:effectLst/>
                <a:latin typeface="メイリオ" panose="020B0604030504040204" pitchFamily="50" charset="-128"/>
                <a:ea typeface="メイリオ" panose="020B0604030504040204" pitchFamily="50" charset="-128"/>
              </a:rPr>
              <a:t>側面の上部には、上</a:t>
            </a:r>
            <a:r>
              <a:rPr lang="ja-JP" altLang="en-US" sz="1600" b="1" i="0" dirty="0" smtClean="0">
                <a:effectLst/>
                <a:latin typeface="メイリオ" panose="020B0604030504040204" pitchFamily="50" charset="-128"/>
                <a:ea typeface="メイリオ" panose="020B0604030504040204" pitchFamily="50" charset="-128"/>
              </a:rPr>
              <a:t>から</a:t>
            </a:r>
            <a:endParaRPr lang="en-US" altLang="ja-JP" sz="1600" b="1" i="0" dirty="0" smtClean="0">
              <a:effectLst/>
              <a:latin typeface="メイリオ" panose="020B0604030504040204" pitchFamily="50" charset="-128"/>
              <a:ea typeface="メイリオ" panose="020B0604030504040204" pitchFamily="50" charset="-128"/>
            </a:endParaRPr>
          </a:p>
          <a:p>
            <a:pPr marL="285750" indent="-285750">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a:t>
            </a:r>
            <a:r>
              <a:rPr lang="ja-JP" altLang="en-US" sz="1600" b="1" i="0" dirty="0">
                <a:effectLst/>
                <a:latin typeface="メイリオ" panose="020B0604030504040204" pitchFamily="50" charset="-128"/>
                <a:ea typeface="メイリオ" panose="020B0604030504040204" pitchFamily="50" charset="-128"/>
              </a:rPr>
              <a:t>サイレントスイッチ</a:t>
            </a:r>
            <a:r>
              <a:rPr lang="ja-JP" altLang="en-US" sz="1600" b="1" i="0" dirty="0" smtClean="0">
                <a:effectLst/>
                <a:latin typeface="メイリオ" panose="020B0604030504040204" pitchFamily="50" charset="-128"/>
                <a:ea typeface="メイリオ" panose="020B0604030504040204" pitchFamily="50" charset="-128"/>
              </a:rPr>
              <a:t>」</a:t>
            </a:r>
            <a:endParaRPr lang="en-US" altLang="ja-JP" sz="1600" b="1" i="0" dirty="0" smtClean="0">
              <a:effectLst/>
              <a:latin typeface="メイリオ" panose="020B0604030504040204" pitchFamily="50" charset="-128"/>
              <a:ea typeface="メイリオ" panose="020B0604030504040204" pitchFamily="50" charset="-128"/>
            </a:endParaRPr>
          </a:p>
          <a:p>
            <a:pPr marL="285750" indent="-285750">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a:t>
            </a:r>
            <a:r>
              <a:rPr lang="ja-JP" altLang="en-US" sz="1600" b="1" i="0" dirty="0">
                <a:effectLst/>
                <a:latin typeface="メイリオ" panose="020B0604030504040204" pitchFamily="50" charset="-128"/>
                <a:ea typeface="メイリオ" panose="020B0604030504040204" pitchFamily="50" charset="-128"/>
              </a:rPr>
              <a:t>音量上げる</a:t>
            </a:r>
            <a:r>
              <a:rPr lang="ja-JP" altLang="en-US" sz="1600" b="1" i="0" dirty="0" smtClean="0">
                <a:effectLst/>
                <a:latin typeface="メイリオ" panose="020B0604030504040204" pitchFamily="50" charset="-128"/>
                <a:ea typeface="メイリオ" panose="020B0604030504040204" pitchFamily="50" charset="-128"/>
              </a:rPr>
              <a:t>」</a:t>
            </a:r>
            <a:endParaRPr lang="en-US" altLang="ja-JP" sz="1600" b="1" i="0" dirty="0" smtClean="0">
              <a:effectLst/>
              <a:latin typeface="メイリオ" panose="020B0604030504040204" pitchFamily="50" charset="-128"/>
              <a:ea typeface="メイリオ" panose="020B0604030504040204" pitchFamily="50" charset="-128"/>
            </a:endParaRPr>
          </a:p>
          <a:p>
            <a:pPr marL="285750" indent="-285750">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a:t>
            </a:r>
            <a:r>
              <a:rPr lang="ja-JP" altLang="en-US" sz="1600" b="1" i="0" dirty="0">
                <a:effectLst/>
                <a:latin typeface="メイリオ" panose="020B0604030504040204" pitchFamily="50" charset="-128"/>
                <a:ea typeface="メイリオ" panose="020B0604030504040204" pitchFamily="50" charset="-128"/>
              </a:rPr>
              <a:t>音量を下げる</a:t>
            </a:r>
            <a:r>
              <a:rPr lang="ja-JP" altLang="en-US" sz="1600" b="1" i="0" dirty="0" smtClean="0">
                <a:effectLst/>
                <a:latin typeface="メイリオ" panose="020B0604030504040204" pitchFamily="50" charset="-128"/>
                <a:ea typeface="メイリオ" panose="020B0604030504040204" pitchFamily="50" charset="-128"/>
              </a:rPr>
              <a:t>」</a:t>
            </a:r>
            <a:endParaRPr lang="en-US" altLang="ja-JP" sz="1600" b="1" i="0" dirty="0" smtClean="0">
              <a:effectLst/>
              <a:latin typeface="メイリオ" panose="020B0604030504040204" pitchFamily="50" charset="-128"/>
              <a:ea typeface="メイリオ" panose="020B0604030504040204" pitchFamily="50" charset="-128"/>
            </a:endParaRPr>
          </a:p>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の</a:t>
            </a:r>
            <a:r>
              <a:rPr lang="en-US" altLang="ja-JP" sz="1600" b="1" i="0" dirty="0">
                <a:effectLst/>
                <a:latin typeface="メイリオ" panose="020B0604030504040204" pitchFamily="50" charset="-128"/>
                <a:ea typeface="メイリオ" panose="020B0604030504040204" pitchFamily="50" charset="-128"/>
              </a:rPr>
              <a:t>3</a:t>
            </a:r>
            <a:r>
              <a:rPr lang="ja-JP" altLang="en-US" sz="1600" b="1" i="0" dirty="0">
                <a:effectLst/>
                <a:latin typeface="メイリオ" panose="020B0604030504040204" pitchFamily="50" charset="-128"/>
                <a:ea typeface="メイリオ" panose="020B0604030504040204" pitchFamily="50" charset="-128"/>
              </a:rPr>
              <a:t>つのボタン</a:t>
            </a:r>
            <a:r>
              <a:rPr lang="ja-JP" altLang="en-US" sz="1600" b="1" i="0" dirty="0" smtClean="0">
                <a:effectLst/>
                <a:latin typeface="メイリオ" panose="020B0604030504040204" pitchFamily="50" charset="-128"/>
                <a:ea typeface="メイリオ" panose="020B0604030504040204" pitchFamily="50" charset="-128"/>
              </a:rPr>
              <a:t>が</a:t>
            </a:r>
            <a:r>
              <a:rPr lang="ja-JP" altLang="en-US" sz="1600" b="1" dirty="0">
                <a:latin typeface="メイリオ" panose="020B0604030504040204" pitchFamily="50" charset="-128"/>
                <a:ea typeface="メイリオ" panose="020B0604030504040204" pitchFamily="50" charset="-128"/>
              </a:rPr>
              <a:t>ある</a:t>
            </a:r>
            <a:r>
              <a:rPr lang="ja-JP" altLang="en-US" sz="1600" b="1" i="0" dirty="0" smtClean="0">
                <a:effectLst/>
                <a:latin typeface="メイリオ" panose="020B0604030504040204" pitchFamily="50" charset="-128"/>
                <a:ea typeface="メイリオ" panose="020B0604030504040204" pitchFamily="50" charset="-128"/>
              </a:rPr>
              <a:t>。</a:t>
            </a:r>
            <a:endParaRPr lang="en-US" altLang="ja-JP" sz="1600" b="1" i="0" dirty="0">
              <a:effectLst/>
              <a:latin typeface="メイリオ" panose="020B0604030504040204" pitchFamily="50" charset="-128"/>
              <a:ea typeface="メイリオ" panose="020B0604030504040204" pitchFamily="50" charset="-128"/>
            </a:endParaRPr>
          </a:p>
        </p:txBody>
      </p:sp>
      <p:sp>
        <p:nvSpPr>
          <p:cNvPr id="42" name="正方形/長方形 41"/>
          <p:cNvSpPr/>
          <p:nvPr/>
        </p:nvSpPr>
        <p:spPr>
          <a:xfrm>
            <a:off x="768837" y="2740764"/>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smtClean="0">
              <a:latin typeface="メイリオ" panose="020B0604030504040204" pitchFamily="50" charset="-128"/>
              <a:ea typeface="メイリオ" panose="020B0604030504040204" pitchFamily="50" charset="-128"/>
            </a:endParaRPr>
          </a:p>
          <a:p>
            <a:pPr algn="ctr"/>
            <a:r>
              <a:rPr kumimoji="1" lang="ja-JP" altLang="en-US" sz="3200" dirty="0">
                <a:latin typeface="メイリオ" panose="020B0604030504040204" pitchFamily="50" charset="-128"/>
                <a:ea typeface="メイリオ" panose="020B0604030504040204" pitchFamily="50" charset="-128"/>
              </a:rPr>
              <a:t>３</a:t>
            </a:r>
          </a:p>
        </p:txBody>
      </p:sp>
      <p:sp>
        <p:nvSpPr>
          <p:cNvPr id="38" name="テキスト ボックス 37">
            <a:extLst>
              <a:ext uri="{FF2B5EF4-FFF2-40B4-BE49-F238E27FC236}">
                <a16:creationId xmlns="" xmlns:a16="http://schemas.microsoft.com/office/drawing/2014/main" id="{0229C2C2-5AEE-250C-E36A-177D5C244130}"/>
              </a:ext>
            </a:extLst>
          </p:cNvPr>
          <p:cNvSpPr txBox="1"/>
          <p:nvPr/>
        </p:nvSpPr>
        <p:spPr>
          <a:xfrm>
            <a:off x="6881654" y="6792192"/>
            <a:ext cx="4325881" cy="461665"/>
          </a:xfrm>
          <a:prstGeom prst="rect">
            <a:avLst/>
          </a:prstGeom>
          <a:noFill/>
        </p:spPr>
        <p:txBody>
          <a:bodyPr wrap="square">
            <a:spAutoFit/>
          </a:bodyPr>
          <a:lstStyle/>
          <a:p>
            <a:pPr>
              <a:lnSpc>
                <a:spcPct val="150000"/>
              </a:lnSpc>
            </a:pPr>
            <a:r>
              <a:rPr lang="en-US" altLang="ja-JP" sz="1600" b="1" dirty="0" smtClean="0">
                <a:latin typeface="Meiryo" panose="020B0604030504040204" pitchFamily="34" charset="-128"/>
                <a:ea typeface="Meiryo" panose="020B0604030504040204" pitchFamily="34" charset="-128"/>
              </a:rPr>
              <a:t>※</a:t>
            </a:r>
            <a:r>
              <a:rPr lang="ja-JP" altLang="en-US" sz="1600" b="1" dirty="0" smtClean="0">
                <a:latin typeface="Meiryo" panose="020B0604030504040204" pitchFamily="34" charset="-128"/>
                <a:ea typeface="Meiryo" panose="020B0604030504040204" pitchFamily="34" charset="-128"/>
              </a:rPr>
              <a:t>上記は「</a:t>
            </a:r>
            <a:r>
              <a:rPr lang="en-US" altLang="ja-JP" sz="1600" b="1" dirty="0" smtClean="0">
                <a:latin typeface="Meiryo" panose="020B0604030504040204" pitchFamily="34" charset="-128"/>
                <a:ea typeface="Meiryo" panose="020B0604030504040204" pitchFamily="34" charset="-128"/>
              </a:rPr>
              <a:t>iPhone SE</a:t>
            </a:r>
            <a:r>
              <a:rPr lang="ja-JP" altLang="en-US" sz="1600" b="1" dirty="0" smtClean="0">
                <a:latin typeface="Meiryo" panose="020B0604030504040204" pitchFamily="34" charset="-128"/>
                <a:ea typeface="Meiryo" panose="020B0604030504040204" pitchFamily="34" charset="-128"/>
              </a:rPr>
              <a:t>」の場合です</a:t>
            </a:r>
            <a:endParaRPr lang="en-US" altLang="ja-JP" sz="1600" b="1" dirty="0" smtClean="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90132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dirty="0" smtClean="0">
                <a:latin typeface="Meiryo" panose="020B0604030504040204" pitchFamily="34" charset="-128"/>
                <a:ea typeface="Meiryo" panose="020B0604030504040204" pitchFamily="34" charset="-128"/>
              </a:rPr>
              <a:t>1. </a:t>
            </a:r>
            <a:r>
              <a:rPr lang="ja-JP" altLang="en-US" sz="2800" b="1" dirty="0" smtClean="0">
                <a:latin typeface="Meiryo" panose="020B0604030504040204" pitchFamily="34" charset="-128"/>
                <a:ea typeface="Meiryo" panose="020B0604030504040204" pitchFamily="34" charset="-128"/>
              </a:rPr>
              <a:t>通常</a:t>
            </a:r>
            <a:r>
              <a:rPr lang="ja-JP" altLang="en-US" sz="2800" b="1" dirty="0">
                <a:latin typeface="Meiryo" panose="020B0604030504040204" pitchFamily="34" charset="-128"/>
                <a:ea typeface="Meiryo" panose="020B0604030504040204" pitchFamily="34" charset="-128"/>
              </a:rPr>
              <a:t>モードとボイスオーバーの切り替え</a:t>
            </a:r>
          </a:p>
        </p:txBody>
      </p:sp>
      <p:sp>
        <p:nvSpPr>
          <p:cNvPr id="14" name="テキスト ボックス 13">
            <a:extLst>
              <a:ext uri="{FF2B5EF4-FFF2-40B4-BE49-F238E27FC236}">
                <a16:creationId xmlns=""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ボイスオーバーとは</a:t>
            </a:r>
            <a:endParaRPr lang="ja-JP" altLang="en-US" sz="2400" b="1" dirty="0">
              <a:latin typeface="Meiryo" panose="020B0604030504040204" pitchFamily="34" charset="-128"/>
              <a:ea typeface="Meiryo" panose="020B0604030504040204" pitchFamily="34" charset="-128"/>
            </a:endParaRPr>
          </a:p>
        </p:txBody>
      </p:sp>
      <p:sp>
        <p:nvSpPr>
          <p:cNvPr id="17" name="角丸四角形 42">
            <a:extLst>
              <a:ext uri="{FF2B5EF4-FFF2-40B4-BE49-F238E27FC236}">
                <a16:creationId xmlns="" xmlns:a16="http://schemas.microsoft.com/office/drawing/2014/main" id="{DC1C5BAE-3026-B0C4-AB2F-1B28AB77CDBF}"/>
              </a:ext>
            </a:extLst>
          </p:cNvPr>
          <p:cNvSpPr/>
          <p:nvPr/>
        </p:nvSpPr>
        <p:spPr>
          <a:xfrm>
            <a:off x="593725" y="2244322"/>
            <a:ext cx="9648826" cy="4263481"/>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 xmlns:a16="http://schemas.microsoft.com/office/drawing/2014/main" id="{0229C2C2-5AEE-250C-E36A-177D5C244130}"/>
              </a:ext>
            </a:extLst>
          </p:cNvPr>
          <p:cNvSpPr txBox="1"/>
          <p:nvPr/>
        </p:nvSpPr>
        <p:spPr>
          <a:xfrm>
            <a:off x="923257" y="2666811"/>
            <a:ext cx="8672435" cy="3416320"/>
          </a:xfrm>
          <a:prstGeom prst="rect">
            <a:avLst/>
          </a:prstGeom>
          <a:noFill/>
        </p:spPr>
        <p:txBody>
          <a:bodyPr wrap="square">
            <a:spAutoFit/>
          </a:bodyPr>
          <a:lstStyle/>
          <a:p>
            <a:pPr>
              <a:lnSpc>
                <a:spcPct val="150000"/>
              </a:lnSpc>
            </a:pPr>
            <a:r>
              <a:rPr lang="ja-JP" altLang="en-US" sz="1600" b="1" dirty="0">
                <a:latin typeface="Meiryo" panose="020B0604030504040204" pitchFamily="34" charset="-128"/>
                <a:ea typeface="Meiryo" panose="020B0604030504040204" pitchFamily="34" charset="-128"/>
              </a:rPr>
              <a:t>ボイスオーバーは、</a:t>
            </a:r>
            <a:r>
              <a:rPr lang="en-US" altLang="ja-JP" sz="1600" b="1" dirty="0">
                <a:latin typeface="Meiryo" panose="020B0604030504040204" pitchFamily="34" charset="-128"/>
                <a:ea typeface="Meiryo" panose="020B0604030504040204" pitchFamily="34" charset="-128"/>
              </a:rPr>
              <a:t>iPhone</a:t>
            </a:r>
            <a:r>
              <a:rPr lang="ja-JP" altLang="en-US" sz="1600" b="1" dirty="0">
                <a:latin typeface="Meiryo" panose="020B0604030504040204" pitchFamily="34" charset="-128"/>
                <a:ea typeface="Meiryo" panose="020B0604030504040204" pitchFamily="34" charset="-128"/>
              </a:rPr>
              <a:t>に搭載された画面読み上げ機能です。</a:t>
            </a: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solidFill>
                  <a:srgbClr val="FF6B00"/>
                </a:solidFill>
                <a:latin typeface="Meiryo" panose="020B0604030504040204" pitchFamily="34" charset="-128"/>
                <a:ea typeface="Meiryo" panose="020B0604030504040204" pitchFamily="34" charset="-128"/>
              </a:rPr>
              <a:t>ボイスオーバーをオンにすることで、画面上を指で触れると</a:t>
            </a:r>
            <a:r>
              <a:rPr lang="ja-JP" altLang="en-US" sz="1600" b="1" dirty="0" smtClean="0">
                <a:solidFill>
                  <a:srgbClr val="FF6B00"/>
                </a:solidFill>
                <a:latin typeface="Meiryo" panose="020B0604030504040204" pitchFamily="34" charset="-128"/>
                <a:ea typeface="Meiryo" panose="020B0604030504040204" pitchFamily="34" charset="-128"/>
              </a:rPr>
              <a:t>、</a:t>
            </a:r>
            <a:endParaRPr lang="en-US" altLang="ja-JP" sz="1600" b="1" dirty="0" smtClean="0">
              <a:solidFill>
                <a:srgbClr val="FF6B00"/>
              </a:solidFill>
              <a:latin typeface="Meiryo" panose="020B0604030504040204" pitchFamily="34" charset="-128"/>
              <a:ea typeface="Meiryo" panose="020B0604030504040204" pitchFamily="34" charset="-128"/>
            </a:endParaRPr>
          </a:p>
          <a:p>
            <a:pPr>
              <a:lnSpc>
                <a:spcPct val="150000"/>
              </a:lnSpc>
            </a:pPr>
            <a:r>
              <a:rPr lang="ja-JP" altLang="en-US" sz="1600" b="1" dirty="0" smtClean="0">
                <a:solidFill>
                  <a:srgbClr val="FF6B00"/>
                </a:solidFill>
                <a:latin typeface="Meiryo" panose="020B0604030504040204" pitchFamily="34" charset="-128"/>
                <a:ea typeface="Meiryo" panose="020B0604030504040204" pitchFamily="34" charset="-128"/>
              </a:rPr>
              <a:t>触れた</a:t>
            </a:r>
            <a:r>
              <a:rPr lang="ja-JP" altLang="en-US" sz="1600" b="1" dirty="0">
                <a:solidFill>
                  <a:srgbClr val="FF6B00"/>
                </a:solidFill>
                <a:latin typeface="Meiryo" panose="020B0604030504040204" pitchFamily="34" charset="-128"/>
                <a:ea typeface="Meiryo" panose="020B0604030504040204" pitchFamily="34" charset="-128"/>
              </a:rPr>
              <a:t>ところに</a:t>
            </a:r>
            <a:r>
              <a:rPr lang="ja-JP" altLang="en-US" sz="1600" b="1" dirty="0" smtClean="0">
                <a:solidFill>
                  <a:srgbClr val="FF6B00"/>
                </a:solidFill>
                <a:latin typeface="Meiryo" panose="020B0604030504040204" pitchFamily="34" charset="-128"/>
                <a:ea typeface="Meiryo" panose="020B0604030504040204" pitchFamily="34" charset="-128"/>
              </a:rPr>
              <a:t>表示されている内容</a:t>
            </a:r>
            <a:r>
              <a:rPr lang="ja-JP" altLang="en-US" sz="1600" b="1" dirty="0">
                <a:solidFill>
                  <a:srgbClr val="FF6B00"/>
                </a:solidFill>
                <a:latin typeface="Meiryo" panose="020B0604030504040204" pitchFamily="34" charset="-128"/>
                <a:ea typeface="Meiryo" panose="020B0604030504040204" pitchFamily="34" charset="-128"/>
              </a:rPr>
              <a:t>を</a:t>
            </a:r>
            <a:r>
              <a:rPr lang="ja-JP" altLang="en-US" sz="1600" b="1" dirty="0" smtClean="0">
                <a:solidFill>
                  <a:srgbClr val="FF6B00"/>
                </a:solidFill>
                <a:latin typeface="Meiryo" panose="020B0604030504040204" pitchFamily="34" charset="-128"/>
                <a:ea typeface="Meiryo" panose="020B0604030504040204" pitchFamily="34" charset="-128"/>
              </a:rPr>
              <a:t>読み上げさせる</a:t>
            </a:r>
            <a:r>
              <a:rPr lang="ja-JP" altLang="en-US" sz="1600" b="1" dirty="0">
                <a:solidFill>
                  <a:srgbClr val="FF6B00"/>
                </a:solidFill>
                <a:latin typeface="Meiryo" panose="020B0604030504040204" pitchFamily="34" charset="-128"/>
                <a:ea typeface="Meiryo" panose="020B0604030504040204" pitchFamily="34" charset="-128"/>
              </a:rPr>
              <a:t>こと</a:t>
            </a:r>
            <a:r>
              <a:rPr lang="ja-JP" altLang="en-US" sz="1600" b="1" dirty="0" smtClean="0">
                <a:solidFill>
                  <a:srgbClr val="FF6B00"/>
                </a:solidFill>
                <a:latin typeface="Meiryo" panose="020B0604030504040204" pitchFamily="34" charset="-128"/>
                <a:ea typeface="Meiryo" panose="020B0604030504040204" pitchFamily="34" charset="-128"/>
              </a:rPr>
              <a:t>ができます。</a:t>
            </a:r>
            <a:endParaRPr lang="en-US" altLang="ja-JP" sz="1600" b="1" dirty="0">
              <a:solidFill>
                <a:srgbClr val="FF6B00"/>
              </a:solidFill>
              <a:latin typeface="Meiryo" panose="020B0604030504040204" pitchFamily="34" charset="-128"/>
              <a:ea typeface="Meiryo" panose="020B0604030504040204" pitchFamily="34" charset="-128"/>
            </a:endParaRPr>
          </a:p>
          <a:p>
            <a:pPr>
              <a:lnSpc>
                <a:spcPct val="150000"/>
              </a:lnSpc>
            </a:pP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latin typeface="Meiryo" panose="020B0604030504040204" pitchFamily="34" charset="-128"/>
                <a:ea typeface="Meiryo" panose="020B0604030504040204" pitchFamily="34" charset="-128"/>
              </a:rPr>
              <a:t>ボイスオーバーのオンオフを切り替える方法</a:t>
            </a:r>
            <a:r>
              <a:rPr lang="ja-JP" altLang="en-US" sz="1600" b="1" dirty="0" smtClean="0">
                <a:latin typeface="Meiryo" panose="020B0604030504040204" pitchFamily="34" charset="-128"/>
                <a:ea typeface="Meiryo" panose="020B0604030504040204" pitchFamily="34" charset="-128"/>
              </a:rPr>
              <a:t>は、以下の３種類あります。</a:t>
            </a:r>
            <a:endParaRPr lang="en-US" altLang="ja-JP" sz="1600" b="1" dirty="0">
              <a:latin typeface="Meiryo" panose="020B0604030504040204" pitchFamily="34" charset="-128"/>
              <a:ea typeface="Meiryo" panose="020B0604030504040204" pitchFamily="34" charset="-128"/>
            </a:endParaRPr>
          </a:p>
          <a:p>
            <a:pPr>
              <a:lnSpc>
                <a:spcPct val="150000"/>
              </a:lnSpc>
            </a:pP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latin typeface="Meiryo" panose="020B0604030504040204" pitchFamily="34" charset="-128"/>
                <a:ea typeface="Meiryo" panose="020B0604030504040204" pitchFamily="34" charset="-128"/>
              </a:rPr>
              <a:t>➀ 設定メニューからの切り替え</a:t>
            </a: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latin typeface="Meiryo" panose="020B0604030504040204" pitchFamily="34" charset="-128"/>
                <a:ea typeface="Meiryo" panose="020B0604030504040204" pitchFamily="34" charset="-128"/>
              </a:rPr>
              <a:t>② ホームボタンによる切り替え</a:t>
            </a: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latin typeface="Meiryo" panose="020B0604030504040204" pitchFamily="34" charset="-128"/>
                <a:ea typeface="Meiryo" panose="020B0604030504040204" pitchFamily="34" charset="-128"/>
              </a:rPr>
              <a:t>③ 音声</a:t>
            </a:r>
            <a:r>
              <a:rPr lang="ja-JP" altLang="en-US" sz="1600" b="1" dirty="0" smtClean="0">
                <a:latin typeface="Meiryo" panose="020B0604030504040204" pitchFamily="34" charset="-128"/>
                <a:ea typeface="Meiryo" panose="020B0604030504040204" pitchFamily="34" charset="-128"/>
              </a:rPr>
              <a:t>アシスタント</a:t>
            </a:r>
            <a:r>
              <a:rPr lang="en-US" altLang="ja-JP" sz="1600" b="1" dirty="0" smtClean="0">
                <a:latin typeface="Meiryo" panose="020B0604030504040204" pitchFamily="34" charset="-128"/>
                <a:ea typeface="Meiryo" panose="020B0604030504040204" pitchFamily="34" charset="-128"/>
              </a:rPr>
              <a:t>Siri</a:t>
            </a:r>
            <a:r>
              <a:rPr lang="ja-JP" altLang="en-US" sz="1600" b="1" dirty="0" smtClean="0">
                <a:latin typeface="Meiryo" panose="020B0604030504040204" pitchFamily="34" charset="-128"/>
                <a:ea typeface="Meiryo" panose="020B0604030504040204" pitchFamily="34" charset="-128"/>
              </a:rPr>
              <a:t>（シリ）に</a:t>
            </a:r>
            <a:r>
              <a:rPr lang="ja-JP" altLang="en-US" sz="1600" b="1" dirty="0">
                <a:latin typeface="Meiryo" panose="020B0604030504040204" pitchFamily="34" charset="-128"/>
                <a:ea typeface="Meiryo" panose="020B0604030504040204" pitchFamily="34" charset="-128"/>
              </a:rPr>
              <a:t>よる切り替え</a:t>
            </a:r>
          </a:p>
        </p:txBody>
      </p:sp>
      <p:pic>
        <p:nvPicPr>
          <p:cNvPr id="21" name="グラフィックス 20" descr="ロボット">
            <a:extLst>
              <a:ext uri="{FF2B5EF4-FFF2-40B4-BE49-F238E27FC236}">
                <a16:creationId xmlns="" xmlns:a16="http://schemas.microsoft.com/office/drawing/2014/main" id="{97177E73-7592-A2BA-43E4-118735C6653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992193" y="5067493"/>
            <a:ext cx="2398259" cy="2398259"/>
          </a:xfrm>
          <a:prstGeom prst="rect">
            <a:avLst/>
          </a:prstGeom>
        </p:spPr>
      </p:pic>
      <p:pic>
        <p:nvPicPr>
          <p:cNvPr id="22" name="グラフィックス 21" descr="スマート フォン">
            <a:extLst>
              <a:ext uri="{FF2B5EF4-FFF2-40B4-BE49-F238E27FC236}">
                <a16:creationId xmlns="" xmlns:a16="http://schemas.microsoft.com/office/drawing/2014/main" id="{15DDF9BE-3444-472D-51C7-89ECE7F8A2F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9429792">
            <a:off x="8242123" y="5371682"/>
            <a:ext cx="593504" cy="593504"/>
          </a:xfrm>
          <a:prstGeom prst="rect">
            <a:avLst/>
          </a:prstGeom>
        </p:spPr>
      </p:pic>
      <p:grpSp>
        <p:nvGrpSpPr>
          <p:cNvPr id="16" name="グループ化 15">
            <a:extLst>
              <a:ext uri="{FF2B5EF4-FFF2-40B4-BE49-F238E27FC236}">
                <a16:creationId xmlns=""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19" name="片側の 2 つの角を切り取った四角形 2">
              <a:extLst>
                <a:ext uri="{FF2B5EF4-FFF2-40B4-BE49-F238E27FC236}">
                  <a16:creationId xmlns=""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片側の 2 つの角を切り取った四角形 37">
              <a:extLst>
                <a:ext uri="{FF2B5EF4-FFF2-40B4-BE49-F238E27FC236}">
                  <a16:creationId xmlns=""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Tree>
    <p:extLst>
      <p:ext uri="{BB962C8B-B14F-4D97-AF65-F5344CB8AC3E}">
        <p14:creationId xmlns:p14="http://schemas.microsoft.com/office/powerpoint/2010/main" val="38549262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A8A9FCCF-C97D-FB6A-25A4-5C5377CB6AEB}"/>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ボイスオーバーとは</a:t>
            </a:r>
            <a:endParaRPr lang="ja-JP" altLang="en-US" sz="2400" b="1" dirty="0">
              <a:latin typeface="Meiryo" panose="020B0604030504040204" pitchFamily="34" charset="-128"/>
              <a:ea typeface="Meiryo" panose="020B0604030504040204" pitchFamily="34" charset="-128"/>
            </a:endParaRPr>
          </a:p>
        </p:txBody>
      </p:sp>
      <p:sp>
        <p:nvSpPr>
          <p:cNvPr id="48" name="角丸四角形 42">
            <a:extLst>
              <a:ext uri="{FF2B5EF4-FFF2-40B4-BE49-F238E27FC236}">
                <a16:creationId xmlns="" xmlns:a16="http://schemas.microsoft.com/office/drawing/2014/main" id="{E3746024-6757-3604-C374-4868DC16AE51}"/>
              </a:ext>
            </a:extLst>
          </p:cNvPr>
          <p:cNvSpPr/>
          <p:nvPr/>
        </p:nvSpPr>
        <p:spPr>
          <a:xfrm>
            <a:off x="680364" y="1636291"/>
            <a:ext cx="9648921" cy="2859435"/>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 xmlns:a16="http://schemas.microsoft.com/office/drawing/2014/main" id="{013B4310-7007-7D83-432F-27059EF4433D}"/>
              </a:ext>
            </a:extLst>
          </p:cNvPr>
          <p:cNvSpPr txBox="1"/>
          <p:nvPr/>
        </p:nvSpPr>
        <p:spPr>
          <a:xfrm>
            <a:off x="492156" y="1307032"/>
            <a:ext cx="8327898" cy="33855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➀ 設定メニューからの切り替え</a:t>
            </a:r>
          </a:p>
        </p:txBody>
      </p:sp>
      <p:sp>
        <p:nvSpPr>
          <p:cNvPr id="80" name="テキスト ボックス 79">
            <a:extLst>
              <a:ext uri="{FF2B5EF4-FFF2-40B4-BE49-F238E27FC236}">
                <a16:creationId xmlns="" xmlns:a16="http://schemas.microsoft.com/office/drawing/2014/main" id="{B9D94C45-F4B3-43E7-7F6C-955BCE39E84F}"/>
              </a:ext>
            </a:extLst>
          </p:cNvPr>
          <p:cNvSpPr txBox="1"/>
          <p:nvPr/>
        </p:nvSpPr>
        <p:spPr>
          <a:xfrm>
            <a:off x="4625143" y="1707634"/>
            <a:ext cx="2060657" cy="461665"/>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「アクセシビリティ」から「</a:t>
            </a:r>
            <a:r>
              <a:rPr lang="en-US" altLang="ja-JP" sz="1200" b="1" dirty="0" err="1" smtClean="0">
                <a:latin typeface="メイリオ" panose="020B0604030504040204" pitchFamily="50" charset="-128"/>
                <a:ea typeface="メイリオ" panose="020B0604030504040204" pitchFamily="50" charset="-128"/>
              </a:rPr>
              <a:t>VoiceOver</a:t>
            </a:r>
            <a:r>
              <a:rPr lang="ja-JP" altLang="en-US" sz="1200" b="1" dirty="0">
                <a:latin typeface="メイリオ" panose="020B0604030504040204" pitchFamily="50" charset="-128"/>
                <a:ea typeface="メイリオ" panose="020B0604030504040204" pitchFamily="50" charset="-128"/>
              </a:rPr>
              <a:t>」</a:t>
            </a:r>
            <a:r>
              <a:rPr lang="ja-JP" altLang="en-US" sz="1200" b="1" dirty="0" smtClean="0">
                <a:latin typeface="メイリオ" panose="020B0604030504040204" pitchFamily="50" charset="-128"/>
                <a:ea typeface="メイリオ" panose="020B0604030504040204" pitchFamily="50" charset="-128"/>
              </a:rPr>
              <a:t>を</a:t>
            </a:r>
            <a:r>
              <a:rPr lang="ja-JP" altLang="en-US" sz="1200" b="1" dirty="0">
                <a:latin typeface="メイリオ" panose="020B0604030504040204" pitchFamily="50" charset="-128"/>
                <a:ea typeface="メイリオ" panose="020B0604030504040204" pitchFamily="50" charset="-128"/>
              </a:rPr>
              <a:t>タップ</a:t>
            </a:r>
          </a:p>
        </p:txBody>
      </p:sp>
      <p:sp>
        <p:nvSpPr>
          <p:cNvPr id="71" name="テキスト ボックス 70">
            <a:extLst>
              <a:ext uri="{FF2B5EF4-FFF2-40B4-BE49-F238E27FC236}">
                <a16:creationId xmlns="" xmlns:a16="http://schemas.microsoft.com/office/drawing/2014/main" id="{E8523D9D-E762-46E0-394B-0CE97585B1A2}"/>
              </a:ext>
            </a:extLst>
          </p:cNvPr>
          <p:cNvSpPr txBox="1"/>
          <p:nvPr/>
        </p:nvSpPr>
        <p:spPr>
          <a:xfrm>
            <a:off x="7577532" y="1703170"/>
            <a:ext cx="2481888" cy="461665"/>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a:t>
            </a:r>
            <a:r>
              <a:rPr lang="en-US" altLang="ja-JP" sz="1200" b="1" dirty="0" err="1">
                <a:latin typeface="メイリオ" panose="020B0604030504040204" pitchFamily="50" charset="-128"/>
                <a:ea typeface="メイリオ" panose="020B0604030504040204" pitchFamily="50" charset="-128"/>
              </a:rPr>
              <a:t>VoiceOver</a:t>
            </a:r>
            <a:r>
              <a:rPr lang="ja-JP" altLang="en-US" sz="1200" b="1" dirty="0">
                <a:latin typeface="メイリオ" panose="020B0604030504040204" pitchFamily="50" charset="-128"/>
                <a:ea typeface="メイリオ" panose="020B0604030504040204" pitchFamily="50" charset="-128"/>
              </a:rPr>
              <a:t>」</a:t>
            </a:r>
          </a:p>
          <a:p>
            <a:r>
              <a:rPr lang="ja-JP" altLang="en-US" sz="1200" b="1" dirty="0">
                <a:latin typeface="メイリオ" panose="020B0604030504040204" pitchFamily="50" charset="-128"/>
                <a:ea typeface="メイリオ" panose="020B0604030504040204" pitchFamily="50" charset="-128"/>
              </a:rPr>
              <a:t>スイッチ</a:t>
            </a:r>
            <a:r>
              <a:rPr lang="ja-JP" altLang="en-US" sz="1200" b="1" dirty="0" smtClean="0">
                <a:latin typeface="メイリオ" panose="020B0604030504040204" pitchFamily="50" charset="-128"/>
                <a:ea typeface="メイリオ" panose="020B0604030504040204" pitchFamily="50" charset="-128"/>
              </a:rPr>
              <a:t>をタップしてオン</a:t>
            </a:r>
            <a:endParaRPr lang="ja-JP" altLang="en-US" sz="1200" b="1" dirty="0">
              <a:latin typeface="メイリオ" panose="020B0604030504040204" pitchFamily="50" charset="-128"/>
              <a:ea typeface="メイリオ" panose="020B0604030504040204" pitchFamily="50" charset="-128"/>
            </a:endParaRPr>
          </a:p>
        </p:txBody>
      </p:sp>
      <p:grpSp>
        <p:nvGrpSpPr>
          <p:cNvPr id="59" name="グループ化 58">
            <a:extLst>
              <a:ext uri="{FF2B5EF4-FFF2-40B4-BE49-F238E27FC236}">
                <a16:creationId xmlns="" xmlns:a16="http://schemas.microsoft.com/office/drawing/2014/main" id="{C6ADFFCD-83EE-91AB-6C3F-397CDE88940B}"/>
              </a:ext>
            </a:extLst>
          </p:cNvPr>
          <p:cNvGrpSpPr/>
          <p:nvPr/>
        </p:nvGrpSpPr>
        <p:grpSpPr>
          <a:xfrm>
            <a:off x="1358830" y="1721657"/>
            <a:ext cx="2245071" cy="1169237"/>
            <a:chOff x="863622" y="2428403"/>
            <a:chExt cx="2071064" cy="1745725"/>
          </a:xfrm>
        </p:grpSpPr>
        <p:sp>
          <p:nvSpPr>
            <p:cNvPr id="66" name="テキスト ボックス 65">
              <a:extLst>
                <a:ext uri="{FF2B5EF4-FFF2-40B4-BE49-F238E27FC236}">
                  <a16:creationId xmlns="" xmlns:a16="http://schemas.microsoft.com/office/drawing/2014/main" id="{EF291B4B-CA82-F4C4-78BE-75154EA9783D}"/>
                </a:ext>
              </a:extLst>
            </p:cNvPr>
            <p:cNvSpPr txBox="1"/>
            <p:nvPr/>
          </p:nvSpPr>
          <p:spPr>
            <a:xfrm>
              <a:off x="863622" y="3346983"/>
              <a:ext cx="281609" cy="827145"/>
            </a:xfrm>
            <a:prstGeom prst="rect">
              <a:avLst/>
            </a:prstGeom>
            <a:noFill/>
          </p:spPr>
          <p:txBody>
            <a:bodyPr wrap="square">
              <a:spAutoFit/>
            </a:bodyPr>
            <a:lstStyle/>
            <a:p>
              <a:pPr algn="ctr"/>
              <a:r>
                <a:rPr lang="en-US" altLang="ja-JP" sz="3000" b="1" dirty="0">
                  <a:solidFill>
                    <a:schemeClr val="bg1"/>
                  </a:solidFill>
                  <a:latin typeface="メイリオ" panose="020B0604030504040204" pitchFamily="50" charset="-128"/>
                  <a:ea typeface="メイリオ" panose="020B0604030504040204" pitchFamily="50" charset="-128"/>
                </a:rPr>
                <a:t>1</a:t>
              </a:r>
              <a:endParaRPr lang="ja-JP" altLang="en-US" sz="3000" b="1" dirty="0">
                <a:solidFill>
                  <a:schemeClr val="bg1"/>
                </a:solidFill>
                <a:latin typeface="メイリオ" panose="020B0604030504040204" pitchFamily="50" charset="-128"/>
                <a:ea typeface="メイリオ" panose="020B0604030504040204" pitchFamily="50" charset="-128"/>
              </a:endParaRPr>
            </a:p>
          </p:txBody>
        </p:sp>
        <p:sp>
          <p:nvSpPr>
            <p:cNvPr id="67" name="テキスト ボックス 66">
              <a:extLst>
                <a:ext uri="{FF2B5EF4-FFF2-40B4-BE49-F238E27FC236}">
                  <a16:creationId xmlns="" xmlns:a16="http://schemas.microsoft.com/office/drawing/2014/main" id="{AE12264B-C1ED-BD69-A9DC-777B01A49917}"/>
                </a:ext>
              </a:extLst>
            </p:cNvPr>
            <p:cNvSpPr txBox="1"/>
            <p:nvPr/>
          </p:nvSpPr>
          <p:spPr>
            <a:xfrm>
              <a:off x="1312167" y="2428403"/>
              <a:ext cx="1622519" cy="689287"/>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「設定」から「アクセシビリティ」をタップ</a:t>
              </a:r>
            </a:p>
          </p:txBody>
        </p:sp>
      </p:grpSp>
      <p:sp>
        <p:nvSpPr>
          <p:cNvPr id="61" name="三角形 60">
            <a:extLst>
              <a:ext uri="{FF2B5EF4-FFF2-40B4-BE49-F238E27FC236}">
                <a16:creationId xmlns="" xmlns:a16="http://schemas.microsoft.com/office/drawing/2014/main" id="{EEAB8600-4122-5707-3096-BC2CE0A53EAE}"/>
              </a:ext>
            </a:extLst>
          </p:cNvPr>
          <p:cNvSpPr/>
          <p:nvPr/>
        </p:nvSpPr>
        <p:spPr>
          <a:xfrm rot="5400000">
            <a:off x="3669448" y="3103754"/>
            <a:ext cx="575758" cy="396530"/>
          </a:xfrm>
          <a:prstGeom prst="triangl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2" name="円/楕円 10">
            <a:extLst>
              <a:ext uri="{FF2B5EF4-FFF2-40B4-BE49-F238E27FC236}">
                <a16:creationId xmlns="" xmlns:a16="http://schemas.microsoft.com/office/drawing/2014/main" id="{FE9C62B7-6F07-9436-94B5-7F6583B9C72A}"/>
              </a:ext>
            </a:extLst>
          </p:cNvPr>
          <p:cNvSpPr/>
          <p:nvPr/>
        </p:nvSpPr>
        <p:spPr>
          <a:xfrm>
            <a:off x="1125589" y="1725636"/>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smtClean="0">
              <a:latin typeface="メイリオ" panose="020B0604030504040204" pitchFamily="50" charset="-128"/>
              <a:ea typeface="メイリオ" panose="020B0604030504040204" pitchFamily="50" charset="-128"/>
            </a:endParaRPr>
          </a:p>
          <a:p>
            <a:pPr algn="ctr"/>
            <a:r>
              <a:rPr kumimoji="1" lang="ja-JP" altLang="en-US" sz="2400" b="1" dirty="0" smtClean="0">
                <a:latin typeface="メイリオ" panose="020B0604030504040204" pitchFamily="50" charset="-128"/>
                <a:ea typeface="メイリオ" panose="020B0604030504040204" pitchFamily="50" charset="-128"/>
              </a:rPr>
              <a:t>１</a:t>
            </a:r>
            <a:endParaRPr kumimoji="1" lang="ja-JP" altLang="en-US" sz="2400" b="1" dirty="0">
              <a:latin typeface="メイリオ" panose="020B0604030504040204" pitchFamily="50" charset="-128"/>
              <a:ea typeface="メイリオ" panose="020B0604030504040204" pitchFamily="50" charset="-128"/>
            </a:endParaRPr>
          </a:p>
        </p:txBody>
      </p:sp>
      <p:pic>
        <p:nvPicPr>
          <p:cNvPr id="63" name="図 62">
            <a:extLst>
              <a:ext uri="{FF2B5EF4-FFF2-40B4-BE49-F238E27FC236}">
                <a16:creationId xmlns="" xmlns:a16="http://schemas.microsoft.com/office/drawing/2014/main" id="{0C814AA9-0F27-65D7-A402-50E25A5933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2215" y="2179745"/>
            <a:ext cx="1269629" cy="2221053"/>
          </a:xfrm>
          <a:prstGeom prst="rect">
            <a:avLst/>
          </a:prstGeom>
          <a:ln>
            <a:solidFill>
              <a:schemeClr val="tx1"/>
            </a:solidFill>
          </a:ln>
        </p:spPr>
      </p:pic>
      <p:grpSp>
        <p:nvGrpSpPr>
          <p:cNvPr id="16" name="グループ化 15"/>
          <p:cNvGrpSpPr/>
          <p:nvPr/>
        </p:nvGrpSpPr>
        <p:grpSpPr>
          <a:xfrm>
            <a:off x="4796935" y="2177096"/>
            <a:ext cx="1583633" cy="2221053"/>
            <a:chOff x="4442173" y="2190492"/>
            <a:chExt cx="1583633" cy="2221053"/>
          </a:xfrm>
        </p:grpSpPr>
        <p:pic>
          <p:nvPicPr>
            <p:cNvPr id="51" name="図 50">
              <a:extLst>
                <a:ext uri="{FF2B5EF4-FFF2-40B4-BE49-F238E27FC236}">
                  <a16:creationId xmlns="" xmlns:a16="http://schemas.microsoft.com/office/drawing/2014/main" id="{074CB22C-2D49-8F47-8B1D-B4EFAA6F6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173" y="2190492"/>
              <a:ext cx="1269628" cy="2221053"/>
            </a:xfrm>
            <a:prstGeom prst="rect">
              <a:avLst/>
            </a:prstGeom>
            <a:ln>
              <a:solidFill>
                <a:schemeClr val="tx1"/>
              </a:solidFill>
            </a:ln>
          </p:spPr>
        </p:pic>
        <p:pic>
          <p:nvPicPr>
            <p:cNvPr id="64" name="図 63">
              <a:extLst>
                <a:ext uri="{FF2B5EF4-FFF2-40B4-BE49-F238E27FC236}">
                  <a16:creationId xmlns="" xmlns:a16="http://schemas.microsoft.com/office/drawing/2014/main" id="{AD35F662-3145-4445-F234-BFF9C7415064}"/>
                </a:ext>
              </a:extLst>
            </p:cNvPr>
            <p:cNvPicPr>
              <a:picLocks noChangeAspect="1"/>
            </p:cNvPicPr>
            <p:nvPr/>
          </p:nvPicPr>
          <p:blipFill>
            <a:blip r:embed="rId4"/>
            <a:stretch>
              <a:fillRect/>
            </a:stretch>
          </p:blipFill>
          <p:spPr>
            <a:xfrm rot="17960850">
              <a:off x="5641661" y="2722720"/>
              <a:ext cx="304575" cy="463714"/>
            </a:xfrm>
            <a:prstGeom prst="rect">
              <a:avLst/>
            </a:prstGeom>
          </p:spPr>
        </p:pic>
      </p:grpSp>
      <p:grpSp>
        <p:nvGrpSpPr>
          <p:cNvPr id="15" name="グループ化 14"/>
          <p:cNvGrpSpPr/>
          <p:nvPr/>
        </p:nvGrpSpPr>
        <p:grpSpPr>
          <a:xfrm>
            <a:off x="7682706" y="2150455"/>
            <a:ext cx="1687020" cy="2255515"/>
            <a:chOff x="6875430" y="2192987"/>
            <a:chExt cx="1687020" cy="2255515"/>
          </a:xfrm>
        </p:grpSpPr>
        <p:pic>
          <p:nvPicPr>
            <p:cNvPr id="52" name="図 51">
              <a:extLst>
                <a:ext uri="{FF2B5EF4-FFF2-40B4-BE49-F238E27FC236}">
                  <a16:creationId xmlns="" xmlns:a16="http://schemas.microsoft.com/office/drawing/2014/main" id="{36AC0EF6-1F04-E198-ADCD-C6CB78651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5430" y="2192987"/>
              <a:ext cx="1289329" cy="2255515"/>
            </a:xfrm>
            <a:prstGeom prst="rect">
              <a:avLst/>
            </a:prstGeom>
            <a:ln>
              <a:solidFill>
                <a:schemeClr val="tx1"/>
              </a:solidFill>
            </a:ln>
          </p:spPr>
        </p:pic>
        <p:pic>
          <p:nvPicPr>
            <p:cNvPr id="65" name="図 64">
              <a:extLst>
                <a:ext uri="{FF2B5EF4-FFF2-40B4-BE49-F238E27FC236}">
                  <a16:creationId xmlns="" xmlns:a16="http://schemas.microsoft.com/office/drawing/2014/main" id="{635DCBD6-5B45-7C63-9979-914E2A1ABFE8}"/>
                </a:ext>
              </a:extLst>
            </p:cNvPr>
            <p:cNvPicPr>
              <a:picLocks noChangeAspect="1"/>
            </p:cNvPicPr>
            <p:nvPr/>
          </p:nvPicPr>
          <p:blipFill>
            <a:blip r:embed="rId4"/>
            <a:stretch>
              <a:fillRect/>
            </a:stretch>
          </p:blipFill>
          <p:spPr>
            <a:xfrm rot="17925917">
              <a:off x="8178305" y="2469446"/>
              <a:ext cx="304575" cy="463714"/>
            </a:xfrm>
            <a:prstGeom prst="rect">
              <a:avLst/>
            </a:prstGeom>
          </p:spPr>
        </p:pic>
      </p:grpSp>
      <p:sp>
        <p:nvSpPr>
          <p:cNvPr id="82" name="角丸四角形 42">
            <a:extLst>
              <a:ext uri="{FF2B5EF4-FFF2-40B4-BE49-F238E27FC236}">
                <a16:creationId xmlns="" xmlns:a16="http://schemas.microsoft.com/office/drawing/2014/main" id="{0289BA02-5F8A-06EB-EF3C-0F93D174387C}"/>
              </a:ext>
            </a:extLst>
          </p:cNvPr>
          <p:cNvSpPr/>
          <p:nvPr/>
        </p:nvSpPr>
        <p:spPr>
          <a:xfrm>
            <a:off x="589629" y="4998781"/>
            <a:ext cx="4616886" cy="2219277"/>
          </a:xfrm>
          <a:prstGeom prst="roundRect">
            <a:avLst>
              <a:gd name="adj" fmla="val 2150"/>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 xmlns:a16="http://schemas.microsoft.com/office/drawing/2014/main" id="{5153793C-BBB7-560F-7DF2-1A1AB1DCE040}"/>
              </a:ext>
            </a:extLst>
          </p:cNvPr>
          <p:cNvSpPr txBox="1"/>
          <p:nvPr/>
        </p:nvSpPr>
        <p:spPr>
          <a:xfrm>
            <a:off x="507905" y="4664250"/>
            <a:ext cx="3797858" cy="33855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② ホームボタンによる切り替え</a:t>
            </a:r>
          </a:p>
        </p:txBody>
      </p:sp>
      <p:grpSp>
        <p:nvGrpSpPr>
          <p:cNvPr id="84" name="グループ化 83">
            <a:extLst>
              <a:ext uri="{FF2B5EF4-FFF2-40B4-BE49-F238E27FC236}">
                <a16:creationId xmlns="" xmlns:a16="http://schemas.microsoft.com/office/drawing/2014/main" id="{5C4A7E9D-4383-D872-9807-8DCB6705D98A}"/>
              </a:ext>
            </a:extLst>
          </p:cNvPr>
          <p:cNvGrpSpPr/>
          <p:nvPr/>
        </p:nvGrpSpPr>
        <p:grpSpPr>
          <a:xfrm>
            <a:off x="593629" y="5152346"/>
            <a:ext cx="4479500" cy="700116"/>
            <a:chOff x="863622" y="2887939"/>
            <a:chExt cx="2448385" cy="2199471"/>
          </a:xfrm>
        </p:grpSpPr>
        <p:sp>
          <p:nvSpPr>
            <p:cNvPr id="95" name="テキスト ボックス 94">
              <a:extLst>
                <a:ext uri="{FF2B5EF4-FFF2-40B4-BE49-F238E27FC236}">
                  <a16:creationId xmlns="" xmlns:a16="http://schemas.microsoft.com/office/drawing/2014/main" id="{25C74555-0037-3963-C713-B83D9E2E0F17}"/>
                </a:ext>
              </a:extLst>
            </p:cNvPr>
            <p:cNvSpPr txBox="1"/>
            <p:nvPr/>
          </p:nvSpPr>
          <p:spPr>
            <a:xfrm>
              <a:off x="863622" y="3346983"/>
              <a:ext cx="281609" cy="1740427"/>
            </a:xfrm>
            <a:prstGeom prst="rect">
              <a:avLst/>
            </a:prstGeom>
            <a:noFill/>
          </p:spPr>
          <p:txBody>
            <a:bodyPr wrap="square">
              <a:spAutoFit/>
            </a:bodyPr>
            <a:lstStyle/>
            <a:p>
              <a:pPr algn="ctr"/>
              <a:r>
                <a:rPr lang="en-US" altLang="ja-JP" sz="3000" b="1" dirty="0">
                  <a:solidFill>
                    <a:schemeClr val="bg1"/>
                  </a:solidFill>
                  <a:latin typeface="メイリオ" panose="020B0604030504040204" pitchFamily="50" charset="-128"/>
                  <a:ea typeface="メイリオ" panose="020B0604030504040204" pitchFamily="50" charset="-128"/>
                </a:rPr>
                <a:t>1</a:t>
              </a:r>
              <a:endParaRPr lang="ja-JP" altLang="en-US" sz="3000" b="1" dirty="0">
                <a:solidFill>
                  <a:schemeClr val="bg1"/>
                </a:solidFill>
                <a:latin typeface="メイリオ" panose="020B0604030504040204" pitchFamily="50" charset="-128"/>
                <a:ea typeface="メイリオ" panose="020B0604030504040204" pitchFamily="50" charset="-128"/>
              </a:endParaRPr>
            </a:p>
          </p:txBody>
        </p:sp>
        <p:sp>
          <p:nvSpPr>
            <p:cNvPr id="96" name="テキスト ボックス 95">
              <a:extLst>
                <a:ext uri="{FF2B5EF4-FFF2-40B4-BE49-F238E27FC236}">
                  <a16:creationId xmlns="" xmlns:a16="http://schemas.microsoft.com/office/drawing/2014/main" id="{2268B567-ABF7-B4FC-4D0E-0BDECE3E2B55}"/>
                </a:ext>
              </a:extLst>
            </p:cNvPr>
            <p:cNvSpPr txBox="1"/>
            <p:nvPr/>
          </p:nvSpPr>
          <p:spPr>
            <a:xfrm>
              <a:off x="1445512" y="2887939"/>
              <a:ext cx="1866495" cy="870215"/>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ホームボタンを素早く３回押す</a:t>
              </a:r>
            </a:p>
          </p:txBody>
        </p:sp>
      </p:grpSp>
      <p:sp>
        <p:nvSpPr>
          <p:cNvPr id="88" name="テキスト ボックス 87">
            <a:extLst>
              <a:ext uri="{FF2B5EF4-FFF2-40B4-BE49-F238E27FC236}">
                <a16:creationId xmlns="" xmlns:a16="http://schemas.microsoft.com/office/drawing/2014/main" id="{2DDFD8AB-20EE-9559-77CE-8219261C6C97}"/>
              </a:ext>
            </a:extLst>
          </p:cNvPr>
          <p:cNvSpPr txBox="1"/>
          <p:nvPr/>
        </p:nvSpPr>
        <p:spPr>
          <a:xfrm>
            <a:off x="722777" y="6694141"/>
            <a:ext cx="4568246" cy="461665"/>
          </a:xfrm>
          <a:prstGeom prst="rect">
            <a:avLst/>
          </a:prstGeom>
          <a:noFill/>
        </p:spPr>
        <p:txBody>
          <a:bodyPr wrap="square">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smtClean="0">
                <a:latin typeface="メイリオ" panose="020B0604030504040204" pitchFamily="50" charset="-128"/>
                <a:ea typeface="メイリオ" panose="020B0604030504040204" pitchFamily="50" charset="-128"/>
              </a:rPr>
              <a:t>注意</a:t>
            </a:r>
            <a:r>
              <a:rPr lang="ja-JP" altLang="en-US" sz="1200" b="1" dirty="0">
                <a:latin typeface="メイリオ" panose="020B0604030504040204" pitchFamily="50" charset="-128"/>
                <a:ea typeface="メイリオ" panose="020B0604030504040204" pitchFamily="50" charset="-128"/>
              </a:rPr>
              <a:t>：事前設定が必要です。</a:t>
            </a:r>
            <a:endParaRPr lang="en-US" altLang="ja-JP" sz="1200" b="1"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「設定」→「アクセシビリティ」→「ショートカット」で指定</a:t>
            </a:r>
            <a:endParaRPr lang="en-US" altLang="ja-JP" sz="1200" b="1" dirty="0">
              <a:latin typeface="メイリオ" panose="020B0604030504040204" pitchFamily="50" charset="-128"/>
              <a:ea typeface="メイリオ" panose="020B0604030504040204" pitchFamily="50" charset="-128"/>
            </a:endParaRPr>
          </a:p>
        </p:txBody>
      </p:sp>
      <p:sp>
        <p:nvSpPr>
          <p:cNvPr id="77" name="角丸四角形 42">
            <a:extLst>
              <a:ext uri="{FF2B5EF4-FFF2-40B4-BE49-F238E27FC236}">
                <a16:creationId xmlns="" xmlns:a16="http://schemas.microsoft.com/office/drawing/2014/main" id="{0289BA02-5F8A-06EB-EF3C-0F93D174387C}"/>
              </a:ext>
            </a:extLst>
          </p:cNvPr>
          <p:cNvSpPr/>
          <p:nvPr/>
        </p:nvSpPr>
        <p:spPr>
          <a:xfrm>
            <a:off x="5625664" y="4998781"/>
            <a:ext cx="4616886" cy="2219276"/>
          </a:xfrm>
          <a:prstGeom prst="roundRect">
            <a:avLst>
              <a:gd name="adj" fmla="val 1717"/>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9" name="円形吹き出し 6">
            <a:extLst>
              <a:ext uri="{FF2B5EF4-FFF2-40B4-BE49-F238E27FC236}">
                <a16:creationId xmlns="" xmlns:a16="http://schemas.microsoft.com/office/drawing/2014/main" id="{974A12FF-A416-291C-F16D-D9EA2D9D15EC}"/>
              </a:ext>
            </a:extLst>
          </p:cNvPr>
          <p:cNvSpPr/>
          <p:nvPr/>
        </p:nvSpPr>
        <p:spPr>
          <a:xfrm>
            <a:off x="2970421" y="6050809"/>
            <a:ext cx="595740" cy="556619"/>
          </a:xfrm>
          <a:prstGeom prst="wedgeEllipseCallout">
            <a:avLst>
              <a:gd name="adj1" fmla="val -71071"/>
              <a:gd name="adj2" fmla="val 32747"/>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0" name="テキスト ボックス 99">
            <a:extLst>
              <a:ext uri="{FF2B5EF4-FFF2-40B4-BE49-F238E27FC236}">
                <a16:creationId xmlns="" xmlns:a16="http://schemas.microsoft.com/office/drawing/2014/main" id="{27A62797-34FF-1BD6-7937-C308CD0F8696}"/>
              </a:ext>
            </a:extLst>
          </p:cNvPr>
          <p:cNvSpPr txBox="1"/>
          <p:nvPr/>
        </p:nvSpPr>
        <p:spPr>
          <a:xfrm>
            <a:off x="2896223" y="6212467"/>
            <a:ext cx="822751" cy="276999"/>
          </a:xfrm>
          <a:prstGeom prst="rect">
            <a:avLst/>
          </a:prstGeom>
          <a:noFill/>
        </p:spPr>
        <p:txBody>
          <a:bodyPr wrap="square">
            <a:spAutoFit/>
          </a:bodyPr>
          <a:lstStyle/>
          <a:p>
            <a:pPr algn="ctr"/>
            <a:r>
              <a:rPr lang="ja-JP" altLang="en-US" sz="1200" b="1" dirty="0">
                <a:solidFill>
                  <a:srgbClr val="FF6000"/>
                </a:solidFill>
                <a:latin typeface="メイリオ" panose="020B0604030504040204" pitchFamily="50" charset="-128"/>
                <a:ea typeface="メイリオ" panose="020B0604030504040204" pitchFamily="50" charset="-128"/>
              </a:rPr>
              <a:t>トン♪</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pic>
        <p:nvPicPr>
          <p:cNvPr id="139" name="図 138">
            <a:extLst>
              <a:ext uri="{FF2B5EF4-FFF2-40B4-BE49-F238E27FC236}">
                <a16:creationId xmlns="" xmlns:a16="http://schemas.microsoft.com/office/drawing/2014/main" id="{BFBD3D60-A6DB-DAD3-2427-4B5453D355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7532" y="5665169"/>
            <a:ext cx="738593" cy="1339663"/>
          </a:xfrm>
          <a:prstGeom prst="rect">
            <a:avLst/>
          </a:prstGeom>
          <a:ln>
            <a:solidFill>
              <a:schemeClr val="tx1"/>
            </a:solidFill>
          </a:ln>
        </p:spPr>
      </p:pic>
      <p:pic>
        <p:nvPicPr>
          <p:cNvPr id="140" name="図 139">
            <a:extLst>
              <a:ext uri="{FF2B5EF4-FFF2-40B4-BE49-F238E27FC236}">
                <a16:creationId xmlns="" xmlns:a16="http://schemas.microsoft.com/office/drawing/2014/main" id="{B661C0C9-9CA1-C9AC-86D8-85146EA331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8538" y="5667048"/>
            <a:ext cx="756342" cy="1337785"/>
          </a:xfrm>
          <a:prstGeom prst="rect">
            <a:avLst/>
          </a:prstGeom>
          <a:ln>
            <a:solidFill>
              <a:schemeClr val="tx1"/>
            </a:solidFill>
          </a:ln>
        </p:spPr>
      </p:pic>
      <p:sp>
        <p:nvSpPr>
          <p:cNvPr id="141" name="テキスト ボックス 140">
            <a:extLst>
              <a:ext uri="{FF2B5EF4-FFF2-40B4-BE49-F238E27FC236}">
                <a16:creationId xmlns="" xmlns:a16="http://schemas.microsoft.com/office/drawing/2014/main" id="{201BA53C-2E9F-2E55-9BB7-CDA11D3BD20B}"/>
              </a:ext>
            </a:extLst>
          </p:cNvPr>
          <p:cNvSpPr txBox="1"/>
          <p:nvPr/>
        </p:nvSpPr>
        <p:spPr>
          <a:xfrm>
            <a:off x="5516700" y="4663198"/>
            <a:ext cx="4455984" cy="33855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③ 音声</a:t>
            </a:r>
            <a:r>
              <a:rPr lang="ja-JP" altLang="en-US" sz="1600" b="1" dirty="0" smtClean="0">
                <a:latin typeface="メイリオ" panose="020B0604030504040204" pitchFamily="50" charset="-128"/>
                <a:ea typeface="メイリオ" panose="020B0604030504040204" pitchFamily="50" charset="-128"/>
              </a:rPr>
              <a:t>アシスタント</a:t>
            </a:r>
            <a:r>
              <a:rPr lang="en-US" altLang="ja-JP" sz="1600" b="1" dirty="0" smtClean="0">
                <a:latin typeface="メイリオ" panose="020B0604030504040204" pitchFamily="50" charset="-128"/>
                <a:ea typeface="メイリオ" panose="020B0604030504040204" pitchFamily="50" charset="-128"/>
              </a:rPr>
              <a:t>Siri</a:t>
            </a:r>
            <a:r>
              <a:rPr lang="ja-JP" altLang="en-US" sz="1600" b="1" dirty="0" smtClean="0">
                <a:latin typeface="メイリオ" panose="020B0604030504040204" pitchFamily="50" charset="-128"/>
                <a:ea typeface="メイリオ" panose="020B0604030504040204" pitchFamily="50" charset="-128"/>
              </a:rPr>
              <a:t>に</a:t>
            </a:r>
            <a:r>
              <a:rPr lang="ja-JP" altLang="en-US" sz="1600" b="1" dirty="0">
                <a:latin typeface="メイリオ" panose="020B0604030504040204" pitchFamily="50" charset="-128"/>
                <a:ea typeface="メイリオ" panose="020B0604030504040204" pitchFamily="50" charset="-128"/>
              </a:rPr>
              <a:t>よる切り替え</a:t>
            </a:r>
          </a:p>
        </p:txBody>
      </p:sp>
      <p:sp>
        <p:nvSpPr>
          <p:cNvPr id="147" name="テキスト ボックス 146">
            <a:extLst>
              <a:ext uri="{FF2B5EF4-FFF2-40B4-BE49-F238E27FC236}">
                <a16:creationId xmlns="" xmlns:a16="http://schemas.microsoft.com/office/drawing/2014/main" id="{559CDD8E-B4F5-3D3A-0E89-12CEB226FB52}"/>
              </a:ext>
            </a:extLst>
          </p:cNvPr>
          <p:cNvSpPr txBox="1"/>
          <p:nvPr/>
        </p:nvSpPr>
        <p:spPr>
          <a:xfrm>
            <a:off x="6429651" y="5163749"/>
            <a:ext cx="3285860" cy="461665"/>
          </a:xfrm>
          <a:prstGeom prst="rect">
            <a:avLst/>
          </a:prstGeom>
          <a:noFill/>
        </p:spPr>
        <p:txBody>
          <a:bodyPr wrap="square">
            <a:spAutoFit/>
          </a:bodyPr>
          <a:lstStyle/>
          <a:p>
            <a:pPr algn="ctr"/>
            <a:r>
              <a:rPr lang="ja-JP" altLang="en-US" sz="1200" b="1" dirty="0">
                <a:latin typeface="メイリオ" panose="020B0604030504040204" pitchFamily="50" charset="-128"/>
                <a:ea typeface="メイリオ" panose="020B0604030504040204" pitchFamily="50" charset="-128"/>
              </a:rPr>
              <a:t>ホームボタン</a:t>
            </a:r>
            <a:r>
              <a:rPr lang="ja-JP" altLang="en-US" sz="1200" b="1" dirty="0" smtClean="0">
                <a:latin typeface="メイリオ" panose="020B0604030504040204" pitchFamily="50" charset="-128"/>
                <a:ea typeface="メイリオ" panose="020B0604030504040204" pitchFamily="50" charset="-128"/>
              </a:rPr>
              <a:t>を</a:t>
            </a:r>
            <a:r>
              <a:rPr lang="ja-JP" altLang="en-US" sz="1200" b="1" dirty="0">
                <a:latin typeface="メイリオ" panose="020B0604030504040204" pitchFamily="50" charset="-128"/>
                <a:ea typeface="メイリオ" panose="020B0604030504040204" pitchFamily="50" charset="-128"/>
              </a:rPr>
              <a:t>長</a:t>
            </a:r>
            <a:r>
              <a:rPr lang="ja-JP" altLang="en-US" sz="1200" b="1" dirty="0" smtClean="0">
                <a:latin typeface="メイリオ" panose="020B0604030504040204" pitchFamily="50" charset="-128"/>
                <a:ea typeface="メイリオ" panose="020B0604030504040204" pitchFamily="50" charset="-128"/>
              </a:rPr>
              <a:t>押ししたまま、</a:t>
            </a:r>
            <a:endParaRPr lang="en-US" altLang="ja-JP" sz="1200" b="1" dirty="0" smtClean="0">
              <a:latin typeface="メイリオ" panose="020B0604030504040204" pitchFamily="50" charset="-128"/>
              <a:ea typeface="メイリオ" panose="020B0604030504040204" pitchFamily="50" charset="-128"/>
            </a:endParaRPr>
          </a:p>
          <a:p>
            <a:pPr algn="ctr"/>
            <a:r>
              <a:rPr lang="ja-JP" altLang="en-US" sz="1200" b="1" dirty="0" smtClean="0">
                <a:latin typeface="メイリオ" panose="020B0604030504040204" pitchFamily="50" charset="-128"/>
                <a:ea typeface="メイリオ" panose="020B0604030504040204" pitchFamily="50" charset="-128"/>
              </a:rPr>
              <a:t>ボイスオーバーをオンにする指示を出す</a:t>
            </a:r>
            <a:endParaRPr lang="en-US" altLang="ja-JP" sz="1200" b="1" dirty="0">
              <a:latin typeface="メイリオ" panose="020B0604030504040204" pitchFamily="50" charset="-128"/>
              <a:ea typeface="メイリオ" panose="020B0604030504040204" pitchFamily="50" charset="-128"/>
            </a:endParaRPr>
          </a:p>
        </p:txBody>
      </p:sp>
      <p:grpSp>
        <p:nvGrpSpPr>
          <p:cNvPr id="3" name="グループ化 2">
            <a:extLst>
              <a:ext uri="{FF2B5EF4-FFF2-40B4-BE49-F238E27FC236}">
                <a16:creationId xmlns="" xmlns:a16="http://schemas.microsoft.com/office/drawing/2014/main" id="{C447CFA6-439A-D084-A9DB-19BA0D820987}"/>
              </a:ext>
            </a:extLst>
          </p:cNvPr>
          <p:cNvGrpSpPr/>
          <p:nvPr/>
        </p:nvGrpSpPr>
        <p:grpSpPr>
          <a:xfrm>
            <a:off x="1440692" y="5389781"/>
            <a:ext cx="1199887" cy="1086519"/>
            <a:chOff x="4817288" y="3044170"/>
            <a:chExt cx="3180434" cy="3180434"/>
          </a:xfrm>
        </p:grpSpPr>
        <p:grpSp>
          <p:nvGrpSpPr>
            <p:cNvPr id="4" name="グループ化 3">
              <a:extLst>
                <a:ext uri="{FF2B5EF4-FFF2-40B4-BE49-F238E27FC236}">
                  <a16:creationId xmlns="" xmlns:a16="http://schemas.microsoft.com/office/drawing/2014/main" id="{85BC6C1F-2392-F592-0A13-47C1DB46C1B6}"/>
                </a:ext>
              </a:extLst>
            </p:cNvPr>
            <p:cNvGrpSpPr/>
            <p:nvPr/>
          </p:nvGrpSpPr>
          <p:grpSpPr>
            <a:xfrm>
              <a:off x="4817288" y="3044170"/>
              <a:ext cx="3180434" cy="3180434"/>
              <a:chOff x="4817288" y="3044170"/>
              <a:chExt cx="3180434" cy="3180434"/>
            </a:xfrm>
          </p:grpSpPr>
          <p:pic>
            <p:nvPicPr>
              <p:cNvPr id="7" name="グラフィックス 6" descr="スマート フォン">
                <a:extLst>
                  <a:ext uri="{FF2B5EF4-FFF2-40B4-BE49-F238E27FC236}">
                    <a16:creationId xmlns="" xmlns:a16="http://schemas.microsoft.com/office/drawing/2014/main" id="{9117A01B-5AD1-92AB-9A45-5DE6694726B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817288" y="3044170"/>
                <a:ext cx="3180434" cy="3180434"/>
              </a:xfrm>
              <a:prstGeom prst="rect">
                <a:avLst/>
              </a:prstGeom>
            </p:spPr>
          </p:pic>
          <p:sp>
            <p:nvSpPr>
              <p:cNvPr id="8" name="楕円 7">
                <a:extLst>
                  <a:ext uri="{FF2B5EF4-FFF2-40B4-BE49-F238E27FC236}">
                    <a16:creationId xmlns="" xmlns:a16="http://schemas.microsoft.com/office/drawing/2014/main" id="{4568FE15-0A88-7D62-A757-A567BB86BB3E}"/>
                  </a:ext>
                </a:extLst>
              </p:cNvPr>
              <p:cNvSpPr/>
              <p:nvPr/>
            </p:nvSpPr>
            <p:spPr>
              <a:xfrm>
                <a:off x="6234968" y="5736621"/>
                <a:ext cx="306657" cy="308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 xmlns:a16="http://schemas.microsoft.com/office/drawing/2014/main" id="{B0F4C5B6-F2D7-B29D-4DD6-E0BE42478EAB}"/>
                  </a:ext>
                </a:extLst>
              </p:cNvPr>
              <p:cNvSpPr/>
              <p:nvPr/>
            </p:nvSpPr>
            <p:spPr>
              <a:xfrm>
                <a:off x="7180859" y="3849757"/>
                <a:ext cx="58142" cy="245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 xmlns:a16="http://schemas.microsoft.com/office/drawing/2014/main" id="{27FAE9E8-6580-0B38-3923-0504C1963DC7}"/>
                  </a:ext>
                </a:extLst>
              </p:cNvPr>
              <p:cNvSpPr/>
              <p:nvPr/>
            </p:nvSpPr>
            <p:spPr>
              <a:xfrm>
                <a:off x="5571818" y="3550659"/>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 xmlns:a16="http://schemas.microsoft.com/office/drawing/2014/main" id="{A0BB66D3-06F2-06A3-953C-9F3266EF8043}"/>
                  </a:ext>
                </a:extLst>
              </p:cNvPr>
              <p:cNvSpPr/>
              <p:nvPr/>
            </p:nvSpPr>
            <p:spPr>
              <a:xfrm>
                <a:off x="5571185" y="3830888"/>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5" name="正方形/長方形 4">
              <a:extLst>
                <a:ext uri="{FF2B5EF4-FFF2-40B4-BE49-F238E27FC236}">
                  <a16:creationId xmlns="" xmlns:a16="http://schemas.microsoft.com/office/drawing/2014/main" id="{1DD25EB8-91CC-17C4-DC41-D3C456F153F4}"/>
                </a:ext>
              </a:extLst>
            </p:cNvPr>
            <p:cNvSpPr/>
            <p:nvPr/>
          </p:nvSpPr>
          <p:spPr>
            <a:xfrm>
              <a:off x="5571184" y="4117990"/>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78" name="三角形 60">
            <a:extLst>
              <a:ext uri="{FF2B5EF4-FFF2-40B4-BE49-F238E27FC236}">
                <a16:creationId xmlns="" xmlns:a16="http://schemas.microsoft.com/office/drawing/2014/main" id="{EEAB8600-4122-5707-3096-BC2CE0A53EAE}"/>
              </a:ext>
            </a:extLst>
          </p:cNvPr>
          <p:cNvSpPr/>
          <p:nvPr/>
        </p:nvSpPr>
        <p:spPr>
          <a:xfrm rot="5400000">
            <a:off x="6677005" y="3103754"/>
            <a:ext cx="575758" cy="396530"/>
          </a:xfrm>
          <a:prstGeom prst="triangl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9" name="円/楕円 10">
            <a:extLst>
              <a:ext uri="{FF2B5EF4-FFF2-40B4-BE49-F238E27FC236}">
                <a16:creationId xmlns="" xmlns:a16="http://schemas.microsoft.com/office/drawing/2014/main" id="{FE9C62B7-6F07-9436-94B5-7F6583B9C72A}"/>
              </a:ext>
            </a:extLst>
          </p:cNvPr>
          <p:cNvSpPr/>
          <p:nvPr/>
        </p:nvSpPr>
        <p:spPr>
          <a:xfrm>
            <a:off x="3970426" y="1725636"/>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smtClean="0">
              <a:latin typeface="メイリオ" panose="020B0604030504040204" pitchFamily="50" charset="-128"/>
              <a:ea typeface="メイリオ" panose="020B0604030504040204" pitchFamily="50" charset="-128"/>
            </a:endParaRPr>
          </a:p>
          <a:p>
            <a:pPr algn="ctr"/>
            <a:r>
              <a:rPr kumimoji="1" lang="ja-JP" altLang="en-US" sz="2400" b="1" dirty="0">
                <a:latin typeface="メイリオ" panose="020B0604030504040204" pitchFamily="50" charset="-128"/>
                <a:ea typeface="メイリオ" panose="020B0604030504040204" pitchFamily="50" charset="-128"/>
              </a:rPr>
              <a:t>２</a:t>
            </a:r>
          </a:p>
        </p:txBody>
      </p:sp>
      <p:sp>
        <p:nvSpPr>
          <p:cNvPr id="86" name="円/楕円 10">
            <a:extLst>
              <a:ext uri="{FF2B5EF4-FFF2-40B4-BE49-F238E27FC236}">
                <a16:creationId xmlns="" xmlns:a16="http://schemas.microsoft.com/office/drawing/2014/main" id="{FE9C62B7-6F07-9436-94B5-7F6583B9C72A}"/>
              </a:ext>
            </a:extLst>
          </p:cNvPr>
          <p:cNvSpPr/>
          <p:nvPr/>
        </p:nvSpPr>
        <p:spPr>
          <a:xfrm>
            <a:off x="6838889" y="1725636"/>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smtClean="0">
              <a:latin typeface="メイリオ" panose="020B0604030504040204" pitchFamily="50" charset="-128"/>
              <a:ea typeface="メイリオ" panose="020B0604030504040204" pitchFamily="50" charset="-128"/>
            </a:endParaRPr>
          </a:p>
          <a:p>
            <a:pPr algn="ctr"/>
            <a:r>
              <a:rPr kumimoji="1" lang="ja-JP" altLang="en-US" sz="2400" b="1" dirty="0" smtClean="0">
                <a:latin typeface="メイリオ" panose="020B0604030504040204" pitchFamily="50" charset="-128"/>
                <a:ea typeface="メイリオ" panose="020B0604030504040204" pitchFamily="50" charset="-128"/>
              </a:rPr>
              <a:t>３</a:t>
            </a:r>
            <a:endParaRPr kumimoji="1" lang="ja-JP" altLang="en-US" sz="2400" b="1" dirty="0">
              <a:latin typeface="メイリオ" panose="020B0604030504040204" pitchFamily="50" charset="-128"/>
              <a:ea typeface="メイリオ" panose="020B0604030504040204" pitchFamily="50" charset="-128"/>
            </a:endParaRPr>
          </a:p>
        </p:txBody>
      </p:sp>
      <p:pic>
        <p:nvPicPr>
          <p:cNvPr id="93" name="図 92">
            <a:extLst>
              <a:ext uri="{FF2B5EF4-FFF2-40B4-BE49-F238E27FC236}">
                <a16:creationId xmlns="" xmlns:a16="http://schemas.microsoft.com/office/drawing/2014/main" id="{AD35F662-3145-4445-F234-BFF9C7415064}"/>
              </a:ext>
            </a:extLst>
          </p:cNvPr>
          <p:cNvPicPr>
            <a:picLocks noChangeAspect="1"/>
          </p:cNvPicPr>
          <p:nvPr/>
        </p:nvPicPr>
        <p:blipFill>
          <a:blip r:embed="rId4"/>
          <a:stretch>
            <a:fillRect/>
          </a:stretch>
        </p:blipFill>
        <p:spPr>
          <a:xfrm rot="17960850">
            <a:off x="2131490" y="6140745"/>
            <a:ext cx="401820" cy="611769"/>
          </a:xfrm>
          <a:prstGeom prst="rect">
            <a:avLst/>
          </a:prstGeom>
        </p:spPr>
      </p:pic>
      <p:sp>
        <p:nvSpPr>
          <p:cNvPr id="94" name="円形吹き出し 6">
            <a:extLst>
              <a:ext uri="{FF2B5EF4-FFF2-40B4-BE49-F238E27FC236}">
                <a16:creationId xmlns="" xmlns:a16="http://schemas.microsoft.com/office/drawing/2014/main" id="{974A12FF-A416-291C-F16D-D9EA2D9D15EC}"/>
              </a:ext>
            </a:extLst>
          </p:cNvPr>
          <p:cNvSpPr/>
          <p:nvPr/>
        </p:nvSpPr>
        <p:spPr>
          <a:xfrm>
            <a:off x="3799458" y="5781240"/>
            <a:ext cx="595740" cy="556619"/>
          </a:xfrm>
          <a:prstGeom prst="wedgeEllipseCallout">
            <a:avLst>
              <a:gd name="adj1" fmla="val -77040"/>
              <a:gd name="adj2" fmla="val 1631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1" name="テキスト ボックス 100">
            <a:extLst>
              <a:ext uri="{FF2B5EF4-FFF2-40B4-BE49-F238E27FC236}">
                <a16:creationId xmlns="" xmlns:a16="http://schemas.microsoft.com/office/drawing/2014/main" id="{27A62797-34FF-1BD6-7937-C308CD0F8696}"/>
              </a:ext>
            </a:extLst>
          </p:cNvPr>
          <p:cNvSpPr txBox="1"/>
          <p:nvPr/>
        </p:nvSpPr>
        <p:spPr>
          <a:xfrm>
            <a:off x="3725260" y="5942898"/>
            <a:ext cx="822751" cy="276999"/>
          </a:xfrm>
          <a:prstGeom prst="rect">
            <a:avLst/>
          </a:prstGeom>
          <a:noFill/>
        </p:spPr>
        <p:txBody>
          <a:bodyPr wrap="square">
            <a:spAutoFit/>
          </a:bodyPr>
          <a:lstStyle/>
          <a:p>
            <a:pPr algn="ctr"/>
            <a:r>
              <a:rPr lang="ja-JP" altLang="en-US" sz="1200" b="1" dirty="0">
                <a:solidFill>
                  <a:srgbClr val="FF6000"/>
                </a:solidFill>
                <a:latin typeface="メイリオ" panose="020B0604030504040204" pitchFamily="50" charset="-128"/>
                <a:ea typeface="メイリオ" panose="020B0604030504040204" pitchFamily="50" charset="-128"/>
              </a:rPr>
              <a:t>トン♪</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sp>
        <p:nvSpPr>
          <p:cNvPr id="102" name="円形吹き出し 6">
            <a:extLst>
              <a:ext uri="{FF2B5EF4-FFF2-40B4-BE49-F238E27FC236}">
                <a16:creationId xmlns="" xmlns:a16="http://schemas.microsoft.com/office/drawing/2014/main" id="{974A12FF-A416-291C-F16D-D9EA2D9D15EC}"/>
              </a:ext>
            </a:extLst>
          </p:cNvPr>
          <p:cNvSpPr/>
          <p:nvPr/>
        </p:nvSpPr>
        <p:spPr>
          <a:xfrm>
            <a:off x="3156741" y="5403522"/>
            <a:ext cx="595740" cy="556619"/>
          </a:xfrm>
          <a:prstGeom prst="wedgeEllipseCallout">
            <a:avLst>
              <a:gd name="adj1" fmla="val -66807"/>
              <a:gd name="adj2" fmla="val 4096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3" name="テキスト ボックス 102">
            <a:extLst>
              <a:ext uri="{FF2B5EF4-FFF2-40B4-BE49-F238E27FC236}">
                <a16:creationId xmlns="" xmlns:a16="http://schemas.microsoft.com/office/drawing/2014/main" id="{27A62797-34FF-1BD6-7937-C308CD0F8696}"/>
              </a:ext>
            </a:extLst>
          </p:cNvPr>
          <p:cNvSpPr txBox="1"/>
          <p:nvPr/>
        </p:nvSpPr>
        <p:spPr>
          <a:xfrm>
            <a:off x="3082543" y="5565180"/>
            <a:ext cx="822751" cy="276999"/>
          </a:xfrm>
          <a:prstGeom prst="rect">
            <a:avLst/>
          </a:prstGeom>
          <a:noFill/>
        </p:spPr>
        <p:txBody>
          <a:bodyPr wrap="square">
            <a:spAutoFit/>
          </a:bodyPr>
          <a:lstStyle/>
          <a:p>
            <a:pPr algn="ctr"/>
            <a:r>
              <a:rPr lang="ja-JP" altLang="en-US" sz="1200" b="1" dirty="0">
                <a:solidFill>
                  <a:srgbClr val="FF6000"/>
                </a:solidFill>
                <a:latin typeface="メイリオ" panose="020B0604030504040204" pitchFamily="50" charset="-128"/>
                <a:ea typeface="メイリオ" panose="020B0604030504040204" pitchFamily="50" charset="-128"/>
              </a:rPr>
              <a:t>トン♪</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sp>
        <p:nvSpPr>
          <p:cNvPr id="104" name="三角形 60">
            <a:extLst>
              <a:ext uri="{FF2B5EF4-FFF2-40B4-BE49-F238E27FC236}">
                <a16:creationId xmlns="" xmlns:a16="http://schemas.microsoft.com/office/drawing/2014/main" id="{EEAB8600-4122-5707-3096-BC2CE0A53EAE}"/>
              </a:ext>
            </a:extLst>
          </p:cNvPr>
          <p:cNvSpPr/>
          <p:nvPr/>
        </p:nvSpPr>
        <p:spPr>
          <a:xfrm rot="5400000">
            <a:off x="6937555" y="6138310"/>
            <a:ext cx="575758" cy="396530"/>
          </a:xfrm>
          <a:prstGeom prst="triangl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5" name="円形吹き出し 6">
            <a:extLst>
              <a:ext uri="{FF2B5EF4-FFF2-40B4-BE49-F238E27FC236}">
                <a16:creationId xmlns="" xmlns:a16="http://schemas.microsoft.com/office/drawing/2014/main" id="{974A12FF-A416-291C-F16D-D9EA2D9D15EC}"/>
              </a:ext>
            </a:extLst>
          </p:cNvPr>
          <p:cNvSpPr/>
          <p:nvPr/>
        </p:nvSpPr>
        <p:spPr>
          <a:xfrm>
            <a:off x="8573617" y="5895857"/>
            <a:ext cx="1580033" cy="978053"/>
          </a:xfrm>
          <a:prstGeom prst="wedgeEllipseCallout">
            <a:avLst>
              <a:gd name="adj1" fmla="val -57746"/>
              <a:gd name="adj2" fmla="val 2420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7" name="テキスト ボックス 106">
            <a:extLst>
              <a:ext uri="{FF2B5EF4-FFF2-40B4-BE49-F238E27FC236}">
                <a16:creationId xmlns="" xmlns:a16="http://schemas.microsoft.com/office/drawing/2014/main" id="{D0C141A0-C325-9CD1-22D9-BBD34893776E}"/>
              </a:ext>
            </a:extLst>
          </p:cNvPr>
          <p:cNvSpPr txBox="1"/>
          <p:nvPr/>
        </p:nvSpPr>
        <p:spPr>
          <a:xfrm>
            <a:off x="8657116" y="6212310"/>
            <a:ext cx="1447737" cy="461665"/>
          </a:xfrm>
          <a:prstGeom prst="rect">
            <a:avLst/>
          </a:prstGeom>
          <a:noFill/>
        </p:spPr>
        <p:txBody>
          <a:bodyPr wrap="square">
            <a:spAutoFit/>
          </a:bodyPr>
          <a:lstStyle/>
          <a:p>
            <a:pPr algn="ctr"/>
            <a:r>
              <a:rPr lang="ja-JP" altLang="en-US" sz="1200" b="1" dirty="0" smtClean="0">
                <a:solidFill>
                  <a:srgbClr val="FF6000"/>
                </a:solidFill>
                <a:latin typeface="メイリオ" panose="020B0604030504040204" pitchFamily="50" charset="-128"/>
                <a:ea typeface="メイリオ" panose="020B0604030504040204" pitchFamily="50" charset="-128"/>
              </a:rPr>
              <a:t>ボイスオーバーを</a:t>
            </a:r>
            <a:endParaRPr lang="en-US" altLang="ja-JP" sz="1200" b="1" dirty="0" smtClean="0">
              <a:solidFill>
                <a:srgbClr val="FF6000"/>
              </a:solidFill>
              <a:latin typeface="メイリオ" panose="020B0604030504040204" pitchFamily="50" charset="-128"/>
              <a:ea typeface="メイリオ" panose="020B0604030504040204" pitchFamily="50" charset="-128"/>
            </a:endParaRPr>
          </a:p>
          <a:p>
            <a:pPr algn="ctr"/>
            <a:r>
              <a:rPr lang="ja-JP" altLang="en-US" sz="1200" b="1" dirty="0">
                <a:solidFill>
                  <a:srgbClr val="FF6000"/>
                </a:solidFill>
                <a:latin typeface="メイリオ" panose="020B0604030504040204" pitchFamily="50" charset="-128"/>
                <a:ea typeface="メイリオ" panose="020B0604030504040204" pitchFamily="50" charset="-128"/>
              </a:rPr>
              <a:t>オンに</a:t>
            </a:r>
            <a:r>
              <a:rPr lang="ja-JP" altLang="en-US" sz="1200" b="1" dirty="0" smtClean="0">
                <a:solidFill>
                  <a:srgbClr val="FF6000"/>
                </a:solidFill>
                <a:latin typeface="メイリオ" panose="020B0604030504040204" pitchFamily="50" charset="-128"/>
                <a:ea typeface="メイリオ" panose="020B0604030504040204" pitchFamily="50" charset="-128"/>
              </a:rPr>
              <a:t>して！</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grpSp>
        <p:nvGrpSpPr>
          <p:cNvPr id="55" name="グループ化 54">
            <a:extLst>
              <a:ext uri="{FF2B5EF4-FFF2-40B4-BE49-F238E27FC236}">
                <a16:creationId xmlns=""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56" name="片側の 2 つの角を切り取った四角形 2">
              <a:extLst>
                <a:ext uri="{FF2B5EF4-FFF2-40B4-BE49-F238E27FC236}">
                  <a16:creationId xmlns=""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片側の 2 つの角を切り取った四角形 37">
              <a:extLst>
                <a:ext uri="{FF2B5EF4-FFF2-40B4-BE49-F238E27FC236}">
                  <a16:creationId xmlns=""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Tree>
    <p:extLst>
      <p:ext uri="{BB962C8B-B14F-4D97-AF65-F5344CB8AC3E}">
        <p14:creationId xmlns:p14="http://schemas.microsoft.com/office/powerpoint/2010/main" val="3531123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 xmlns:a16="http://schemas.microsoft.com/office/drawing/2014/main" id="{0289BA02-5F8A-06EB-EF3C-0F93D174387C}"/>
              </a:ext>
            </a:extLst>
          </p:cNvPr>
          <p:cNvSpPr/>
          <p:nvPr/>
        </p:nvSpPr>
        <p:spPr>
          <a:xfrm>
            <a:off x="589628" y="1948665"/>
            <a:ext cx="9652921" cy="1224449"/>
          </a:xfrm>
          <a:prstGeom prst="roundRect">
            <a:avLst>
              <a:gd name="adj" fmla="val 5256"/>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 xmlns:a16="http://schemas.microsoft.com/office/drawing/2014/main" id="{C626A3B1-696C-56F2-E7A7-87876856796C}"/>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ボイスオーバーとは</a:t>
            </a:r>
            <a:endParaRPr lang="ja-JP" altLang="en-US" sz="2400" b="1" dirty="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 xmlns:a16="http://schemas.microsoft.com/office/drawing/2014/main" id="{F434A803-09EE-63BD-A766-1623F524EB3F}"/>
              </a:ext>
            </a:extLst>
          </p:cNvPr>
          <p:cNvSpPr txBox="1"/>
          <p:nvPr/>
        </p:nvSpPr>
        <p:spPr>
          <a:xfrm>
            <a:off x="674431" y="1437866"/>
            <a:ext cx="8327898" cy="523220"/>
          </a:xfrm>
          <a:prstGeom prst="rect">
            <a:avLst/>
          </a:prstGeom>
          <a:noFill/>
        </p:spPr>
        <p:txBody>
          <a:bodyPr wrap="square">
            <a:spAutoFit/>
          </a:bodyPr>
          <a:lstStyle/>
          <a:p>
            <a:r>
              <a:rPr lang="ja-JP" altLang="en-US" sz="2800" b="1" dirty="0">
                <a:latin typeface="Meiryo" panose="020B0604030504040204" pitchFamily="34" charset="-128"/>
                <a:ea typeface="Meiryo" panose="020B0604030504040204" pitchFamily="34" charset="-128"/>
              </a:rPr>
              <a:t>２</a:t>
            </a:r>
            <a:r>
              <a:rPr lang="en-US" altLang="ja-JP" sz="2800" b="1" dirty="0">
                <a:latin typeface="Meiryo" panose="020B0604030504040204" pitchFamily="34" charset="-128"/>
                <a:ea typeface="Meiryo" panose="020B0604030504040204" pitchFamily="34" charset="-128"/>
              </a:rPr>
              <a:t>. </a:t>
            </a:r>
            <a:r>
              <a:rPr lang="ja-JP" altLang="en-US" sz="2800" b="1" dirty="0" smtClean="0">
                <a:latin typeface="Meiryo" panose="020B0604030504040204" pitchFamily="34" charset="-128"/>
                <a:ea typeface="Meiryo" panose="020B0604030504040204" pitchFamily="34" charset="-128"/>
              </a:rPr>
              <a:t>ボイスオーバージェスチャに</a:t>
            </a:r>
            <a:r>
              <a:rPr lang="ja-JP" altLang="en-US" sz="2800" b="1" dirty="0">
                <a:latin typeface="Meiryo" panose="020B0604030504040204" pitchFamily="34" charset="-128"/>
                <a:ea typeface="Meiryo" panose="020B0604030504040204" pitchFamily="34" charset="-128"/>
              </a:rPr>
              <a:t>ついて</a:t>
            </a:r>
          </a:p>
        </p:txBody>
      </p:sp>
      <p:sp>
        <p:nvSpPr>
          <p:cNvPr id="12" name="テキスト ボックス 11">
            <a:extLst>
              <a:ext uri="{FF2B5EF4-FFF2-40B4-BE49-F238E27FC236}">
                <a16:creationId xmlns="" xmlns:a16="http://schemas.microsoft.com/office/drawing/2014/main" id="{E6CE0FAE-FB2C-E554-E8FE-78F9AC54977C}"/>
              </a:ext>
            </a:extLst>
          </p:cNvPr>
          <p:cNvSpPr txBox="1"/>
          <p:nvPr/>
        </p:nvSpPr>
        <p:spPr>
          <a:xfrm>
            <a:off x="924135" y="1972785"/>
            <a:ext cx="8980029" cy="1200329"/>
          </a:xfrm>
          <a:prstGeom prst="rect">
            <a:avLst/>
          </a:prstGeom>
          <a:noFill/>
        </p:spPr>
        <p:txBody>
          <a:bodyPr wrap="square">
            <a:spAutoFit/>
          </a:bodyPr>
          <a:lstStyle/>
          <a:p>
            <a:pPr>
              <a:lnSpc>
                <a:spcPct val="150000"/>
              </a:lnSpc>
            </a:pPr>
            <a:r>
              <a:rPr lang="ja-JP" altLang="en-US" sz="1600" b="1" dirty="0" smtClean="0">
                <a:effectLst/>
                <a:latin typeface="メイリオ" panose="020B0604030504040204" pitchFamily="50" charset="-128"/>
                <a:ea typeface="メイリオ" panose="020B0604030504040204" pitchFamily="50" charset="-128"/>
              </a:rPr>
              <a:t>ボイスオーバー</a:t>
            </a:r>
            <a:r>
              <a:rPr lang="ja-JP" altLang="en-US" sz="1600" b="1" dirty="0">
                <a:effectLst/>
                <a:latin typeface="メイリオ" panose="020B0604030504040204" pitchFamily="50" charset="-128"/>
                <a:ea typeface="メイリオ" panose="020B0604030504040204" pitchFamily="50" charset="-128"/>
              </a:rPr>
              <a:t>を操作するための指の動きを</a:t>
            </a:r>
            <a:r>
              <a:rPr lang="ja-JP" altLang="en-US" sz="1600" b="1" dirty="0" smtClean="0">
                <a:solidFill>
                  <a:srgbClr val="FF6B00"/>
                </a:solidFill>
                <a:effectLst/>
                <a:latin typeface="メイリオ" panose="020B0604030504040204" pitchFamily="50" charset="-128"/>
                <a:ea typeface="メイリオ" panose="020B0604030504040204" pitchFamily="50" charset="-128"/>
              </a:rPr>
              <a:t>ボイスオーバージェスチャ</a:t>
            </a:r>
            <a:r>
              <a:rPr lang="ja-JP" altLang="en-US" sz="1600" b="1" dirty="0" smtClean="0">
                <a:effectLst/>
                <a:latin typeface="メイリオ" panose="020B0604030504040204" pitchFamily="50" charset="-128"/>
                <a:ea typeface="メイリオ" panose="020B0604030504040204" pitchFamily="50" charset="-128"/>
              </a:rPr>
              <a:t>と</a:t>
            </a:r>
            <a:r>
              <a:rPr lang="ja-JP" altLang="en-US" sz="1600" b="1" dirty="0">
                <a:effectLst/>
                <a:latin typeface="メイリオ" panose="020B0604030504040204" pitchFamily="50" charset="-128"/>
                <a:ea typeface="メイリオ" panose="020B0604030504040204" pitchFamily="50" charset="-128"/>
              </a:rPr>
              <a:t>いいます。</a:t>
            </a:r>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pPr>
              <a:lnSpc>
                <a:spcPct val="150000"/>
              </a:lnSpc>
            </a:pPr>
            <a:r>
              <a:rPr lang="ja-JP" altLang="en-US" sz="1600" b="1" dirty="0" smtClean="0">
                <a:effectLst/>
                <a:latin typeface="メイリオ" panose="020B0604030504040204" pitchFamily="50" charset="-128"/>
                <a:ea typeface="メイリオ" panose="020B0604030504040204" pitchFamily="50" charset="-128"/>
              </a:rPr>
              <a:t>ボイスオーバージェスチャを</a:t>
            </a:r>
            <a:r>
              <a:rPr lang="ja-JP" altLang="en-US" sz="1600" b="1" dirty="0">
                <a:effectLst/>
                <a:latin typeface="メイリオ" panose="020B0604030504040204" pitchFamily="50" charset="-128"/>
                <a:ea typeface="メイリオ" panose="020B0604030504040204" pitchFamily="50" charset="-128"/>
              </a:rPr>
              <a:t>覚えると、指の動かし方や、使う指の本数によって</a:t>
            </a:r>
            <a:r>
              <a:rPr lang="ja-JP" altLang="en-US" sz="1600" b="1" dirty="0" smtClean="0">
                <a:effectLst/>
                <a:latin typeface="メイリオ" panose="020B0604030504040204" pitchFamily="50" charset="-128"/>
                <a:ea typeface="メイリオ" panose="020B0604030504040204" pitchFamily="50" charset="-128"/>
              </a:rPr>
              <a:t>、</a:t>
            </a:r>
            <a:endParaRPr lang="en-US" altLang="ja-JP" sz="1600" b="1" dirty="0" smtClean="0">
              <a:effectLst/>
              <a:latin typeface="メイリオ" panose="020B0604030504040204" pitchFamily="50" charset="-128"/>
              <a:ea typeface="メイリオ" panose="020B0604030504040204" pitchFamily="50" charset="-128"/>
            </a:endParaRPr>
          </a:p>
          <a:p>
            <a:pPr>
              <a:lnSpc>
                <a:spcPct val="150000"/>
              </a:lnSpc>
            </a:pPr>
            <a:r>
              <a:rPr lang="ja-JP" altLang="en-US" sz="1600" b="1" dirty="0">
                <a:latin typeface="メイリオ" panose="020B0604030504040204" pitchFamily="50" charset="-128"/>
                <a:ea typeface="メイリオ" panose="020B0604030504040204" pitchFamily="50" charset="-128"/>
              </a:rPr>
              <a:t>様々</a:t>
            </a:r>
            <a:r>
              <a:rPr lang="ja-JP" altLang="en-US" sz="1600" b="1" dirty="0" smtClean="0">
                <a:effectLst/>
                <a:latin typeface="メイリオ" panose="020B0604030504040204" pitchFamily="50" charset="-128"/>
                <a:ea typeface="メイリオ" panose="020B0604030504040204" pitchFamily="50" charset="-128"/>
              </a:rPr>
              <a:t>な</a:t>
            </a:r>
            <a:r>
              <a:rPr lang="ja-JP" altLang="en-US" sz="1600" b="1" dirty="0">
                <a:effectLst/>
                <a:latin typeface="メイリオ" panose="020B0604030504040204" pitchFamily="50" charset="-128"/>
                <a:ea typeface="メイリオ" panose="020B0604030504040204" pitchFamily="50" charset="-128"/>
              </a:rPr>
              <a:t>ことができる</a:t>
            </a:r>
            <a:r>
              <a:rPr lang="ja-JP" altLang="en-US" sz="1600" b="1" dirty="0" smtClean="0">
                <a:effectLst/>
                <a:latin typeface="メイリオ" panose="020B0604030504040204" pitchFamily="50" charset="-128"/>
                <a:ea typeface="メイリオ" panose="020B0604030504040204" pitchFamily="50" charset="-128"/>
              </a:rPr>
              <a:t>ように</a:t>
            </a:r>
            <a:r>
              <a:rPr lang="ja-JP" altLang="en-US" sz="1600" b="1" dirty="0">
                <a:effectLst/>
                <a:latin typeface="メイリオ" panose="020B0604030504040204" pitchFamily="50" charset="-128"/>
                <a:ea typeface="メイリオ" panose="020B0604030504040204" pitchFamily="50" charset="-128"/>
              </a:rPr>
              <a:t>なります。</a:t>
            </a:r>
            <a:endParaRPr lang="en-US" altLang="ja-JP" sz="1600" b="1" dirty="0">
              <a:effectLst/>
              <a:latin typeface="メイリオ" panose="020B0604030504040204" pitchFamily="50" charset="-128"/>
              <a:ea typeface="メイリオ" panose="020B0604030504040204" pitchFamily="50" charset="-128"/>
            </a:endParaRPr>
          </a:p>
        </p:txBody>
      </p:sp>
      <p:sp>
        <p:nvSpPr>
          <p:cNvPr id="13" name="角丸四角形 42">
            <a:extLst>
              <a:ext uri="{FF2B5EF4-FFF2-40B4-BE49-F238E27FC236}">
                <a16:creationId xmlns="" xmlns:a16="http://schemas.microsoft.com/office/drawing/2014/main" id="{8CBAE306-3230-B4EF-D0FB-BE5141CC9490}"/>
              </a:ext>
            </a:extLst>
          </p:cNvPr>
          <p:cNvSpPr/>
          <p:nvPr/>
        </p:nvSpPr>
        <p:spPr>
          <a:xfrm>
            <a:off x="5127645" y="3307404"/>
            <a:ext cx="5177245" cy="3968885"/>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 xmlns:a16="http://schemas.microsoft.com/office/drawing/2014/main" id="{08F839DB-3895-4ECD-D55C-EE337E44DA9D}"/>
              </a:ext>
            </a:extLst>
          </p:cNvPr>
          <p:cNvSpPr txBox="1"/>
          <p:nvPr/>
        </p:nvSpPr>
        <p:spPr>
          <a:xfrm>
            <a:off x="5232282" y="3564296"/>
            <a:ext cx="4967969" cy="3877985"/>
          </a:xfrm>
          <a:prstGeom prst="rect">
            <a:avLst/>
          </a:prstGeom>
          <a:noFill/>
        </p:spPr>
        <p:txBody>
          <a:bodyPr wrap="square">
            <a:spAutoFit/>
          </a:bodyPr>
          <a:lstStyle/>
          <a:p>
            <a:pPr algn="l"/>
            <a:r>
              <a:rPr lang="ja-JP" altLang="en-US" sz="1400" b="1" i="0" dirty="0">
                <a:effectLst/>
                <a:latin typeface="メイリオ" panose="020B0604030504040204" pitchFamily="50" charset="-128"/>
                <a:ea typeface="メイリオ" panose="020B0604030504040204" pitchFamily="50" charset="-128"/>
              </a:rPr>
              <a:t>◆頻繁に用いられる</a:t>
            </a:r>
            <a:r>
              <a:rPr lang="ja-JP" altLang="en-US" sz="1400" b="1" i="0" dirty="0" smtClean="0">
                <a:effectLst/>
                <a:latin typeface="メイリオ" panose="020B0604030504040204" pitchFamily="50" charset="-128"/>
                <a:ea typeface="メイリオ" panose="020B0604030504040204" pitchFamily="50" charset="-128"/>
              </a:rPr>
              <a:t>ボイスオーバージェスチャ（</a:t>
            </a:r>
            <a:r>
              <a:rPr lang="en-US" altLang="ja-JP" sz="1400" b="1" i="0" dirty="0">
                <a:effectLst/>
                <a:latin typeface="メイリオ" panose="020B0604030504040204" pitchFamily="50" charset="-128"/>
                <a:ea typeface="メイリオ" panose="020B0604030504040204" pitchFamily="50" charset="-128"/>
              </a:rPr>
              <a:t>11</a:t>
            </a:r>
            <a:r>
              <a:rPr lang="ja-JP" altLang="en-US" sz="1400" b="1" dirty="0">
                <a:latin typeface="メイリオ" panose="020B0604030504040204" pitchFamily="50" charset="-128"/>
                <a:ea typeface="メイリオ" panose="020B0604030504040204" pitchFamily="50" charset="-128"/>
              </a:rPr>
              <a:t>選</a:t>
            </a:r>
            <a:r>
              <a:rPr lang="ja-JP" altLang="en-US" sz="1400" b="1" i="0" dirty="0">
                <a:effectLst/>
                <a:latin typeface="メイリオ" panose="020B0604030504040204" pitchFamily="50" charset="-128"/>
                <a:ea typeface="メイリオ" panose="020B0604030504040204" pitchFamily="50" charset="-128"/>
              </a:rPr>
              <a:t>）</a:t>
            </a:r>
            <a:endParaRPr lang="en-US" altLang="ja-JP" sz="14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endParaRPr lang="ja-JP" altLang="en-US" sz="12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ja-JP" altLang="en-US" sz="1200" b="1" i="0" dirty="0" smtClean="0">
                <a:effectLst/>
                <a:latin typeface="メイリオ" panose="020B0604030504040204" pitchFamily="50" charset="-128"/>
                <a:ea typeface="メイリオ" panose="020B0604030504040204" pitchFamily="50" charset="-128"/>
              </a:rPr>
              <a:t>項目</a:t>
            </a:r>
            <a:r>
              <a:rPr lang="ja-JP" altLang="en-US" sz="1200" b="1" i="0" dirty="0">
                <a:effectLst/>
                <a:latin typeface="メイリオ" panose="020B0604030504040204" pitchFamily="50" charset="-128"/>
                <a:ea typeface="メイリオ" panose="020B0604030504040204" pitchFamily="50" charset="-128"/>
              </a:rPr>
              <a:t>をタップまたはタッチ：項目を選択して読み上げる。</a:t>
            </a:r>
          </a:p>
          <a:p>
            <a:pPr marL="171450" indent="-171450" algn="l">
              <a:lnSpc>
                <a:spcPct val="150000"/>
              </a:lnSpc>
              <a:buFont typeface="Wingdings" panose="05000000000000000000" pitchFamily="2" charset="2"/>
              <a:buChar char="l"/>
            </a:pPr>
            <a:r>
              <a:rPr lang="ja-JP" altLang="en-US" sz="1200" b="1" i="0" dirty="0" smtClean="0">
                <a:effectLst/>
                <a:latin typeface="メイリオ" panose="020B0604030504040204" pitchFamily="50" charset="-128"/>
                <a:ea typeface="メイリオ" panose="020B0604030504040204" pitchFamily="50" charset="-128"/>
              </a:rPr>
              <a:t>右</a:t>
            </a:r>
            <a:r>
              <a:rPr lang="ja-JP" altLang="en-US" sz="1200" b="1" i="0" dirty="0">
                <a:effectLst/>
                <a:latin typeface="メイリオ" panose="020B0604030504040204" pitchFamily="50" charset="-128"/>
                <a:ea typeface="メイリオ" panose="020B0604030504040204" pitchFamily="50" charset="-128"/>
              </a:rPr>
              <a:t>にスワイプ：次の項目を選択する。</a:t>
            </a:r>
          </a:p>
          <a:p>
            <a:pPr marL="171450" indent="-171450" algn="l">
              <a:lnSpc>
                <a:spcPct val="150000"/>
              </a:lnSpc>
              <a:buFont typeface="Wingdings" panose="05000000000000000000" pitchFamily="2" charset="2"/>
              <a:buChar char="l"/>
            </a:pPr>
            <a:r>
              <a:rPr lang="ja-JP" altLang="en-US" sz="1200" b="1" i="0" dirty="0" smtClean="0">
                <a:effectLst/>
                <a:latin typeface="メイリオ" panose="020B0604030504040204" pitchFamily="50" charset="-128"/>
                <a:ea typeface="メイリオ" panose="020B0604030504040204" pitchFamily="50" charset="-128"/>
              </a:rPr>
              <a:t>左</a:t>
            </a:r>
            <a:r>
              <a:rPr lang="ja-JP" altLang="en-US" sz="1200" b="1" i="0" dirty="0">
                <a:effectLst/>
                <a:latin typeface="メイリオ" panose="020B0604030504040204" pitchFamily="50" charset="-128"/>
                <a:ea typeface="メイリオ" panose="020B0604030504040204" pitchFamily="50" charset="-128"/>
              </a:rPr>
              <a:t>にスワイプ：前の項目を選択する。</a:t>
            </a:r>
          </a:p>
          <a:p>
            <a:pPr marL="171450" indent="-171450" algn="l">
              <a:lnSpc>
                <a:spcPct val="150000"/>
              </a:lnSpc>
              <a:buFont typeface="Wingdings" panose="05000000000000000000" pitchFamily="2" charset="2"/>
              <a:buChar char="l"/>
            </a:pPr>
            <a:r>
              <a:rPr lang="ja-JP" altLang="en-US" sz="1200" b="1" i="0" dirty="0" smtClean="0">
                <a:effectLst/>
                <a:latin typeface="メイリオ" panose="020B0604030504040204" pitchFamily="50" charset="-128"/>
                <a:ea typeface="メイリオ" panose="020B0604030504040204" pitchFamily="50" charset="-128"/>
              </a:rPr>
              <a:t>ダブルタップ</a:t>
            </a:r>
            <a:r>
              <a:rPr lang="ja-JP" altLang="en-US" sz="1200" b="1" i="0" dirty="0">
                <a:effectLst/>
                <a:latin typeface="メイリオ" panose="020B0604030504040204" pitchFamily="50" charset="-128"/>
                <a:ea typeface="メイリオ" panose="020B0604030504040204" pitchFamily="50" charset="-128"/>
              </a:rPr>
              <a:t>：選択した項目を有効にする。</a:t>
            </a: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本指で上にスワイプ：先頭から画面全体を読み上げる。</a:t>
            </a: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2</a:t>
            </a:r>
            <a:r>
              <a:rPr lang="ja-JP" altLang="en-US" sz="1200" b="1" i="0" dirty="0" smtClean="0">
                <a:effectLst/>
                <a:latin typeface="メイリオ" panose="020B0604030504040204" pitchFamily="50" charset="-128"/>
                <a:ea typeface="メイリオ" panose="020B0604030504040204" pitchFamily="50" charset="-128"/>
              </a:rPr>
              <a:t>本指</a:t>
            </a:r>
            <a:r>
              <a:rPr lang="ja-JP" altLang="en-US" sz="1200" b="1" i="0" dirty="0">
                <a:effectLst/>
                <a:latin typeface="メイリオ" panose="020B0604030504040204" pitchFamily="50" charset="-128"/>
                <a:ea typeface="メイリオ" panose="020B0604030504040204" pitchFamily="50" charset="-128"/>
              </a:rPr>
              <a:t>で下にスワイプ：選択した項目から画面全体を読み上げる。</a:t>
            </a: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本指でタップ：読み上げを一時停止する</a:t>
            </a:r>
            <a:r>
              <a:rPr lang="en-US" altLang="ja-JP" sz="1200" b="1" i="0" dirty="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続行する。</a:t>
            </a: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本指で下にスワイプ：</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ページ分上にスクロールする。</a:t>
            </a: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本指で上にスワイプ：</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ページ分下にスクロールする。</a:t>
            </a: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本指で右にスワイプ：</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ページ分左にスクロールする。</a:t>
            </a: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3</a:t>
            </a:r>
            <a:r>
              <a:rPr lang="ja-JP" altLang="en-US" sz="1200" b="1" i="0" dirty="0" smtClean="0">
                <a:effectLst/>
                <a:latin typeface="メイリオ" panose="020B0604030504040204" pitchFamily="50" charset="-128"/>
                <a:ea typeface="メイリオ" panose="020B0604030504040204" pitchFamily="50" charset="-128"/>
              </a:rPr>
              <a:t>本指</a:t>
            </a:r>
            <a:r>
              <a:rPr lang="ja-JP" altLang="en-US" sz="1200" b="1" i="0" dirty="0">
                <a:effectLst/>
                <a:latin typeface="メイリオ" panose="020B0604030504040204" pitchFamily="50" charset="-128"/>
                <a:ea typeface="メイリオ" panose="020B0604030504040204" pitchFamily="50" charset="-128"/>
              </a:rPr>
              <a:t>で左にスワイプ：</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ページ分右にスクロールする。</a:t>
            </a:r>
          </a:p>
          <a:p>
            <a:pPr marL="285750" indent="-285750" algn="ctr">
              <a:buFont typeface="Wingdings" panose="05000000000000000000" pitchFamily="2" charset="2"/>
              <a:buChar char="l"/>
            </a:pPr>
            <a:endParaRPr lang="ja-JP" altLang="en-US" sz="1600" b="1" dirty="0">
              <a:latin typeface="Meiryo" panose="020B0604030504040204" pitchFamily="34" charset="-128"/>
              <a:ea typeface="Meiryo" panose="020B0604030504040204" pitchFamily="34" charset="-128"/>
            </a:endParaRPr>
          </a:p>
        </p:txBody>
      </p:sp>
      <p:sp>
        <p:nvSpPr>
          <p:cNvPr id="15" name="角丸四角形 42">
            <a:extLst>
              <a:ext uri="{FF2B5EF4-FFF2-40B4-BE49-F238E27FC236}">
                <a16:creationId xmlns="" xmlns:a16="http://schemas.microsoft.com/office/drawing/2014/main" id="{3BAAA4C9-CB69-C618-3DEC-32C57D37D5C5}"/>
              </a:ext>
            </a:extLst>
          </p:cNvPr>
          <p:cNvSpPr/>
          <p:nvPr/>
        </p:nvSpPr>
        <p:spPr>
          <a:xfrm>
            <a:off x="604646" y="3307404"/>
            <a:ext cx="4297859" cy="3968885"/>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 xmlns:a16="http://schemas.microsoft.com/office/drawing/2014/main" id="{307FE786-5FBB-A33C-E73C-F778E6411104}"/>
              </a:ext>
            </a:extLst>
          </p:cNvPr>
          <p:cNvSpPr txBox="1"/>
          <p:nvPr/>
        </p:nvSpPr>
        <p:spPr>
          <a:xfrm>
            <a:off x="788667" y="3491353"/>
            <a:ext cx="3904519" cy="3185487"/>
          </a:xfrm>
          <a:prstGeom prst="rect">
            <a:avLst/>
          </a:prstGeom>
          <a:noFill/>
        </p:spPr>
        <p:txBody>
          <a:bodyPr wrap="square">
            <a:spAutoFit/>
          </a:bodyPr>
          <a:lstStyle/>
          <a:p>
            <a:pPr algn="l">
              <a:lnSpc>
                <a:spcPct val="150000"/>
              </a:lnSpc>
            </a:pPr>
            <a:r>
              <a:rPr lang="ja-JP" altLang="en-US" sz="1400" b="1" dirty="0">
                <a:latin typeface="メイリオ" panose="020B0604030504040204" pitchFamily="50" charset="-128"/>
                <a:ea typeface="メイリオ" panose="020B0604030504040204" pitchFamily="50" charset="-128"/>
              </a:rPr>
              <a:t>◆基本的な指の動き</a:t>
            </a:r>
            <a:endParaRPr lang="en-US" altLang="ja-JP" sz="1400" b="1" dirty="0">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endParaRPr lang="ja-JP" altLang="en-US" sz="12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ja-JP" altLang="en-US" sz="1200" b="1" i="0" dirty="0" smtClean="0">
                <a:effectLst/>
                <a:latin typeface="メイリオ" panose="020B0604030504040204" pitchFamily="50" charset="-128"/>
                <a:ea typeface="メイリオ" panose="020B0604030504040204" pitchFamily="50" charset="-128"/>
              </a:rPr>
              <a:t>タッチ</a:t>
            </a:r>
            <a:r>
              <a:rPr lang="ja-JP" altLang="en-US" sz="1200" b="1" i="0" dirty="0">
                <a:effectLst/>
                <a:latin typeface="メイリオ" panose="020B0604030504040204" pitchFamily="50" charset="-128"/>
                <a:ea typeface="メイリオ" panose="020B0604030504040204" pitchFamily="50" charset="-128"/>
              </a:rPr>
              <a:t>またはタップ：画面を軽く叩くように触れて</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dirty="0">
                <a:latin typeface="メイリオ" panose="020B0604030504040204" pitchFamily="50" charset="-128"/>
                <a:ea typeface="メイリオ" panose="020B0604030504040204" pitchFamily="50" charset="-128"/>
              </a:rPr>
              <a:t>　</a:t>
            </a:r>
            <a:r>
              <a:rPr lang="ja-JP" altLang="en-US" sz="1200" b="1" i="0" dirty="0" smtClean="0">
                <a:effectLst/>
                <a:latin typeface="メイリオ" panose="020B0604030504040204" pitchFamily="50" charset="-128"/>
                <a:ea typeface="メイリオ" panose="020B0604030504040204" pitchFamily="50" charset="-128"/>
              </a:rPr>
              <a:t>すぐ</a:t>
            </a:r>
            <a:r>
              <a:rPr lang="ja-JP" altLang="en-US" sz="1200" b="1" i="0" dirty="0">
                <a:effectLst/>
                <a:latin typeface="メイリオ" panose="020B0604030504040204" pitchFamily="50" charset="-128"/>
                <a:ea typeface="メイリオ" panose="020B0604030504040204" pitchFamily="50" charset="-128"/>
              </a:rPr>
              <a:t>に指を画面から</a:t>
            </a:r>
            <a:r>
              <a:rPr lang="ja-JP" altLang="en-US" sz="1200" b="1" dirty="0">
                <a:latin typeface="メイリオ" panose="020B0604030504040204" pitchFamily="50" charset="-128"/>
                <a:ea typeface="メイリオ" panose="020B0604030504040204" pitchFamily="50" charset="-128"/>
              </a:rPr>
              <a:t>離す</a:t>
            </a:r>
            <a:r>
              <a:rPr lang="ja-JP" altLang="en-US" sz="1200" b="1" i="0" dirty="0">
                <a:effectLst/>
                <a:latin typeface="メイリオ" panose="020B0604030504040204" pitchFamily="50" charset="-128"/>
                <a:ea typeface="メイリオ" panose="020B0604030504040204" pitchFamily="50" charset="-128"/>
              </a:rPr>
              <a:t>こと。</a:t>
            </a:r>
          </a:p>
          <a:p>
            <a:pPr marL="171450" indent="-171450" algn="l">
              <a:lnSpc>
                <a:spcPct val="150000"/>
              </a:lnSpc>
              <a:buFont typeface="Wingdings" panose="05000000000000000000" pitchFamily="2" charset="2"/>
              <a:buChar char="l"/>
            </a:pPr>
            <a:r>
              <a:rPr lang="ja-JP" altLang="en-US" sz="1200" b="1" i="0" dirty="0" smtClean="0">
                <a:effectLst/>
                <a:latin typeface="メイリオ" panose="020B0604030504040204" pitchFamily="50" charset="-128"/>
                <a:ea typeface="メイリオ" panose="020B0604030504040204" pitchFamily="50" charset="-128"/>
              </a:rPr>
              <a:t>スワイプ</a:t>
            </a:r>
            <a:r>
              <a:rPr lang="ja-JP" altLang="en-US" sz="1200" b="1" i="0" dirty="0">
                <a:effectLst/>
                <a:latin typeface="メイリオ" panose="020B0604030504040204" pitchFamily="50" charset="-128"/>
                <a:ea typeface="メイリオ" panose="020B0604030504040204" pitchFamily="50" charset="-128"/>
              </a:rPr>
              <a:t>：画面上を素早く指を滑らせて画面上から</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dirty="0">
                <a:latin typeface="メイリオ" panose="020B0604030504040204" pitchFamily="50" charset="-128"/>
                <a:ea typeface="メイリオ" panose="020B0604030504040204" pitchFamily="50" charset="-128"/>
              </a:rPr>
              <a:t>　</a:t>
            </a:r>
            <a:r>
              <a:rPr lang="ja-JP" altLang="en-US" sz="1200" b="1" i="0" dirty="0" smtClean="0">
                <a:effectLst/>
                <a:latin typeface="メイリオ" panose="020B0604030504040204" pitchFamily="50" charset="-128"/>
                <a:ea typeface="メイリオ" panose="020B0604030504040204" pitchFamily="50" charset="-128"/>
              </a:rPr>
              <a:t>指</a:t>
            </a:r>
            <a:r>
              <a:rPr lang="ja-JP" altLang="en-US" sz="1200" b="1" i="0" dirty="0">
                <a:effectLst/>
                <a:latin typeface="メイリオ" panose="020B0604030504040204" pitchFamily="50" charset="-128"/>
                <a:ea typeface="メイリオ" panose="020B0604030504040204" pitchFamily="50" charset="-128"/>
              </a:rPr>
              <a:t>を離すこと。</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endParaRPr lang="en-US" altLang="ja-JP" sz="1200" b="1" dirty="0">
              <a:latin typeface="メイリオ" panose="020B0604030504040204" pitchFamily="50" charset="-128"/>
              <a:ea typeface="メイリオ" panose="020B0604030504040204" pitchFamily="50" charset="-128"/>
            </a:endParaRPr>
          </a:p>
          <a:p>
            <a:pPr algn="l">
              <a:lnSpc>
                <a:spcPct val="150000"/>
              </a:lnSpc>
            </a:pPr>
            <a:r>
              <a:rPr lang="ja-JP" altLang="en-US" sz="1200" b="1" i="0" dirty="0" smtClean="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ヒント</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：タップは回数や指の本数</a:t>
            </a:r>
            <a:r>
              <a:rPr lang="ja-JP" altLang="en-US" sz="1200" b="1" i="0" dirty="0" smtClean="0">
                <a:effectLst/>
                <a:latin typeface="メイリオ" panose="020B0604030504040204" pitchFamily="50" charset="-128"/>
                <a:ea typeface="メイリオ" panose="020B0604030504040204" pitchFamily="50" charset="-128"/>
              </a:rPr>
              <a:t>を</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ja-JP" altLang="en-US" sz="1200" b="1" dirty="0">
                <a:latin typeface="メイリオ" panose="020B0604030504040204" pitchFamily="50" charset="-128"/>
                <a:ea typeface="メイリオ" panose="020B0604030504040204" pitchFamily="50" charset="-128"/>
              </a:rPr>
              <a:t>　</a:t>
            </a:r>
            <a:r>
              <a:rPr lang="ja-JP" altLang="en-US" sz="1200" b="1" i="0" dirty="0" smtClean="0">
                <a:effectLst/>
                <a:latin typeface="メイリオ" panose="020B0604030504040204" pitchFamily="50" charset="-128"/>
                <a:ea typeface="メイリオ" panose="020B0604030504040204" pitchFamily="50" charset="-128"/>
              </a:rPr>
              <a:t>増やす</a:t>
            </a:r>
            <a:r>
              <a:rPr lang="ja-JP" altLang="en-US" sz="1200" b="1" i="0" dirty="0">
                <a:effectLst/>
                <a:latin typeface="メイリオ" panose="020B0604030504040204" pitchFamily="50" charset="-128"/>
                <a:ea typeface="メイリオ" panose="020B0604030504040204" pitchFamily="50" charset="-128"/>
              </a:rPr>
              <a:t>こと</a:t>
            </a:r>
            <a:r>
              <a:rPr lang="ja-JP" altLang="en-US" sz="1200" b="1" i="0" dirty="0" smtClean="0">
                <a:effectLst/>
                <a:latin typeface="メイリオ" panose="020B0604030504040204" pitchFamily="50" charset="-128"/>
                <a:ea typeface="メイリオ" panose="020B0604030504040204" pitchFamily="50" charset="-128"/>
              </a:rPr>
              <a:t>ができる</a:t>
            </a:r>
            <a:r>
              <a:rPr lang="ja-JP" altLang="en-US" sz="1200" b="1" i="0" dirty="0">
                <a:effectLst/>
                <a:latin typeface="メイリオ" panose="020B0604030504040204" pitchFamily="50" charset="-128"/>
                <a:ea typeface="メイリオ" panose="020B0604030504040204" pitchFamily="50" charset="-128"/>
              </a:rPr>
              <a:t>。</a:t>
            </a: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＊ヒント</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：スワイプは指の本数を増やす他</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ja-JP" altLang="en-US" sz="1200" b="1" dirty="0">
                <a:latin typeface="メイリオ" panose="020B0604030504040204" pitchFamily="50" charset="-128"/>
                <a:ea typeface="メイリオ" panose="020B0604030504040204" pitchFamily="50" charset="-128"/>
              </a:rPr>
              <a:t>　</a:t>
            </a:r>
            <a:r>
              <a:rPr lang="ja-JP" altLang="en-US" sz="1200" b="1" i="0" dirty="0" smtClean="0">
                <a:effectLst/>
                <a:latin typeface="メイリオ" panose="020B0604030504040204" pitchFamily="50" charset="-128"/>
                <a:ea typeface="メイリオ" panose="020B0604030504040204" pitchFamily="50" charset="-128"/>
              </a:rPr>
              <a:t>上下左右の</a:t>
            </a:r>
            <a:r>
              <a:rPr lang="ja-JP" altLang="en-US" sz="1200" b="1" i="0" dirty="0">
                <a:effectLst/>
                <a:latin typeface="メイリオ" panose="020B0604030504040204" pitchFamily="50" charset="-128"/>
                <a:ea typeface="メイリオ" panose="020B0604030504040204" pitchFamily="50" charset="-128"/>
              </a:rPr>
              <a:t>指を滑らせる向きの種類がある</a:t>
            </a:r>
            <a:r>
              <a:rPr lang="ja-JP" altLang="en-US" sz="1200" b="1" i="0" dirty="0" smtClean="0">
                <a:effectLst/>
                <a:latin typeface="メイリオ" panose="020B0604030504040204" pitchFamily="50" charset="-128"/>
                <a:ea typeface="メイリオ" panose="020B0604030504040204" pitchFamily="50" charset="-128"/>
              </a:rPr>
              <a:t>。</a:t>
            </a:r>
            <a:endParaRPr lang="ja-JP" altLang="en-US" sz="1200" b="1" i="0" dirty="0">
              <a:effectLst/>
              <a:latin typeface="メイリオ" panose="020B0604030504040204" pitchFamily="50" charset="-128"/>
              <a:ea typeface="メイリオ" panose="020B0604030504040204" pitchFamily="50" charset="-128"/>
            </a:endParaRPr>
          </a:p>
        </p:txBody>
      </p:sp>
      <p:grpSp>
        <p:nvGrpSpPr>
          <p:cNvPr id="22" name="グループ化 21">
            <a:extLst>
              <a:ext uri="{FF2B5EF4-FFF2-40B4-BE49-F238E27FC236}">
                <a16:creationId xmlns=""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23" name="片側の 2 つの角を切り取った四角形 2">
              <a:extLst>
                <a:ext uri="{FF2B5EF4-FFF2-40B4-BE49-F238E27FC236}">
                  <a16:creationId xmlns=""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片側の 2 つの角を切り取った四角形 37">
              <a:extLst>
                <a:ext uri="{FF2B5EF4-FFF2-40B4-BE49-F238E27FC236}">
                  <a16:creationId xmlns=""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Tree>
    <p:extLst>
      <p:ext uri="{BB962C8B-B14F-4D97-AF65-F5344CB8AC3E}">
        <p14:creationId xmlns:p14="http://schemas.microsoft.com/office/powerpoint/2010/main" val="2320796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42">
            <a:extLst>
              <a:ext uri="{FF2B5EF4-FFF2-40B4-BE49-F238E27FC236}">
                <a16:creationId xmlns="" xmlns:a16="http://schemas.microsoft.com/office/drawing/2014/main" id="{46A67540-4CD7-B667-A638-45CADCB27C46}"/>
              </a:ext>
            </a:extLst>
          </p:cNvPr>
          <p:cNvSpPr/>
          <p:nvPr/>
        </p:nvSpPr>
        <p:spPr>
          <a:xfrm>
            <a:off x="599978" y="1998956"/>
            <a:ext cx="9642572" cy="4030426"/>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 xmlns:a16="http://schemas.microsoft.com/office/drawing/2014/main" id="{6240D4F1-8438-2378-9787-A7885D7AF322}"/>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ボイスオーバーとは</a:t>
            </a:r>
            <a:endParaRPr lang="ja-JP" altLang="en-US" sz="2400" b="1" dirty="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 xmlns:a16="http://schemas.microsoft.com/office/drawing/2014/main" id="{E288D5D3-29D0-647B-5413-B614C09FB478}"/>
              </a:ext>
            </a:extLst>
          </p:cNvPr>
          <p:cNvSpPr txBox="1"/>
          <p:nvPr/>
        </p:nvSpPr>
        <p:spPr>
          <a:xfrm>
            <a:off x="752899" y="1426849"/>
            <a:ext cx="9276201"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3. </a:t>
            </a:r>
            <a:r>
              <a:rPr lang="ja-JP" altLang="en-US" sz="2800" b="1" dirty="0">
                <a:latin typeface="Meiryo" panose="020B0604030504040204" pitchFamily="34" charset="-128"/>
                <a:ea typeface="Meiryo" panose="020B0604030504040204" pitchFamily="34" charset="-128"/>
              </a:rPr>
              <a:t>練習モードについて</a:t>
            </a:r>
          </a:p>
        </p:txBody>
      </p:sp>
      <p:pic>
        <p:nvPicPr>
          <p:cNvPr id="12" name="図 11">
            <a:extLst>
              <a:ext uri="{FF2B5EF4-FFF2-40B4-BE49-F238E27FC236}">
                <a16:creationId xmlns="" xmlns:a16="http://schemas.microsoft.com/office/drawing/2014/main" id="{59CF1000-CB3B-B182-0DA1-F1DF48D3F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7950" y="2637379"/>
            <a:ext cx="1495486" cy="2659971"/>
          </a:xfrm>
          <a:prstGeom prst="rect">
            <a:avLst/>
          </a:prstGeom>
          <a:ln>
            <a:solidFill>
              <a:schemeClr val="tx1"/>
            </a:solidFill>
          </a:ln>
        </p:spPr>
      </p:pic>
      <p:sp>
        <p:nvSpPr>
          <p:cNvPr id="14" name="テキスト ボックス 13">
            <a:extLst>
              <a:ext uri="{FF2B5EF4-FFF2-40B4-BE49-F238E27FC236}">
                <a16:creationId xmlns="" xmlns:a16="http://schemas.microsoft.com/office/drawing/2014/main" id="{546DAE87-49B8-1012-9076-014A1344F531}"/>
              </a:ext>
            </a:extLst>
          </p:cNvPr>
          <p:cNvSpPr txBox="1"/>
          <p:nvPr/>
        </p:nvSpPr>
        <p:spPr>
          <a:xfrm>
            <a:off x="752899" y="2128513"/>
            <a:ext cx="7452214" cy="3793346"/>
          </a:xfrm>
          <a:prstGeom prst="rect">
            <a:avLst/>
          </a:prstGeom>
          <a:noFill/>
        </p:spPr>
        <p:txBody>
          <a:bodyPr wrap="square">
            <a:spAutoFit/>
          </a:bodyPr>
          <a:lstStyle/>
          <a:p>
            <a:pPr algn="l">
              <a:lnSpc>
                <a:spcPct val="150000"/>
              </a:lnSpc>
            </a:pPr>
            <a:r>
              <a:rPr lang="en-US" altLang="ja-JP" sz="1400" b="1" i="0" dirty="0">
                <a:solidFill>
                  <a:srgbClr val="FF6B00"/>
                </a:solidFill>
                <a:effectLst/>
                <a:latin typeface="メイリオ" panose="020B0604030504040204" pitchFamily="50" charset="-128"/>
                <a:ea typeface="メイリオ" panose="020B0604030504040204" pitchFamily="50" charset="-128"/>
              </a:rPr>
              <a:t>iPhone</a:t>
            </a:r>
            <a:r>
              <a:rPr lang="ja-JP" altLang="en-US" sz="1400" b="1" i="0" dirty="0">
                <a:solidFill>
                  <a:srgbClr val="FF6B00"/>
                </a:solidFill>
                <a:effectLst/>
                <a:latin typeface="メイリオ" panose="020B0604030504040204" pitchFamily="50" charset="-128"/>
                <a:ea typeface="メイリオ" panose="020B0604030504040204" pitchFamily="50" charset="-128"/>
              </a:rPr>
              <a:t>には、</a:t>
            </a:r>
            <a:r>
              <a:rPr lang="ja-JP" altLang="en-US" sz="1400" b="1" dirty="0" smtClean="0">
                <a:solidFill>
                  <a:srgbClr val="FF6B00"/>
                </a:solidFill>
                <a:effectLst/>
                <a:latin typeface="メイリオ" panose="020B0604030504040204" pitchFamily="50" charset="-128"/>
                <a:ea typeface="メイリオ" panose="020B0604030504040204" pitchFamily="50" charset="-128"/>
              </a:rPr>
              <a:t>ボイスオーバー</a:t>
            </a:r>
            <a:r>
              <a:rPr lang="ja-JP" altLang="en-US" sz="1400" b="1" i="0" dirty="0" smtClean="0">
                <a:solidFill>
                  <a:srgbClr val="FF6B00"/>
                </a:solidFill>
                <a:effectLst/>
                <a:latin typeface="メイリオ" panose="020B0604030504040204" pitchFamily="50" charset="-128"/>
                <a:ea typeface="メイリオ" panose="020B0604030504040204" pitchFamily="50" charset="-128"/>
              </a:rPr>
              <a:t>ジェスチャを</a:t>
            </a:r>
            <a:r>
              <a:rPr lang="ja-JP" altLang="en-US" sz="1400" b="1" i="0" dirty="0">
                <a:solidFill>
                  <a:srgbClr val="FF6B00"/>
                </a:solidFill>
                <a:effectLst/>
                <a:latin typeface="メイリオ" panose="020B0604030504040204" pitchFamily="50" charset="-128"/>
                <a:ea typeface="メイリオ" panose="020B0604030504040204" pitchFamily="50" charset="-128"/>
              </a:rPr>
              <a:t>練習するための機能がついています</a:t>
            </a:r>
            <a:r>
              <a:rPr lang="ja-JP" altLang="en-US" sz="1400" b="1" i="0" dirty="0" smtClean="0">
                <a:solidFill>
                  <a:srgbClr val="FF6B00"/>
                </a:solidFill>
                <a:effectLst/>
                <a:latin typeface="メイリオ" panose="020B0604030504040204" pitchFamily="50" charset="-128"/>
                <a:ea typeface="メイリオ" panose="020B0604030504040204" pitchFamily="50" charset="-128"/>
              </a:rPr>
              <a:t>。</a:t>
            </a:r>
            <a:endParaRPr lang="en-US" altLang="ja-JP" sz="1400" b="1" i="0" dirty="0" smtClean="0">
              <a:solidFill>
                <a:srgbClr val="FF6B00"/>
              </a:solidFill>
              <a:effectLst/>
              <a:latin typeface="メイリオ" panose="020B0604030504040204" pitchFamily="50" charset="-128"/>
              <a:ea typeface="メイリオ" panose="020B0604030504040204" pitchFamily="50" charset="-128"/>
            </a:endParaRPr>
          </a:p>
          <a:p>
            <a:pPr algn="l">
              <a:lnSpc>
                <a:spcPct val="150000"/>
              </a:lnSpc>
            </a:pPr>
            <a:r>
              <a:rPr lang="ja-JP" altLang="en-US" sz="1400" b="1" i="0" dirty="0" smtClean="0">
                <a:solidFill>
                  <a:srgbClr val="FF6B00"/>
                </a:solidFill>
                <a:effectLst/>
                <a:latin typeface="メイリオ" panose="020B0604030504040204" pitchFamily="50" charset="-128"/>
                <a:ea typeface="メイリオ" panose="020B0604030504040204" pitchFamily="50" charset="-128"/>
              </a:rPr>
              <a:t>これ</a:t>
            </a:r>
            <a:r>
              <a:rPr lang="ja-JP" altLang="en-US" sz="1400" b="1" i="0" dirty="0">
                <a:solidFill>
                  <a:srgbClr val="FF6B00"/>
                </a:solidFill>
                <a:effectLst/>
                <a:latin typeface="メイリオ" panose="020B0604030504040204" pitchFamily="50" charset="-128"/>
                <a:ea typeface="メイリオ" panose="020B0604030504040204" pitchFamily="50" charset="-128"/>
              </a:rPr>
              <a:t>を練習モードといいます。</a:t>
            </a: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練習モードでは、画面上で指を動かすとその操作の名称と機能の説明</a:t>
            </a:r>
            <a:r>
              <a:rPr lang="ja-JP" altLang="en-US" sz="1400" b="1" i="0" dirty="0" smtClean="0">
                <a:effectLst/>
                <a:latin typeface="メイリオ" panose="020B0604030504040204" pitchFamily="50" charset="-128"/>
                <a:ea typeface="メイリオ" panose="020B0604030504040204" pitchFamily="50" charset="-128"/>
              </a:rPr>
              <a:t>が</a:t>
            </a:r>
            <a:endParaRPr lang="en-US" altLang="ja-JP" sz="1400" b="1" i="0" dirty="0" smtClean="0">
              <a:effectLst/>
              <a:latin typeface="メイリオ" panose="020B0604030504040204" pitchFamily="50" charset="-128"/>
              <a:ea typeface="メイリオ" panose="020B0604030504040204" pitchFamily="50" charset="-128"/>
            </a:endParaRPr>
          </a:p>
          <a:p>
            <a:pPr algn="l">
              <a:lnSpc>
                <a:spcPct val="150000"/>
              </a:lnSpc>
            </a:pPr>
            <a:r>
              <a:rPr lang="ja-JP" altLang="en-US" sz="1400" b="1" i="0" dirty="0" smtClean="0">
                <a:effectLst/>
                <a:latin typeface="メイリオ" panose="020B0604030504040204" pitchFamily="50" charset="-128"/>
                <a:ea typeface="メイリオ" panose="020B0604030504040204" pitchFamily="50" charset="-128"/>
              </a:rPr>
              <a:t>読み上げられるため、</a:t>
            </a:r>
            <a:r>
              <a:rPr lang="ja-JP" altLang="en-US" sz="1400" b="1" dirty="0" smtClean="0">
                <a:latin typeface="メイリオ" panose="020B0604030504040204" pitchFamily="50" charset="-128"/>
                <a:ea typeface="メイリオ" panose="020B0604030504040204" pitchFamily="50" charset="-128"/>
              </a:rPr>
              <a:t>画</a:t>
            </a:r>
            <a:r>
              <a:rPr lang="ja-JP" altLang="en-US" sz="1400" b="1" dirty="0">
                <a:latin typeface="メイリオ" panose="020B0604030504040204" pitchFamily="50" charset="-128"/>
                <a:ea typeface="メイリオ" panose="020B0604030504040204" pitchFamily="50" charset="-128"/>
              </a:rPr>
              <a:t>面上を指で触れて何ができるか練習することができます。</a:t>
            </a:r>
            <a:endParaRPr lang="en-US" altLang="ja-JP" sz="1400" b="1" i="0" dirty="0">
              <a:effectLst/>
              <a:latin typeface="メイリオ" panose="020B0604030504040204" pitchFamily="50" charset="-128"/>
              <a:ea typeface="メイリオ" panose="020B0604030504040204" pitchFamily="50" charset="-128"/>
            </a:endParaRPr>
          </a:p>
          <a:p>
            <a:pPr algn="l"/>
            <a:endParaRPr lang="en-US" altLang="ja-JP" sz="1400" b="1" dirty="0">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練習モードに入る方法は</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通りあります。</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➀</a:t>
            </a:r>
            <a:r>
              <a:rPr lang="en-US" altLang="ja-JP" sz="1200" b="1" i="0" dirty="0">
                <a:effectLst/>
                <a:latin typeface="メイリオ" panose="020B0604030504040204" pitchFamily="50" charset="-128"/>
                <a:ea typeface="メイリオ" panose="020B0604030504040204" pitchFamily="50" charset="-128"/>
              </a:rPr>
              <a:t>4</a:t>
            </a:r>
            <a:r>
              <a:rPr lang="ja-JP" altLang="en-US" sz="1200" b="1" i="0" dirty="0">
                <a:effectLst/>
                <a:latin typeface="メイリオ" panose="020B0604030504040204" pitchFamily="50" charset="-128"/>
                <a:ea typeface="メイリオ" panose="020B0604030504040204" pitchFamily="50" charset="-128"/>
              </a:rPr>
              <a:t>本指のダブルタップで切り替える方法：</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場面を問わず練習モードに切り替えることができます。終了するためには</a:t>
            </a:r>
            <a:r>
              <a:rPr lang="en-US" altLang="ja-JP" sz="1200" b="1" i="0" dirty="0">
                <a:effectLst/>
                <a:latin typeface="メイリオ" panose="020B0604030504040204" pitchFamily="50" charset="-128"/>
                <a:ea typeface="メイリオ" panose="020B0604030504040204" pitchFamily="50" charset="-128"/>
              </a:rPr>
              <a:t>4</a:t>
            </a:r>
            <a:r>
              <a:rPr lang="ja-JP" altLang="en-US" sz="1200" b="1" i="0" dirty="0">
                <a:effectLst/>
                <a:latin typeface="メイリオ" panose="020B0604030504040204" pitchFamily="50" charset="-128"/>
                <a:ea typeface="メイリオ" panose="020B0604030504040204" pitchFamily="50" charset="-128"/>
              </a:rPr>
              <a:t>本指で</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度タップ</a:t>
            </a:r>
            <a:r>
              <a:rPr lang="ja-JP" altLang="en-US" sz="1200" b="1" dirty="0">
                <a:latin typeface="メイリオ" panose="020B0604030504040204" pitchFamily="50" charset="-128"/>
                <a:ea typeface="メイリオ" panose="020B0604030504040204" pitchFamily="50" charset="-128"/>
              </a:rPr>
              <a:t>します。</a:t>
            </a:r>
            <a:endParaRPr lang="en-US" altLang="ja-JP" sz="1200" b="1" dirty="0">
              <a:latin typeface="メイリオ" panose="020B0604030504040204" pitchFamily="50" charset="-128"/>
              <a:ea typeface="メイリオ" panose="020B0604030504040204" pitchFamily="50" charset="-128"/>
            </a:endParaRPr>
          </a:p>
          <a:p>
            <a:pPr algn="l">
              <a:lnSpc>
                <a:spcPct val="150000"/>
              </a:lnSpc>
            </a:pPr>
            <a:endParaRPr lang="ja-JP" altLang="en-US"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②設定メニューから切り替える方法：</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「設定」→「アクセシビリティ」→</a:t>
            </a:r>
            <a:r>
              <a:rPr lang="ja-JP" altLang="en-US" sz="1200" b="1" i="0" dirty="0" smtClean="0">
                <a:effectLst/>
                <a:latin typeface="メイリオ" panose="020B0604030504040204" pitchFamily="50" charset="-128"/>
                <a:ea typeface="メイリオ" panose="020B0604030504040204" pitchFamily="50" charset="-128"/>
              </a:rPr>
              <a:t>「</a:t>
            </a:r>
            <a:r>
              <a:rPr lang="en-US" altLang="ja-JP" sz="1200" b="1" dirty="0" err="1" smtClean="0">
                <a:latin typeface="メイリオ" panose="020B0604030504040204" pitchFamily="50" charset="-128"/>
                <a:ea typeface="メイリオ" panose="020B0604030504040204" pitchFamily="50" charset="-128"/>
              </a:rPr>
              <a:t>VoiceOver</a:t>
            </a:r>
            <a:r>
              <a:rPr lang="ja-JP" altLang="en-US" sz="1200" b="1" i="0" dirty="0" smtClean="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a:t>
            </a:r>
            <a:r>
              <a:rPr lang="en-US" altLang="ja-JP" sz="1200" b="1" dirty="0" err="1" smtClean="0">
                <a:latin typeface="メイリオ" panose="020B0604030504040204" pitchFamily="50" charset="-128"/>
                <a:ea typeface="メイリオ" panose="020B0604030504040204" pitchFamily="50" charset="-128"/>
              </a:rPr>
              <a:t>VoiceOver</a:t>
            </a:r>
            <a:r>
              <a:rPr lang="ja-JP" altLang="en-US" sz="1200" b="1" i="0" dirty="0" smtClean="0">
                <a:effectLst/>
                <a:latin typeface="メイリオ" panose="020B0604030504040204" pitchFamily="50" charset="-128"/>
                <a:ea typeface="メイリオ" panose="020B0604030504040204" pitchFamily="50" charset="-128"/>
              </a:rPr>
              <a:t>練習</a:t>
            </a:r>
            <a:r>
              <a:rPr lang="ja-JP" altLang="en-US" sz="1200" b="1" i="0" dirty="0">
                <a:effectLst/>
                <a:latin typeface="メイリオ" panose="020B0604030504040204" pitchFamily="50" charset="-128"/>
                <a:ea typeface="メイリオ" panose="020B0604030504040204" pitchFamily="50" charset="-128"/>
              </a:rPr>
              <a:t>」に進みます</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smtClean="0">
                <a:effectLst/>
                <a:latin typeface="メイリオ" panose="020B0604030504040204" pitchFamily="50" charset="-128"/>
                <a:ea typeface="メイリオ" panose="020B0604030504040204" pitchFamily="50" charset="-128"/>
              </a:rPr>
              <a:t>終了</a:t>
            </a:r>
            <a:r>
              <a:rPr lang="ja-JP" altLang="en-US" sz="1200" b="1" i="0" dirty="0">
                <a:effectLst/>
                <a:latin typeface="メイリオ" panose="020B0604030504040204" pitchFamily="50" charset="-128"/>
                <a:ea typeface="メイリオ" panose="020B0604030504040204" pitchFamily="50" charset="-128"/>
              </a:rPr>
              <a:t>するためには画面上の右上の「完了」</a:t>
            </a:r>
            <a:r>
              <a:rPr lang="ja-JP" altLang="en-US" sz="1200" b="1" i="0" dirty="0" smtClean="0">
                <a:effectLst/>
                <a:latin typeface="メイリオ" panose="020B0604030504040204" pitchFamily="50" charset="-128"/>
                <a:ea typeface="メイリオ" panose="020B0604030504040204" pitchFamily="50" charset="-128"/>
              </a:rPr>
              <a:t>まで</a:t>
            </a: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本指を滑らせ指を離してから</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度タップ</a:t>
            </a:r>
            <a:r>
              <a:rPr lang="ja-JP" altLang="en-US" sz="1200" b="1" dirty="0">
                <a:latin typeface="メイリオ" panose="020B0604030504040204" pitchFamily="50" charset="-128"/>
                <a:ea typeface="メイリオ" panose="020B0604030504040204" pitchFamily="50" charset="-128"/>
              </a:rPr>
              <a:t>します</a:t>
            </a:r>
            <a:r>
              <a:rPr lang="ja-JP" altLang="en-US" sz="1200" b="1" i="0" dirty="0">
                <a:effectLst/>
                <a:latin typeface="メイリオ" panose="020B0604030504040204" pitchFamily="50" charset="-128"/>
                <a:ea typeface="メイリオ" panose="020B0604030504040204" pitchFamily="50" charset="-128"/>
              </a:rPr>
              <a:t>。</a:t>
            </a: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＊ヒント：指を動かす向きや速さで操作に慣れる。</a:t>
            </a:r>
            <a:endParaRPr lang="ja-JP" altLang="en-US" sz="1200" b="1" dirty="0">
              <a:latin typeface="Meiryo" panose="020B0604030504040204" pitchFamily="34" charset="-128"/>
              <a:ea typeface="Meiryo" panose="020B0604030504040204" pitchFamily="34" charset="-128"/>
            </a:endParaRPr>
          </a:p>
        </p:txBody>
      </p:sp>
      <p:pic>
        <p:nvPicPr>
          <p:cNvPr id="15" name="図 14">
            <a:extLst>
              <a:ext uri="{FF2B5EF4-FFF2-40B4-BE49-F238E27FC236}">
                <a16:creationId xmlns="" xmlns:a16="http://schemas.microsoft.com/office/drawing/2014/main" id="{0F4CE9CF-FC3B-3A0C-7F78-F624926B0AA6}"/>
              </a:ext>
            </a:extLst>
          </p:cNvPr>
          <p:cNvPicPr>
            <a:picLocks noChangeAspect="1"/>
          </p:cNvPicPr>
          <p:nvPr/>
        </p:nvPicPr>
        <p:blipFill>
          <a:blip r:embed="rId3"/>
          <a:stretch>
            <a:fillRect/>
          </a:stretch>
        </p:blipFill>
        <p:spPr>
          <a:xfrm rot="19834466">
            <a:off x="9393045" y="4681295"/>
            <a:ext cx="643338" cy="963349"/>
          </a:xfrm>
          <a:prstGeom prst="rect">
            <a:avLst/>
          </a:prstGeom>
        </p:spPr>
      </p:pic>
      <p:cxnSp>
        <p:nvCxnSpPr>
          <p:cNvPr id="17" name="直線矢印コネクタ 16">
            <a:extLst>
              <a:ext uri="{FF2B5EF4-FFF2-40B4-BE49-F238E27FC236}">
                <a16:creationId xmlns="" xmlns:a16="http://schemas.microsoft.com/office/drawing/2014/main" id="{E8103E8F-571C-BA97-DE2C-01EDA6E1C82C}"/>
              </a:ext>
            </a:extLst>
          </p:cNvPr>
          <p:cNvCxnSpPr>
            <a:cxnSpLocks/>
          </p:cNvCxnSpPr>
          <p:nvPr/>
        </p:nvCxnSpPr>
        <p:spPr>
          <a:xfrm>
            <a:off x="9205693" y="4914419"/>
            <a:ext cx="0" cy="826120"/>
          </a:xfrm>
          <a:prstGeom prst="straightConnector1">
            <a:avLst/>
          </a:prstGeom>
          <a:ln w="57150">
            <a:solidFill>
              <a:srgbClr val="FF6B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角丸四角形 42">
            <a:extLst>
              <a:ext uri="{FF2B5EF4-FFF2-40B4-BE49-F238E27FC236}">
                <a16:creationId xmlns="" xmlns:a16="http://schemas.microsoft.com/office/drawing/2014/main" id="{C4EB034F-0F1E-C77B-4410-3D45BCE35037}"/>
              </a:ext>
            </a:extLst>
          </p:cNvPr>
          <p:cNvSpPr/>
          <p:nvPr/>
        </p:nvSpPr>
        <p:spPr>
          <a:xfrm>
            <a:off x="599978" y="6138061"/>
            <a:ext cx="9631552" cy="1036594"/>
          </a:xfrm>
          <a:prstGeom prst="roundRect">
            <a:avLst>
              <a:gd name="adj" fmla="val 3281"/>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 xmlns:a16="http://schemas.microsoft.com/office/drawing/2014/main" id="{0A060174-8828-81A0-716A-BDBF89C4C447}"/>
              </a:ext>
            </a:extLst>
          </p:cNvPr>
          <p:cNvSpPr txBox="1"/>
          <p:nvPr/>
        </p:nvSpPr>
        <p:spPr>
          <a:xfrm>
            <a:off x="755820" y="6192474"/>
            <a:ext cx="9475710" cy="923330"/>
          </a:xfrm>
          <a:prstGeom prst="rect">
            <a:avLst/>
          </a:prstGeom>
          <a:noFill/>
        </p:spPr>
        <p:txBody>
          <a:bodyPr wrap="square">
            <a:spAutoFit/>
          </a:bodyPr>
          <a:lstStyle/>
          <a:p>
            <a:pPr algn="l">
              <a:lnSpc>
                <a:spcPct val="150000"/>
              </a:lnSpc>
            </a:pPr>
            <a:r>
              <a:rPr lang="ja-JP" altLang="en-US" sz="1200" b="1" i="0" dirty="0">
                <a:effectLst/>
                <a:latin typeface="メイリオ" panose="020B0604030504040204" pitchFamily="50" charset="-128"/>
                <a:ea typeface="メイリオ" panose="020B0604030504040204" pitchFamily="50" charset="-128"/>
              </a:rPr>
              <a:t>◆練習モードを用いた</a:t>
            </a:r>
            <a:r>
              <a:rPr lang="ja-JP" altLang="en-US" sz="1200" b="1" i="0" dirty="0" smtClean="0">
                <a:effectLst/>
                <a:latin typeface="メイリオ" panose="020B0604030504040204" pitchFamily="50" charset="-128"/>
                <a:ea typeface="メイリオ" panose="020B0604030504040204" pitchFamily="50" charset="-128"/>
              </a:rPr>
              <a:t>ジェスチャの</a:t>
            </a:r>
            <a:r>
              <a:rPr lang="ja-JP" altLang="en-US" sz="1200" b="1" i="0" dirty="0">
                <a:effectLst/>
                <a:latin typeface="メイリオ" panose="020B0604030504040204" pitchFamily="50" charset="-128"/>
                <a:ea typeface="メイリオ" panose="020B0604030504040204" pitchFamily="50" charset="-128"/>
              </a:rPr>
              <a:t>練習</a:t>
            </a: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頻繁に使用される</a:t>
            </a:r>
            <a:r>
              <a:rPr lang="ja-JP" altLang="en-US" sz="1200" b="1" i="0" dirty="0" smtClean="0">
                <a:effectLst/>
                <a:latin typeface="メイリオ" panose="020B0604030504040204" pitchFamily="50" charset="-128"/>
                <a:ea typeface="メイリオ" panose="020B0604030504040204" pitchFamily="50" charset="-128"/>
              </a:rPr>
              <a:t>ジェスチャを</a:t>
            </a:r>
            <a:r>
              <a:rPr lang="ja-JP" altLang="en-US" sz="1200" b="1" i="0" dirty="0">
                <a:effectLst/>
                <a:latin typeface="メイリオ" panose="020B0604030504040204" pitchFamily="50" charset="-128"/>
                <a:ea typeface="メイリオ" panose="020B0604030504040204" pitchFamily="50" charset="-128"/>
              </a:rPr>
              <a:t>練習モードを使用して練習する。</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特に複数回のタップの感覚や、スワイプ動作の指を動かす速度に慣れるために同じ</a:t>
            </a:r>
            <a:r>
              <a:rPr lang="ja-JP" altLang="en-US" sz="1200" b="1" i="0" dirty="0" smtClean="0">
                <a:effectLst/>
                <a:latin typeface="メイリオ" panose="020B0604030504040204" pitchFamily="50" charset="-128"/>
                <a:ea typeface="メイリオ" panose="020B0604030504040204" pitchFamily="50" charset="-128"/>
              </a:rPr>
              <a:t>ジェスチャを</a:t>
            </a:r>
            <a:r>
              <a:rPr lang="ja-JP" altLang="en-US" sz="1200" b="1" i="0" dirty="0">
                <a:effectLst/>
                <a:latin typeface="メイリオ" panose="020B0604030504040204" pitchFamily="50" charset="-128"/>
                <a:ea typeface="メイリオ" panose="020B0604030504040204" pitchFamily="50" charset="-128"/>
              </a:rPr>
              <a:t>連続して練習すると覚えやすい。</a:t>
            </a:r>
          </a:p>
        </p:txBody>
      </p:sp>
      <p:grpSp>
        <p:nvGrpSpPr>
          <p:cNvPr id="16" name="グループ化 15">
            <a:extLst>
              <a:ext uri="{FF2B5EF4-FFF2-40B4-BE49-F238E27FC236}">
                <a16:creationId xmlns=""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18" name="片側の 2 つの角を切り取った四角形 2">
              <a:extLst>
                <a:ext uri="{FF2B5EF4-FFF2-40B4-BE49-F238E27FC236}">
                  <a16:creationId xmlns=""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片側の 2 つの角を切り取った四角形 37">
              <a:extLst>
                <a:ext uri="{FF2B5EF4-FFF2-40B4-BE49-F238E27FC236}">
                  <a16:creationId xmlns=""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Tree>
    <p:extLst>
      <p:ext uri="{BB962C8B-B14F-4D97-AF65-F5344CB8AC3E}">
        <p14:creationId xmlns:p14="http://schemas.microsoft.com/office/powerpoint/2010/main" val="3792941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9948906A5B9BC94CB39CCC7F103327A8" ma:contentTypeVersion="14" ma:contentTypeDescription="新しいドキュメントを作成します。" ma:contentTypeScope="" ma:versionID="6751857bd674826ae40e52d7e0cddf17">
  <xsd:schema xmlns:xsd="http://www.w3.org/2001/XMLSchema" xmlns:xs="http://www.w3.org/2001/XMLSchema" xmlns:p="http://schemas.microsoft.com/office/2006/metadata/properties" xmlns:ns2="06e1bc0f-853e-4ba2-a782-f3ab1addc711" xmlns:ns3="0d8da5bc-19d1-441f-899f-c77cf966b9a8" targetNamespace="http://schemas.microsoft.com/office/2006/metadata/properties" ma:root="true" ma:fieldsID="ced91485f568246302f103b0cfa60167" ns2:_="" ns3:_="">
    <xsd:import namespace="06e1bc0f-853e-4ba2-a782-f3ab1addc711"/>
    <xsd:import namespace="0d8da5bc-19d1-441f-899f-c77cf966b9a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e1bc0f-853e-4ba2-a782-f3ab1addc7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6d165d17-9b79-46c3-82b9-c927e733c429"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8da5bc-19d1-441f-899f-c77cf966b9a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7a566aa-3bac-4e05-8d40-950a76f531d7}" ma:internalName="TaxCatchAll" ma:showField="CatchAllData" ma:web="0d8da5bc-19d1-441f-899f-c77cf966b9a8">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e1bc0f-853e-4ba2-a782-f3ab1addc711">
      <Terms xmlns="http://schemas.microsoft.com/office/infopath/2007/PartnerControls"/>
    </lcf76f155ced4ddcb4097134ff3c332f>
    <TaxCatchAll xmlns="0d8da5bc-19d1-441f-899f-c77cf966b9a8" xsi:nil="true"/>
  </documentManagement>
</p:properties>
</file>

<file path=customXml/itemProps1.xml><?xml version="1.0" encoding="utf-8"?>
<ds:datastoreItem xmlns:ds="http://schemas.openxmlformats.org/officeDocument/2006/customXml" ds:itemID="{0364D7AB-CE8B-447D-AB09-510EFD1AC140}"/>
</file>

<file path=customXml/itemProps2.xml><?xml version="1.0" encoding="utf-8"?>
<ds:datastoreItem xmlns:ds="http://schemas.openxmlformats.org/officeDocument/2006/customXml" ds:itemID="{7B7369CB-5D6D-440B-9872-2AF065ADBC84}"/>
</file>

<file path=customXml/itemProps3.xml><?xml version="1.0" encoding="utf-8"?>
<ds:datastoreItem xmlns:ds="http://schemas.openxmlformats.org/officeDocument/2006/customXml" ds:itemID="{AEF77E85-0F44-4C08-87F0-DBAC039B0793}"/>
</file>

<file path=docProps/app.xml><?xml version="1.0" encoding="utf-8"?>
<Properties xmlns="http://schemas.openxmlformats.org/officeDocument/2006/extended-properties" xmlns:vt="http://schemas.openxmlformats.org/officeDocument/2006/docPropsVTypes">
  <Template>Office Theme</Template>
  <TotalTime>1522</TotalTime>
  <Words>3127</Words>
  <Application>Microsoft Office PowerPoint</Application>
  <PresentationFormat>ユーザー設定</PresentationFormat>
  <Paragraphs>352</Paragraphs>
  <Slides>20</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20</vt:i4>
      </vt:variant>
    </vt:vector>
  </HeadingPairs>
  <TitlesOfParts>
    <vt:vector size="31" baseType="lpstr">
      <vt:lpstr>Meiryo UI</vt:lpstr>
      <vt:lpstr>Yu Gothic Pr6N B</vt:lpstr>
      <vt:lpstr>Meiryo</vt:lpstr>
      <vt:lpstr>Meiryo</vt:lpstr>
      <vt:lpstr>游ゴシック</vt:lpstr>
      <vt:lpstr>游ゴシック Light</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futtefuttefutte@gmail.com</dc:creator>
  <cp:lastModifiedBy>Administrator</cp:lastModifiedBy>
  <cp:revision>253</cp:revision>
  <cp:lastPrinted>2023-03-03T06:31:37Z</cp:lastPrinted>
  <dcterms:created xsi:type="dcterms:W3CDTF">2022-11-10T06:32:51Z</dcterms:created>
  <dcterms:modified xsi:type="dcterms:W3CDTF">2023-03-17T05:55:03Z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0x0101009948906A5B9BC94CB39CCC7F103327A8</vt:lpwstr>
  </property>
</Properties>
</file>