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832" r:id="rId4"/>
    <p:sldId id="260" r:id="rId5"/>
    <p:sldId id="257" r:id="rId6"/>
    <p:sldId id="258" r:id="rId7"/>
    <p:sldId id="259" r:id="rId8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DEB"/>
    <a:srgbClr val="74AA9A"/>
    <a:srgbClr val="4472C4"/>
    <a:srgbClr val="5A6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60"/>
  </p:normalViewPr>
  <p:slideViewPr>
    <p:cSldViewPr snapToGrid="0">
      <p:cViewPr varScale="1">
        <p:scale>
          <a:sx n="77" d="100"/>
          <a:sy n="77" d="100"/>
        </p:scale>
        <p:origin x="3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EB7E8-E299-4C1D-910A-C5641CE8CC67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3CE83-03B9-4C16-8CA2-091939F4E7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587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b="0" i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2D18C2-4AC6-4376-8D84-F3659EEE3AD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63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13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50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616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246" b="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164E3B-6A4B-43E5-B3F3-000A874E3E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5955" y="1139162"/>
            <a:ext cx="6519496" cy="265513"/>
          </a:xfrm>
        </p:spPr>
        <p:txBody>
          <a:bodyPr>
            <a:spAutoFit/>
          </a:bodyPr>
          <a:lstStyle>
            <a:lvl1pPr>
              <a:defRPr sz="1108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A60DFA-DEDE-4D75-9DE2-D266B8EA3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30926" y="9487747"/>
            <a:ext cx="327074" cy="4182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7064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4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67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47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68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8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1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53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47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86E5-E34E-408E-AB51-63A97C9D58C6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事業計画書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954990" y="8580607"/>
            <a:ext cx="5339208" cy="675460"/>
          </a:xfrm>
          <a:prstGeom prst="rect">
            <a:avLst/>
          </a:prstGeom>
          <a:solidFill>
            <a:srgbClr val="E3EDE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20AE1B0-00F2-471F-823D-73CDDBE31786}"/>
              </a:ext>
            </a:extLst>
          </p:cNvPr>
          <p:cNvSpPr txBox="1"/>
          <p:nvPr/>
        </p:nvSpPr>
        <p:spPr>
          <a:xfrm>
            <a:off x="961291" y="8422784"/>
            <a:ext cx="684408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6882A65-E648-4F2A-A4F1-359CD0E8E763}"/>
              </a:ext>
            </a:extLst>
          </p:cNvPr>
          <p:cNvSpPr txBox="1"/>
          <p:nvPr/>
        </p:nvSpPr>
        <p:spPr>
          <a:xfrm>
            <a:off x="2627217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13913B6-71D2-4BB9-BD56-2B3DD7E1C25E}"/>
              </a:ext>
            </a:extLst>
          </p:cNvPr>
          <p:cNvSpPr txBox="1"/>
          <p:nvPr/>
        </p:nvSpPr>
        <p:spPr>
          <a:xfrm>
            <a:off x="3460180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076F998-661C-4C64-B200-F4D01D428F3D}"/>
              </a:ext>
            </a:extLst>
          </p:cNvPr>
          <p:cNvSpPr txBox="1"/>
          <p:nvPr/>
        </p:nvSpPr>
        <p:spPr>
          <a:xfrm>
            <a:off x="4293143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BB6CEBE-D41E-4E02-A2F8-D7CF6F9A006F}"/>
              </a:ext>
            </a:extLst>
          </p:cNvPr>
          <p:cNvSpPr txBox="1"/>
          <p:nvPr/>
        </p:nvSpPr>
        <p:spPr>
          <a:xfrm>
            <a:off x="5126106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10D4B5D-1D8B-40E0-B8FE-39121E026440}"/>
              </a:ext>
            </a:extLst>
          </p:cNvPr>
          <p:cNvSpPr txBox="1"/>
          <p:nvPr/>
        </p:nvSpPr>
        <p:spPr>
          <a:xfrm>
            <a:off x="5959070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D40CFBF0-11B9-45F6-A4D1-C6C5A2CFE998}"/>
              </a:ext>
            </a:extLst>
          </p:cNvPr>
          <p:cNvSpPr txBox="1"/>
          <p:nvPr/>
        </p:nvSpPr>
        <p:spPr>
          <a:xfrm>
            <a:off x="1794254" y="842278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A3854767-DD6D-4796-A4E9-61D4C28DDC41}"/>
              </a:ext>
            </a:extLst>
          </p:cNvPr>
          <p:cNvGrpSpPr/>
          <p:nvPr/>
        </p:nvGrpSpPr>
        <p:grpSpPr>
          <a:xfrm>
            <a:off x="1786847" y="8588036"/>
            <a:ext cx="4164816" cy="668031"/>
            <a:chOff x="2166793" y="3692173"/>
            <a:chExt cx="4164816" cy="2398129"/>
          </a:xfrm>
        </p:grpSpPr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F71E50BC-EE3A-4B49-B44E-91653A54AF42}"/>
                </a:ext>
              </a:extLst>
            </p:cNvPr>
            <p:cNvCxnSpPr>
              <a:cxnSpLocks/>
            </p:cNvCxnSpPr>
            <p:nvPr/>
          </p:nvCxnSpPr>
          <p:spPr>
            <a:xfrm>
              <a:off x="2166793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22B4AD9A-9074-4667-844C-A762F2804C00}"/>
                </a:ext>
              </a:extLst>
            </p:cNvPr>
            <p:cNvCxnSpPr>
              <a:cxnSpLocks/>
            </p:cNvCxnSpPr>
            <p:nvPr/>
          </p:nvCxnSpPr>
          <p:spPr>
            <a:xfrm>
              <a:off x="2999754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B673A871-4DD0-4282-A1B7-5B959E8C2C6C}"/>
                </a:ext>
              </a:extLst>
            </p:cNvPr>
            <p:cNvCxnSpPr>
              <a:cxnSpLocks/>
            </p:cNvCxnSpPr>
            <p:nvPr/>
          </p:nvCxnSpPr>
          <p:spPr>
            <a:xfrm>
              <a:off x="3847322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C39AC5A2-0001-4815-9510-3B74A3C4EE40}"/>
                </a:ext>
              </a:extLst>
            </p:cNvPr>
            <p:cNvCxnSpPr>
              <a:cxnSpLocks/>
            </p:cNvCxnSpPr>
            <p:nvPr/>
          </p:nvCxnSpPr>
          <p:spPr>
            <a:xfrm>
              <a:off x="4665682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61D55DF6-8722-4B96-9771-1990C1BCE671}"/>
                </a:ext>
              </a:extLst>
            </p:cNvPr>
            <p:cNvCxnSpPr>
              <a:cxnSpLocks/>
            </p:cNvCxnSpPr>
            <p:nvPr/>
          </p:nvCxnSpPr>
          <p:spPr>
            <a:xfrm>
              <a:off x="5514548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C49D6D2-962A-40E7-BF6E-862CC4291DF5}"/>
                </a:ext>
              </a:extLst>
            </p:cNvPr>
            <p:cNvCxnSpPr>
              <a:cxnSpLocks/>
            </p:cNvCxnSpPr>
            <p:nvPr/>
          </p:nvCxnSpPr>
          <p:spPr>
            <a:xfrm>
              <a:off x="6331609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矢印: 五方向 89">
            <a:extLst>
              <a:ext uri="{FF2B5EF4-FFF2-40B4-BE49-F238E27FC236}">
                <a16:creationId xmlns:a16="http://schemas.microsoft.com/office/drawing/2014/main" id="{A1AF33C1-C5DA-4F0A-9872-1614DCF7F77B}"/>
              </a:ext>
            </a:extLst>
          </p:cNvPr>
          <p:cNvSpPr/>
          <p:nvPr/>
        </p:nvSpPr>
        <p:spPr>
          <a:xfrm>
            <a:off x="958941" y="8597917"/>
            <a:ext cx="658774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/>
              <a:ea typeface="游ゴシック Medium"/>
              <a:cs typeface="+mn-cs"/>
            </a:endParaRPr>
          </a:p>
        </p:txBody>
      </p:sp>
      <p:sp>
        <p:nvSpPr>
          <p:cNvPr id="54" name="矢印: 五方向 92">
            <a:extLst>
              <a:ext uri="{FF2B5EF4-FFF2-40B4-BE49-F238E27FC236}">
                <a16:creationId xmlns:a16="http://schemas.microsoft.com/office/drawing/2014/main" id="{5CB2D1EB-909A-4C13-8CC0-DED82E618521}"/>
              </a:ext>
            </a:extLst>
          </p:cNvPr>
          <p:cNvSpPr/>
          <p:nvPr/>
        </p:nvSpPr>
        <p:spPr>
          <a:xfrm>
            <a:off x="1645699" y="8597917"/>
            <a:ext cx="735567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5" name="矢印: 五方向 99">
            <a:extLst>
              <a:ext uri="{FF2B5EF4-FFF2-40B4-BE49-F238E27FC236}">
                <a16:creationId xmlns:a16="http://schemas.microsoft.com/office/drawing/2014/main" id="{94779F19-1692-4BAF-89E2-E53AE7498D60}"/>
              </a:ext>
            </a:extLst>
          </p:cNvPr>
          <p:cNvSpPr/>
          <p:nvPr/>
        </p:nvSpPr>
        <p:spPr>
          <a:xfrm>
            <a:off x="2034918" y="8735463"/>
            <a:ext cx="142291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6" name="矢印: 五方向 100">
            <a:extLst>
              <a:ext uri="{FF2B5EF4-FFF2-40B4-BE49-F238E27FC236}">
                <a16:creationId xmlns:a16="http://schemas.microsoft.com/office/drawing/2014/main" id="{42EACE34-A0EB-4E9D-BC15-58FD34396926}"/>
              </a:ext>
            </a:extLst>
          </p:cNvPr>
          <p:cNvSpPr/>
          <p:nvPr/>
        </p:nvSpPr>
        <p:spPr>
          <a:xfrm>
            <a:off x="3117519" y="8857673"/>
            <a:ext cx="441819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7" name="矢印: 五方向 101">
            <a:extLst>
              <a:ext uri="{FF2B5EF4-FFF2-40B4-BE49-F238E27FC236}">
                <a16:creationId xmlns:a16="http://schemas.microsoft.com/office/drawing/2014/main" id="{E3B082A1-315D-4052-9DDF-391CFF0E630E}"/>
              </a:ext>
            </a:extLst>
          </p:cNvPr>
          <p:cNvSpPr/>
          <p:nvPr/>
        </p:nvSpPr>
        <p:spPr>
          <a:xfrm>
            <a:off x="3559338" y="8857673"/>
            <a:ext cx="1643612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8" name="矢印: 五方向 102">
            <a:extLst>
              <a:ext uri="{FF2B5EF4-FFF2-40B4-BE49-F238E27FC236}">
                <a16:creationId xmlns:a16="http://schemas.microsoft.com/office/drawing/2014/main" id="{C7FC2B20-921E-4218-9A27-54091DB79733}"/>
              </a:ext>
            </a:extLst>
          </p:cNvPr>
          <p:cNvSpPr/>
          <p:nvPr/>
        </p:nvSpPr>
        <p:spPr>
          <a:xfrm>
            <a:off x="3559338" y="8983979"/>
            <a:ext cx="1643612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9" name="矢印: 五方向 103">
            <a:extLst>
              <a:ext uri="{FF2B5EF4-FFF2-40B4-BE49-F238E27FC236}">
                <a16:creationId xmlns:a16="http://schemas.microsoft.com/office/drawing/2014/main" id="{DFFB18BA-387E-433C-8502-726129168329}"/>
              </a:ext>
            </a:extLst>
          </p:cNvPr>
          <p:cNvSpPr/>
          <p:nvPr/>
        </p:nvSpPr>
        <p:spPr>
          <a:xfrm>
            <a:off x="4313107" y="9110256"/>
            <a:ext cx="1260366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0" name="矢印: 五方向 104">
            <a:extLst>
              <a:ext uri="{FF2B5EF4-FFF2-40B4-BE49-F238E27FC236}">
                <a16:creationId xmlns:a16="http://schemas.microsoft.com/office/drawing/2014/main" id="{C0B68B38-8D9F-47C5-8D4E-AA43924A7395}"/>
              </a:ext>
            </a:extLst>
          </p:cNvPr>
          <p:cNvSpPr/>
          <p:nvPr/>
        </p:nvSpPr>
        <p:spPr>
          <a:xfrm>
            <a:off x="5573472" y="9110256"/>
            <a:ext cx="32385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1" name="矢印: 五方向 106">
            <a:extLst>
              <a:ext uri="{FF2B5EF4-FFF2-40B4-BE49-F238E27FC236}">
                <a16:creationId xmlns:a16="http://schemas.microsoft.com/office/drawing/2014/main" id="{422E05CD-59B9-406B-86F7-DEEED6F58ACC}"/>
              </a:ext>
            </a:extLst>
          </p:cNvPr>
          <p:cNvSpPr/>
          <p:nvPr/>
        </p:nvSpPr>
        <p:spPr>
          <a:xfrm>
            <a:off x="5957957" y="9110256"/>
            <a:ext cx="32385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3"/>
            <a:ext cx="6595664" cy="1073697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背景・目的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D2D1C21-C090-F251-F8A0-CF9903AC6A59}"/>
              </a:ext>
            </a:extLst>
          </p:cNvPr>
          <p:cNvSpPr/>
          <p:nvPr/>
        </p:nvSpPr>
        <p:spPr>
          <a:xfrm>
            <a:off x="126081" y="1972760"/>
            <a:ext cx="6595664" cy="1456240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テキスト ボックス 61">
            <a:extLst>
              <a:ext uri="{FF2B5EF4-FFF2-40B4-BE49-F238E27FC236}">
                <a16:creationId xmlns:a16="http://schemas.microsoft.com/office/drawing/2014/main" id="{53E1D060-37DF-BB28-2C5C-ACCD95B1D5FB}"/>
              </a:ext>
            </a:extLst>
          </p:cNvPr>
          <p:cNvSpPr txBox="1"/>
          <p:nvPr/>
        </p:nvSpPr>
        <p:spPr>
          <a:xfrm>
            <a:off x="124331" y="1970637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対象者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F4087D-1B15-831C-A913-B89EBBD3D7EF}"/>
              </a:ext>
            </a:extLst>
          </p:cNvPr>
          <p:cNvSpPr/>
          <p:nvPr/>
        </p:nvSpPr>
        <p:spPr>
          <a:xfrm>
            <a:off x="126081" y="3573595"/>
            <a:ext cx="3177874" cy="1533071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テキスト ボックス 61">
            <a:extLst>
              <a:ext uri="{FF2B5EF4-FFF2-40B4-BE49-F238E27FC236}">
                <a16:creationId xmlns:a16="http://schemas.microsoft.com/office/drawing/2014/main" id="{4539A995-AC46-7C52-59F4-4A4EEAD8CB76}"/>
              </a:ext>
            </a:extLst>
          </p:cNvPr>
          <p:cNvSpPr txBox="1"/>
          <p:nvPr/>
        </p:nvSpPr>
        <p:spPr>
          <a:xfrm>
            <a:off x="124331" y="3571472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支援内容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165B963-FE21-EE4C-3E49-FD27E51FAE4C}"/>
              </a:ext>
            </a:extLst>
          </p:cNvPr>
          <p:cNvSpPr/>
          <p:nvPr/>
        </p:nvSpPr>
        <p:spPr>
          <a:xfrm>
            <a:off x="3541872" y="3573595"/>
            <a:ext cx="3177874" cy="1533071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テキスト ボックス 61">
            <a:extLst>
              <a:ext uri="{FF2B5EF4-FFF2-40B4-BE49-F238E27FC236}">
                <a16:creationId xmlns:a16="http://schemas.microsoft.com/office/drawing/2014/main" id="{0D7608F1-E8E4-A425-EACD-B7C7D3CFFE3A}"/>
              </a:ext>
            </a:extLst>
          </p:cNvPr>
          <p:cNvSpPr txBox="1"/>
          <p:nvPr/>
        </p:nvSpPr>
        <p:spPr>
          <a:xfrm>
            <a:off x="3540122" y="3571472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支援方法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9B09A9-1673-AFBA-2578-AC8282718304}"/>
              </a:ext>
            </a:extLst>
          </p:cNvPr>
          <p:cNvSpPr/>
          <p:nvPr/>
        </p:nvSpPr>
        <p:spPr>
          <a:xfrm>
            <a:off x="126081" y="5213074"/>
            <a:ext cx="6595664" cy="1380928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テキスト ボックス 61">
            <a:extLst>
              <a:ext uri="{FF2B5EF4-FFF2-40B4-BE49-F238E27FC236}">
                <a16:creationId xmlns:a16="http://schemas.microsoft.com/office/drawing/2014/main" id="{BBAA93A7-2413-0488-46F5-7550739C6755}"/>
              </a:ext>
            </a:extLst>
          </p:cNvPr>
          <p:cNvSpPr txBox="1"/>
          <p:nvPr/>
        </p:nvSpPr>
        <p:spPr>
          <a:xfrm>
            <a:off x="124331" y="5210951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推進方法</a:t>
            </a:r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23052FF1-96A9-70BD-1DD5-DEB6C196FED9}"/>
              </a:ext>
            </a:extLst>
          </p:cNvPr>
          <p:cNvSpPr/>
          <p:nvPr/>
        </p:nvSpPr>
        <p:spPr>
          <a:xfrm rot="5400000">
            <a:off x="3352225" y="4334178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70CFDBE-50F1-7DF9-61E5-045149D5F637}"/>
              </a:ext>
            </a:extLst>
          </p:cNvPr>
          <p:cNvSpPr/>
          <p:nvPr/>
        </p:nvSpPr>
        <p:spPr>
          <a:xfrm>
            <a:off x="126081" y="8141402"/>
            <a:ext cx="6595664" cy="1144254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テキスト ボックス 61">
            <a:extLst>
              <a:ext uri="{FF2B5EF4-FFF2-40B4-BE49-F238E27FC236}">
                <a16:creationId xmlns:a16="http://schemas.microsoft.com/office/drawing/2014/main" id="{DA2D0916-8F97-8C20-FA37-9B96BC0231E2}"/>
              </a:ext>
            </a:extLst>
          </p:cNvPr>
          <p:cNvSpPr txBox="1"/>
          <p:nvPr/>
        </p:nvSpPr>
        <p:spPr>
          <a:xfrm>
            <a:off x="124331" y="8139279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スケジュール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DB2F59A-0169-EBBC-3198-E76E1671DDE2}"/>
              </a:ext>
            </a:extLst>
          </p:cNvPr>
          <p:cNvSpPr/>
          <p:nvPr/>
        </p:nvSpPr>
        <p:spPr>
          <a:xfrm>
            <a:off x="126081" y="9334058"/>
            <a:ext cx="6595664" cy="46242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テキスト ボックス 61">
            <a:extLst>
              <a:ext uri="{FF2B5EF4-FFF2-40B4-BE49-F238E27FC236}">
                <a16:creationId xmlns:a16="http://schemas.microsoft.com/office/drawing/2014/main" id="{E1FA8476-46BE-9BAA-61BA-927C7953D10D}"/>
              </a:ext>
            </a:extLst>
          </p:cNvPr>
          <p:cNvSpPr txBox="1"/>
          <p:nvPr/>
        </p:nvSpPr>
        <p:spPr>
          <a:xfrm>
            <a:off x="124331" y="9334058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必要予算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6651943"/>
            <a:ext cx="3177874" cy="1380928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664982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成果と指標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5BA0172E-0464-CC99-2885-86886F23A68E}"/>
              </a:ext>
            </a:extLst>
          </p:cNvPr>
          <p:cNvSpPr/>
          <p:nvPr/>
        </p:nvSpPr>
        <p:spPr>
          <a:xfrm>
            <a:off x="3537169" y="6651943"/>
            <a:ext cx="3177874" cy="1380928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95" name="テキスト ボックス 61">
            <a:extLst>
              <a:ext uri="{FF2B5EF4-FFF2-40B4-BE49-F238E27FC236}">
                <a16:creationId xmlns:a16="http://schemas.microsoft.com/office/drawing/2014/main" id="{087F1DE0-34FE-D287-5665-ECE36CA3DCEB}"/>
              </a:ext>
            </a:extLst>
          </p:cNvPr>
          <p:cNvSpPr txBox="1"/>
          <p:nvPr/>
        </p:nvSpPr>
        <p:spPr>
          <a:xfrm>
            <a:off x="3535419" y="664982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想定リスクと対策</a:t>
            </a:r>
          </a:p>
        </p:txBody>
      </p:sp>
      <p:sp>
        <p:nvSpPr>
          <p:cNvPr id="96" name="矢印: 五方向 95">
            <a:extLst>
              <a:ext uri="{FF2B5EF4-FFF2-40B4-BE49-F238E27FC236}">
                <a16:creationId xmlns:a16="http://schemas.microsoft.com/office/drawing/2014/main" id="{722220CB-0ACB-A906-09CE-7280A4421637}"/>
              </a:ext>
            </a:extLst>
          </p:cNvPr>
          <p:cNvSpPr/>
          <p:nvPr/>
        </p:nvSpPr>
        <p:spPr>
          <a:xfrm>
            <a:off x="280799" y="5524447"/>
            <a:ext cx="1537230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ステップ①</a:t>
            </a:r>
          </a:p>
        </p:txBody>
      </p:sp>
      <p:sp>
        <p:nvSpPr>
          <p:cNvPr id="97" name="矢印: 五方向 96">
            <a:extLst>
              <a:ext uri="{FF2B5EF4-FFF2-40B4-BE49-F238E27FC236}">
                <a16:creationId xmlns:a16="http://schemas.microsoft.com/office/drawing/2014/main" id="{F06D8312-9A5D-CF70-0045-6099D062E42A}"/>
              </a:ext>
            </a:extLst>
          </p:cNvPr>
          <p:cNvSpPr/>
          <p:nvPr/>
        </p:nvSpPr>
        <p:spPr>
          <a:xfrm>
            <a:off x="1891770" y="5524447"/>
            <a:ext cx="1537230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ステップ②</a:t>
            </a:r>
          </a:p>
        </p:txBody>
      </p:sp>
      <p:sp>
        <p:nvSpPr>
          <p:cNvPr id="98" name="矢印: 五方向 97">
            <a:extLst>
              <a:ext uri="{FF2B5EF4-FFF2-40B4-BE49-F238E27FC236}">
                <a16:creationId xmlns:a16="http://schemas.microsoft.com/office/drawing/2014/main" id="{C6162409-24A6-990D-2569-50C3D41B5CFC}"/>
              </a:ext>
            </a:extLst>
          </p:cNvPr>
          <p:cNvSpPr/>
          <p:nvPr/>
        </p:nvSpPr>
        <p:spPr>
          <a:xfrm>
            <a:off x="3502741" y="5524447"/>
            <a:ext cx="1537230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ステップ③</a:t>
            </a:r>
          </a:p>
        </p:txBody>
      </p:sp>
      <p:sp>
        <p:nvSpPr>
          <p:cNvPr id="99" name="矢印: 五方向 98">
            <a:extLst>
              <a:ext uri="{FF2B5EF4-FFF2-40B4-BE49-F238E27FC236}">
                <a16:creationId xmlns:a16="http://schemas.microsoft.com/office/drawing/2014/main" id="{2218A1F1-51EC-7E29-3AAE-3C142DFEF039}"/>
              </a:ext>
            </a:extLst>
          </p:cNvPr>
          <p:cNvSpPr/>
          <p:nvPr/>
        </p:nvSpPr>
        <p:spPr>
          <a:xfrm>
            <a:off x="5113713" y="5524447"/>
            <a:ext cx="1537230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ステップ④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222260" y="6990989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事業の成果が</a:t>
            </a:r>
            <a:endParaRPr kumimoji="1"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わかるもの</a:t>
            </a:r>
          </a:p>
        </p:txBody>
      </p:sp>
      <p:sp>
        <p:nvSpPr>
          <p:cNvPr id="104" name="四角形: 角を丸くする 103">
            <a:extLst>
              <a:ext uri="{FF2B5EF4-FFF2-40B4-BE49-F238E27FC236}">
                <a16:creationId xmlns:a16="http://schemas.microsoft.com/office/drawing/2014/main" id="{BD171EA5-06B2-7D66-0A5E-63967AF7FB76}"/>
              </a:ext>
            </a:extLst>
          </p:cNvPr>
          <p:cNvSpPr/>
          <p:nvPr/>
        </p:nvSpPr>
        <p:spPr>
          <a:xfrm>
            <a:off x="1856556" y="6990989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成果を推し量る</a:t>
            </a:r>
            <a:endParaRPr kumimoji="1"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指標（</a:t>
            </a:r>
            <a:r>
              <a:rPr kumimoji="1" lang="en-US" altLang="ja-JP" sz="1000" b="1" dirty="0">
                <a:solidFill>
                  <a:schemeClr val="tx1"/>
                </a:solidFill>
              </a:rPr>
              <a:t>KGI/KPI</a:t>
            </a:r>
            <a:r>
              <a:rPr kumimoji="1" lang="ja-JP" altLang="en-US" sz="1000" b="1" dirty="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107" name="二等辺三角形 106">
            <a:extLst>
              <a:ext uri="{FF2B5EF4-FFF2-40B4-BE49-F238E27FC236}">
                <a16:creationId xmlns:a16="http://schemas.microsoft.com/office/drawing/2014/main" id="{8F2AE056-A31E-C80D-4E41-7D2FC7F000F4}"/>
              </a:ext>
            </a:extLst>
          </p:cNvPr>
          <p:cNvSpPr/>
          <p:nvPr/>
        </p:nvSpPr>
        <p:spPr>
          <a:xfrm rot="16200000">
            <a:off x="1566826" y="7475101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C8B0B2D3-FACE-71F7-C628-55BEE62CA7D3}"/>
              </a:ext>
            </a:extLst>
          </p:cNvPr>
          <p:cNvSpPr/>
          <p:nvPr/>
        </p:nvSpPr>
        <p:spPr>
          <a:xfrm>
            <a:off x="3630510" y="6990989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想定されるリスク</a:t>
            </a:r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254BBE96-86FF-421B-A044-25F6754944CD}"/>
              </a:ext>
            </a:extLst>
          </p:cNvPr>
          <p:cNvSpPr/>
          <p:nvPr/>
        </p:nvSpPr>
        <p:spPr>
          <a:xfrm>
            <a:off x="5264806" y="6990989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リスクへの対策案</a:t>
            </a:r>
          </a:p>
        </p:txBody>
      </p:sp>
      <p:sp>
        <p:nvSpPr>
          <p:cNvPr id="110" name="二等辺三角形 109">
            <a:extLst>
              <a:ext uri="{FF2B5EF4-FFF2-40B4-BE49-F238E27FC236}">
                <a16:creationId xmlns:a16="http://schemas.microsoft.com/office/drawing/2014/main" id="{4BDE35B2-8471-BA08-AF5C-0D0B7841C4FF}"/>
              </a:ext>
            </a:extLst>
          </p:cNvPr>
          <p:cNvSpPr/>
          <p:nvPr/>
        </p:nvSpPr>
        <p:spPr>
          <a:xfrm rot="5400000">
            <a:off x="5044387" y="7475101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二等辺三角形 110">
            <a:extLst>
              <a:ext uri="{FF2B5EF4-FFF2-40B4-BE49-F238E27FC236}">
                <a16:creationId xmlns:a16="http://schemas.microsoft.com/office/drawing/2014/main" id="{07CF9B57-51C5-019D-8E91-16B5101CF771}"/>
              </a:ext>
            </a:extLst>
          </p:cNvPr>
          <p:cNvSpPr/>
          <p:nvPr/>
        </p:nvSpPr>
        <p:spPr>
          <a:xfrm rot="5400000">
            <a:off x="1717919" y="7475101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6" name="矢印: 五方向 115">
            <a:extLst>
              <a:ext uri="{FF2B5EF4-FFF2-40B4-BE49-F238E27FC236}">
                <a16:creationId xmlns:a16="http://schemas.microsoft.com/office/drawing/2014/main" id="{7EBBBFCF-404C-4676-58E1-1D02C394C298}"/>
              </a:ext>
            </a:extLst>
          </p:cNvPr>
          <p:cNvSpPr/>
          <p:nvPr/>
        </p:nvSpPr>
        <p:spPr>
          <a:xfrm>
            <a:off x="280798" y="2296613"/>
            <a:ext cx="2057866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デジタルデバイドの分類</a:t>
            </a:r>
          </a:p>
        </p:txBody>
      </p:sp>
      <p:sp>
        <p:nvSpPr>
          <p:cNvPr id="117" name="矢印: 五方向 116">
            <a:extLst>
              <a:ext uri="{FF2B5EF4-FFF2-40B4-BE49-F238E27FC236}">
                <a16:creationId xmlns:a16="http://schemas.microsoft.com/office/drawing/2014/main" id="{95DE1D7D-5661-D3BB-33EB-49136C186C16}"/>
              </a:ext>
            </a:extLst>
          </p:cNvPr>
          <p:cNvSpPr/>
          <p:nvPr/>
        </p:nvSpPr>
        <p:spPr>
          <a:xfrm>
            <a:off x="2438443" y="2296613"/>
            <a:ext cx="2057866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対象者が抱える問題と支援方針</a:t>
            </a:r>
          </a:p>
        </p:txBody>
      </p:sp>
      <p:sp>
        <p:nvSpPr>
          <p:cNvPr id="118" name="矢印: 五方向 117">
            <a:extLst>
              <a:ext uri="{FF2B5EF4-FFF2-40B4-BE49-F238E27FC236}">
                <a16:creationId xmlns:a16="http://schemas.microsoft.com/office/drawing/2014/main" id="{1D7569BB-5283-B2CC-75BE-0C3B730479B6}"/>
              </a:ext>
            </a:extLst>
          </p:cNvPr>
          <p:cNvSpPr/>
          <p:nvPr/>
        </p:nvSpPr>
        <p:spPr>
          <a:xfrm>
            <a:off x="4593056" y="2296613"/>
            <a:ext cx="2057866" cy="253916"/>
          </a:xfrm>
          <a:prstGeom prst="homePlate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対象者の選定の観点</a:t>
            </a: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F544C614-29DC-8E34-4659-704D1141E4F9}"/>
              </a:ext>
            </a:extLst>
          </p:cNvPr>
          <p:cNvSpPr txBox="1"/>
          <p:nvPr/>
        </p:nvSpPr>
        <p:spPr>
          <a:xfrm>
            <a:off x="280797" y="2628979"/>
            <a:ext cx="2057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CD5601DA-845A-823A-F6D1-21152685A824}"/>
              </a:ext>
            </a:extLst>
          </p:cNvPr>
          <p:cNvSpPr txBox="1"/>
          <p:nvPr/>
        </p:nvSpPr>
        <p:spPr>
          <a:xfrm>
            <a:off x="2433034" y="2628979"/>
            <a:ext cx="2057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A4A7EA59-D98F-D7B0-3FEF-43BD6DFFA6C5}"/>
              </a:ext>
            </a:extLst>
          </p:cNvPr>
          <p:cNvSpPr txBox="1"/>
          <p:nvPr/>
        </p:nvSpPr>
        <p:spPr>
          <a:xfrm>
            <a:off x="4593056" y="2628979"/>
            <a:ext cx="2057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4077749B-0023-366D-C7A7-74FE915EF6C1}"/>
              </a:ext>
            </a:extLst>
          </p:cNvPr>
          <p:cNvSpPr txBox="1"/>
          <p:nvPr/>
        </p:nvSpPr>
        <p:spPr>
          <a:xfrm>
            <a:off x="280797" y="5834863"/>
            <a:ext cx="15544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DCF18D6E-A2C3-B619-0A72-F3188A1AF79C}"/>
              </a:ext>
            </a:extLst>
          </p:cNvPr>
          <p:cNvSpPr txBox="1"/>
          <p:nvPr/>
        </p:nvSpPr>
        <p:spPr>
          <a:xfrm>
            <a:off x="1887824" y="5834863"/>
            <a:ext cx="15544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</a:t>
            </a: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BDADF304-8D35-9B89-8C42-EE0B0C1AC0DF}"/>
              </a:ext>
            </a:extLst>
          </p:cNvPr>
          <p:cNvSpPr txBox="1"/>
          <p:nvPr/>
        </p:nvSpPr>
        <p:spPr>
          <a:xfrm>
            <a:off x="3494139" y="5834863"/>
            <a:ext cx="15544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1B6F517B-13AF-606C-E9DC-5C2A2F280721}"/>
              </a:ext>
            </a:extLst>
          </p:cNvPr>
          <p:cNvSpPr txBox="1"/>
          <p:nvPr/>
        </p:nvSpPr>
        <p:spPr>
          <a:xfrm>
            <a:off x="5100454" y="5834863"/>
            <a:ext cx="15544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9FB209E0-3792-A1AA-9EAD-5E06A55A4CE9}"/>
              </a:ext>
            </a:extLst>
          </p:cNvPr>
          <p:cNvSpPr txBox="1"/>
          <p:nvPr/>
        </p:nvSpPr>
        <p:spPr>
          <a:xfrm>
            <a:off x="232414" y="3947736"/>
            <a:ext cx="297827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endParaRPr kumimoji="1" lang="en-US" altLang="ja-JP" sz="1100" dirty="0"/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0B817E21-59A4-E1D6-96A0-19FC4F99E98D}"/>
              </a:ext>
            </a:extLst>
          </p:cNvPr>
          <p:cNvSpPr txBox="1"/>
          <p:nvPr/>
        </p:nvSpPr>
        <p:spPr>
          <a:xfrm>
            <a:off x="3611319" y="3947736"/>
            <a:ext cx="297827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endParaRPr kumimoji="1" lang="en-US" altLang="ja-JP" sz="1100" dirty="0"/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075021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FE76591D-C5F7-AB6F-0DC8-D3A771EDF5CA}"/>
              </a:ext>
            </a:extLst>
          </p:cNvPr>
          <p:cNvSpPr txBox="1"/>
          <p:nvPr/>
        </p:nvSpPr>
        <p:spPr>
          <a:xfrm>
            <a:off x="1700730" y="9356283"/>
            <a:ext cx="48888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75342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実施計画書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954990" y="3155702"/>
            <a:ext cx="5339208" cy="675460"/>
          </a:xfrm>
          <a:prstGeom prst="rect">
            <a:avLst/>
          </a:prstGeom>
          <a:solidFill>
            <a:srgbClr val="E3EDE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20AE1B0-00F2-471F-823D-73CDDBE31786}"/>
              </a:ext>
            </a:extLst>
          </p:cNvPr>
          <p:cNvSpPr txBox="1"/>
          <p:nvPr/>
        </p:nvSpPr>
        <p:spPr>
          <a:xfrm>
            <a:off x="961291" y="2997879"/>
            <a:ext cx="684408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6882A65-E648-4F2A-A4F1-359CD0E8E763}"/>
              </a:ext>
            </a:extLst>
          </p:cNvPr>
          <p:cNvSpPr txBox="1"/>
          <p:nvPr/>
        </p:nvSpPr>
        <p:spPr>
          <a:xfrm>
            <a:off x="2627217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13913B6-71D2-4BB9-BD56-2B3DD7E1C25E}"/>
              </a:ext>
            </a:extLst>
          </p:cNvPr>
          <p:cNvSpPr txBox="1"/>
          <p:nvPr/>
        </p:nvSpPr>
        <p:spPr>
          <a:xfrm>
            <a:off x="3460180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076F998-661C-4C64-B200-F4D01D428F3D}"/>
              </a:ext>
            </a:extLst>
          </p:cNvPr>
          <p:cNvSpPr txBox="1"/>
          <p:nvPr/>
        </p:nvSpPr>
        <p:spPr>
          <a:xfrm>
            <a:off x="4293143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BB6CEBE-D41E-4E02-A2F8-D7CF6F9A006F}"/>
              </a:ext>
            </a:extLst>
          </p:cNvPr>
          <p:cNvSpPr txBox="1"/>
          <p:nvPr/>
        </p:nvSpPr>
        <p:spPr>
          <a:xfrm>
            <a:off x="5126106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10D4B5D-1D8B-40E0-B8FE-39121E026440}"/>
              </a:ext>
            </a:extLst>
          </p:cNvPr>
          <p:cNvSpPr txBox="1"/>
          <p:nvPr/>
        </p:nvSpPr>
        <p:spPr>
          <a:xfrm>
            <a:off x="5959070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D40CFBF0-11B9-45F6-A4D1-C6C5A2CFE998}"/>
              </a:ext>
            </a:extLst>
          </p:cNvPr>
          <p:cNvSpPr txBox="1"/>
          <p:nvPr/>
        </p:nvSpPr>
        <p:spPr>
          <a:xfrm>
            <a:off x="1794254" y="2997879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〇</a:t>
            </a:r>
            <a:r>
              <a:rPr kumimoji="1" lang="ja-JP" altLang="en-US" sz="6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A3854767-DD6D-4796-A4E9-61D4C28DDC41}"/>
              </a:ext>
            </a:extLst>
          </p:cNvPr>
          <p:cNvGrpSpPr/>
          <p:nvPr/>
        </p:nvGrpSpPr>
        <p:grpSpPr>
          <a:xfrm>
            <a:off x="1786847" y="3163131"/>
            <a:ext cx="4164816" cy="668031"/>
            <a:chOff x="2166793" y="3692173"/>
            <a:chExt cx="4164816" cy="2398129"/>
          </a:xfrm>
        </p:grpSpPr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F71E50BC-EE3A-4B49-B44E-91653A54AF42}"/>
                </a:ext>
              </a:extLst>
            </p:cNvPr>
            <p:cNvCxnSpPr>
              <a:cxnSpLocks/>
            </p:cNvCxnSpPr>
            <p:nvPr/>
          </p:nvCxnSpPr>
          <p:spPr>
            <a:xfrm>
              <a:off x="2166793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22B4AD9A-9074-4667-844C-A762F2804C00}"/>
                </a:ext>
              </a:extLst>
            </p:cNvPr>
            <p:cNvCxnSpPr>
              <a:cxnSpLocks/>
            </p:cNvCxnSpPr>
            <p:nvPr/>
          </p:nvCxnSpPr>
          <p:spPr>
            <a:xfrm>
              <a:off x="2999754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B673A871-4DD0-4282-A1B7-5B959E8C2C6C}"/>
                </a:ext>
              </a:extLst>
            </p:cNvPr>
            <p:cNvCxnSpPr>
              <a:cxnSpLocks/>
            </p:cNvCxnSpPr>
            <p:nvPr/>
          </p:nvCxnSpPr>
          <p:spPr>
            <a:xfrm>
              <a:off x="3847322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C39AC5A2-0001-4815-9510-3B74A3C4EE40}"/>
                </a:ext>
              </a:extLst>
            </p:cNvPr>
            <p:cNvCxnSpPr>
              <a:cxnSpLocks/>
            </p:cNvCxnSpPr>
            <p:nvPr/>
          </p:nvCxnSpPr>
          <p:spPr>
            <a:xfrm>
              <a:off x="4665682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61D55DF6-8722-4B96-9771-1990C1BCE671}"/>
                </a:ext>
              </a:extLst>
            </p:cNvPr>
            <p:cNvCxnSpPr>
              <a:cxnSpLocks/>
            </p:cNvCxnSpPr>
            <p:nvPr/>
          </p:nvCxnSpPr>
          <p:spPr>
            <a:xfrm>
              <a:off x="5514548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C49D6D2-962A-40E7-BF6E-862CC4291DF5}"/>
                </a:ext>
              </a:extLst>
            </p:cNvPr>
            <p:cNvCxnSpPr>
              <a:cxnSpLocks/>
            </p:cNvCxnSpPr>
            <p:nvPr/>
          </p:nvCxnSpPr>
          <p:spPr>
            <a:xfrm>
              <a:off x="6331609" y="3692173"/>
              <a:ext cx="0" cy="2398129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矢印: 五方向 89">
            <a:extLst>
              <a:ext uri="{FF2B5EF4-FFF2-40B4-BE49-F238E27FC236}">
                <a16:creationId xmlns:a16="http://schemas.microsoft.com/office/drawing/2014/main" id="{A1AF33C1-C5DA-4F0A-9872-1614DCF7F77B}"/>
              </a:ext>
            </a:extLst>
          </p:cNvPr>
          <p:cNvSpPr/>
          <p:nvPr/>
        </p:nvSpPr>
        <p:spPr>
          <a:xfrm>
            <a:off x="958941" y="3173012"/>
            <a:ext cx="658774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/>
              <a:ea typeface="游ゴシック Medium"/>
              <a:cs typeface="+mn-cs"/>
            </a:endParaRPr>
          </a:p>
        </p:txBody>
      </p:sp>
      <p:sp>
        <p:nvSpPr>
          <p:cNvPr id="54" name="矢印: 五方向 92">
            <a:extLst>
              <a:ext uri="{FF2B5EF4-FFF2-40B4-BE49-F238E27FC236}">
                <a16:creationId xmlns:a16="http://schemas.microsoft.com/office/drawing/2014/main" id="{5CB2D1EB-909A-4C13-8CC0-DED82E618521}"/>
              </a:ext>
            </a:extLst>
          </p:cNvPr>
          <p:cNvSpPr/>
          <p:nvPr/>
        </p:nvSpPr>
        <p:spPr>
          <a:xfrm>
            <a:off x="1645699" y="3173012"/>
            <a:ext cx="735567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5" name="矢印: 五方向 99">
            <a:extLst>
              <a:ext uri="{FF2B5EF4-FFF2-40B4-BE49-F238E27FC236}">
                <a16:creationId xmlns:a16="http://schemas.microsoft.com/office/drawing/2014/main" id="{94779F19-1692-4BAF-89E2-E53AE7498D60}"/>
              </a:ext>
            </a:extLst>
          </p:cNvPr>
          <p:cNvSpPr/>
          <p:nvPr/>
        </p:nvSpPr>
        <p:spPr>
          <a:xfrm>
            <a:off x="2034918" y="3310558"/>
            <a:ext cx="142291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6" name="矢印: 五方向 100">
            <a:extLst>
              <a:ext uri="{FF2B5EF4-FFF2-40B4-BE49-F238E27FC236}">
                <a16:creationId xmlns:a16="http://schemas.microsoft.com/office/drawing/2014/main" id="{42EACE34-A0EB-4E9D-BC15-58FD34396926}"/>
              </a:ext>
            </a:extLst>
          </p:cNvPr>
          <p:cNvSpPr/>
          <p:nvPr/>
        </p:nvSpPr>
        <p:spPr>
          <a:xfrm>
            <a:off x="3117519" y="3432768"/>
            <a:ext cx="441819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7" name="矢印: 五方向 101">
            <a:extLst>
              <a:ext uri="{FF2B5EF4-FFF2-40B4-BE49-F238E27FC236}">
                <a16:creationId xmlns:a16="http://schemas.microsoft.com/office/drawing/2014/main" id="{E3B082A1-315D-4052-9DDF-391CFF0E630E}"/>
              </a:ext>
            </a:extLst>
          </p:cNvPr>
          <p:cNvSpPr/>
          <p:nvPr/>
        </p:nvSpPr>
        <p:spPr>
          <a:xfrm>
            <a:off x="3559338" y="3432768"/>
            <a:ext cx="1643612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8" name="矢印: 五方向 102">
            <a:extLst>
              <a:ext uri="{FF2B5EF4-FFF2-40B4-BE49-F238E27FC236}">
                <a16:creationId xmlns:a16="http://schemas.microsoft.com/office/drawing/2014/main" id="{C7FC2B20-921E-4218-9A27-54091DB79733}"/>
              </a:ext>
            </a:extLst>
          </p:cNvPr>
          <p:cNvSpPr/>
          <p:nvPr/>
        </p:nvSpPr>
        <p:spPr>
          <a:xfrm>
            <a:off x="3559338" y="3559074"/>
            <a:ext cx="1643612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59" name="矢印: 五方向 103">
            <a:extLst>
              <a:ext uri="{FF2B5EF4-FFF2-40B4-BE49-F238E27FC236}">
                <a16:creationId xmlns:a16="http://schemas.microsoft.com/office/drawing/2014/main" id="{DFFB18BA-387E-433C-8502-726129168329}"/>
              </a:ext>
            </a:extLst>
          </p:cNvPr>
          <p:cNvSpPr/>
          <p:nvPr/>
        </p:nvSpPr>
        <p:spPr>
          <a:xfrm>
            <a:off x="4313107" y="3685351"/>
            <a:ext cx="1260366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0" name="矢印: 五方向 104">
            <a:extLst>
              <a:ext uri="{FF2B5EF4-FFF2-40B4-BE49-F238E27FC236}">
                <a16:creationId xmlns:a16="http://schemas.microsoft.com/office/drawing/2014/main" id="{C0B68B38-8D9F-47C5-8D4E-AA43924A7395}"/>
              </a:ext>
            </a:extLst>
          </p:cNvPr>
          <p:cNvSpPr/>
          <p:nvPr/>
        </p:nvSpPr>
        <p:spPr>
          <a:xfrm>
            <a:off x="5573472" y="3685351"/>
            <a:ext cx="32385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61" name="矢印: 五方向 106">
            <a:extLst>
              <a:ext uri="{FF2B5EF4-FFF2-40B4-BE49-F238E27FC236}">
                <a16:creationId xmlns:a16="http://schemas.microsoft.com/office/drawing/2014/main" id="{422E05CD-59B9-406B-86F7-DEEED6F58ACC}"/>
              </a:ext>
            </a:extLst>
          </p:cNvPr>
          <p:cNvSpPr/>
          <p:nvPr/>
        </p:nvSpPr>
        <p:spPr>
          <a:xfrm>
            <a:off x="5957957" y="3685351"/>
            <a:ext cx="323851" cy="115953"/>
          </a:xfrm>
          <a:prstGeom prst="homePlate">
            <a:avLst/>
          </a:prstGeom>
          <a:solidFill>
            <a:srgbClr val="74AA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endParaRPr kumimoji="1" lang="ja-JP" altLang="en-US" sz="1050" kern="0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3"/>
            <a:ext cx="6595664" cy="1831189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ゴール設定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9B09A9-1673-AFBA-2578-AC8282718304}"/>
              </a:ext>
            </a:extLst>
          </p:cNvPr>
          <p:cNvSpPr/>
          <p:nvPr/>
        </p:nvSpPr>
        <p:spPr>
          <a:xfrm>
            <a:off x="126081" y="3952461"/>
            <a:ext cx="6595664" cy="2026581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テキスト ボックス 61">
            <a:extLst>
              <a:ext uri="{FF2B5EF4-FFF2-40B4-BE49-F238E27FC236}">
                <a16:creationId xmlns:a16="http://schemas.microsoft.com/office/drawing/2014/main" id="{BBAA93A7-2413-0488-46F5-7550739C6755}"/>
              </a:ext>
            </a:extLst>
          </p:cNvPr>
          <p:cNvSpPr txBox="1"/>
          <p:nvPr/>
        </p:nvSpPr>
        <p:spPr>
          <a:xfrm>
            <a:off x="124331" y="3950339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実施体制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70CFDBE-50F1-7DF9-61E5-045149D5F637}"/>
              </a:ext>
            </a:extLst>
          </p:cNvPr>
          <p:cNvSpPr/>
          <p:nvPr/>
        </p:nvSpPr>
        <p:spPr>
          <a:xfrm>
            <a:off x="126081" y="2716497"/>
            <a:ext cx="6595664" cy="1144254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テキスト ボックス 61">
            <a:extLst>
              <a:ext uri="{FF2B5EF4-FFF2-40B4-BE49-F238E27FC236}">
                <a16:creationId xmlns:a16="http://schemas.microsoft.com/office/drawing/2014/main" id="{DA2D0916-8F97-8C20-FA37-9B96BC0231E2}"/>
              </a:ext>
            </a:extLst>
          </p:cNvPr>
          <p:cNvSpPr txBox="1"/>
          <p:nvPr/>
        </p:nvSpPr>
        <p:spPr>
          <a:xfrm>
            <a:off x="124331" y="2714374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スケジュール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6077631"/>
            <a:ext cx="6607588" cy="3690946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6075508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プログラム詳細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3342383" y="9078472"/>
            <a:ext cx="3271662" cy="591618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実施に必要な機材や準備物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BC83081-FD45-8331-6C78-9553EBFFA58A}"/>
              </a:ext>
            </a:extLst>
          </p:cNvPr>
          <p:cNvSpPr/>
          <p:nvPr/>
        </p:nvSpPr>
        <p:spPr>
          <a:xfrm>
            <a:off x="740349" y="4548487"/>
            <a:ext cx="1881313" cy="277739"/>
          </a:xfrm>
          <a:prstGeom prst="rect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60FBEE1-D8E3-EDAC-2902-624AE9E526F0}"/>
              </a:ext>
            </a:extLst>
          </p:cNvPr>
          <p:cNvSpPr/>
          <p:nvPr/>
        </p:nvSpPr>
        <p:spPr>
          <a:xfrm>
            <a:off x="737430" y="5062657"/>
            <a:ext cx="813133" cy="283206"/>
          </a:xfrm>
          <a:prstGeom prst="rect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B3BC7E49-C54A-7B78-AFAF-4B64774CA80C}"/>
              </a:ext>
            </a:extLst>
          </p:cNvPr>
          <p:cNvSpPr/>
          <p:nvPr/>
        </p:nvSpPr>
        <p:spPr>
          <a:xfrm>
            <a:off x="1805611" y="5063501"/>
            <a:ext cx="813133" cy="283206"/>
          </a:xfrm>
          <a:prstGeom prst="rect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37" name="四角形: 角を丸くする 136">
            <a:extLst>
              <a:ext uri="{FF2B5EF4-FFF2-40B4-BE49-F238E27FC236}">
                <a16:creationId xmlns:a16="http://schemas.microsoft.com/office/drawing/2014/main" id="{7F2FB040-BFC4-B871-5AF3-05A48DBCA436}"/>
              </a:ext>
            </a:extLst>
          </p:cNvPr>
          <p:cNvSpPr/>
          <p:nvPr/>
        </p:nvSpPr>
        <p:spPr>
          <a:xfrm>
            <a:off x="222260" y="1181374"/>
            <a:ext cx="2057866" cy="1360352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あるべき姿（ゴール）</a:t>
            </a:r>
          </a:p>
        </p:txBody>
      </p:sp>
      <p:sp>
        <p:nvSpPr>
          <p:cNvPr id="147" name="四角形: 角を丸くする 146">
            <a:extLst>
              <a:ext uri="{FF2B5EF4-FFF2-40B4-BE49-F238E27FC236}">
                <a16:creationId xmlns:a16="http://schemas.microsoft.com/office/drawing/2014/main" id="{BFA6AF46-7EC4-91C3-6491-0A306CDE12B5}"/>
              </a:ext>
            </a:extLst>
          </p:cNvPr>
          <p:cNvSpPr/>
          <p:nvPr/>
        </p:nvSpPr>
        <p:spPr>
          <a:xfrm>
            <a:off x="2394980" y="1181374"/>
            <a:ext cx="2057866" cy="1360352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現状の問題</a:t>
            </a:r>
          </a:p>
        </p:txBody>
      </p:sp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6E146FEE-B8BE-D1D6-C16B-45923F77826A}"/>
              </a:ext>
            </a:extLst>
          </p:cNvPr>
          <p:cNvSpPr/>
          <p:nvPr/>
        </p:nvSpPr>
        <p:spPr>
          <a:xfrm>
            <a:off x="4561068" y="1181374"/>
            <a:ext cx="2057866" cy="1360352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現状の問題を</a:t>
            </a:r>
            <a:endParaRPr kumimoji="1"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解決するための課題</a:t>
            </a: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14A96DAF-AEC2-2601-CFD7-B95AD6BE223A}"/>
              </a:ext>
            </a:extLst>
          </p:cNvPr>
          <p:cNvSpPr/>
          <p:nvPr/>
        </p:nvSpPr>
        <p:spPr>
          <a:xfrm>
            <a:off x="737431" y="5562103"/>
            <a:ext cx="328038" cy="366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9B7CCB27-BD2F-258F-9EAF-B439E4712786}"/>
              </a:ext>
            </a:extLst>
          </p:cNvPr>
          <p:cNvSpPr/>
          <p:nvPr/>
        </p:nvSpPr>
        <p:spPr>
          <a:xfrm>
            <a:off x="1222525" y="5562103"/>
            <a:ext cx="328038" cy="366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412D288C-CFB0-89DB-B8AF-ED410BCE983E}"/>
              </a:ext>
            </a:extLst>
          </p:cNvPr>
          <p:cNvSpPr/>
          <p:nvPr/>
        </p:nvSpPr>
        <p:spPr>
          <a:xfrm>
            <a:off x="1805611" y="5562103"/>
            <a:ext cx="328038" cy="366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2E7FFBF7-C818-E30C-CACB-046DDE249A6F}"/>
              </a:ext>
            </a:extLst>
          </p:cNvPr>
          <p:cNvSpPr/>
          <p:nvPr/>
        </p:nvSpPr>
        <p:spPr>
          <a:xfrm>
            <a:off x="2281600" y="5562103"/>
            <a:ext cx="328038" cy="366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8348795D-32AF-313C-757C-D7192E86C537}"/>
              </a:ext>
            </a:extLst>
          </p:cNvPr>
          <p:cNvSpPr/>
          <p:nvPr/>
        </p:nvSpPr>
        <p:spPr>
          <a:xfrm>
            <a:off x="2801956" y="5562103"/>
            <a:ext cx="328038" cy="366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cxnSp>
        <p:nvCxnSpPr>
          <p:cNvPr id="156" name="コネクタ: カギ線 155">
            <a:extLst>
              <a:ext uri="{FF2B5EF4-FFF2-40B4-BE49-F238E27FC236}">
                <a16:creationId xmlns:a16="http://schemas.microsoft.com/office/drawing/2014/main" id="{D8F6B002-9883-43BD-B438-7A09B9846725}"/>
              </a:ext>
            </a:extLst>
          </p:cNvPr>
          <p:cNvCxnSpPr>
            <a:cxnSpLocks/>
            <a:stCxn id="131" idx="2"/>
            <a:endCxn id="132" idx="0"/>
          </p:cNvCxnSpPr>
          <p:nvPr/>
        </p:nvCxnSpPr>
        <p:spPr>
          <a:xfrm rot="5400000">
            <a:off x="1294287" y="4675937"/>
            <a:ext cx="236431" cy="537009"/>
          </a:xfrm>
          <a:prstGeom prst="bentConnector3">
            <a:avLst/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コネクタ: カギ線 160">
            <a:extLst>
              <a:ext uri="{FF2B5EF4-FFF2-40B4-BE49-F238E27FC236}">
                <a16:creationId xmlns:a16="http://schemas.microsoft.com/office/drawing/2014/main" id="{F3F58086-5701-07D5-0699-B1C171568DDC}"/>
              </a:ext>
            </a:extLst>
          </p:cNvPr>
          <p:cNvCxnSpPr>
            <a:cxnSpLocks/>
            <a:stCxn id="132" idx="2"/>
            <a:endCxn id="151" idx="0"/>
          </p:cNvCxnSpPr>
          <p:nvPr/>
        </p:nvCxnSpPr>
        <p:spPr>
          <a:xfrm rot="16200000" flipH="1">
            <a:off x="1157150" y="5332709"/>
            <a:ext cx="216240" cy="242547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コネクタ: カギ線 163">
            <a:extLst>
              <a:ext uri="{FF2B5EF4-FFF2-40B4-BE49-F238E27FC236}">
                <a16:creationId xmlns:a16="http://schemas.microsoft.com/office/drawing/2014/main" id="{85A3EC82-B3D4-5154-A847-3D2C3001225F}"/>
              </a:ext>
            </a:extLst>
          </p:cNvPr>
          <p:cNvCxnSpPr>
            <a:cxnSpLocks/>
            <a:stCxn id="132" idx="2"/>
            <a:endCxn id="149" idx="0"/>
          </p:cNvCxnSpPr>
          <p:nvPr/>
        </p:nvCxnSpPr>
        <p:spPr>
          <a:xfrm rot="5400000">
            <a:off x="914604" y="5332710"/>
            <a:ext cx="216240" cy="242547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コネクタ: カギ線 176">
            <a:extLst>
              <a:ext uri="{FF2B5EF4-FFF2-40B4-BE49-F238E27FC236}">
                <a16:creationId xmlns:a16="http://schemas.microsoft.com/office/drawing/2014/main" id="{24EF7ACF-5583-94F1-BB72-23E7718B7519}"/>
              </a:ext>
            </a:extLst>
          </p:cNvPr>
          <p:cNvCxnSpPr>
            <a:cxnSpLocks/>
            <a:stCxn id="133" idx="2"/>
            <a:endCxn id="152" idx="0"/>
          </p:cNvCxnSpPr>
          <p:nvPr/>
        </p:nvCxnSpPr>
        <p:spPr>
          <a:xfrm rot="5400000">
            <a:off x="1983206" y="5333131"/>
            <a:ext cx="215396" cy="242548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コネクタ: カギ線 180">
            <a:extLst>
              <a:ext uri="{FF2B5EF4-FFF2-40B4-BE49-F238E27FC236}">
                <a16:creationId xmlns:a16="http://schemas.microsoft.com/office/drawing/2014/main" id="{575B97B5-E24B-D751-6B57-A9D3E2EF2FDB}"/>
              </a:ext>
            </a:extLst>
          </p:cNvPr>
          <p:cNvCxnSpPr>
            <a:cxnSpLocks/>
            <a:stCxn id="133" idx="2"/>
            <a:endCxn id="153" idx="0"/>
          </p:cNvCxnSpPr>
          <p:nvPr/>
        </p:nvCxnSpPr>
        <p:spPr>
          <a:xfrm rot="16200000" flipH="1">
            <a:off x="2221200" y="5337684"/>
            <a:ext cx="215396" cy="233441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コネクタ: カギ線 183">
            <a:extLst>
              <a:ext uri="{FF2B5EF4-FFF2-40B4-BE49-F238E27FC236}">
                <a16:creationId xmlns:a16="http://schemas.microsoft.com/office/drawing/2014/main" id="{92E13027-1005-697C-94AD-89F37F43C6C4}"/>
              </a:ext>
            </a:extLst>
          </p:cNvPr>
          <p:cNvCxnSpPr>
            <a:cxnSpLocks/>
            <a:stCxn id="133" idx="2"/>
            <a:endCxn id="154" idx="0"/>
          </p:cNvCxnSpPr>
          <p:nvPr/>
        </p:nvCxnSpPr>
        <p:spPr>
          <a:xfrm rot="16200000" flipH="1">
            <a:off x="2481378" y="5077506"/>
            <a:ext cx="215396" cy="753797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正方形/長方形 190">
            <a:extLst>
              <a:ext uri="{FF2B5EF4-FFF2-40B4-BE49-F238E27FC236}">
                <a16:creationId xmlns:a16="http://schemas.microsoft.com/office/drawing/2014/main" id="{1AD93056-8547-89FB-FE7F-19D9BA50A442}"/>
              </a:ext>
            </a:extLst>
          </p:cNvPr>
          <p:cNvSpPr/>
          <p:nvPr/>
        </p:nvSpPr>
        <p:spPr>
          <a:xfrm>
            <a:off x="2689914" y="4706848"/>
            <a:ext cx="513375" cy="477479"/>
          </a:xfrm>
          <a:prstGeom prst="rect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cxnSp>
        <p:nvCxnSpPr>
          <p:cNvPr id="192" name="コネクタ: カギ線 191">
            <a:extLst>
              <a:ext uri="{FF2B5EF4-FFF2-40B4-BE49-F238E27FC236}">
                <a16:creationId xmlns:a16="http://schemas.microsoft.com/office/drawing/2014/main" id="{23AAF07E-4EE7-8C80-D2C1-A1363CA194CF}"/>
              </a:ext>
            </a:extLst>
          </p:cNvPr>
          <p:cNvCxnSpPr>
            <a:cxnSpLocks/>
            <a:stCxn id="131" idx="2"/>
            <a:endCxn id="191" idx="1"/>
          </p:cNvCxnSpPr>
          <p:nvPr/>
        </p:nvCxnSpPr>
        <p:spPr>
          <a:xfrm rot="16200000" flipH="1">
            <a:off x="2125779" y="4381453"/>
            <a:ext cx="119362" cy="1008908"/>
          </a:xfrm>
          <a:prstGeom prst="bentConnector2">
            <a:avLst/>
          </a:prstGeom>
          <a:ln>
            <a:solidFill>
              <a:srgbClr val="D9D9D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コネクタ: カギ線 157">
            <a:extLst>
              <a:ext uri="{FF2B5EF4-FFF2-40B4-BE49-F238E27FC236}">
                <a16:creationId xmlns:a16="http://schemas.microsoft.com/office/drawing/2014/main" id="{6A404293-E1F1-EB56-CBBE-644D1FD748B5}"/>
              </a:ext>
            </a:extLst>
          </p:cNvPr>
          <p:cNvCxnSpPr>
            <a:cxnSpLocks/>
            <a:stCxn id="131" idx="2"/>
            <a:endCxn id="133" idx="0"/>
          </p:cNvCxnSpPr>
          <p:nvPr/>
        </p:nvCxnSpPr>
        <p:spPr>
          <a:xfrm rot="16200000" flipH="1">
            <a:off x="1827955" y="4679277"/>
            <a:ext cx="237275" cy="531172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テキスト ボックス 208">
            <a:extLst>
              <a:ext uri="{FF2B5EF4-FFF2-40B4-BE49-F238E27FC236}">
                <a16:creationId xmlns:a16="http://schemas.microsoft.com/office/drawing/2014/main" id="{31D63136-3C0F-2F94-E79A-754017396960}"/>
              </a:ext>
            </a:extLst>
          </p:cNvPr>
          <p:cNvSpPr txBox="1"/>
          <p:nvPr/>
        </p:nvSpPr>
        <p:spPr>
          <a:xfrm>
            <a:off x="756027" y="4264140"/>
            <a:ext cx="2431677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+mn-ea"/>
              </a:rPr>
              <a:t>〈</a:t>
            </a:r>
            <a:r>
              <a:rPr lang="ja-JP" altLang="en-US" sz="1000" dirty="0">
                <a:latin typeface="+mn-ea"/>
              </a:rPr>
              <a:t>体制図</a:t>
            </a:r>
            <a:r>
              <a:rPr lang="en-US" altLang="ja-JP" sz="1000" dirty="0">
                <a:latin typeface="+mn-ea"/>
              </a:rPr>
              <a:t>〉</a:t>
            </a:r>
          </a:p>
        </p:txBody>
      </p:sp>
      <p:sp>
        <p:nvSpPr>
          <p:cNvPr id="211" name="テキスト ボックス 210">
            <a:extLst>
              <a:ext uri="{FF2B5EF4-FFF2-40B4-BE49-F238E27FC236}">
                <a16:creationId xmlns:a16="http://schemas.microsoft.com/office/drawing/2014/main" id="{F1CDA95F-C869-6C90-31CA-95667D3E9B6F}"/>
              </a:ext>
            </a:extLst>
          </p:cNvPr>
          <p:cNvSpPr txBox="1"/>
          <p:nvPr/>
        </p:nvSpPr>
        <p:spPr>
          <a:xfrm>
            <a:off x="3703178" y="4264140"/>
            <a:ext cx="2744921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+mn-ea"/>
              </a:rPr>
              <a:t>〈</a:t>
            </a:r>
            <a:r>
              <a:rPr lang="ja-JP" altLang="en-US" sz="1000" dirty="0">
                <a:latin typeface="+mn-ea"/>
              </a:rPr>
              <a:t>担当者と役割</a:t>
            </a:r>
            <a:r>
              <a:rPr lang="en-US" altLang="ja-JP" sz="1000" dirty="0">
                <a:latin typeface="+mn-ea"/>
              </a:rPr>
              <a:t>〉</a:t>
            </a: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08166B5C-3530-7B20-0593-2F1337D85511}"/>
              </a:ext>
            </a:extLst>
          </p:cNvPr>
          <p:cNvSpPr/>
          <p:nvPr/>
        </p:nvSpPr>
        <p:spPr>
          <a:xfrm>
            <a:off x="3665439" y="4486144"/>
            <a:ext cx="724794" cy="2777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C168380D-E3BD-0623-B091-EBBF7653123A}"/>
              </a:ext>
            </a:extLst>
          </p:cNvPr>
          <p:cNvSpPr/>
          <p:nvPr/>
        </p:nvSpPr>
        <p:spPr>
          <a:xfrm>
            <a:off x="3665439" y="4879967"/>
            <a:ext cx="724794" cy="2777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81A6EDB-9D32-B4B9-94F8-51C8D44C3E5A}"/>
              </a:ext>
            </a:extLst>
          </p:cNvPr>
          <p:cNvSpPr/>
          <p:nvPr/>
        </p:nvSpPr>
        <p:spPr>
          <a:xfrm>
            <a:off x="3665439" y="5273790"/>
            <a:ext cx="724794" cy="2777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C6BA72B-F45D-C5BF-7368-2F8311AD557E}"/>
              </a:ext>
            </a:extLst>
          </p:cNvPr>
          <p:cNvSpPr/>
          <p:nvPr/>
        </p:nvSpPr>
        <p:spPr>
          <a:xfrm>
            <a:off x="3665439" y="5667614"/>
            <a:ext cx="724794" cy="2777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>
              <a:solidFill>
                <a:schemeClr val="tx1"/>
              </a:solidFill>
            </a:endParaRPr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31C79676-317B-6453-B058-E745EC361F5E}"/>
              </a:ext>
            </a:extLst>
          </p:cNvPr>
          <p:cNvSpPr txBox="1"/>
          <p:nvPr/>
        </p:nvSpPr>
        <p:spPr>
          <a:xfrm>
            <a:off x="4441593" y="4513828"/>
            <a:ext cx="1977161" cy="277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en-US" altLang="ja-JP" sz="1100" dirty="0"/>
              <a:t>----------------------------------------------------------------------------------</a:t>
            </a:r>
          </a:p>
        </p:txBody>
      </p:sp>
      <p:sp>
        <p:nvSpPr>
          <p:cNvPr id="223" name="テキスト ボックス 222">
            <a:extLst>
              <a:ext uri="{FF2B5EF4-FFF2-40B4-BE49-F238E27FC236}">
                <a16:creationId xmlns:a16="http://schemas.microsoft.com/office/drawing/2014/main" id="{7B16F6E1-B30E-14F1-7A1A-3D145AAFA0E7}"/>
              </a:ext>
            </a:extLst>
          </p:cNvPr>
          <p:cNvSpPr txBox="1"/>
          <p:nvPr/>
        </p:nvSpPr>
        <p:spPr>
          <a:xfrm>
            <a:off x="4441593" y="4894076"/>
            <a:ext cx="1977161" cy="277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en-US" altLang="ja-JP" sz="1100" dirty="0"/>
              <a:t>----------------------------------------------------------------------------------</a:t>
            </a:r>
          </a:p>
        </p:txBody>
      </p:sp>
      <p:sp>
        <p:nvSpPr>
          <p:cNvPr id="224" name="テキスト ボックス 223">
            <a:extLst>
              <a:ext uri="{FF2B5EF4-FFF2-40B4-BE49-F238E27FC236}">
                <a16:creationId xmlns:a16="http://schemas.microsoft.com/office/drawing/2014/main" id="{97116899-3397-CD12-E31E-54744232E1FC}"/>
              </a:ext>
            </a:extLst>
          </p:cNvPr>
          <p:cNvSpPr txBox="1"/>
          <p:nvPr/>
        </p:nvSpPr>
        <p:spPr>
          <a:xfrm>
            <a:off x="4441593" y="5284398"/>
            <a:ext cx="1977161" cy="277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en-US" altLang="ja-JP" sz="1100" dirty="0"/>
              <a:t>----------------------------------------------------------------------------------</a:t>
            </a:r>
          </a:p>
        </p:txBody>
      </p:sp>
      <p:sp>
        <p:nvSpPr>
          <p:cNvPr id="225" name="テキスト ボックス 224">
            <a:extLst>
              <a:ext uri="{FF2B5EF4-FFF2-40B4-BE49-F238E27FC236}">
                <a16:creationId xmlns:a16="http://schemas.microsoft.com/office/drawing/2014/main" id="{1473DDEE-3FEE-2AFA-C495-083D1C96E524}"/>
              </a:ext>
            </a:extLst>
          </p:cNvPr>
          <p:cNvSpPr txBox="1"/>
          <p:nvPr/>
        </p:nvSpPr>
        <p:spPr>
          <a:xfrm>
            <a:off x="4441593" y="5667614"/>
            <a:ext cx="1977161" cy="277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en-US" altLang="ja-JP" sz="1100" dirty="0"/>
              <a:t>----------------------------------------------------------------------------------</a:t>
            </a:r>
          </a:p>
        </p:txBody>
      </p:sp>
      <p:graphicFrame>
        <p:nvGraphicFramePr>
          <p:cNvPr id="226" name="表 4">
            <a:extLst>
              <a:ext uri="{FF2B5EF4-FFF2-40B4-BE49-F238E27FC236}">
                <a16:creationId xmlns:a16="http://schemas.microsoft.com/office/drawing/2014/main" id="{2F64396A-6B58-C03B-B39F-704E4B6A1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379993"/>
              </p:ext>
            </p:extLst>
          </p:nvPr>
        </p:nvGraphicFramePr>
        <p:xfrm>
          <a:off x="243955" y="6712945"/>
          <a:ext cx="2803487" cy="2957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831">
                  <a:extLst>
                    <a:ext uri="{9D8B030D-6E8A-4147-A177-3AD203B41FA5}">
                      <a16:colId xmlns:a16="http://schemas.microsoft.com/office/drawing/2014/main" val="1954373162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152170310"/>
                    </a:ext>
                  </a:extLst>
                </a:gridCol>
                <a:gridCol w="1797035">
                  <a:extLst>
                    <a:ext uri="{9D8B030D-6E8A-4147-A177-3AD203B41FA5}">
                      <a16:colId xmlns:a16="http://schemas.microsoft.com/office/drawing/2014/main" val="1486848642"/>
                    </a:ext>
                  </a:extLst>
                </a:gridCol>
              </a:tblGrid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bg1"/>
                          </a:solidFill>
                        </a:rPr>
                        <a:t>TIME</a:t>
                      </a:r>
                      <a:endParaRPr kumimoji="1" lang="ja-JP" altLang="en-US" sz="105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bg1"/>
                          </a:solidFill>
                        </a:rPr>
                        <a:t>LAP</a:t>
                      </a:r>
                      <a:endParaRPr kumimoji="1" lang="ja-JP" altLang="en-US" sz="105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PROGRAM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671315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120’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設営・準備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895790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02:00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30’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参加者受付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73119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02:30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30’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①②③</a:t>
                      </a:r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.</a:t>
                      </a:r>
                      <a:r>
                        <a:rPr kumimoji="1" lang="ja-JP" altLang="en-US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座学</a:t>
                      </a:r>
                      <a:endParaRPr kumimoji="1" lang="en-US" altLang="ja-JP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306651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03:00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60’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④⑤</a:t>
                      </a:r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.</a:t>
                      </a:r>
                      <a:r>
                        <a:rPr kumimoji="1" lang="ja-JP" altLang="en-US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体験会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3982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04:00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30’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質疑応答・相談会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593655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04:30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90’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片付け・振り返り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031708"/>
                  </a:ext>
                </a:extLst>
              </a:tr>
              <a:tr h="3696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06:00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END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9978"/>
                  </a:ext>
                </a:extLst>
              </a:tr>
            </a:tbl>
          </a:graphicData>
        </a:graphic>
      </p:graphicFrame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0366298E-338D-2550-45A1-1026AC189940}"/>
              </a:ext>
            </a:extLst>
          </p:cNvPr>
          <p:cNvSpPr txBox="1"/>
          <p:nvPr/>
        </p:nvSpPr>
        <p:spPr>
          <a:xfrm>
            <a:off x="243955" y="6443692"/>
            <a:ext cx="2803487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+mn-ea"/>
              </a:rPr>
              <a:t>〈</a:t>
            </a:r>
            <a:r>
              <a:rPr lang="ja-JP" altLang="en-US" sz="1000" dirty="0">
                <a:latin typeface="+mn-ea"/>
              </a:rPr>
              <a:t>タイムスケジュール</a:t>
            </a:r>
            <a:r>
              <a:rPr lang="en-US" altLang="ja-JP" sz="1000" dirty="0">
                <a:latin typeface="+mn-ea"/>
              </a:rPr>
              <a:t>〉</a:t>
            </a:r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00F3C0A6-B16B-AC5A-CCFE-92D4F1207A8F}"/>
              </a:ext>
            </a:extLst>
          </p:cNvPr>
          <p:cNvSpPr txBox="1"/>
          <p:nvPr/>
        </p:nvSpPr>
        <p:spPr>
          <a:xfrm>
            <a:off x="3389616" y="6443692"/>
            <a:ext cx="3308363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+mn-ea"/>
              </a:rPr>
              <a:t>〈</a:t>
            </a:r>
            <a:r>
              <a:rPr lang="ja-JP" altLang="en-US" sz="1000" dirty="0">
                <a:latin typeface="+mn-ea"/>
              </a:rPr>
              <a:t>プログラム詳細</a:t>
            </a:r>
            <a:r>
              <a:rPr lang="en-US" altLang="ja-JP" sz="1000" dirty="0">
                <a:latin typeface="+mn-ea"/>
              </a:rPr>
              <a:t>〉</a:t>
            </a: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398020C9-92BF-DAAE-39CE-2C45131CB6B7}"/>
              </a:ext>
            </a:extLst>
          </p:cNvPr>
          <p:cNvSpPr txBox="1"/>
          <p:nvPr/>
        </p:nvSpPr>
        <p:spPr>
          <a:xfrm>
            <a:off x="3389616" y="6708914"/>
            <a:ext cx="3332129" cy="2334861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①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.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全体の流れを説明（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5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分）</a:t>
            </a:r>
            <a:endParaRPr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</a:endParaRPr>
          </a:p>
          <a:p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②</a:t>
            </a:r>
            <a:r>
              <a: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.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●●●アプリの概要説明（</a:t>
            </a:r>
            <a:r>
              <a: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15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分）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③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.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●●●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アプリのインストール・登録（</a:t>
            </a:r>
            <a:r>
              <a: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10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分）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④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.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●●●の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URL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発行準備（実践）（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30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分）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+mn-ea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⑤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.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+mn-ea"/>
              </a:rPr>
              <a:t>●●●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の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×××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+mn-ea"/>
              </a:rPr>
              <a:t>体験の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実施（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30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分）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+mn-ea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254670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72">
            <a:extLst>
              <a:ext uri="{FF2B5EF4-FFF2-40B4-BE49-F238E27FC236}">
                <a16:creationId xmlns:a16="http://schemas.microsoft.com/office/drawing/2014/main" id="{34F3EDF6-52C3-475B-ABAF-B34E322A56D4}"/>
              </a:ext>
            </a:extLst>
          </p:cNvPr>
          <p:cNvSpPr txBox="1"/>
          <p:nvPr/>
        </p:nvSpPr>
        <p:spPr>
          <a:xfrm>
            <a:off x="492455" y="2323692"/>
            <a:ext cx="6083197" cy="1695135"/>
          </a:xfrm>
          <a:prstGeom prst="rect">
            <a:avLst/>
          </a:prstGeom>
          <a:noFill/>
        </p:spPr>
        <p:txBody>
          <a:bodyPr vert="horz" wrap="square" lIns="36000" tIns="36000" rIns="36000" bIns="3600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■日時：●●●●年〇月〇日（△）</a:t>
            </a:r>
            <a:r>
              <a:rPr lang="en-US" altLang="ja-JP" b="1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xx:xx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～</a:t>
            </a:r>
            <a:r>
              <a:rPr lang="en-US" altLang="ja-JP" b="1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xx:xx</a:t>
            </a:r>
            <a:endParaRPr lang="en-US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■会場：●●●●会館</a:t>
            </a:r>
            <a:endParaRPr lang="en-US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</a:t>
            </a:r>
            <a:r>
              <a:rPr lang="zh-TW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〒</a:t>
            </a:r>
            <a:r>
              <a:rPr lang="en-US" altLang="zh-TW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000-000 </a:t>
            </a:r>
            <a:r>
              <a:rPr lang="zh-TW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東京都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r>
              <a:rPr lang="zh-TW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区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■■町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x</a:t>
            </a:r>
            <a:r>
              <a:rPr lang="zh-TW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丁目</a:t>
            </a:r>
            <a:r>
              <a:rPr lang="en-US" altLang="zh-TW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xx-x</a:t>
            </a:r>
          </a:p>
          <a:p>
            <a:pPr>
              <a:lnSpc>
                <a:spcPct val="150000"/>
              </a:lnSpc>
            </a:pPr>
            <a:r>
              <a:rPr lang="en-US" altLang="zh-TW" b="1" dirty="0">
                <a:latin typeface="游ゴシック"/>
                <a:ea typeface="游ゴシック"/>
              </a:rPr>
              <a:t>■問い合わせ先：03-xxxx-xxxx</a:t>
            </a:r>
            <a:endParaRPr lang="en-US" altLang="zh-TW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12120" y="261103"/>
            <a:ext cx="6264275" cy="1228261"/>
          </a:xfrm>
          <a:prstGeom prst="rect">
            <a:avLst/>
          </a:prstGeom>
          <a:solidFill>
            <a:srgbClr val="74A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游ゴシック" panose="020B0400000000000000" pitchFamily="50" charset="-128"/>
              </a:rPr>
              <a:t>キャッチコピー</a:t>
            </a:r>
            <a:endParaRPr lang="en-US" altLang="ja-JP" sz="2000" b="1" dirty="0">
              <a:latin typeface="游ゴシック" panose="020B0400000000000000" pitchFamily="50" charset="-128"/>
            </a:endParaRPr>
          </a:p>
          <a:p>
            <a:pPr algn="ctr"/>
            <a:r>
              <a:rPr lang="ja-JP" altLang="en-US" sz="2000" b="1" dirty="0">
                <a:latin typeface="游ゴシック" panose="020B0400000000000000" pitchFamily="50" charset="-128"/>
              </a:rPr>
              <a:t>＋</a:t>
            </a:r>
            <a:endParaRPr lang="en-US" altLang="ja-JP" sz="2000" b="1" dirty="0">
              <a:latin typeface="游ゴシック" panose="020B0400000000000000" pitchFamily="50" charset="-128"/>
            </a:endParaRPr>
          </a:p>
          <a:p>
            <a:pPr algn="ctr"/>
            <a:r>
              <a:rPr lang="ja-JP" altLang="en-US" sz="2000" b="1" dirty="0">
                <a:latin typeface="游ゴシック" panose="020B0400000000000000" pitchFamily="50" charset="-128"/>
              </a:rPr>
              <a:t>イベントタイトル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3EA1758-69EC-424A-981C-FE5CAA09049E}"/>
              </a:ext>
            </a:extLst>
          </p:cNvPr>
          <p:cNvSpPr txBox="1"/>
          <p:nvPr/>
        </p:nvSpPr>
        <p:spPr>
          <a:xfrm>
            <a:off x="312120" y="1626087"/>
            <a:ext cx="6264275" cy="692688"/>
          </a:xfrm>
          <a:prstGeom prst="rect">
            <a:avLst/>
          </a:prstGeom>
          <a:noFill/>
        </p:spPr>
        <p:txBody>
          <a:bodyPr vert="horz" wrap="square" lIns="24923" tIns="24923" rIns="24923" bIns="24923" rtlCol="0" anchor="t">
            <a:spAutoFit/>
          </a:bodyPr>
          <a:lstStyle/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ーーーーーーーーーーーーーーー</a:t>
            </a:r>
            <a:endParaRPr lang="en-US" altLang="ja-JP" sz="1200" b="1" dirty="0">
              <a:latin typeface="游ゴシック"/>
              <a:ea typeface="游ゴシック"/>
            </a:endParaRPr>
          </a:p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ーーーーーーーーーーボディコピー（実施内容）ーーーーーーーーーー</a:t>
            </a:r>
            <a:endParaRPr lang="en-US" altLang="ja-JP" sz="1200" b="1" dirty="0">
              <a:latin typeface="游ゴシック"/>
              <a:ea typeface="游ゴシック"/>
            </a:endParaRPr>
          </a:p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ーーーーーーーーーーーーーーーーーーーーーーーーーーーーー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37480" y="4160533"/>
            <a:ext cx="5798212" cy="4876315"/>
          </a:xfrm>
          <a:prstGeom prst="rect">
            <a:avLst/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  <a:p>
            <a:pPr algn="ctr"/>
            <a:endParaRPr kumimoji="1" lang="en-US" altLang="ja-JP" b="1" dirty="0">
              <a:solidFill>
                <a:sysClr val="windowText" lastClr="000000"/>
              </a:solidFill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1576376" y="4656297"/>
            <a:ext cx="3698605" cy="4434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ea typeface="游ゴシック"/>
              </a:rPr>
              <a:t>イベントタイトル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6863" y="4260523"/>
            <a:ext cx="1954678" cy="324703"/>
          </a:xfrm>
          <a:prstGeom prst="rect">
            <a:avLst/>
          </a:prstGeom>
          <a:solidFill>
            <a:srgbClr val="74A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游ゴシック" panose="020B0400000000000000" pitchFamily="50" charset="-128"/>
              </a:rPr>
              <a:t>プログラム内容</a:t>
            </a:r>
          </a:p>
        </p:txBody>
      </p:sp>
      <p:sp>
        <p:nvSpPr>
          <p:cNvPr id="43" name="テキスト ボックス 61">
            <a:extLst>
              <a:ext uri="{FF2B5EF4-FFF2-40B4-BE49-F238E27FC236}">
                <a16:creationId xmlns:a16="http://schemas.microsoft.com/office/drawing/2014/main" id="{EC23317A-59C3-4A0B-92DE-EF73071D7D66}"/>
              </a:ext>
            </a:extLst>
          </p:cNvPr>
          <p:cNvSpPr txBox="1"/>
          <p:nvPr/>
        </p:nvSpPr>
        <p:spPr>
          <a:xfrm>
            <a:off x="465035" y="7843504"/>
            <a:ext cx="6138822" cy="952697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91440" tIns="45720" rIns="91440" bIns="45720" anchor="t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ーーーーーーーーーーーーーーー</a:t>
            </a:r>
            <a:endParaRPr lang="en-US" altLang="ja-JP" sz="1200" b="1" dirty="0">
              <a:latin typeface="游ゴシック"/>
              <a:ea typeface="游ゴシック"/>
            </a:endParaRPr>
          </a:p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注意点や事前にお伝えしたいこと</a:t>
            </a:r>
            <a:endParaRPr lang="en-US" altLang="ja-JP" sz="1200" b="1" dirty="0">
              <a:latin typeface="游ゴシック"/>
              <a:ea typeface="游ゴシック"/>
            </a:endParaRPr>
          </a:p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（準備していただく必要があるものなど）</a:t>
            </a:r>
            <a:endParaRPr lang="en-US" altLang="ja-JP" sz="1200" b="1" dirty="0">
              <a:latin typeface="游ゴシック"/>
              <a:ea typeface="游ゴシック"/>
            </a:endParaRPr>
          </a:p>
          <a:p>
            <a:pPr algn="ctr">
              <a:lnSpc>
                <a:spcPts val="1700"/>
              </a:lnSpc>
            </a:pPr>
            <a:r>
              <a:rPr lang="ja-JP" altLang="en-US" sz="1200" b="1" dirty="0">
                <a:latin typeface="游ゴシック"/>
                <a:ea typeface="游ゴシック"/>
              </a:rPr>
              <a:t>ーーーーーーーーーーーーーーーーーーーーーーーーーーーー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3EA1758-69EC-424A-981C-FE5CAA09049E}"/>
              </a:ext>
            </a:extLst>
          </p:cNvPr>
          <p:cNvSpPr txBox="1"/>
          <p:nvPr/>
        </p:nvSpPr>
        <p:spPr>
          <a:xfrm>
            <a:off x="2221877" y="9264741"/>
            <a:ext cx="4987549" cy="270971"/>
          </a:xfrm>
          <a:prstGeom prst="rect">
            <a:avLst/>
          </a:prstGeom>
          <a:noFill/>
        </p:spPr>
        <p:txBody>
          <a:bodyPr vert="horz" wrap="square" lIns="24923" tIns="24923" rIns="24923" bIns="24923" rtlCol="0" anchor="t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600" b="1" dirty="0">
                <a:latin typeface="游ゴシック"/>
                <a:ea typeface="游ゴシック"/>
              </a:rPr>
              <a:t>当日、是非お待ちしております！</a:t>
            </a:r>
            <a:endParaRPr lang="ja-JP" altLang="en-US" sz="1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0A16F16-16FF-ACBE-BF52-DD4974BD5716}"/>
              </a:ext>
            </a:extLst>
          </p:cNvPr>
          <p:cNvSpPr/>
          <p:nvPr/>
        </p:nvSpPr>
        <p:spPr>
          <a:xfrm>
            <a:off x="683381" y="5571104"/>
            <a:ext cx="2718929" cy="1911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実施イメージが湧く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写真や挿絵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875654-6E22-37AA-4FC3-E0A5B2C1ED4A}"/>
              </a:ext>
            </a:extLst>
          </p:cNvPr>
          <p:cNvSpPr/>
          <p:nvPr/>
        </p:nvSpPr>
        <p:spPr>
          <a:xfrm>
            <a:off x="3496100" y="5562483"/>
            <a:ext cx="2731190" cy="192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実施イメージが湧く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写真や挿絵</a:t>
            </a: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8AA3FE2C-8B29-3F5B-C410-0E9024CF2228}"/>
              </a:ext>
            </a:extLst>
          </p:cNvPr>
          <p:cNvSpPr/>
          <p:nvPr/>
        </p:nvSpPr>
        <p:spPr>
          <a:xfrm>
            <a:off x="5585286" y="540682"/>
            <a:ext cx="1002758" cy="1002758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挿絵など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1E2604FB-81EE-9101-D22F-3FE5783B70A0}"/>
              </a:ext>
            </a:extLst>
          </p:cNvPr>
          <p:cNvSpPr/>
          <p:nvPr/>
        </p:nvSpPr>
        <p:spPr>
          <a:xfrm>
            <a:off x="597432" y="8796201"/>
            <a:ext cx="1002758" cy="1002758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挿絵など</a:t>
            </a:r>
          </a:p>
        </p:txBody>
      </p:sp>
    </p:spTree>
    <p:extLst>
      <p:ext uri="{BB962C8B-B14F-4D97-AF65-F5344CB8AC3E}">
        <p14:creationId xmlns:p14="http://schemas.microsoft.com/office/powerpoint/2010/main" val="297252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受講者アンケート</a:t>
            </a:r>
          </a:p>
        </p:txBody>
      </p:sp>
      <p:sp>
        <p:nvSpPr>
          <p:cNvPr id="9" name="テキスト ボックス 61">
            <a:extLst>
              <a:ext uri="{FF2B5EF4-FFF2-40B4-BE49-F238E27FC236}">
                <a16:creationId xmlns:a16="http://schemas.microsoft.com/office/drawing/2014/main" id="{53E1D060-37DF-BB28-2C5C-ACCD95B1D5FB}"/>
              </a:ext>
            </a:extLst>
          </p:cNvPr>
          <p:cNvSpPr txBox="1"/>
          <p:nvPr/>
        </p:nvSpPr>
        <p:spPr>
          <a:xfrm>
            <a:off x="136255" y="877460"/>
            <a:ext cx="1554433" cy="25391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講義内容について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7C3C265-47AB-441D-15B6-655CE8070D8A}"/>
              </a:ext>
            </a:extLst>
          </p:cNvPr>
          <p:cNvGrpSpPr/>
          <p:nvPr/>
        </p:nvGrpSpPr>
        <p:grpSpPr>
          <a:xfrm>
            <a:off x="124331" y="1174866"/>
            <a:ext cx="6597414" cy="1718426"/>
            <a:chOff x="124331" y="805780"/>
            <a:chExt cx="6597414" cy="1718426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6C7D6CD0-4670-ED04-338F-6E922EF5BE94}"/>
                </a:ext>
              </a:extLst>
            </p:cNvPr>
            <p:cNvSpPr/>
            <p:nvPr/>
          </p:nvSpPr>
          <p:spPr>
            <a:xfrm>
              <a:off x="126081" y="807903"/>
              <a:ext cx="6595664" cy="1716303"/>
            </a:xfrm>
            <a:prstGeom prst="rect">
              <a:avLst/>
            </a:prstGeom>
            <a:noFill/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1108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テキスト ボックス 61">
              <a:extLst>
                <a:ext uri="{FF2B5EF4-FFF2-40B4-BE49-F238E27FC236}">
                  <a16:creationId xmlns:a16="http://schemas.microsoft.com/office/drawing/2014/main" id="{D7A0A235-B1FC-FB54-8954-F385B65771B8}"/>
                </a:ext>
              </a:extLst>
            </p:cNvPr>
            <p:cNvSpPr txBox="1"/>
            <p:nvPr/>
          </p:nvSpPr>
          <p:spPr>
            <a:xfrm>
              <a:off x="124331" y="805780"/>
              <a:ext cx="1554433" cy="253916"/>
            </a:xfrm>
            <a:prstGeom prst="rect">
              <a:avLst/>
            </a:prstGeom>
            <a:solidFill>
              <a:srgbClr val="74AA9A"/>
            </a:solidFill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50" b="1" dirty="0">
                  <a:solidFill>
                    <a:schemeClr val="bg1"/>
                  </a:solidFill>
                  <a:latin typeface="+mn-ea"/>
                </a:rPr>
                <a:t>１．理解度</a:t>
              </a:r>
            </a:p>
          </p:txBody>
        </p:sp>
        <p:sp>
          <p:nvSpPr>
            <p:cNvPr id="98" name="矢印: 五方向 97">
              <a:extLst>
                <a:ext uri="{FF2B5EF4-FFF2-40B4-BE49-F238E27FC236}">
                  <a16:creationId xmlns:a16="http://schemas.microsoft.com/office/drawing/2014/main" id="{C6162409-24A6-990D-2569-50C3D41B5CFC}"/>
                </a:ext>
              </a:extLst>
            </p:cNvPr>
            <p:cNvSpPr/>
            <p:nvPr/>
          </p:nvSpPr>
          <p:spPr>
            <a:xfrm>
              <a:off x="298000" y="1608888"/>
              <a:ext cx="1537230" cy="253916"/>
            </a:xfrm>
            <a:prstGeom prst="homePlate">
              <a:avLst>
                <a:gd name="adj" fmla="val 0"/>
              </a:avLst>
            </a:prstGeom>
            <a:solidFill>
              <a:srgbClr val="E3ED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b="1" dirty="0">
                  <a:solidFill>
                    <a:schemeClr val="tx1"/>
                  </a:solidFill>
                </a:rPr>
                <a:t>理由</a:t>
              </a:r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01FFDCD-5551-4773-1FB6-A223208FD2F4}"/>
                </a:ext>
              </a:extLst>
            </p:cNvPr>
            <p:cNvSpPr txBox="1"/>
            <p:nvPr/>
          </p:nvSpPr>
          <p:spPr>
            <a:xfrm>
              <a:off x="272060" y="1884397"/>
              <a:ext cx="641850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  </a: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33D9943-B439-7358-8B7A-7788B61044D6}"/>
                </a:ext>
              </a:extLst>
            </p:cNvPr>
            <p:cNvGrpSpPr/>
            <p:nvPr/>
          </p:nvGrpSpPr>
          <p:grpSpPr>
            <a:xfrm>
              <a:off x="136255" y="1058631"/>
              <a:ext cx="6585490" cy="570728"/>
              <a:chOff x="136255" y="1119591"/>
              <a:chExt cx="6585490" cy="570728"/>
            </a:xfrm>
          </p:grpSpPr>
          <p:sp>
            <p:nvSpPr>
              <p:cNvPr id="4" name="テキスト ボックス 61">
                <a:extLst>
                  <a:ext uri="{FF2B5EF4-FFF2-40B4-BE49-F238E27FC236}">
                    <a16:creationId xmlns:a16="http://schemas.microsoft.com/office/drawing/2014/main" id="{32005925-0522-8D8B-7610-A22DE228A197}"/>
                  </a:ext>
                </a:extLst>
              </p:cNvPr>
              <p:cNvSpPr txBox="1"/>
              <p:nvPr/>
            </p:nvSpPr>
            <p:spPr>
              <a:xfrm>
                <a:off x="136255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理解できた　　　</a:t>
                </a:r>
              </a:p>
            </p:txBody>
          </p:sp>
          <p:sp>
            <p:nvSpPr>
              <p:cNvPr id="5" name="テキスト ボックス 61">
                <a:extLst>
                  <a:ext uri="{FF2B5EF4-FFF2-40B4-BE49-F238E27FC236}">
                    <a16:creationId xmlns:a16="http://schemas.microsoft.com/office/drawing/2014/main" id="{ACE78961-9D8B-81BA-F8DE-9B3961EF5E13}"/>
                  </a:ext>
                </a:extLst>
              </p:cNvPr>
              <p:cNvSpPr txBox="1"/>
              <p:nvPr/>
            </p:nvSpPr>
            <p:spPr>
              <a:xfrm>
                <a:off x="5179236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理解できなかった　　　</a:t>
                </a:r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875E1958-EC7F-C628-8569-5D32B8FA59A8}"/>
                  </a:ext>
                </a:extLst>
              </p:cNvPr>
              <p:cNvGrpSpPr/>
              <p:nvPr/>
            </p:nvGrpSpPr>
            <p:grpSpPr>
              <a:xfrm>
                <a:off x="1992246" y="1119591"/>
                <a:ext cx="2963575" cy="570728"/>
                <a:chOff x="1992246" y="1119591"/>
                <a:chExt cx="2963575" cy="570728"/>
              </a:xfrm>
            </p:grpSpPr>
            <p:sp>
              <p:nvSpPr>
                <p:cNvPr id="6" name="テキスト ボックス 61">
                  <a:extLst>
                    <a:ext uri="{FF2B5EF4-FFF2-40B4-BE49-F238E27FC236}">
                      <a16:creationId xmlns:a16="http://schemas.microsoft.com/office/drawing/2014/main" id="{20343C6C-B312-A900-20DD-FAED5A682D51}"/>
                    </a:ext>
                  </a:extLst>
                </p:cNvPr>
                <p:cNvSpPr txBox="1"/>
                <p:nvPr/>
              </p:nvSpPr>
              <p:spPr>
                <a:xfrm>
                  <a:off x="1992246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1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0" name="テキスト ボックス 61">
                  <a:extLst>
                    <a:ext uri="{FF2B5EF4-FFF2-40B4-BE49-F238E27FC236}">
                      <a16:creationId xmlns:a16="http://schemas.microsoft.com/office/drawing/2014/main" id="{09A2F99B-B3E8-87BC-5767-23EC028E26F3}"/>
                    </a:ext>
                  </a:extLst>
                </p:cNvPr>
                <p:cNvSpPr txBox="1"/>
                <p:nvPr/>
              </p:nvSpPr>
              <p:spPr>
                <a:xfrm>
                  <a:off x="2620077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2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4" name="テキスト ボックス 61">
                  <a:extLst>
                    <a:ext uri="{FF2B5EF4-FFF2-40B4-BE49-F238E27FC236}">
                      <a16:creationId xmlns:a16="http://schemas.microsoft.com/office/drawing/2014/main" id="{79269008-7705-4333-E199-C68981504D65}"/>
                    </a:ext>
                  </a:extLst>
                </p:cNvPr>
                <p:cNvSpPr txBox="1"/>
                <p:nvPr/>
              </p:nvSpPr>
              <p:spPr>
                <a:xfrm>
                  <a:off x="3247908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3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7" name="テキスト ボックス 61">
                  <a:extLst>
                    <a:ext uri="{FF2B5EF4-FFF2-40B4-BE49-F238E27FC236}">
                      <a16:creationId xmlns:a16="http://schemas.microsoft.com/office/drawing/2014/main" id="{1BEFA636-9876-91B8-4410-E3FEDAB5BA3A}"/>
                    </a:ext>
                  </a:extLst>
                </p:cNvPr>
                <p:cNvSpPr txBox="1"/>
                <p:nvPr/>
              </p:nvSpPr>
              <p:spPr>
                <a:xfrm>
                  <a:off x="3875739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4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8" name="テキスト ボックス 61">
                  <a:extLst>
                    <a:ext uri="{FF2B5EF4-FFF2-40B4-BE49-F238E27FC236}">
                      <a16:creationId xmlns:a16="http://schemas.microsoft.com/office/drawing/2014/main" id="{858E51F9-F3EC-F951-ED1C-FF62FE9E992B}"/>
                    </a:ext>
                  </a:extLst>
                </p:cNvPr>
                <p:cNvSpPr txBox="1"/>
                <p:nvPr/>
              </p:nvSpPr>
              <p:spPr>
                <a:xfrm>
                  <a:off x="4503571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5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20" name="テキスト ボックス 61">
                  <a:extLst>
                    <a:ext uri="{FF2B5EF4-FFF2-40B4-BE49-F238E27FC236}">
                      <a16:creationId xmlns:a16="http://schemas.microsoft.com/office/drawing/2014/main" id="{2078A036-FB56-4B2F-AFEB-4E1290B773A0}"/>
                    </a:ext>
                  </a:extLst>
                </p:cNvPr>
                <p:cNvSpPr txBox="1"/>
                <p:nvPr/>
              </p:nvSpPr>
              <p:spPr>
                <a:xfrm>
                  <a:off x="1992246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21" name="テキスト ボックス 61">
                  <a:extLst>
                    <a:ext uri="{FF2B5EF4-FFF2-40B4-BE49-F238E27FC236}">
                      <a16:creationId xmlns:a16="http://schemas.microsoft.com/office/drawing/2014/main" id="{D8B9A1C9-0846-6B00-960E-A4F7AB06870F}"/>
                    </a:ext>
                  </a:extLst>
                </p:cNvPr>
                <p:cNvSpPr txBox="1"/>
                <p:nvPr/>
              </p:nvSpPr>
              <p:spPr>
                <a:xfrm>
                  <a:off x="2620077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22" name="テキスト ボックス 61">
                  <a:extLst>
                    <a:ext uri="{FF2B5EF4-FFF2-40B4-BE49-F238E27FC236}">
                      <a16:creationId xmlns:a16="http://schemas.microsoft.com/office/drawing/2014/main" id="{148670DE-8F6B-95DC-C99C-589F2E8BD915}"/>
                    </a:ext>
                  </a:extLst>
                </p:cNvPr>
                <p:cNvSpPr txBox="1"/>
                <p:nvPr/>
              </p:nvSpPr>
              <p:spPr>
                <a:xfrm>
                  <a:off x="3247908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23" name="テキスト ボックス 61">
                  <a:extLst>
                    <a:ext uri="{FF2B5EF4-FFF2-40B4-BE49-F238E27FC236}">
                      <a16:creationId xmlns:a16="http://schemas.microsoft.com/office/drawing/2014/main" id="{17F342E7-C8C0-487E-9A46-26A8B289B059}"/>
                    </a:ext>
                  </a:extLst>
                </p:cNvPr>
                <p:cNvSpPr txBox="1"/>
                <p:nvPr/>
              </p:nvSpPr>
              <p:spPr>
                <a:xfrm>
                  <a:off x="3875739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24" name="テキスト ボックス 61">
                  <a:extLst>
                    <a:ext uri="{FF2B5EF4-FFF2-40B4-BE49-F238E27FC236}">
                      <a16:creationId xmlns:a16="http://schemas.microsoft.com/office/drawing/2014/main" id="{23C62594-8A7D-A49D-E67B-375962E8987B}"/>
                    </a:ext>
                  </a:extLst>
                </p:cNvPr>
                <p:cNvSpPr txBox="1"/>
                <p:nvPr/>
              </p:nvSpPr>
              <p:spPr>
                <a:xfrm>
                  <a:off x="4503571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</p:grpSp>
        </p:grp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CA48392-4221-3155-7BDE-445537ABF744}"/>
              </a:ext>
            </a:extLst>
          </p:cNvPr>
          <p:cNvGrpSpPr/>
          <p:nvPr/>
        </p:nvGrpSpPr>
        <p:grpSpPr>
          <a:xfrm>
            <a:off x="124331" y="3182943"/>
            <a:ext cx="6597414" cy="1718426"/>
            <a:chOff x="124331" y="805780"/>
            <a:chExt cx="6597414" cy="1718426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3DEDE229-EF95-FCAD-0FC4-B814D67D0060}"/>
                </a:ext>
              </a:extLst>
            </p:cNvPr>
            <p:cNvSpPr/>
            <p:nvPr/>
          </p:nvSpPr>
          <p:spPr>
            <a:xfrm>
              <a:off x="126081" y="807903"/>
              <a:ext cx="6595664" cy="1716303"/>
            </a:xfrm>
            <a:prstGeom prst="rect">
              <a:avLst/>
            </a:prstGeom>
            <a:noFill/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1108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1" name="テキスト ボックス 61">
              <a:extLst>
                <a:ext uri="{FF2B5EF4-FFF2-40B4-BE49-F238E27FC236}">
                  <a16:creationId xmlns:a16="http://schemas.microsoft.com/office/drawing/2014/main" id="{09280C74-3FCE-D5CC-6048-7168ADCD8132}"/>
                </a:ext>
              </a:extLst>
            </p:cNvPr>
            <p:cNvSpPr txBox="1"/>
            <p:nvPr/>
          </p:nvSpPr>
          <p:spPr>
            <a:xfrm>
              <a:off x="124331" y="805780"/>
              <a:ext cx="1554433" cy="253916"/>
            </a:xfrm>
            <a:prstGeom prst="rect">
              <a:avLst/>
            </a:prstGeom>
            <a:solidFill>
              <a:srgbClr val="74AA9A"/>
            </a:solidFill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50" b="1" dirty="0">
                  <a:solidFill>
                    <a:schemeClr val="bg1"/>
                  </a:solidFill>
                  <a:latin typeface="+mn-ea"/>
                </a:rPr>
                <a:t>２．満足度</a:t>
              </a:r>
            </a:p>
          </p:txBody>
        </p:sp>
        <p:sp>
          <p:nvSpPr>
            <p:cNvPr id="32" name="矢印: 五方向 31">
              <a:extLst>
                <a:ext uri="{FF2B5EF4-FFF2-40B4-BE49-F238E27FC236}">
                  <a16:creationId xmlns:a16="http://schemas.microsoft.com/office/drawing/2014/main" id="{13449428-4E68-F966-DB67-18CFF20C8D87}"/>
                </a:ext>
              </a:extLst>
            </p:cNvPr>
            <p:cNvSpPr/>
            <p:nvPr/>
          </p:nvSpPr>
          <p:spPr>
            <a:xfrm>
              <a:off x="298000" y="1608888"/>
              <a:ext cx="1537230" cy="253916"/>
            </a:xfrm>
            <a:prstGeom prst="homePlate">
              <a:avLst>
                <a:gd name="adj" fmla="val 0"/>
              </a:avLst>
            </a:prstGeom>
            <a:solidFill>
              <a:srgbClr val="E3ED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b="1" dirty="0">
                  <a:solidFill>
                    <a:schemeClr val="tx1"/>
                  </a:solidFill>
                </a:rPr>
                <a:t>理由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8852BA27-31DD-1599-2CB6-E7A8D56669E0}"/>
                </a:ext>
              </a:extLst>
            </p:cNvPr>
            <p:cNvSpPr txBox="1"/>
            <p:nvPr/>
          </p:nvSpPr>
          <p:spPr>
            <a:xfrm>
              <a:off x="272060" y="1884397"/>
              <a:ext cx="641850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  </a:r>
            </a:p>
          </p:txBody>
        </p: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D957FABC-4669-5D2E-8787-AA71EF262DC7}"/>
                </a:ext>
              </a:extLst>
            </p:cNvPr>
            <p:cNvGrpSpPr/>
            <p:nvPr/>
          </p:nvGrpSpPr>
          <p:grpSpPr>
            <a:xfrm>
              <a:off x="136255" y="1058631"/>
              <a:ext cx="6585490" cy="570728"/>
              <a:chOff x="136255" y="1119591"/>
              <a:chExt cx="6585490" cy="570728"/>
            </a:xfrm>
          </p:grpSpPr>
          <p:sp>
            <p:nvSpPr>
              <p:cNvPr id="35" name="テキスト ボックス 61">
                <a:extLst>
                  <a:ext uri="{FF2B5EF4-FFF2-40B4-BE49-F238E27FC236}">
                    <a16:creationId xmlns:a16="http://schemas.microsoft.com/office/drawing/2014/main" id="{C3E91DAC-5F77-D9CF-1DB0-F5D04B7326F5}"/>
                  </a:ext>
                </a:extLst>
              </p:cNvPr>
              <p:cNvSpPr txBox="1"/>
              <p:nvPr/>
            </p:nvSpPr>
            <p:spPr>
              <a:xfrm>
                <a:off x="136255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満足できた　　　</a:t>
                </a:r>
              </a:p>
            </p:txBody>
          </p:sp>
          <p:sp>
            <p:nvSpPr>
              <p:cNvPr id="36" name="テキスト ボックス 61">
                <a:extLst>
                  <a:ext uri="{FF2B5EF4-FFF2-40B4-BE49-F238E27FC236}">
                    <a16:creationId xmlns:a16="http://schemas.microsoft.com/office/drawing/2014/main" id="{A0F72B2A-A3E2-0FD4-5191-14D763AF74AD}"/>
                  </a:ext>
                </a:extLst>
              </p:cNvPr>
              <p:cNvSpPr txBox="1"/>
              <p:nvPr/>
            </p:nvSpPr>
            <p:spPr>
              <a:xfrm>
                <a:off x="5179236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満足できなかった　　　</a:t>
                </a:r>
              </a:p>
            </p:txBody>
          </p:sp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2B134A0C-7DD4-869A-88C7-854E7B82C392}"/>
                  </a:ext>
                </a:extLst>
              </p:cNvPr>
              <p:cNvGrpSpPr/>
              <p:nvPr/>
            </p:nvGrpSpPr>
            <p:grpSpPr>
              <a:xfrm>
                <a:off x="1992246" y="1119591"/>
                <a:ext cx="2963575" cy="570728"/>
                <a:chOff x="1992246" y="1119591"/>
                <a:chExt cx="2963575" cy="570728"/>
              </a:xfrm>
            </p:grpSpPr>
            <p:sp>
              <p:nvSpPr>
                <p:cNvPr id="38" name="テキスト ボックス 61">
                  <a:extLst>
                    <a:ext uri="{FF2B5EF4-FFF2-40B4-BE49-F238E27FC236}">
                      <a16:creationId xmlns:a16="http://schemas.microsoft.com/office/drawing/2014/main" id="{0C8570B4-C9B0-7A78-35E3-7E811CCD24B0}"/>
                    </a:ext>
                  </a:extLst>
                </p:cNvPr>
                <p:cNvSpPr txBox="1"/>
                <p:nvPr/>
              </p:nvSpPr>
              <p:spPr>
                <a:xfrm>
                  <a:off x="1992246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1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40" name="テキスト ボックス 61">
                  <a:extLst>
                    <a:ext uri="{FF2B5EF4-FFF2-40B4-BE49-F238E27FC236}">
                      <a16:creationId xmlns:a16="http://schemas.microsoft.com/office/drawing/2014/main" id="{F7DEA9D5-3C34-C12F-2903-3E0341C92A65}"/>
                    </a:ext>
                  </a:extLst>
                </p:cNvPr>
                <p:cNvSpPr txBox="1"/>
                <p:nvPr/>
              </p:nvSpPr>
              <p:spPr>
                <a:xfrm>
                  <a:off x="2620077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2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41" name="テキスト ボックス 61">
                  <a:extLst>
                    <a:ext uri="{FF2B5EF4-FFF2-40B4-BE49-F238E27FC236}">
                      <a16:creationId xmlns:a16="http://schemas.microsoft.com/office/drawing/2014/main" id="{6470D156-2651-3E7D-6A3F-136DA87686B5}"/>
                    </a:ext>
                  </a:extLst>
                </p:cNvPr>
                <p:cNvSpPr txBox="1"/>
                <p:nvPr/>
              </p:nvSpPr>
              <p:spPr>
                <a:xfrm>
                  <a:off x="3247908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3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42" name="テキスト ボックス 61">
                  <a:extLst>
                    <a:ext uri="{FF2B5EF4-FFF2-40B4-BE49-F238E27FC236}">
                      <a16:creationId xmlns:a16="http://schemas.microsoft.com/office/drawing/2014/main" id="{7E49A3D4-66DA-00A9-C7EA-247E079C225C}"/>
                    </a:ext>
                  </a:extLst>
                </p:cNvPr>
                <p:cNvSpPr txBox="1"/>
                <p:nvPr/>
              </p:nvSpPr>
              <p:spPr>
                <a:xfrm>
                  <a:off x="3875739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4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51" name="テキスト ボックス 61">
                  <a:extLst>
                    <a:ext uri="{FF2B5EF4-FFF2-40B4-BE49-F238E27FC236}">
                      <a16:creationId xmlns:a16="http://schemas.microsoft.com/office/drawing/2014/main" id="{B0E16189-0326-9D78-4A14-70AF37761D8C}"/>
                    </a:ext>
                  </a:extLst>
                </p:cNvPr>
                <p:cNvSpPr txBox="1"/>
                <p:nvPr/>
              </p:nvSpPr>
              <p:spPr>
                <a:xfrm>
                  <a:off x="4503571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5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52" name="テキスト ボックス 61">
                  <a:extLst>
                    <a:ext uri="{FF2B5EF4-FFF2-40B4-BE49-F238E27FC236}">
                      <a16:creationId xmlns:a16="http://schemas.microsoft.com/office/drawing/2014/main" id="{283FA19B-23A1-A6AF-F878-E5CF1F3F6382}"/>
                    </a:ext>
                  </a:extLst>
                </p:cNvPr>
                <p:cNvSpPr txBox="1"/>
                <p:nvPr/>
              </p:nvSpPr>
              <p:spPr>
                <a:xfrm>
                  <a:off x="1992246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53" name="テキスト ボックス 61">
                  <a:extLst>
                    <a:ext uri="{FF2B5EF4-FFF2-40B4-BE49-F238E27FC236}">
                      <a16:creationId xmlns:a16="http://schemas.microsoft.com/office/drawing/2014/main" id="{E4112CF9-FA9F-F4BD-5EC6-BAB184099183}"/>
                    </a:ext>
                  </a:extLst>
                </p:cNvPr>
                <p:cNvSpPr txBox="1"/>
                <p:nvPr/>
              </p:nvSpPr>
              <p:spPr>
                <a:xfrm>
                  <a:off x="2620077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65" name="テキスト ボックス 61">
                  <a:extLst>
                    <a:ext uri="{FF2B5EF4-FFF2-40B4-BE49-F238E27FC236}">
                      <a16:creationId xmlns:a16="http://schemas.microsoft.com/office/drawing/2014/main" id="{D81BD9CF-1783-70C1-06D9-6AED312D90B0}"/>
                    </a:ext>
                  </a:extLst>
                </p:cNvPr>
                <p:cNvSpPr txBox="1"/>
                <p:nvPr/>
              </p:nvSpPr>
              <p:spPr>
                <a:xfrm>
                  <a:off x="3247908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70" name="テキスト ボックス 61">
                  <a:extLst>
                    <a:ext uri="{FF2B5EF4-FFF2-40B4-BE49-F238E27FC236}">
                      <a16:creationId xmlns:a16="http://schemas.microsoft.com/office/drawing/2014/main" id="{21FDE3F7-F967-E475-97F6-7D52A29E34C2}"/>
                    </a:ext>
                  </a:extLst>
                </p:cNvPr>
                <p:cNvSpPr txBox="1"/>
                <p:nvPr/>
              </p:nvSpPr>
              <p:spPr>
                <a:xfrm>
                  <a:off x="3875739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73" name="テキスト ボックス 61">
                  <a:extLst>
                    <a:ext uri="{FF2B5EF4-FFF2-40B4-BE49-F238E27FC236}">
                      <a16:creationId xmlns:a16="http://schemas.microsoft.com/office/drawing/2014/main" id="{F80C6E90-F7C3-DF45-E02E-C905AA44707C}"/>
                    </a:ext>
                  </a:extLst>
                </p:cNvPr>
                <p:cNvSpPr txBox="1"/>
                <p:nvPr/>
              </p:nvSpPr>
              <p:spPr>
                <a:xfrm>
                  <a:off x="4503571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</p:grpSp>
        </p:grpSp>
      </p:grpSp>
      <p:sp>
        <p:nvSpPr>
          <p:cNvPr id="74" name="テキスト ボックス 61">
            <a:extLst>
              <a:ext uri="{FF2B5EF4-FFF2-40B4-BE49-F238E27FC236}">
                <a16:creationId xmlns:a16="http://schemas.microsoft.com/office/drawing/2014/main" id="{F73E313D-5333-B3EB-29F9-2B35B7967717}"/>
              </a:ext>
            </a:extLst>
          </p:cNvPr>
          <p:cNvSpPr txBox="1"/>
          <p:nvPr/>
        </p:nvSpPr>
        <p:spPr>
          <a:xfrm>
            <a:off x="136255" y="5194421"/>
            <a:ext cx="1554433" cy="25391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教材について</a:t>
            </a: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1628C3C8-9339-4C4F-E85B-B8B788309BA9}"/>
              </a:ext>
            </a:extLst>
          </p:cNvPr>
          <p:cNvGrpSpPr/>
          <p:nvPr/>
        </p:nvGrpSpPr>
        <p:grpSpPr>
          <a:xfrm>
            <a:off x="124331" y="5526300"/>
            <a:ext cx="6597414" cy="1718426"/>
            <a:chOff x="124331" y="805780"/>
            <a:chExt cx="6597414" cy="1718426"/>
          </a:xfrm>
        </p:grpSpPr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AE3527CA-2D3E-7FE9-65C4-3E9DDACBAEF7}"/>
                </a:ext>
              </a:extLst>
            </p:cNvPr>
            <p:cNvSpPr/>
            <p:nvPr/>
          </p:nvSpPr>
          <p:spPr>
            <a:xfrm>
              <a:off x="126081" y="807903"/>
              <a:ext cx="6595664" cy="1716303"/>
            </a:xfrm>
            <a:prstGeom prst="rect">
              <a:avLst/>
            </a:prstGeom>
            <a:noFill/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1108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7" name="テキスト ボックス 61">
              <a:extLst>
                <a:ext uri="{FF2B5EF4-FFF2-40B4-BE49-F238E27FC236}">
                  <a16:creationId xmlns:a16="http://schemas.microsoft.com/office/drawing/2014/main" id="{664E72FA-1E2C-B736-81D7-E9B9BB3A0662}"/>
                </a:ext>
              </a:extLst>
            </p:cNvPr>
            <p:cNvSpPr txBox="1"/>
            <p:nvPr/>
          </p:nvSpPr>
          <p:spPr>
            <a:xfrm>
              <a:off x="124331" y="805780"/>
              <a:ext cx="1554433" cy="253916"/>
            </a:xfrm>
            <a:prstGeom prst="rect">
              <a:avLst/>
            </a:prstGeom>
            <a:solidFill>
              <a:srgbClr val="74AA9A"/>
            </a:solidFill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50" b="1" dirty="0">
                  <a:solidFill>
                    <a:schemeClr val="bg1"/>
                  </a:solidFill>
                  <a:latin typeface="+mn-ea"/>
                </a:rPr>
                <a:t>３．わかりやすさ</a:t>
              </a:r>
            </a:p>
          </p:txBody>
        </p:sp>
        <p:sp>
          <p:nvSpPr>
            <p:cNvPr id="78" name="矢印: 五方向 77">
              <a:extLst>
                <a:ext uri="{FF2B5EF4-FFF2-40B4-BE49-F238E27FC236}">
                  <a16:creationId xmlns:a16="http://schemas.microsoft.com/office/drawing/2014/main" id="{04C66608-0119-7691-021F-76189BEF8451}"/>
                </a:ext>
              </a:extLst>
            </p:cNvPr>
            <p:cNvSpPr/>
            <p:nvPr/>
          </p:nvSpPr>
          <p:spPr>
            <a:xfrm>
              <a:off x="298000" y="1608888"/>
              <a:ext cx="1537230" cy="253916"/>
            </a:xfrm>
            <a:prstGeom prst="homePlate">
              <a:avLst>
                <a:gd name="adj" fmla="val 0"/>
              </a:avLst>
            </a:prstGeom>
            <a:solidFill>
              <a:srgbClr val="E3ED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b="1" dirty="0">
                  <a:solidFill>
                    <a:schemeClr val="tx1"/>
                  </a:solidFill>
                </a:rPr>
                <a:t>理由</a:t>
              </a:r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188AAC6C-0F8B-91C7-4A1F-457BCE8DC8A8}"/>
                </a:ext>
              </a:extLst>
            </p:cNvPr>
            <p:cNvSpPr txBox="1"/>
            <p:nvPr/>
          </p:nvSpPr>
          <p:spPr>
            <a:xfrm>
              <a:off x="272060" y="1884397"/>
              <a:ext cx="641850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  </a:r>
            </a:p>
          </p:txBody>
        </p: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CAFC9E38-BB8A-AE93-AD32-88F2E360BE61}"/>
                </a:ext>
              </a:extLst>
            </p:cNvPr>
            <p:cNvGrpSpPr/>
            <p:nvPr/>
          </p:nvGrpSpPr>
          <p:grpSpPr>
            <a:xfrm>
              <a:off x="136255" y="1058631"/>
              <a:ext cx="6585490" cy="570728"/>
              <a:chOff x="136255" y="1119591"/>
              <a:chExt cx="6585490" cy="570728"/>
            </a:xfrm>
          </p:grpSpPr>
          <p:sp>
            <p:nvSpPr>
              <p:cNvPr id="81" name="テキスト ボックス 61">
                <a:extLst>
                  <a:ext uri="{FF2B5EF4-FFF2-40B4-BE49-F238E27FC236}">
                    <a16:creationId xmlns:a16="http://schemas.microsoft.com/office/drawing/2014/main" id="{75C3CFF1-5829-BF2D-EBA2-A780E796890A}"/>
                  </a:ext>
                </a:extLst>
              </p:cNvPr>
              <p:cNvSpPr txBox="1"/>
              <p:nvPr/>
            </p:nvSpPr>
            <p:spPr>
              <a:xfrm>
                <a:off x="136255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わかりやすかった　　　</a:t>
                </a:r>
              </a:p>
            </p:txBody>
          </p:sp>
          <p:sp>
            <p:nvSpPr>
              <p:cNvPr id="84" name="テキスト ボックス 61">
                <a:extLst>
                  <a:ext uri="{FF2B5EF4-FFF2-40B4-BE49-F238E27FC236}">
                    <a16:creationId xmlns:a16="http://schemas.microsoft.com/office/drawing/2014/main" id="{1AF9C4AD-6959-4340-54FA-FAB770D1281D}"/>
                  </a:ext>
                </a:extLst>
              </p:cNvPr>
              <p:cNvSpPr txBox="1"/>
              <p:nvPr/>
            </p:nvSpPr>
            <p:spPr>
              <a:xfrm>
                <a:off x="5179236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わかりづらかった　　　</a:t>
                </a:r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6977DC1C-8206-DF2E-E620-05634599CDFE}"/>
                  </a:ext>
                </a:extLst>
              </p:cNvPr>
              <p:cNvGrpSpPr/>
              <p:nvPr/>
            </p:nvGrpSpPr>
            <p:grpSpPr>
              <a:xfrm>
                <a:off x="1992246" y="1119591"/>
                <a:ext cx="2963575" cy="570728"/>
                <a:chOff x="1992246" y="1119591"/>
                <a:chExt cx="2963575" cy="570728"/>
              </a:xfrm>
            </p:grpSpPr>
            <p:sp>
              <p:nvSpPr>
                <p:cNvPr id="87" name="テキスト ボックス 61">
                  <a:extLst>
                    <a:ext uri="{FF2B5EF4-FFF2-40B4-BE49-F238E27FC236}">
                      <a16:creationId xmlns:a16="http://schemas.microsoft.com/office/drawing/2014/main" id="{0DF92388-0F07-1423-C8A8-9C1B18772E4D}"/>
                    </a:ext>
                  </a:extLst>
                </p:cNvPr>
                <p:cNvSpPr txBox="1"/>
                <p:nvPr/>
              </p:nvSpPr>
              <p:spPr>
                <a:xfrm>
                  <a:off x="1992246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1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90" name="テキスト ボックス 61">
                  <a:extLst>
                    <a:ext uri="{FF2B5EF4-FFF2-40B4-BE49-F238E27FC236}">
                      <a16:creationId xmlns:a16="http://schemas.microsoft.com/office/drawing/2014/main" id="{648597D3-B4E6-1A54-9506-84D992360CA9}"/>
                    </a:ext>
                  </a:extLst>
                </p:cNvPr>
                <p:cNvSpPr txBox="1"/>
                <p:nvPr/>
              </p:nvSpPr>
              <p:spPr>
                <a:xfrm>
                  <a:off x="2620077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2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91" name="テキスト ボックス 61">
                  <a:extLst>
                    <a:ext uri="{FF2B5EF4-FFF2-40B4-BE49-F238E27FC236}">
                      <a16:creationId xmlns:a16="http://schemas.microsoft.com/office/drawing/2014/main" id="{1B6F59BF-77EA-79D8-C242-381B9D88C8ED}"/>
                    </a:ext>
                  </a:extLst>
                </p:cNvPr>
                <p:cNvSpPr txBox="1"/>
                <p:nvPr/>
              </p:nvSpPr>
              <p:spPr>
                <a:xfrm>
                  <a:off x="3247908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3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93" name="テキスト ボックス 61">
                  <a:extLst>
                    <a:ext uri="{FF2B5EF4-FFF2-40B4-BE49-F238E27FC236}">
                      <a16:creationId xmlns:a16="http://schemas.microsoft.com/office/drawing/2014/main" id="{1E973ACD-6633-DE23-64A5-9EB9A80D918A}"/>
                    </a:ext>
                  </a:extLst>
                </p:cNvPr>
                <p:cNvSpPr txBox="1"/>
                <p:nvPr/>
              </p:nvSpPr>
              <p:spPr>
                <a:xfrm>
                  <a:off x="3875739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4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94" name="テキスト ボックス 61">
                  <a:extLst>
                    <a:ext uri="{FF2B5EF4-FFF2-40B4-BE49-F238E27FC236}">
                      <a16:creationId xmlns:a16="http://schemas.microsoft.com/office/drawing/2014/main" id="{7C697EEE-70A9-9AD9-6E75-33E8E00B2707}"/>
                    </a:ext>
                  </a:extLst>
                </p:cNvPr>
                <p:cNvSpPr txBox="1"/>
                <p:nvPr/>
              </p:nvSpPr>
              <p:spPr>
                <a:xfrm>
                  <a:off x="4503571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5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02" name="テキスト ボックス 61">
                  <a:extLst>
                    <a:ext uri="{FF2B5EF4-FFF2-40B4-BE49-F238E27FC236}">
                      <a16:creationId xmlns:a16="http://schemas.microsoft.com/office/drawing/2014/main" id="{84E2B90A-4C42-E60E-B969-3673E4EBD956}"/>
                    </a:ext>
                  </a:extLst>
                </p:cNvPr>
                <p:cNvSpPr txBox="1"/>
                <p:nvPr/>
              </p:nvSpPr>
              <p:spPr>
                <a:xfrm>
                  <a:off x="1992246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103" name="テキスト ボックス 61">
                  <a:extLst>
                    <a:ext uri="{FF2B5EF4-FFF2-40B4-BE49-F238E27FC236}">
                      <a16:creationId xmlns:a16="http://schemas.microsoft.com/office/drawing/2014/main" id="{19F633C8-D8B7-DCFB-7E76-9CAA8F262260}"/>
                    </a:ext>
                  </a:extLst>
                </p:cNvPr>
                <p:cNvSpPr txBox="1"/>
                <p:nvPr/>
              </p:nvSpPr>
              <p:spPr>
                <a:xfrm>
                  <a:off x="2620077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105" name="テキスト ボックス 61">
                  <a:extLst>
                    <a:ext uri="{FF2B5EF4-FFF2-40B4-BE49-F238E27FC236}">
                      <a16:creationId xmlns:a16="http://schemas.microsoft.com/office/drawing/2014/main" id="{0F911F54-2A21-1F71-40D6-752AD7CD9D95}"/>
                    </a:ext>
                  </a:extLst>
                </p:cNvPr>
                <p:cNvSpPr txBox="1"/>
                <p:nvPr/>
              </p:nvSpPr>
              <p:spPr>
                <a:xfrm>
                  <a:off x="3247908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106" name="テキスト ボックス 61">
                  <a:extLst>
                    <a:ext uri="{FF2B5EF4-FFF2-40B4-BE49-F238E27FC236}">
                      <a16:creationId xmlns:a16="http://schemas.microsoft.com/office/drawing/2014/main" id="{D6051E9F-3327-BFA4-3DF1-F5C8F0D06318}"/>
                    </a:ext>
                  </a:extLst>
                </p:cNvPr>
                <p:cNvSpPr txBox="1"/>
                <p:nvPr/>
              </p:nvSpPr>
              <p:spPr>
                <a:xfrm>
                  <a:off x="3875739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112" name="テキスト ボックス 61">
                  <a:extLst>
                    <a:ext uri="{FF2B5EF4-FFF2-40B4-BE49-F238E27FC236}">
                      <a16:creationId xmlns:a16="http://schemas.microsoft.com/office/drawing/2014/main" id="{3AD1CD48-7678-7745-7133-E7EC7082A244}"/>
                    </a:ext>
                  </a:extLst>
                </p:cNvPr>
                <p:cNvSpPr txBox="1"/>
                <p:nvPr/>
              </p:nvSpPr>
              <p:spPr>
                <a:xfrm>
                  <a:off x="4503571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</p:grpSp>
        </p:grpSp>
      </p:grpSp>
      <p:sp>
        <p:nvSpPr>
          <p:cNvPr id="113" name="テキスト ボックス 61">
            <a:extLst>
              <a:ext uri="{FF2B5EF4-FFF2-40B4-BE49-F238E27FC236}">
                <a16:creationId xmlns:a16="http://schemas.microsoft.com/office/drawing/2014/main" id="{B94D5E6F-C64C-CAD0-9C2E-89785E9B1FC1}"/>
              </a:ext>
            </a:extLst>
          </p:cNvPr>
          <p:cNvSpPr txBox="1"/>
          <p:nvPr/>
        </p:nvSpPr>
        <p:spPr>
          <a:xfrm>
            <a:off x="136255" y="7490620"/>
            <a:ext cx="1554433" cy="25391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体制について</a:t>
            </a:r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C1BFBC80-DB9B-EE64-02AB-DEAAD2161B63}"/>
              </a:ext>
            </a:extLst>
          </p:cNvPr>
          <p:cNvGrpSpPr/>
          <p:nvPr/>
        </p:nvGrpSpPr>
        <p:grpSpPr>
          <a:xfrm>
            <a:off x="124331" y="7829018"/>
            <a:ext cx="6597414" cy="1718426"/>
            <a:chOff x="124331" y="805780"/>
            <a:chExt cx="6597414" cy="1718426"/>
          </a:xfrm>
        </p:grpSpPr>
        <p:sp>
          <p:nvSpPr>
            <p:cNvPr id="115" name="正方形/長方形 114">
              <a:extLst>
                <a:ext uri="{FF2B5EF4-FFF2-40B4-BE49-F238E27FC236}">
                  <a16:creationId xmlns:a16="http://schemas.microsoft.com/office/drawing/2014/main" id="{B096FEA7-23BB-206E-E7EA-5C500BE2CADA}"/>
                </a:ext>
              </a:extLst>
            </p:cNvPr>
            <p:cNvSpPr/>
            <p:nvPr/>
          </p:nvSpPr>
          <p:spPr>
            <a:xfrm>
              <a:off x="126081" y="807903"/>
              <a:ext cx="6595664" cy="1716303"/>
            </a:xfrm>
            <a:prstGeom prst="rect">
              <a:avLst/>
            </a:prstGeom>
            <a:noFill/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1108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2" name="テキスト ボックス 61">
              <a:extLst>
                <a:ext uri="{FF2B5EF4-FFF2-40B4-BE49-F238E27FC236}">
                  <a16:creationId xmlns:a16="http://schemas.microsoft.com/office/drawing/2014/main" id="{E6BA0EEB-6A67-CA8A-2573-72F172838957}"/>
                </a:ext>
              </a:extLst>
            </p:cNvPr>
            <p:cNvSpPr txBox="1"/>
            <p:nvPr/>
          </p:nvSpPr>
          <p:spPr>
            <a:xfrm>
              <a:off x="124331" y="805780"/>
              <a:ext cx="1554433" cy="253916"/>
            </a:xfrm>
            <a:prstGeom prst="rect">
              <a:avLst/>
            </a:prstGeom>
            <a:solidFill>
              <a:srgbClr val="74AA9A"/>
            </a:solidFill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50" b="1" dirty="0">
                  <a:solidFill>
                    <a:schemeClr val="bg1"/>
                  </a:solidFill>
                  <a:latin typeface="+mn-ea"/>
                </a:rPr>
                <a:t>４．スタッフ人数</a:t>
              </a:r>
            </a:p>
          </p:txBody>
        </p:sp>
        <p:sp>
          <p:nvSpPr>
            <p:cNvPr id="131" name="矢印: 五方向 130">
              <a:extLst>
                <a:ext uri="{FF2B5EF4-FFF2-40B4-BE49-F238E27FC236}">
                  <a16:creationId xmlns:a16="http://schemas.microsoft.com/office/drawing/2014/main" id="{01263042-8B00-9044-EFE8-2AE657A769F2}"/>
                </a:ext>
              </a:extLst>
            </p:cNvPr>
            <p:cNvSpPr/>
            <p:nvPr/>
          </p:nvSpPr>
          <p:spPr>
            <a:xfrm>
              <a:off x="298000" y="1608888"/>
              <a:ext cx="1537230" cy="253916"/>
            </a:xfrm>
            <a:prstGeom prst="homePlate">
              <a:avLst>
                <a:gd name="adj" fmla="val 0"/>
              </a:avLst>
            </a:prstGeom>
            <a:solidFill>
              <a:srgbClr val="E3ED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b="1" dirty="0">
                  <a:solidFill>
                    <a:schemeClr val="tx1"/>
                  </a:solidFill>
                </a:rPr>
                <a:t>理由</a:t>
              </a:r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400DECEE-D9F9-1B05-2EB2-DEE2105DE6F9}"/>
                </a:ext>
              </a:extLst>
            </p:cNvPr>
            <p:cNvSpPr txBox="1"/>
            <p:nvPr/>
          </p:nvSpPr>
          <p:spPr>
            <a:xfrm>
              <a:off x="272060" y="1884397"/>
              <a:ext cx="641850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  </a:r>
            </a:p>
          </p:txBody>
        </p:sp>
        <p:grpSp>
          <p:nvGrpSpPr>
            <p:cNvPr id="133" name="グループ化 132">
              <a:extLst>
                <a:ext uri="{FF2B5EF4-FFF2-40B4-BE49-F238E27FC236}">
                  <a16:creationId xmlns:a16="http://schemas.microsoft.com/office/drawing/2014/main" id="{FE3DEB79-C2CC-4F2A-8F79-FA9AF3687501}"/>
                </a:ext>
              </a:extLst>
            </p:cNvPr>
            <p:cNvGrpSpPr/>
            <p:nvPr/>
          </p:nvGrpSpPr>
          <p:grpSpPr>
            <a:xfrm>
              <a:off x="136255" y="1058631"/>
              <a:ext cx="6585490" cy="570728"/>
              <a:chOff x="136255" y="1119591"/>
              <a:chExt cx="6585490" cy="570728"/>
            </a:xfrm>
          </p:grpSpPr>
          <p:sp>
            <p:nvSpPr>
              <p:cNvPr id="134" name="テキスト ボックス 61">
                <a:extLst>
                  <a:ext uri="{FF2B5EF4-FFF2-40B4-BE49-F238E27FC236}">
                    <a16:creationId xmlns:a16="http://schemas.microsoft.com/office/drawing/2014/main" id="{49B3BBA1-4615-FC25-49C1-B32FB02C3180}"/>
                  </a:ext>
                </a:extLst>
              </p:cNvPr>
              <p:cNvSpPr txBox="1"/>
              <p:nvPr/>
            </p:nvSpPr>
            <p:spPr>
              <a:xfrm>
                <a:off x="136255" y="1119591"/>
                <a:ext cx="1542509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十分であった　　　</a:t>
                </a:r>
              </a:p>
            </p:txBody>
          </p:sp>
          <p:sp>
            <p:nvSpPr>
              <p:cNvPr id="135" name="テキスト ボックス 61">
                <a:extLst>
                  <a:ext uri="{FF2B5EF4-FFF2-40B4-BE49-F238E27FC236}">
                    <a16:creationId xmlns:a16="http://schemas.microsoft.com/office/drawing/2014/main" id="{02D11899-D6DB-5B63-334C-5E699C782CB5}"/>
                  </a:ext>
                </a:extLst>
              </p:cNvPr>
              <p:cNvSpPr txBox="1"/>
              <p:nvPr/>
            </p:nvSpPr>
            <p:spPr>
              <a:xfrm>
                <a:off x="5179236" y="1119591"/>
                <a:ext cx="1542509" cy="415498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+mn-ea"/>
                  </a:rPr>
                  <a:t>十分でなかった</a:t>
                </a:r>
                <a:endParaRPr lang="en-US" altLang="ja-JP" sz="1050" b="1" dirty="0">
                  <a:latin typeface="+mn-ea"/>
                </a:endParaRPr>
              </a:p>
              <a:p>
                <a:pPr algn="ctr"/>
                <a:r>
                  <a:rPr lang="ja-JP" altLang="en-US" sz="1050" b="1" dirty="0">
                    <a:latin typeface="+mn-ea"/>
                  </a:rPr>
                  <a:t>（不足していた）</a:t>
                </a:r>
              </a:p>
            </p:txBody>
          </p:sp>
          <p:grpSp>
            <p:nvGrpSpPr>
              <p:cNvPr id="136" name="グループ化 135">
                <a:extLst>
                  <a:ext uri="{FF2B5EF4-FFF2-40B4-BE49-F238E27FC236}">
                    <a16:creationId xmlns:a16="http://schemas.microsoft.com/office/drawing/2014/main" id="{1EE301B8-B597-0274-9AF5-B45FAD49A2C9}"/>
                  </a:ext>
                </a:extLst>
              </p:cNvPr>
              <p:cNvGrpSpPr/>
              <p:nvPr/>
            </p:nvGrpSpPr>
            <p:grpSpPr>
              <a:xfrm>
                <a:off x="1992246" y="1119591"/>
                <a:ext cx="2963575" cy="570728"/>
                <a:chOff x="1992246" y="1119591"/>
                <a:chExt cx="2963575" cy="570728"/>
              </a:xfrm>
            </p:grpSpPr>
            <p:sp>
              <p:nvSpPr>
                <p:cNvPr id="137" name="テキスト ボックス 61">
                  <a:extLst>
                    <a:ext uri="{FF2B5EF4-FFF2-40B4-BE49-F238E27FC236}">
                      <a16:creationId xmlns:a16="http://schemas.microsoft.com/office/drawing/2014/main" id="{44BBBC70-73B9-AA49-788F-FDCAC1F3CA1B}"/>
                    </a:ext>
                  </a:extLst>
                </p:cNvPr>
                <p:cNvSpPr txBox="1"/>
                <p:nvPr/>
              </p:nvSpPr>
              <p:spPr>
                <a:xfrm>
                  <a:off x="1992246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1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38" name="テキスト ボックス 61">
                  <a:extLst>
                    <a:ext uri="{FF2B5EF4-FFF2-40B4-BE49-F238E27FC236}">
                      <a16:creationId xmlns:a16="http://schemas.microsoft.com/office/drawing/2014/main" id="{BA98909A-783D-2CDE-A2F6-E3EFBCF2108F}"/>
                    </a:ext>
                  </a:extLst>
                </p:cNvPr>
                <p:cNvSpPr txBox="1"/>
                <p:nvPr/>
              </p:nvSpPr>
              <p:spPr>
                <a:xfrm>
                  <a:off x="2620077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2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39" name="テキスト ボックス 61">
                  <a:extLst>
                    <a:ext uri="{FF2B5EF4-FFF2-40B4-BE49-F238E27FC236}">
                      <a16:creationId xmlns:a16="http://schemas.microsoft.com/office/drawing/2014/main" id="{0E70DC11-9AD8-DB85-55E0-808958919321}"/>
                    </a:ext>
                  </a:extLst>
                </p:cNvPr>
                <p:cNvSpPr txBox="1"/>
                <p:nvPr/>
              </p:nvSpPr>
              <p:spPr>
                <a:xfrm>
                  <a:off x="3247908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3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40" name="テキスト ボックス 61">
                  <a:extLst>
                    <a:ext uri="{FF2B5EF4-FFF2-40B4-BE49-F238E27FC236}">
                      <a16:creationId xmlns:a16="http://schemas.microsoft.com/office/drawing/2014/main" id="{32FEC6BC-14ED-3A8C-F241-385ED7C4F2E3}"/>
                    </a:ext>
                  </a:extLst>
                </p:cNvPr>
                <p:cNvSpPr txBox="1"/>
                <p:nvPr/>
              </p:nvSpPr>
              <p:spPr>
                <a:xfrm>
                  <a:off x="3875739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4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41" name="テキスト ボックス 61">
                  <a:extLst>
                    <a:ext uri="{FF2B5EF4-FFF2-40B4-BE49-F238E27FC236}">
                      <a16:creationId xmlns:a16="http://schemas.microsoft.com/office/drawing/2014/main" id="{BF1E8967-4F2F-41A1-5695-231972A4AC9A}"/>
                    </a:ext>
                  </a:extLst>
                </p:cNvPr>
                <p:cNvSpPr txBox="1"/>
                <p:nvPr/>
              </p:nvSpPr>
              <p:spPr>
                <a:xfrm>
                  <a:off x="4503571" y="1119591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ja-JP" sz="1050" b="1" dirty="0">
                      <a:latin typeface="+mn-ea"/>
                    </a:rPr>
                    <a:t>5</a:t>
                  </a:r>
                  <a:r>
                    <a:rPr lang="ja-JP" altLang="en-US" sz="1050" b="1" dirty="0">
                      <a:latin typeface="+mn-ea"/>
                    </a:rPr>
                    <a:t>　　</a:t>
                  </a:r>
                </a:p>
              </p:txBody>
            </p:sp>
            <p:sp>
              <p:nvSpPr>
                <p:cNvPr id="142" name="テキスト ボックス 61">
                  <a:extLst>
                    <a:ext uri="{FF2B5EF4-FFF2-40B4-BE49-F238E27FC236}">
                      <a16:creationId xmlns:a16="http://schemas.microsoft.com/office/drawing/2014/main" id="{C1CF7383-AB68-DD2A-076F-D3205574DF01}"/>
                    </a:ext>
                  </a:extLst>
                </p:cNvPr>
                <p:cNvSpPr txBox="1"/>
                <p:nvPr/>
              </p:nvSpPr>
              <p:spPr>
                <a:xfrm>
                  <a:off x="1992246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143" name="テキスト ボックス 61">
                  <a:extLst>
                    <a:ext uri="{FF2B5EF4-FFF2-40B4-BE49-F238E27FC236}">
                      <a16:creationId xmlns:a16="http://schemas.microsoft.com/office/drawing/2014/main" id="{21DD50E1-8847-D919-B722-F9DBCFFB3C3A}"/>
                    </a:ext>
                  </a:extLst>
                </p:cNvPr>
                <p:cNvSpPr txBox="1"/>
                <p:nvPr/>
              </p:nvSpPr>
              <p:spPr>
                <a:xfrm>
                  <a:off x="2620077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　　</a:t>
                  </a:r>
                </a:p>
              </p:txBody>
            </p:sp>
            <p:sp>
              <p:nvSpPr>
                <p:cNvPr id="144" name="テキスト ボックス 61">
                  <a:extLst>
                    <a:ext uri="{FF2B5EF4-FFF2-40B4-BE49-F238E27FC236}">
                      <a16:creationId xmlns:a16="http://schemas.microsoft.com/office/drawing/2014/main" id="{BF81329D-61C1-2E54-1AFC-F4EF30D5BCD7}"/>
                    </a:ext>
                  </a:extLst>
                </p:cNvPr>
                <p:cNvSpPr txBox="1"/>
                <p:nvPr/>
              </p:nvSpPr>
              <p:spPr>
                <a:xfrm>
                  <a:off x="3247908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145" name="テキスト ボックス 61">
                  <a:extLst>
                    <a:ext uri="{FF2B5EF4-FFF2-40B4-BE49-F238E27FC236}">
                      <a16:creationId xmlns:a16="http://schemas.microsoft.com/office/drawing/2014/main" id="{F6E39EB1-F0FF-D5FF-0434-1C46EC3958EA}"/>
                    </a:ext>
                  </a:extLst>
                </p:cNvPr>
                <p:cNvSpPr txBox="1"/>
                <p:nvPr/>
              </p:nvSpPr>
              <p:spPr>
                <a:xfrm>
                  <a:off x="3875739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  <p:sp>
              <p:nvSpPr>
                <p:cNvPr id="146" name="テキスト ボックス 61">
                  <a:extLst>
                    <a:ext uri="{FF2B5EF4-FFF2-40B4-BE49-F238E27FC236}">
                      <a16:creationId xmlns:a16="http://schemas.microsoft.com/office/drawing/2014/main" id="{EEB8C8B3-C3F5-9224-E160-48CCC8895D8B}"/>
                    </a:ext>
                  </a:extLst>
                </p:cNvPr>
                <p:cNvSpPr txBox="1"/>
                <p:nvPr/>
              </p:nvSpPr>
              <p:spPr>
                <a:xfrm>
                  <a:off x="4503571" y="1436403"/>
                  <a:ext cx="452250" cy="253916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vert="horz"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50" b="1" dirty="0">
                      <a:latin typeface="+mn-ea"/>
                    </a:rPr>
                    <a:t>□ 　　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9925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支援プログラム実施レポート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391770" y="4789407"/>
            <a:ext cx="2073360" cy="6754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2"/>
            <a:ext cx="6595664" cy="3516714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実施概要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9FB209E0-3792-A1AA-9EAD-5E06A55A4CE9}"/>
              </a:ext>
            </a:extLst>
          </p:cNvPr>
          <p:cNvSpPr txBox="1"/>
          <p:nvPr/>
        </p:nvSpPr>
        <p:spPr>
          <a:xfrm>
            <a:off x="1078928" y="3214095"/>
            <a:ext cx="1133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383947"/>
            <a:ext cx="64185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64547FF4-0DAA-BE2C-6D79-A4493D0374E4}"/>
              </a:ext>
            </a:extLst>
          </p:cNvPr>
          <p:cNvSpPr/>
          <p:nvPr/>
        </p:nvSpPr>
        <p:spPr>
          <a:xfrm>
            <a:off x="298000" y="1120150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プログラム概要</a:t>
            </a: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04A8277C-8524-A5FF-ACA0-13E8106FD79F}"/>
              </a:ext>
            </a:extLst>
          </p:cNvPr>
          <p:cNvSpPr/>
          <p:nvPr/>
        </p:nvSpPr>
        <p:spPr>
          <a:xfrm>
            <a:off x="298000" y="2044565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プログラム実施結果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F4E8E8-B532-D71D-07E8-6655184E26D5}"/>
              </a:ext>
            </a:extLst>
          </p:cNvPr>
          <p:cNvSpPr txBox="1"/>
          <p:nvPr/>
        </p:nvSpPr>
        <p:spPr>
          <a:xfrm>
            <a:off x="232414" y="2307976"/>
            <a:ext cx="64185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E914173F-0E6E-7972-BA7F-E955EDA38CCF}"/>
              </a:ext>
            </a:extLst>
          </p:cNvPr>
          <p:cNvSpPr/>
          <p:nvPr/>
        </p:nvSpPr>
        <p:spPr>
          <a:xfrm>
            <a:off x="298000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アンケート結果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D0299E0-8E78-B96D-09E2-060D8FE77E7D}"/>
              </a:ext>
            </a:extLst>
          </p:cNvPr>
          <p:cNvSpPr/>
          <p:nvPr/>
        </p:nvSpPr>
        <p:spPr>
          <a:xfrm>
            <a:off x="2363662" y="3387023"/>
            <a:ext cx="4225927" cy="6754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CA0F773-5F3D-C258-82D1-99C9584CF2F4}"/>
              </a:ext>
            </a:extLst>
          </p:cNvPr>
          <p:cNvSpPr/>
          <p:nvPr/>
        </p:nvSpPr>
        <p:spPr>
          <a:xfrm>
            <a:off x="566606" y="3493362"/>
            <a:ext cx="504000" cy="504000"/>
          </a:xfrm>
          <a:prstGeom prst="ellipse">
            <a:avLst/>
          </a:prstGeom>
          <a:solidFill>
            <a:srgbClr val="74A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部分円 19">
            <a:extLst>
              <a:ext uri="{FF2B5EF4-FFF2-40B4-BE49-F238E27FC236}">
                <a16:creationId xmlns:a16="http://schemas.microsoft.com/office/drawing/2014/main" id="{9AC5938A-8647-7342-627A-1C9F3AD9591C}"/>
              </a:ext>
            </a:extLst>
          </p:cNvPr>
          <p:cNvSpPr/>
          <p:nvPr/>
        </p:nvSpPr>
        <p:spPr>
          <a:xfrm>
            <a:off x="566606" y="3493362"/>
            <a:ext cx="504000" cy="504000"/>
          </a:xfrm>
          <a:prstGeom prst="pie">
            <a:avLst>
              <a:gd name="adj1" fmla="val 1661996"/>
              <a:gd name="adj2" fmla="val 1620000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0AC9590-EB30-C105-8A88-E72B54E1A862}"/>
              </a:ext>
            </a:extLst>
          </p:cNvPr>
          <p:cNvCxnSpPr/>
          <p:nvPr/>
        </p:nvCxnSpPr>
        <p:spPr>
          <a:xfrm>
            <a:off x="1135653" y="3430905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A4A53A5-4F38-7593-5180-D76B7BAB51AE}"/>
              </a:ext>
            </a:extLst>
          </p:cNvPr>
          <p:cNvCxnSpPr/>
          <p:nvPr/>
        </p:nvCxnSpPr>
        <p:spPr>
          <a:xfrm>
            <a:off x="1135653" y="4054863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871B886-BCC6-0816-3DE2-6F83102151E2}"/>
              </a:ext>
            </a:extLst>
          </p:cNvPr>
          <p:cNvCxnSpPr>
            <a:cxnSpLocks/>
          </p:cNvCxnSpPr>
          <p:nvPr/>
        </p:nvCxnSpPr>
        <p:spPr>
          <a:xfrm>
            <a:off x="872490" y="3895697"/>
            <a:ext cx="267563" cy="1594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FB0DA702-0BFE-F985-A170-53468FA3E166}"/>
              </a:ext>
            </a:extLst>
          </p:cNvPr>
          <p:cNvCxnSpPr>
            <a:cxnSpLocks/>
          </p:cNvCxnSpPr>
          <p:nvPr/>
        </p:nvCxnSpPr>
        <p:spPr>
          <a:xfrm flipV="1">
            <a:off x="927735" y="3434043"/>
            <a:ext cx="207918" cy="22556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037FCF6-19B2-EEB1-9908-03E6FCE541DA}"/>
              </a:ext>
            </a:extLst>
          </p:cNvPr>
          <p:cNvSpPr txBox="1"/>
          <p:nvPr/>
        </p:nvSpPr>
        <p:spPr>
          <a:xfrm>
            <a:off x="1078928" y="3844230"/>
            <a:ext cx="1133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1B28C1E-7F16-67FF-2C4D-63AD9DEBD052}"/>
              </a:ext>
            </a:extLst>
          </p:cNvPr>
          <p:cNvSpPr txBox="1"/>
          <p:nvPr/>
        </p:nvSpPr>
        <p:spPr>
          <a:xfrm>
            <a:off x="2340626" y="3435617"/>
            <a:ext cx="42696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228333D-911C-64E8-CB7C-DC92365412AD}"/>
              </a:ext>
            </a:extLst>
          </p:cNvPr>
          <p:cNvSpPr/>
          <p:nvPr/>
        </p:nvSpPr>
        <p:spPr>
          <a:xfrm>
            <a:off x="126081" y="4693140"/>
            <a:ext cx="6595664" cy="4979179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テキスト ボックス 61">
            <a:extLst>
              <a:ext uri="{FF2B5EF4-FFF2-40B4-BE49-F238E27FC236}">
                <a16:creationId xmlns:a16="http://schemas.microsoft.com/office/drawing/2014/main" id="{5E71720A-1CEF-5843-B9FA-2C42FF27AA92}"/>
              </a:ext>
            </a:extLst>
          </p:cNvPr>
          <p:cNvSpPr txBox="1"/>
          <p:nvPr/>
        </p:nvSpPr>
        <p:spPr>
          <a:xfrm>
            <a:off x="124331" y="4698075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プログラム振り返り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4EF11B4-E272-E2AE-6C16-5AC7EE166BAA}"/>
              </a:ext>
            </a:extLst>
          </p:cNvPr>
          <p:cNvSpPr txBox="1"/>
          <p:nvPr/>
        </p:nvSpPr>
        <p:spPr>
          <a:xfrm>
            <a:off x="232414" y="5368491"/>
            <a:ext cx="64185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D33E7FCD-23EF-C3A5-5B24-BBCC1489EDC7}"/>
              </a:ext>
            </a:extLst>
          </p:cNvPr>
          <p:cNvSpPr/>
          <p:nvPr/>
        </p:nvSpPr>
        <p:spPr>
          <a:xfrm>
            <a:off x="298000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内容面の考察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4E8CCF1A-212C-A5B6-B984-586DA99F4E91}"/>
              </a:ext>
            </a:extLst>
          </p:cNvPr>
          <p:cNvSpPr/>
          <p:nvPr/>
        </p:nvSpPr>
        <p:spPr>
          <a:xfrm>
            <a:off x="298000" y="7331548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運営面の考察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82C17F28-00F8-9418-118B-2D1DB6679909}"/>
              </a:ext>
            </a:extLst>
          </p:cNvPr>
          <p:cNvSpPr txBox="1"/>
          <p:nvPr/>
        </p:nvSpPr>
        <p:spPr>
          <a:xfrm>
            <a:off x="232414" y="7598024"/>
            <a:ext cx="64185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66099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振り返り資料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391770" y="4789407"/>
            <a:ext cx="2073360" cy="6754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2"/>
            <a:ext cx="6595664" cy="3516714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事業の振り返り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9B09A9-1673-AFBA-2578-AC8282718304}"/>
              </a:ext>
            </a:extLst>
          </p:cNvPr>
          <p:cNvSpPr/>
          <p:nvPr/>
        </p:nvSpPr>
        <p:spPr>
          <a:xfrm>
            <a:off x="319556" y="7442932"/>
            <a:ext cx="3218696" cy="10260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9FB209E0-3792-A1AA-9EAD-5E06A55A4CE9}"/>
              </a:ext>
            </a:extLst>
          </p:cNvPr>
          <p:cNvSpPr txBox="1"/>
          <p:nvPr/>
        </p:nvSpPr>
        <p:spPr>
          <a:xfrm>
            <a:off x="4019252" y="3214095"/>
            <a:ext cx="1133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383947"/>
            <a:ext cx="31126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１．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２．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３．</a:t>
            </a:r>
            <a:r>
              <a:rPr kumimoji="1" lang="en-US" altLang="ja-JP" sz="1100" dirty="0"/>
              <a:t>----------------------------------------------------------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64547FF4-0DAA-BE2C-6D79-A4493D0374E4}"/>
              </a:ext>
            </a:extLst>
          </p:cNvPr>
          <p:cNvSpPr/>
          <p:nvPr/>
        </p:nvSpPr>
        <p:spPr>
          <a:xfrm>
            <a:off x="298000" y="1120150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実施項目一覧</a:t>
            </a: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04A8277C-8524-A5FF-ACA0-13E8106FD79F}"/>
              </a:ext>
            </a:extLst>
          </p:cNvPr>
          <p:cNvSpPr/>
          <p:nvPr/>
        </p:nvSpPr>
        <p:spPr>
          <a:xfrm>
            <a:off x="298000" y="2044565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事業計画書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E914173F-0E6E-7972-BA7F-E955EDA38CCF}"/>
              </a:ext>
            </a:extLst>
          </p:cNvPr>
          <p:cNvSpPr/>
          <p:nvPr/>
        </p:nvSpPr>
        <p:spPr>
          <a:xfrm>
            <a:off x="298000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支援プログラム内容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D0299E0-8E78-B96D-09E2-060D8FE77E7D}"/>
              </a:ext>
            </a:extLst>
          </p:cNvPr>
          <p:cNvSpPr/>
          <p:nvPr/>
        </p:nvSpPr>
        <p:spPr>
          <a:xfrm>
            <a:off x="4940450" y="3387023"/>
            <a:ext cx="1649139" cy="6754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CA0F773-5F3D-C258-82D1-99C9584CF2F4}"/>
              </a:ext>
            </a:extLst>
          </p:cNvPr>
          <p:cNvSpPr/>
          <p:nvPr/>
        </p:nvSpPr>
        <p:spPr>
          <a:xfrm>
            <a:off x="3506930" y="3493362"/>
            <a:ext cx="504000" cy="504000"/>
          </a:xfrm>
          <a:prstGeom prst="ellipse">
            <a:avLst/>
          </a:prstGeom>
          <a:solidFill>
            <a:srgbClr val="74A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部分円 19">
            <a:extLst>
              <a:ext uri="{FF2B5EF4-FFF2-40B4-BE49-F238E27FC236}">
                <a16:creationId xmlns:a16="http://schemas.microsoft.com/office/drawing/2014/main" id="{9AC5938A-8647-7342-627A-1C9F3AD9591C}"/>
              </a:ext>
            </a:extLst>
          </p:cNvPr>
          <p:cNvSpPr/>
          <p:nvPr/>
        </p:nvSpPr>
        <p:spPr>
          <a:xfrm>
            <a:off x="3506930" y="3493362"/>
            <a:ext cx="504000" cy="504000"/>
          </a:xfrm>
          <a:prstGeom prst="pie">
            <a:avLst>
              <a:gd name="adj1" fmla="val 1661996"/>
              <a:gd name="adj2" fmla="val 1620000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0AC9590-EB30-C105-8A88-E72B54E1A862}"/>
              </a:ext>
            </a:extLst>
          </p:cNvPr>
          <p:cNvCxnSpPr/>
          <p:nvPr/>
        </p:nvCxnSpPr>
        <p:spPr>
          <a:xfrm>
            <a:off x="4075977" y="3430905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A4A53A5-4F38-7593-5180-D76B7BAB51AE}"/>
              </a:ext>
            </a:extLst>
          </p:cNvPr>
          <p:cNvCxnSpPr/>
          <p:nvPr/>
        </p:nvCxnSpPr>
        <p:spPr>
          <a:xfrm>
            <a:off x="4075977" y="4054863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871B886-BCC6-0816-3DE2-6F83102151E2}"/>
              </a:ext>
            </a:extLst>
          </p:cNvPr>
          <p:cNvCxnSpPr>
            <a:cxnSpLocks/>
          </p:cNvCxnSpPr>
          <p:nvPr/>
        </p:nvCxnSpPr>
        <p:spPr>
          <a:xfrm>
            <a:off x="3812814" y="3895697"/>
            <a:ext cx="267563" cy="1594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FB0DA702-0BFE-F985-A170-53468FA3E166}"/>
              </a:ext>
            </a:extLst>
          </p:cNvPr>
          <p:cNvCxnSpPr>
            <a:cxnSpLocks/>
          </p:cNvCxnSpPr>
          <p:nvPr/>
        </p:nvCxnSpPr>
        <p:spPr>
          <a:xfrm flipV="1">
            <a:off x="3868059" y="3434043"/>
            <a:ext cx="207918" cy="22556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037FCF6-19B2-EEB1-9908-03E6FCE541DA}"/>
              </a:ext>
            </a:extLst>
          </p:cNvPr>
          <p:cNvSpPr txBox="1"/>
          <p:nvPr/>
        </p:nvSpPr>
        <p:spPr>
          <a:xfrm>
            <a:off x="4019252" y="3844230"/>
            <a:ext cx="1133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1B28C1E-7F16-67FF-2C4D-63AD9DEBD052}"/>
              </a:ext>
            </a:extLst>
          </p:cNvPr>
          <p:cNvSpPr txBox="1"/>
          <p:nvPr/>
        </p:nvSpPr>
        <p:spPr>
          <a:xfrm>
            <a:off x="4961142" y="3435617"/>
            <a:ext cx="164913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228333D-911C-64E8-CB7C-DC92365412AD}"/>
              </a:ext>
            </a:extLst>
          </p:cNvPr>
          <p:cNvSpPr/>
          <p:nvPr/>
        </p:nvSpPr>
        <p:spPr>
          <a:xfrm>
            <a:off x="126081" y="4693140"/>
            <a:ext cx="6595664" cy="4979179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テキスト ボックス 61">
            <a:extLst>
              <a:ext uri="{FF2B5EF4-FFF2-40B4-BE49-F238E27FC236}">
                <a16:creationId xmlns:a16="http://schemas.microsoft.com/office/drawing/2014/main" id="{5E71720A-1CEF-5843-B9FA-2C42FF27AA92}"/>
              </a:ext>
            </a:extLst>
          </p:cNvPr>
          <p:cNvSpPr txBox="1"/>
          <p:nvPr/>
        </p:nvSpPr>
        <p:spPr>
          <a:xfrm>
            <a:off x="124331" y="4698075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次なる施策の検討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D33E7FCD-23EF-C3A5-5B24-BBCC1489EDC7}"/>
              </a:ext>
            </a:extLst>
          </p:cNvPr>
          <p:cNvSpPr/>
          <p:nvPr/>
        </p:nvSpPr>
        <p:spPr>
          <a:xfrm>
            <a:off x="298000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タイムスケジュール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4E8CCF1A-212C-A5B6-B984-586DA99F4E91}"/>
              </a:ext>
            </a:extLst>
          </p:cNvPr>
          <p:cNvSpPr/>
          <p:nvPr/>
        </p:nvSpPr>
        <p:spPr>
          <a:xfrm>
            <a:off x="297999" y="7036313"/>
            <a:ext cx="629159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KPT</a:t>
            </a:r>
            <a:r>
              <a:rPr kumimoji="1" lang="ja-JP" altLang="en-US" sz="1000" b="1" dirty="0">
                <a:solidFill>
                  <a:schemeClr val="tx1"/>
                </a:solidFill>
              </a:rPr>
              <a:t>事前記入 兼 とりまとめシート</a:t>
            </a:r>
          </a:p>
        </p:txBody>
      </p:sp>
      <p:graphicFrame>
        <p:nvGraphicFramePr>
          <p:cNvPr id="21" name="表 4">
            <a:extLst>
              <a:ext uri="{FF2B5EF4-FFF2-40B4-BE49-F238E27FC236}">
                <a16:creationId xmlns:a16="http://schemas.microsoft.com/office/drawing/2014/main" id="{CF8EF65A-91F5-3D6A-63BF-27C795E73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398163"/>
              </p:ext>
            </p:extLst>
          </p:nvPr>
        </p:nvGraphicFramePr>
        <p:xfrm>
          <a:off x="314629" y="5464867"/>
          <a:ext cx="2803487" cy="132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831">
                  <a:extLst>
                    <a:ext uri="{9D8B030D-6E8A-4147-A177-3AD203B41FA5}">
                      <a16:colId xmlns:a16="http://schemas.microsoft.com/office/drawing/2014/main" val="1954373162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152170310"/>
                    </a:ext>
                  </a:extLst>
                </a:gridCol>
                <a:gridCol w="1797035">
                  <a:extLst>
                    <a:ext uri="{9D8B030D-6E8A-4147-A177-3AD203B41FA5}">
                      <a16:colId xmlns:a16="http://schemas.microsoft.com/office/drawing/2014/main" val="1486848642"/>
                    </a:ext>
                  </a:extLst>
                </a:gridCol>
              </a:tblGrid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TIME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LAP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PROGRAM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671315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00:00</a:t>
                      </a:r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00’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------------------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895790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00:00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00’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------------------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73119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00:00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00’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------------------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031708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00:00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END</a:t>
                      </a:r>
                      <a:endParaRPr kumimoji="1" lang="ja-JP" altLang="en-US" sz="105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9978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0072AA1-6850-F4BC-B3D5-C404FDA035E5}"/>
              </a:ext>
            </a:extLst>
          </p:cNvPr>
          <p:cNvSpPr txBox="1"/>
          <p:nvPr/>
        </p:nvSpPr>
        <p:spPr>
          <a:xfrm>
            <a:off x="3538252" y="1383947"/>
            <a:ext cx="31126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４．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５．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６．</a:t>
            </a:r>
            <a:r>
              <a:rPr kumimoji="1" lang="en-US" altLang="ja-JP" sz="1100" dirty="0"/>
              <a:t>----------------------------------------------------------</a:t>
            </a:r>
          </a:p>
        </p:txBody>
      </p:sp>
      <p:sp>
        <p:nvSpPr>
          <p:cNvPr id="30" name="矢印: 五方向 29">
            <a:extLst>
              <a:ext uri="{FF2B5EF4-FFF2-40B4-BE49-F238E27FC236}">
                <a16:creationId xmlns:a16="http://schemas.microsoft.com/office/drawing/2014/main" id="{4925B15E-B821-756F-D3D7-EFD84B993525}"/>
              </a:ext>
            </a:extLst>
          </p:cNvPr>
          <p:cNvSpPr/>
          <p:nvPr/>
        </p:nvSpPr>
        <p:spPr>
          <a:xfrm>
            <a:off x="3423913" y="2041415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実施計画書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35FC868-5DD8-2556-628D-414EE5189BB6}"/>
              </a:ext>
            </a:extLst>
          </p:cNvPr>
          <p:cNvSpPr txBox="1"/>
          <p:nvPr/>
        </p:nvSpPr>
        <p:spPr>
          <a:xfrm>
            <a:off x="3472008" y="2282386"/>
            <a:ext cx="29782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FAA55DB-FF95-EC62-06FC-7DCBA312A2E9}"/>
              </a:ext>
            </a:extLst>
          </p:cNvPr>
          <p:cNvSpPr txBox="1"/>
          <p:nvPr/>
        </p:nvSpPr>
        <p:spPr>
          <a:xfrm>
            <a:off x="222271" y="2282386"/>
            <a:ext cx="29782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37" name="矢印: 五方向 36">
            <a:extLst>
              <a:ext uri="{FF2B5EF4-FFF2-40B4-BE49-F238E27FC236}">
                <a16:creationId xmlns:a16="http://schemas.microsoft.com/office/drawing/2014/main" id="{4D8FA854-73B3-64CC-E260-FED370200499}"/>
              </a:ext>
            </a:extLst>
          </p:cNvPr>
          <p:cNvSpPr/>
          <p:nvPr/>
        </p:nvSpPr>
        <p:spPr>
          <a:xfrm>
            <a:off x="3423913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アンケート結果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83D0597-64B0-EA85-FF2D-9D969FF7C92E}"/>
              </a:ext>
            </a:extLst>
          </p:cNvPr>
          <p:cNvSpPr txBox="1"/>
          <p:nvPr/>
        </p:nvSpPr>
        <p:spPr>
          <a:xfrm>
            <a:off x="232414" y="3387023"/>
            <a:ext cx="31126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■．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■．</a:t>
            </a:r>
            <a:r>
              <a:rPr kumimoji="1" lang="en-US" altLang="ja-JP" sz="1100" dirty="0"/>
              <a:t>----------------------------------------------------------</a:t>
            </a:r>
          </a:p>
          <a:p>
            <a:r>
              <a:rPr kumimoji="1" lang="ja-JP" altLang="en-US" sz="1100" dirty="0"/>
              <a:t>■．</a:t>
            </a:r>
            <a:r>
              <a:rPr kumimoji="1" lang="en-US" altLang="ja-JP" sz="1100" dirty="0"/>
              <a:t>----------------------------------------------------------</a:t>
            </a:r>
          </a:p>
        </p:txBody>
      </p:sp>
      <p:sp>
        <p:nvSpPr>
          <p:cNvPr id="43" name="矢印: 五方向 42">
            <a:extLst>
              <a:ext uri="{FF2B5EF4-FFF2-40B4-BE49-F238E27FC236}">
                <a16:creationId xmlns:a16="http://schemas.microsoft.com/office/drawing/2014/main" id="{E2590392-F2E5-1A98-8907-3BB7EBEF24C4}"/>
              </a:ext>
            </a:extLst>
          </p:cNvPr>
          <p:cNvSpPr/>
          <p:nvPr/>
        </p:nvSpPr>
        <p:spPr>
          <a:xfrm>
            <a:off x="3423913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KPT</a:t>
            </a:r>
            <a:r>
              <a:rPr kumimoji="1" lang="ja-JP" altLang="en-US" sz="1000" b="1" dirty="0">
                <a:solidFill>
                  <a:schemeClr val="tx1"/>
                </a:solidFill>
              </a:rPr>
              <a:t>フレームワークとは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387C893-2C80-B778-ED8C-02D1490E5DA3}"/>
              </a:ext>
            </a:extLst>
          </p:cNvPr>
          <p:cNvSpPr/>
          <p:nvPr/>
        </p:nvSpPr>
        <p:spPr>
          <a:xfrm>
            <a:off x="3423914" y="5465394"/>
            <a:ext cx="3165676" cy="13293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A2D2883-1F3E-AE8D-C702-07DC9BE4F97E}"/>
              </a:ext>
            </a:extLst>
          </p:cNvPr>
          <p:cNvSpPr txBox="1"/>
          <p:nvPr/>
        </p:nvSpPr>
        <p:spPr>
          <a:xfrm>
            <a:off x="3467326" y="5513988"/>
            <a:ext cx="307604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9107C3F-CCF2-68B7-B59A-9B9BF1BDF9CC}"/>
              </a:ext>
            </a:extLst>
          </p:cNvPr>
          <p:cNvSpPr/>
          <p:nvPr/>
        </p:nvSpPr>
        <p:spPr>
          <a:xfrm>
            <a:off x="319556" y="8470156"/>
            <a:ext cx="3218696" cy="10260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6FD7DA7-939C-AFDF-D6E6-940DC989669F}"/>
              </a:ext>
            </a:extLst>
          </p:cNvPr>
          <p:cNvSpPr/>
          <p:nvPr/>
        </p:nvSpPr>
        <p:spPr>
          <a:xfrm>
            <a:off x="3543445" y="7442932"/>
            <a:ext cx="2994999" cy="205325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49" name="テキスト ボックス 61">
            <a:extLst>
              <a:ext uri="{FF2B5EF4-FFF2-40B4-BE49-F238E27FC236}">
                <a16:creationId xmlns:a16="http://schemas.microsoft.com/office/drawing/2014/main" id="{7564D573-6DE3-977D-F37E-64D704CF7DF5}"/>
              </a:ext>
            </a:extLst>
          </p:cNvPr>
          <p:cNvSpPr txBox="1"/>
          <p:nvPr/>
        </p:nvSpPr>
        <p:spPr>
          <a:xfrm>
            <a:off x="314363" y="7447867"/>
            <a:ext cx="1006437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Keep</a:t>
            </a:r>
            <a:endParaRPr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1" name="テキスト ボックス 61">
            <a:extLst>
              <a:ext uri="{FF2B5EF4-FFF2-40B4-BE49-F238E27FC236}">
                <a16:creationId xmlns:a16="http://schemas.microsoft.com/office/drawing/2014/main" id="{A1480EF4-C65D-584B-958E-96EED0A31AE0}"/>
              </a:ext>
            </a:extLst>
          </p:cNvPr>
          <p:cNvSpPr txBox="1"/>
          <p:nvPr/>
        </p:nvSpPr>
        <p:spPr>
          <a:xfrm>
            <a:off x="314363" y="8469394"/>
            <a:ext cx="1006437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Problem</a:t>
            </a:r>
            <a:endParaRPr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2" name="テキスト ボックス 61">
            <a:extLst>
              <a:ext uri="{FF2B5EF4-FFF2-40B4-BE49-F238E27FC236}">
                <a16:creationId xmlns:a16="http://schemas.microsoft.com/office/drawing/2014/main" id="{E090335B-55AE-9ABF-365E-99CFF81215C5}"/>
              </a:ext>
            </a:extLst>
          </p:cNvPr>
          <p:cNvSpPr txBox="1"/>
          <p:nvPr/>
        </p:nvSpPr>
        <p:spPr>
          <a:xfrm>
            <a:off x="3544481" y="7447867"/>
            <a:ext cx="1006437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Try</a:t>
            </a:r>
            <a:endParaRPr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885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支援プログラム教材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3"/>
            <a:ext cx="6595664" cy="1012931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はじめに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1999488"/>
            <a:ext cx="6607588" cy="774395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+mn-ea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1999488"/>
            <a:ext cx="1554433" cy="253916"/>
          </a:xfrm>
          <a:prstGeom prst="rect">
            <a:avLst/>
          </a:prstGeom>
          <a:solidFill>
            <a:srgbClr val="74AA9A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支援内容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323855" y="8460544"/>
            <a:ext cx="2978146" cy="1160976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注意点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71093D1-F5A5-EF8D-13D6-D900C5A33F08}"/>
              </a:ext>
            </a:extLst>
          </p:cNvPr>
          <p:cNvSpPr txBox="1"/>
          <p:nvPr/>
        </p:nvSpPr>
        <p:spPr>
          <a:xfrm>
            <a:off x="232414" y="1051393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2CCC3E-395B-EE43-9108-2DB7E314DA95}"/>
              </a:ext>
            </a:extLst>
          </p:cNvPr>
          <p:cNvSpPr txBox="1"/>
          <p:nvPr/>
        </p:nvSpPr>
        <p:spPr>
          <a:xfrm>
            <a:off x="232414" y="4317758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①</a:t>
            </a:r>
            <a:r>
              <a:rPr kumimoji="1" lang="en-US" altLang="ja-JP" sz="1100" b="1" dirty="0"/>
              <a:t>.</a:t>
            </a:r>
            <a:r>
              <a:rPr kumimoji="1" lang="ja-JP" altLang="en-US" sz="1100" b="1" dirty="0"/>
              <a:t>全体の流れを説明</a:t>
            </a:r>
            <a:endParaRPr kumimoji="1" lang="en-US" altLang="ja-JP" sz="1100" b="1" dirty="0"/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0DADD8C-F0B3-AD62-70AD-506AB7D64943}"/>
              </a:ext>
            </a:extLst>
          </p:cNvPr>
          <p:cNvGrpSpPr/>
          <p:nvPr/>
        </p:nvGrpSpPr>
        <p:grpSpPr>
          <a:xfrm>
            <a:off x="279647" y="2589777"/>
            <a:ext cx="6348904" cy="1365365"/>
            <a:chOff x="279647" y="2886957"/>
            <a:chExt cx="6348904" cy="1365365"/>
          </a:xfrm>
        </p:grpSpPr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398020C9-92BF-DAAE-39CE-2C45131CB6B7}"/>
                </a:ext>
              </a:extLst>
            </p:cNvPr>
            <p:cNvSpPr txBox="1"/>
            <p:nvPr/>
          </p:nvSpPr>
          <p:spPr>
            <a:xfrm>
              <a:off x="279647" y="2886957"/>
              <a:ext cx="3332129" cy="1365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>
              <a:spAutoFit/>
            </a:bodyPr>
            <a:lstStyle/>
            <a:p>
              <a:r>
                <a:rPr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①</a:t>
              </a:r>
              <a:r>
                <a:rPr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.</a:t>
              </a:r>
              <a:r>
                <a:rPr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全体の流れを説明（</a:t>
              </a:r>
              <a:r>
                <a:rPr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5</a:t>
              </a:r>
              <a:r>
                <a:rPr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分）</a:t>
              </a:r>
              <a:endPara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endParaRPr>
            </a:p>
            <a:p>
              <a:r>
                <a:rPr kumimoji="1"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②</a:t>
              </a:r>
              <a:r>
                <a:rPr kumimoji="1"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.</a:t>
              </a:r>
              <a:r>
                <a:rPr kumimoji="1"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●●●アプリの概要説明（</a:t>
              </a:r>
              <a:r>
                <a:rPr kumimoji="1"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15</a:t>
              </a:r>
              <a:r>
                <a:rPr kumimoji="1"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分）</a:t>
              </a:r>
              <a:endPara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endParaRP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③</a:t>
              </a:r>
              <a:r>
                <a:rPr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.</a:t>
              </a:r>
              <a:r>
                <a:rPr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●●●</a:t>
              </a:r>
              <a:r>
                <a:rPr kumimoji="1"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アプリのインストール・登録（</a:t>
              </a:r>
              <a:r>
                <a:rPr kumimoji="1" lang="en-US" altLang="ja-JP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10</a:t>
              </a:r>
              <a:r>
                <a:rPr kumimoji="1" lang="ja-JP" altLang="en-US" sz="105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分）</a:t>
              </a:r>
              <a:endPara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endParaRP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5A9473F-A715-C459-B967-51C5337CC0AF}"/>
                </a:ext>
              </a:extLst>
            </p:cNvPr>
            <p:cNvSpPr txBox="1"/>
            <p:nvPr/>
          </p:nvSpPr>
          <p:spPr>
            <a:xfrm>
              <a:off x="3296422" y="2886957"/>
              <a:ext cx="3332129" cy="1365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>
              <a:spAutoFit/>
            </a:bodyPr>
            <a:lstStyle/>
            <a:p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④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.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●●●の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URL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発行準備（実践）（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30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分）</a:t>
              </a:r>
              <a:endPara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endParaRP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  <a:endPara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⑤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.</a:t>
              </a:r>
              <a:r>
                <a:rPr kumimoji="1" lang="ja-JP" altLang="en-US" sz="1050" b="1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+mn-ea"/>
                </a:rPr>
                <a:t>●●●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の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×××</a:t>
              </a:r>
              <a:r>
                <a:rPr kumimoji="1" lang="ja-JP" altLang="en-US" sz="1050" b="1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+mn-ea"/>
                </a:rPr>
                <a:t>体験の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実施（</a:t>
              </a:r>
              <a:r>
                <a:rPr kumimoji="1" lang="en-US" altLang="ja-JP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30</a:t>
              </a:r>
              <a:r>
                <a:rPr kumimoji="1" lang="ja-JP" alt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+mn-ea"/>
                </a:rPr>
                <a:t>分）</a:t>
              </a:r>
              <a:endPara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endParaRP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</a:p>
            <a:p>
              <a:r>
                <a:rPr lang="ja-JP" altLang="en-US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　・</a:t>
              </a:r>
              <a:r>
                <a:rPr lang="en-US" altLang="ja-JP" sz="105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n-ea"/>
                </a:rPr>
                <a:t>-----------------------------------------</a:t>
              </a:r>
              <a:endPara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C96D61-C164-BC12-B7D5-1B1669E59B3A}"/>
              </a:ext>
            </a:extLst>
          </p:cNvPr>
          <p:cNvSpPr txBox="1"/>
          <p:nvPr/>
        </p:nvSpPr>
        <p:spPr>
          <a:xfrm>
            <a:off x="232414" y="5161094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②</a:t>
            </a:r>
            <a:r>
              <a:rPr kumimoji="1" lang="en-US" altLang="ja-JP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.</a:t>
            </a:r>
            <a:r>
              <a:rPr kumimoji="1" lang="ja-JP" altLang="en-US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●●●アプリの概要説明</a:t>
            </a:r>
            <a:endParaRPr kumimoji="1" lang="en-US" altLang="ja-JP" sz="1100" b="1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</a:endParaRP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3400EE9-48C1-A2FB-0846-ED5AB60AC7BB}"/>
              </a:ext>
            </a:extLst>
          </p:cNvPr>
          <p:cNvSpPr txBox="1"/>
          <p:nvPr/>
        </p:nvSpPr>
        <p:spPr>
          <a:xfrm>
            <a:off x="232414" y="6004430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③</a:t>
            </a:r>
            <a:r>
              <a:rPr lang="en-US" altLang="ja-JP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.</a:t>
            </a:r>
            <a:r>
              <a:rPr lang="ja-JP" altLang="en-US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●●●</a:t>
            </a:r>
            <a:r>
              <a:rPr kumimoji="1" lang="ja-JP" altLang="en-US" sz="1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</a:rPr>
              <a:t>アプリのインストール・登録</a:t>
            </a:r>
            <a:endParaRPr kumimoji="1" lang="en-US" altLang="ja-JP" sz="1100" b="1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</a:endParaRP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80A9FC-D348-4ADF-FED7-3BE582B527D2}"/>
              </a:ext>
            </a:extLst>
          </p:cNvPr>
          <p:cNvSpPr txBox="1"/>
          <p:nvPr/>
        </p:nvSpPr>
        <p:spPr>
          <a:xfrm>
            <a:off x="232414" y="6847766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④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.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●●●の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URL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発行準備（実践）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+mn-ea"/>
            </a:endParaRP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EADEE0-5756-6971-0479-2E37B0EDDEBB}"/>
              </a:ext>
            </a:extLst>
          </p:cNvPr>
          <p:cNvSpPr txBox="1"/>
          <p:nvPr/>
        </p:nvSpPr>
        <p:spPr>
          <a:xfrm>
            <a:off x="232414" y="7691103"/>
            <a:ext cx="6418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⑤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.</a:t>
            </a:r>
            <a:r>
              <a:rPr kumimoji="1" lang="ja-JP" altLang="en-US" sz="1100" b="1" dirty="0">
                <a:solidFill>
                  <a:prstClr val="black">
                    <a:lumMod val="90000"/>
                    <a:lumOff val="10000"/>
                  </a:prstClr>
                </a:solidFill>
                <a:latin typeface="+mn-ea"/>
              </a:rPr>
              <a:t>●●●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の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×××</a:t>
            </a:r>
            <a:r>
              <a:rPr kumimoji="1" lang="ja-JP" altLang="en-US" sz="1100" b="1" dirty="0">
                <a:solidFill>
                  <a:prstClr val="black">
                    <a:lumMod val="90000"/>
                    <a:lumOff val="10000"/>
                  </a:prstClr>
                </a:solidFill>
                <a:latin typeface="+mn-ea"/>
              </a:rPr>
              <a:t>体験の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+mn-ea"/>
              </a:rPr>
              <a:t>実施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+mn-ea"/>
            </a:endParaRPr>
          </a:p>
          <a:p>
            <a:r>
              <a:rPr kumimoji="1" lang="en-US" altLang="ja-JP" sz="1100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8785485-D677-F75B-AD5A-07A47B941AC6}"/>
              </a:ext>
            </a:extLst>
          </p:cNvPr>
          <p:cNvSpPr/>
          <p:nvPr/>
        </p:nvSpPr>
        <p:spPr>
          <a:xfrm>
            <a:off x="3519696" y="8460544"/>
            <a:ext cx="2978146" cy="1160976"/>
          </a:xfrm>
          <a:prstGeom prst="roundRect">
            <a:avLst>
              <a:gd name="adj" fmla="val 6073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用語集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B9FFDA24-2D8B-451E-46CC-443004AF16BA}"/>
              </a:ext>
            </a:extLst>
          </p:cNvPr>
          <p:cNvSpPr/>
          <p:nvPr/>
        </p:nvSpPr>
        <p:spPr>
          <a:xfrm>
            <a:off x="298000" y="2315663"/>
            <a:ext cx="192704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支援プログラム項目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69111699-E5C0-FC1B-FF51-8466EF91F20C}"/>
              </a:ext>
            </a:extLst>
          </p:cNvPr>
          <p:cNvSpPr/>
          <p:nvPr/>
        </p:nvSpPr>
        <p:spPr>
          <a:xfrm>
            <a:off x="298000" y="4040778"/>
            <a:ext cx="1927040" cy="253916"/>
          </a:xfrm>
          <a:prstGeom prst="homePlate">
            <a:avLst>
              <a:gd name="adj" fmla="val 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支援プログラム詳細説明</a:t>
            </a:r>
          </a:p>
        </p:txBody>
      </p:sp>
    </p:spTree>
    <p:extLst>
      <p:ext uri="{BB962C8B-B14F-4D97-AF65-F5344CB8AC3E}">
        <p14:creationId xmlns:p14="http://schemas.microsoft.com/office/powerpoint/2010/main" val="1349557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48906A5B9BC94CB39CCC7F103327A8" ma:contentTypeVersion="14" ma:contentTypeDescription="新しいドキュメントを作成します。" ma:contentTypeScope="" ma:versionID="6751857bd674826ae40e52d7e0cddf17">
  <xsd:schema xmlns:xsd="http://www.w3.org/2001/XMLSchema" xmlns:xs="http://www.w3.org/2001/XMLSchema" xmlns:p="http://schemas.microsoft.com/office/2006/metadata/properties" xmlns:ns2="06e1bc0f-853e-4ba2-a782-f3ab1addc711" xmlns:ns3="0d8da5bc-19d1-441f-899f-c77cf966b9a8" targetNamespace="http://schemas.microsoft.com/office/2006/metadata/properties" ma:root="true" ma:fieldsID="ced91485f568246302f103b0cfa60167" ns2:_="" ns3:_="">
    <xsd:import namespace="06e1bc0f-853e-4ba2-a782-f3ab1addc711"/>
    <xsd:import namespace="0d8da5bc-19d1-441f-899f-c77cf966b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1bc0f-853e-4ba2-a782-f3ab1addc7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da5bc-19d1-441f-899f-c77cf966b9a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7a566aa-3bac-4e05-8d40-950a76f531d7}" ma:internalName="TaxCatchAll" ma:showField="CatchAllData" ma:web="0d8da5bc-19d1-441f-899f-c77cf966b9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e1bc0f-853e-4ba2-a782-f3ab1addc711">
      <Terms xmlns="http://schemas.microsoft.com/office/infopath/2007/PartnerControls"/>
    </lcf76f155ced4ddcb4097134ff3c332f>
    <TaxCatchAll xmlns="0d8da5bc-19d1-441f-899f-c77cf966b9a8" xsi:nil="true"/>
  </documentManagement>
</p:properties>
</file>

<file path=customXml/itemProps1.xml><?xml version="1.0" encoding="utf-8"?>
<ds:datastoreItem xmlns:ds="http://schemas.openxmlformats.org/officeDocument/2006/customXml" ds:itemID="{DA6C1A7E-646E-4146-9C5A-B81D683CCDEF}"/>
</file>

<file path=customXml/itemProps2.xml><?xml version="1.0" encoding="utf-8"?>
<ds:datastoreItem xmlns:ds="http://schemas.openxmlformats.org/officeDocument/2006/customXml" ds:itemID="{683765D4-8653-4F71-82F4-2381EA051B3E}"/>
</file>

<file path=customXml/itemProps3.xml><?xml version="1.0" encoding="utf-8"?>
<ds:datastoreItem xmlns:ds="http://schemas.openxmlformats.org/officeDocument/2006/customXml" ds:itemID="{9D3AB7ED-8786-48FD-B4D8-89EB4EE00A3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4052</TotalTime>
  <Words>929</Words>
  <Application>Microsoft Office PowerPoint</Application>
  <PresentationFormat>A4 210 x 297 mm</PresentationFormat>
  <Paragraphs>301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-apple-system</vt:lpstr>
      <vt:lpstr>Meiryo UI</vt:lpstr>
      <vt:lpstr>游ゴシック</vt:lpstr>
      <vt:lpstr>游ゴシック Medium</vt:lpstr>
      <vt:lpstr>Arial</vt:lpstr>
      <vt:lpstr>Calibri</vt:lpstr>
      <vt:lpstr>Calibri Light</vt:lpstr>
      <vt:lpstr>Office テーマ</vt:lpstr>
      <vt:lpstr>●●● ●●● ●●●事業</vt:lpstr>
      <vt:lpstr>●●● ●●● ●●●事業</vt:lpstr>
      <vt:lpstr>PowerPoint プレゼンテーション</vt:lpstr>
      <vt:lpstr>●●● ●●● ●●●事業</vt:lpstr>
      <vt:lpstr>●●● ●●● ●●●事業</vt:lpstr>
      <vt:lpstr>●●● ●●● ●●●事業</vt:lpstr>
      <vt:lpstr>●●● ●●● ●●●事業</vt:lpstr>
    </vt:vector>
  </TitlesOfParts>
  <Company>TOPPAN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令和４年度デジタル課題に係る地域コミュニティの 共助体制形成ガイドライン作成及び普及啓発支援業務委託  中野区　実施計画書（対処行動計画α版）</dc:title>
  <dc:creator>豪 眞下</dc:creator>
  <cp:lastModifiedBy>拓麻 松井</cp:lastModifiedBy>
  <cp:revision>42</cp:revision>
  <cp:lastPrinted>2022-09-13T06:28:38Z</cp:lastPrinted>
  <dcterms:created xsi:type="dcterms:W3CDTF">2022-09-08T15:53:25Z</dcterms:created>
  <dcterms:modified xsi:type="dcterms:W3CDTF">2023-03-23T10:34:04Z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0x0101009948906A5B9BC94CB39CCC7F103327A8</vt:lpwstr>
  </property>
</Properties>
</file>