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119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1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98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2299" y="86"/>
      </p:cViewPr>
      <p:guideLst>
        <p:guide orient="horz" pos="3120"/>
        <p:guide pos="2160"/>
        <p:guide pos="1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9213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00094-BF11-46B8-9936-FA299BA77115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4725" y="1243013"/>
            <a:ext cx="232251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9887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9213" y="9444038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F4A5A-F1CD-4BE5-AE8C-92E3B55A67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55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38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671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50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19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07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52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05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727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43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7648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14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0926D-48BE-4F81-9924-8F299A1F2D9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22FA0-8D26-4C60-B835-755AADA1DA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95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hyperlink" Target="mailto:S1100201@section.metro.tokyo.j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D3B33F8-DF55-4A64-9445-367F20642D2E}"/>
              </a:ext>
            </a:extLst>
          </p:cNvPr>
          <p:cNvSpPr txBox="1"/>
          <p:nvPr/>
        </p:nvSpPr>
        <p:spPr>
          <a:xfrm>
            <a:off x="1084105" y="705571"/>
            <a:ext cx="4698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ja-JP" sz="16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聴覚障害者</a:t>
            </a:r>
            <a:r>
              <a:rPr lang="ja-JP" altLang="en-US" sz="16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対象</a:t>
            </a:r>
            <a:r>
              <a:rPr lang="ja-JP" altLang="ja-JP" sz="16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スマートフォン教室参加のご案内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786799-6031-4E5D-9036-B18ED1BD51CB}"/>
              </a:ext>
            </a:extLst>
          </p:cNvPr>
          <p:cNvSpPr txBox="1"/>
          <p:nvPr/>
        </p:nvSpPr>
        <p:spPr>
          <a:xfrm>
            <a:off x="4230685" y="368060"/>
            <a:ext cx="24801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東京都　デジタルサービス局 戦略部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23CFE12-F64C-4D09-80E3-6D877DEEDCD5}"/>
              </a:ext>
            </a:extLst>
          </p:cNvPr>
          <p:cNvSpPr txBox="1"/>
          <p:nvPr/>
        </p:nvSpPr>
        <p:spPr>
          <a:xfrm>
            <a:off x="5749653" y="60385"/>
            <a:ext cx="9252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0A92668-9294-496D-94CE-A4ADBA135B36}"/>
              </a:ext>
            </a:extLst>
          </p:cNvPr>
          <p:cNvSpPr txBox="1"/>
          <p:nvPr/>
        </p:nvSpPr>
        <p:spPr>
          <a:xfrm>
            <a:off x="-213" y="1037949"/>
            <a:ext cx="6857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●初めに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このお知らせは、東京都が作成及び封筒を提供し、八王子市より対象者に送付しています。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このスマートフォン教室は、</a:t>
            </a:r>
            <a:r>
              <a:rPr lang="ja-JP" altLang="en-US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日時点で</a:t>
            </a:r>
            <a:r>
              <a:rPr lang="en-US" altLang="ja-JP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r>
              <a:rPr lang="ja-JP" altLang="en-US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歳以上で、聴覚障害を理由とした</a:t>
            </a:r>
            <a:endParaRPr lang="en-US" altLang="ja-JP" sz="11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身体障害者手帳を持っている八王子市内在住者が対象です。</a:t>
            </a:r>
            <a:endParaRPr lang="en-US" altLang="ja-JP" sz="11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1050" b="1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endParaRPr lang="en-US" altLang="ja-JP" sz="1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　実施目的</a:t>
            </a:r>
          </a:p>
          <a:p>
            <a:pPr marL="133350" indent="-133350" algn="just"/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聴覚障害者の方を対象に、デジタルツールを用いたコミュニケーションの利用促進及びデジタルスキル</a:t>
            </a:r>
            <a:endParaRPr lang="en-US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3350" indent="-133350" algn="just"/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向上を図る為、スマートフォン教室を開催致します</a:t>
            </a:r>
            <a:r>
              <a:rPr lang="ja-JP" altLang="en-US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  <a:r>
              <a:rPr lang="ja-JP" altLang="ja-JP" sz="1050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この機会に是非ご参加下さい。</a:t>
            </a:r>
          </a:p>
          <a:p>
            <a:pPr algn="just"/>
            <a:r>
              <a:rPr lang="en-US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２　実施内容</a:t>
            </a:r>
            <a:r>
              <a:rPr lang="en-US" altLang="ja-JP" sz="1050" b="1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	</a:t>
            </a:r>
            <a:endParaRPr lang="ja-JP" alt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●</a:t>
            </a:r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初めての</a:t>
            </a:r>
            <a:r>
              <a:rPr lang="ja-JP" altLang="en-US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スマートフォン</a:t>
            </a:r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教室体験会</a:t>
            </a:r>
            <a:endParaRPr lang="ja-JP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　　教室では体験</a:t>
            </a:r>
            <a:r>
              <a:rPr lang="ja-JP" altLang="en-US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機</a:t>
            </a:r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（アイフォン）をひとり一台お貸出しいたします。</a:t>
            </a:r>
            <a:endParaRPr lang="ja-JP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　　お持ちでない方もお貸出ししますので安心してご参加ください</a:t>
            </a:r>
            <a:endParaRPr lang="ja-JP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ja-JP" sz="1050" kern="100" dirty="0">
                <a:effectLst/>
                <a:latin typeface="游明朝" panose="02020400000000000000" pitchFamily="18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スマートフォンの基本操作</a:t>
            </a:r>
            <a:r>
              <a:rPr lang="ja-JP" alt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…</a:t>
            </a:r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電源の入れ方から教えます！</a:t>
            </a:r>
          </a:p>
          <a:p>
            <a:pPr algn="l"/>
            <a:r>
              <a:rPr lang="ja-JP" altLang="en-US" sz="1050" kern="100" dirty="0">
                <a:effectLst/>
                <a:latin typeface="游明朝" panose="02020400000000000000" pitchFamily="18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ja-JP" sz="1050" kern="100" dirty="0">
                <a:effectLst/>
                <a:latin typeface="游明朝" panose="02020400000000000000" pitchFamily="18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聴覚障害者ならではのお困りごと</a:t>
            </a:r>
            <a:r>
              <a:rPr lang="ja-JP" alt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…</a:t>
            </a:r>
            <a:r>
              <a:rPr lang="ja-JP" altLang="en-US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「音出てる？」「音消えてる？」など</a:t>
            </a:r>
            <a:r>
              <a:rPr lang="ja-JP" altLang="ja-JP" sz="105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初めて使う方や、</a:t>
            </a:r>
            <a:endParaRPr lang="en-US" altLang="ja-JP" sz="105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　　　　　　　</a:t>
            </a:r>
            <a:r>
              <a:rPr lang="ja-JP" altLang="ja-JP" sz="105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使い慣れていない方向けの内容となっています</a:t>
            </a:r>
            <a:r>
              <a:rPr lang="ja-JP" altLang="en-US" sz="105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  <a:endParaRPr lang="en-US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133350" algn="just"/>
            <a:endParaRPr lang="en-US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133350" algn="just"/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教室は、手話通訳つき教室と要約筆記つき教室に分かれておりますので</a:t>
            </a:r>
            <a:r>
              <a:rPr lang="ja-JP" altLang="en-US" sz="105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参加申込時ご注意下さい！</a:t>
            </a:r>
            <a:endParaRPr lang="en-US" altLang="ja-JP" sz="1050" b="1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133350" algn="just"/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ja-JP" sz="105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手話通訳つき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教室</a:t>
            </a:r>
            <a:r>
              <a:rPr lang="ja-JP" altLang="ja-JP" sz="105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、要約筆記つき</a:t>
            </a:r>
            <a:r>
              <a:rPr lang="ja-JP" altLang="en-US" sz="105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教室</a:t>
            </a:r>
            <a:r>
              <a:rPr lang="ja-JP" altLang="ja-JP" sz="105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、どちらも同じ内容です</a:t>
            </a:r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  <a:endParaRPr lang="ja-JP" alt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３</a:t>
            </a:r>
            <a:r>
              <a:rPr lang="ja-JP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開催日・場所　※</a:t>
            </a:r>
            <a:r>
              <a:rPr lang="en-US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開催定員</a:t>
            </a:r>
            <a:r>
              <a:rPr lang="en-US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15</a:t>
            </a:r>
            <a:r>
              <a:rPr lang="ja-JP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名程度、開催時間は</a:t>
            </a:r>
            <a:r>
              <a:rPr lang="en-US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時間を予定</a:t>
            </a:r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してます。　</a:t>
            </a:r>
            <a:endParaRPr lang="en-US" alt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050" b="1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裏面に開催日程を記載しております、別添申込用紙に参加を希望される教室を第</a:t>
            </a:r>
            <a:r>
              <a:rPr lang="en-US" altLang="ja-JP" sz="110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110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希望まで</a:t>
            </a:r>
            <a:endParaRPr lang="en-US" altLang="ja-JP" sz="1100" b="1" u="sng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記入してお申し込み下さい。　</a:t>
            </a:r>
            <a:endParaRPr lang="ja-JP" altLang="ja-JP" sz="1100" b="1" u="sng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133985" algn="just"/>
            <a:endParaRPr lang="en-US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4246651-1FB4-45DD-8965-1E3C1D9A7B30}"/>
              </a:ext>
            </a:extLst>
          </p:cNvPr>
          <p:cNvSpPr txBox="1"/>
          <p:nvPr/>
        </p:nvSpPr>
        <p:spPr>
          <a:xfrm>
            <a:off x="0" y="5558995"/>
            <a:ext cx="6858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r>
              <a:rPr lang="ja-JP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申込</a:t>
            </a:r>
            <a:r>
              <a:rPr lang="ja-JP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方法</a:t>
            </a:r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・締切　</a:t>
            </a:r>
            <a:r>
              <a:rPr lang="en-US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申込用紙にも方法は記載してます。</a:t>
            </a:r>
            <a:endParaRPr lang="en-US" alt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05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参加申込受付は先着順となります。各回定員になり次第締切となりますのでご了承ください。</a:t>
            </a:r>
            <a:endParaRPr lang="en-US" altLang="ja-JP" sz="1050" u="sng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参加方法は、別添の申込用紙を</a:t>
            </a:r>
            <a:r>
              <a:rPr lang="en-US" altLang="ja-JP" sz="105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105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もしくは郵送にてお申込みください。</a:t>
            </a:r>
            <a:endParaRPr lang="en-US" altLang="ja-JP" sz="1050" b="1" u="sng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05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105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の場合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：事務局</a:t>
            </a:r>
            <a:r>
              <a:rPr lang="en-US" altLang="ja-JP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宛　</a:t>
            </a:r>
            <a:r>
              <a:rPr lang="ja-JP" altLang="en-US" sz="105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（番号</a:t>
            </a:r>
            <a:r>
              <a:rPr lang="ja-JP" altLang="en-US" sz="1050" b="1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ja-JP" altLang="en-US" sz="1050" b="1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</a:t>
            </a:r>
            <a:r>
              <a:rPr lang="ja-JP" altLang="en-US" sz="105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</a:t>
            </a:r>
            <a:r>
              <a:rPr lang="en-US" altLang="ja-JP" sz="1050" b="1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1050" b="1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○○○○</a:t>
            </a:r>
            <a:r>
              <a:rPr lang="en-US" altLang="ja-JP" sz="1050" b="1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1050" b="1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</a:t>
            </a:r>
            <a:r>
              <a:rPr lang="ja-JP" altLang="en-US" sz="105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</a:t>
            </a:r>
            <a:r>
              <a:rPr lang="ja-JP" altLang="en-US" sz="1050" b="1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105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郵送の場合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：申込用紙郵送先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10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〒</a:t>
            </a:r>
            <a:r>
              <a:rPr lang="ja-JP" altLang="en-US" sz="10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</a:t>
            </a:r>
            <a:r>
              <a:rPr lang="en-US" altLang="ja-JP" sz="10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10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</a:t>
            </a:r>
            <a:r>
              <a:rPr lang="ja-JP" altLang="en-US" sz="10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b="0" i="0" kern="100" dirty="0">
                <a:solidFill>
                  <a:srgbClr val="21252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105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○○○□□　</a:t>
            </a:r>
            <a:r>
              <a:rPr lang="ja-JP" altLang="en-US" sz="105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△△△　</a:t>
            </a:r>
            <a:r>
              <a:rPr lang="ja-JP" altLang="en-US" sz="1050" b="0" i="0" dirty="0" smtClean="0">
                <a:solidFill>
                  <a:srgbClr val="21252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050" b="0" i="0" dirty="0">
                <a:solidFill>
                  <a:srgbClr val="21252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スマートフォン教室事務局宛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・申込締切　　</a:t>
            </a:r>
            <a:r>
              <a:rPr lang="ja-JP" altLang="en-US" sz="105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各教室開催日の</a:t>
            </a:r>
            <a:r>
              <a:rPr lang="en-US" altLang="ja-JP" sz="105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lang="ja-JP" altLang="en-US" sz="105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日前まで必着　</a:t>
            </a:r>
            <a:r>
              <a:rPr lang="en-US" altLang="ja-JP" sz="105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状況により延長対応あり。</a:t>
            </a:r>
            <a:endParaRPr lang="en-US" altLang="ja-JP" sz="1050" b="1" u="sng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例：</a:t>
            </a:r>
            <a:r>
              <a:rPr lang="en-US" altLang="ja-JP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8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日（火）実施回→締切日　</a:t>
            </a:r>
            <a:r>
              <a:rPr lang="en-US" altLang="ja-JP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</a:t>
            </a:r>
            <a:r>
              <a:rPr lang="en-US" altLang="ja-JP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木）となります。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</a:t>
            </a:r>
            <a:endParaRPr lang="en-US" altLang="ja-JP" sz="1050" b="1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申込後の流れ</a:t>
            </a:r>
            <a:endParaRPr lang="en-US" alt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申込用紙を受理後、参加の可否等について、回答受信後速やかに申込用紙記載の</a:t>
            </a:r>
            <a:r>
              <a:rPr lang="en-US" altLang="ja-JP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番号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（</a:t>
            </a:r>
            <a:r>
              <a:rPr lang="en-US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申込の場合）へ回答、郵送の場合申込用紙記載住所へご案内を返信いたします。</a:t>
            </a:r>
            <a:endParaRPr lang="en-US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メールアドレスをお持ちの方は、メールでの返信も可能ですので、申込用紙「参加可否等返信先」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欄</a:t>
            </a:r>
            <a:r>
              <a:rPr lang="ja-JP" altLang="en-US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の、</a:t>
            </a:r>
            <a:r>
              <a:rPr lang="ja-JP" altLang="en-US" sz="1050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メールに返信に□チェック</a:t>
            </a:r>
            <a:r>
              <a:rPr lang="ja-JP" altLang="en-US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を入れてください。</a:t>
            </a:r>
            <a:endParaRPr lang="en-US" alt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lang="en-US" alt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当日の持ち物</a:t>
            </a:r>
            <a:endParaRPr lang="en-US" alt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ご自身のスマートフォンをお持ちであればご持参下さい。</a:t>
            </a:r>
            <a:endParaRPr lang="en-US" altLang="ja-JP" sz="105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105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注</a:t>
            </a:r>
            <a:r>
              <a:rPr lang="en-US" altLang="ja-JP" sz="105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05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：アイフォン・アンドロイドどちらでも問題ございません。</a:t>
            </a:r>
            <a:endParaRPr lang="en-US" altLang="ja-JP" sz="1050" u="sng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5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105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注</a:t>
            </a:r>
            <a:r>
              <a:rPr lang="en-US" altLang="ja-JP" sz="105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105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：教室で使用するスマートフォン</a:t>
            </a:r>
            <a:r>
              <a:rPr lang="en-US" altLang="ja-JP" sz="105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05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アイフォン）はこちらで準備します。</a:t>
            </a:r>
            <a:endParaRPr lang="en-US" altLang="ja-JP" sz="1050" u="sng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ja-JP" altLang="en-US" sz="1050" dirty="0"/>
          </a:p>
        </p:txBody>
      </p:sp>
      <p:pic>
        <p:nvPicPr>
          <p:cNvPr id="18" name="グラフィックス 17">
            <a:extLst>
              <a:ext uri="{FF2B5EF4-FFF2-40B4-BE49-F238E27FC236}">
                <a16:creationId xmlns:a16="http://schemas.microsoft.com/office/drawing/2014/main" id="{C0E24584-9D46-4DAE-B2CF-9AC97D1C57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35907"/>
          <a:stretch/>
        </p:blipFill>
        <p:spPr>
          <a:xfrm>
            <a:off x="5700127" y="2814458"/>
            <a:ext cx="1010724" cy="101390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EAF1B3D-0710-4BDB-9E7B-49BCC220F2BE}"/>
              </a:ext>
            </a:extLst>
          </p:cNvPr>
          <p:cNvSpPr txBox="1"/>
          <p:nvPr/>
        </p:nvSpPr>
        <p:spPr>
          <a:xfrm>
            <a:off x="1259223" y="6969315"/>
            <a:ext cx="433965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9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9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郵送での申込の場合、お手数ですが切手付返信用封筒を同封お願いします。</a:t>
            </a:r>
            <a:endParaRPr lang="en-US" altLang="ja-JP" sz="900" u="sng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BF415809-3E08-418F-8681-4810D8BCE29F}"/>
              </a:ext>
            </a:extLst>
          </p:cNvPr>
          <p:cNvSpPr/>
          <p:nvPr/>
        </p:nvSpPr>
        <p:spPr>
          <a:xfrm>
            <a:off x="273642" y="6132393"/>
            <a:ext cx="6061494" cy="1088607"/>
          </a:xfrm>
          <a:prstGeom prst="roundRect">
            <a:avLst>
              <a:gd name="adj" fmla="val 4511"/>
            </a:avLst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8D727E9-78D8-463A-B25A-ECD691ED2C57}"/>
              </a:ext>
            </a:extLst>
          </p:cNvPr>
          <p:cNvSpPr txBox="1"/>
          <p:nvPr/>
        </p:nvSpPr>
        <p:spPr>
          <a:xfrm>
            <a:off x="1724445" y="8709082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887178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0DD89A-8F9C-4960-8AE2-8B525762A172}"/>
              </a:ext>
            </a:extLst>
          </p:cNvPr>
          <p:cNvSpPr/>
          <p:nvPr/>
        </p:nvSpPr>
        <p:spPr>
          <a:xfrm>
            <a:off x="244914" y="5083448"/>
            <a:ext cx="3012363" cy="1712976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B5705213-4F1D-4275-BA73-B016C4FD4A01}"/>
              </a:ext>
            </a:extLst>
          </p:cNvPr>
          <p:cNvSpPr/>
          <p:nvPr/>
        </p:nvSpPr>
        <p:spPr>
          <a:xfrm>
            <a:off x="88259" y="9031875"/>
            <a:ext cx="6656609" cy="791821"/>
          </a:xfrm>
          <a:prstGeom prst="roundRect">
            <a:avLst>
              <a:gd name="adj" fmla="val 6742"/>
            </a:avLst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522FE3B-F49B-442C-8E2C-9F69620962FC}"/>
              </a:ext>
            </a:extLst>
          </p:cNvPr>
          <p:cNvSpPr txBox="1"/>
          <p:nvPr/>
        </p:nvSpPr>
        <p:spPr>
          <a:xfrm>
            <a:off x="437822" y="9031875"/>
            <a:ext cx="6232891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●お問合せ先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〒</a:t>
            </a:r>
            <a:r>
              <a:rPr lang="ja-JP" altLang="en-US" sz="9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</a:t>
            </a: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9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</a:t>
            </a:r>
            <a:r>
              <a:rPr lang="ja-JP" altLang="en-US" sz="9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</a:t>
            </a:r>
            <a:r>
              <a:rPr lang="ja-JP" altLang="en-US" sz="1000" kern="100" dirty="0">
                <a:solidFill>
                  <a:srgbClr val="21252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0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○○○□□　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△△△　</a:t>
            </a:r>
            <a:r>
              <a:rPr lang="ja-JP" altLang="en-US" sz="1000" dirty="0">
                <a:solidFill>
                  <a:srgbClr val="21252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スマートフォン教室</a:t>
            </a:r>
            <a:r>
              <a:rPr lang="ja-JP" altLang="en-US" sz="1000" dirty="0" smtClean="0">
                <a:solidFill>
                  <a:srgbClr val="21252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事務局宛</a:t>
            </a:r>
            <a:endParaRPr lang="en-US" altLang="ja-JP" sz="1050" b="0" i="0" dirty="0">
              <a:solidFill>
                <a:srgbClr val="212529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kern="100" dirty="0">
                <a:solidFill>
                  <a:srgbClr val="21252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050" kern="100" dirty="0">
                <a:solidFill>
                  <a:srgbClr val="21252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1050" kern="100" dirty="0">
                <a:solidFill>
                  <a:srgbClr val="21252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番号</a:t>
            </a:r>
            <a:r>
              <a:rPr lang="ja-JP" altLang="en-US" sz="1050" kern="100" dirty="0" smtClean="0">
                <a:solidFill>
                  <a:srgbClr val="21252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ja-JP" altLang="en-US" sz="10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</a:t>
            </a:r>
            <a:r>
              <a:rPr lang="en-US" altLang="ja-JP" sz="10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10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○○○○</a:t>
            </a:r>
            <a:r>
              <a:rPr lang="en-US" altLang="ja-JP" sz="10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10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○○○○ 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メールアドレス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000" spc="15" dirty="0">
                <a:solidFill>
                  <a:srgbClr val="5F6368"/>
                </a:solidFill>
                <a:latin typeface="Helvetica" panose="020B0604020202020204" pitchFamily="34" charset="0"/>
              </a:rPr>
              <a:t> 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1277A108-CAF6-4963-85F0-28C1953D178B}"/>
              </a:ext>
            </a:extLst>
          </p:cNvPr>
          <p:cNvGrpSpPr/>
          <p:nvPr/>
        </p:nvGrpSpPr>
        <p:grpSpPr>
          <a:xfrm>
            <a:off x="147637" y="155634"/>
            <a:ext cx="6562725" cy="1485901"/>
            <a:chOff x="0" y="0"/>
            <a:chExt cx="6562725" cy="1971675"/>
          </a:xfrm>
        </p:grpSpPr>
        <p:sp>
          <p:nvSpPr>
            <p:cNvPr id="13" name="上カーブ リボン 1">
              <a:extLst>
                <a:ext uri="{FF2B5EF4-FFF2-40B4-BE49-F238E27FC236}">
                  <a16:creationId xmlns:a16="http://schemas.microsoft.com/office/drawing/2014/main" id="{292401AC-68C4-40A1-BED6-FD2EEAD86A42}"/>
                </a:ext>
              </a:extLst>
            </p:cNvPr>
            <p:cNvSpPr/>
            <p:nvPr/>
          </p:nvSpPr>
          <p:spPr>
            <a:xfrm>
              <a:off x="0" y="381000"/>
              <a:ext cx="6562725" cy="1590675"/>
            </a:xfrm>
            <a:prstGeom prst="ellipseRibbon2">
              <a:avLst>
                <a:gd name="adj1" fmla="val 20210"/>
                <a:gd name="adj2" fmla="val 100000"/>
                <a:gd name="adj3" fmla="val 125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2000" b="1" kern="100" dirty="0">
                  <a:solidFill>
                    <a:srgbClr val="000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スマートフォン教室開催します！！</a:t>
              </a:r>
              <a:endParaRPr lang="ja-JP" sz="11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14" name="円形吹き出し 2">
              <a:extLst>
                <a:ext uri="{FF2B5EF4-FFF2-40B4-BE49-F238E27FC236}">
                  <a16:creationId xmlns:a16="http://schemas.microsoft.com/office/drawing/2014/main" id="{81B30843-F398-4C5C-9644-6D8E5FEAFF52}"/>
                </a:ext>
              </a:extLst>
            </p:cNvPr>
            <p:cNvSpPr/>
            <p:nvPr/>
          </p:nvSpPr>
          <p:spPr>
            <a:xfrm rot="20955157">
              <a:off x="38100" y="0"/>
              <a:ext cx="2400300" cy="790575"/>
            </a:xfrm>
            <a:prstGeom prst="wedgeEllipseCallout">
              <a:avLst>
                <a:gd name="adj1" fmla="val 12897"/>
                <a:gd name="adj2" fmla="val 67319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140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聴覚障害者対象！</a:t>
              </a:r>
              <a:endParaRPr lang="ja-JP" sz="105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pic>
        <p:nvPicPr>
          <p:cNvPr id="15" name="図 14">
            <a:extLst>
              <a:ext uri="{FF2B5EF4-FFF2-40B4-BE49-F238E27FC236}">
                <a16:creationId xmlns:a16="http://schemas.microsoft.com/office/drawing/2014/main" id="{6F06A7A4-63D7-4244-AD93-C94B7A4C4DF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4375" b="86719" l="35139" r="609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251" t="33651" r="37512" b="13579"/>
          <a:stretch/>
        </p:blipFill>
        <p:spPr bwMode="auto">
          <a:xfrm flipH="1">
            <a:off x="560833" y="1618275"/>
            <a:ext cx="895350" cy="9080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D18E8B1-A824-4D2C-9793-0FF75A262CF3}"/>
              </a:ext>
            </a:extLst>
          </p:cNvPr>
          <p:cNvSpPr txBox="1"/>
          <p:nvPr/>
        </p:nvSpPr>
        <p:spPr>
          <a:xfrm>
            <a:off x="1316882" y="1802162"/>
            <a:ext cx="422423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スマートフォンを使いたくても使い方がわからない…</a:t>
            </a:r>
          </a:p>
          <a:p>
            <a:r>
              <a:rPr lang="ja-JP" altLang="ja-JP" sz="105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でも耳が聞こえないから、スマートフォン教室には参加できない…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1A64BBE-EF76-4FD7-99C3-63081F619E6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822" r="11632" b="28757"/>
          <a:stretch/>
        </p:blipFill>
        <p:spPr>
          <a:xfrm>
            <a:off x="5261410" y="1618275"/>
            <a:ext cx="1547005" cy="119877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5B4EF27-03AF-4E29-90D4-285DAC453635}"/>
              </a:ext>
            </a:extLst>
          </p:cNvPr>
          <p:cNvSpPr txBox="1"/>
          <p:nvPr/>
        </p:nvSpPr>
        <p:spPr>
          <a:xfrm>
            <a:off x="361493" y="2690614"/>
            <a:ext cx="613501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そんな聴覚障害者の皆様のために、</a:t>
            </a:r>
          </a:p>
          <a:p>
            <a:pPr algn="ctr"/>
            <a:r>
              <a:rPr lang="ja-JP" altLang="ja-JP" sz="1600" b="1" kern="100" dirty="0">
                <a:ln w="11113" cap="flat" cmpd="sng" algn="ctr">
                  <a:solidFill>
                    <a:srgbClr val="ED7D31"/>
                  </a:solidFill>
                  <a:prstDash val="solid"/>
                  <a:round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手話通訳、要約筆記つきのスマートフォン教室を開催します！！</a:t>
            </a:r>
            <a:endParaRPr lang="ja-JP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FC590A0-82F3-459D-AA5C-B60E380CA0B3}"/>
              </a:ext>
            </a:extLst>
          </p:cNvPr>
          <p:cNvSpPr txBox="1"/>
          <p:nvPr/>
        </p:nvSpPr>
        <p:spPr>
          <a:xfrm>
            <a:off x="1138819" y="3216847"/>
            <a:ext cx="45961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ja-JP" sz="12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この教室に参加して</a:t>
            </a:r>
            <a:r>
              <a:rPr lang="ja-JP" altLang="ja-JP" sz="12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ja-JP" altLang="ja-JP" sz="1400" u="wavy" dirty="0">
                <a:effectLst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スマホデビューしてみませんか？？</a:t>
            </a:r>
            <a:endParaRPr kumimoji="1" lang="ja-JP" altLang="en-US" sz="1400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014ED83-0AA3-46A9-A69C-93275C2B0EFF}"/>
              </a:ext>
            </a:extLst>
          </p:cNvPr>
          <p:cNvSpPr/>
          <p:nvPr/>
        </p:nvSpPr>
        <p:spPr>
          <a:xfrm>
            <a:off x="57925" y="3990454"/>
            <a:ext cx="3315868" cy="47646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sz="1100" kern="100" dirty="0">
                <a:effectLst/>
                <a:latin typeface="BIZ UDP明朝 Medium" panose="020205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/>
            <a:r>
              <a:rPr lang="en-US" sz="1100" kern="100" dirty="0">
                <a:effectLst/>
                <a:latin typeface="BIZ UDP明朝 Medium" panose="020205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sz="1100" kern="100" dirty="0">
                <a:effectLst/>
                <a:latin typeface="BIZ UDP明朝 Medium" panose="020205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5" name="角丸四角形 5">
            <a:extLst>
              <a:ext uri="{FF2B5EF4-FFF2-40B4-BE49-F238E27FC236}">
                <a16:creationId xmlns:a16="http://schemas.microsoft.com/office/drawing/2014/main" id="{69A12D34-5E91-4DEC-B3B8-C0730A0AE2FF}"/>
              </a:ext>
            </a:extLst>
          </p:cNvPr>
          <p:cNvSpPr/>
          <p:nvPr/>
        </p:nvSpPr>
        <p:spPr>
          <a:xfrm>
            <a:off x="372644" y="3852563"/>
            <a:ext cx="2524125" cy="47625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sz="1100" u="sng" kern="100" dirty="0">
                <a:effectLst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手話通訳つき教室</a:t>
            </a:r>
            <a:endParaRPr lang="ja-JP" sz="1100" u="sng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72426437-F4BF-476F-8F7A-CF1103D6D8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83" t="15797" r="41002" b="8036"/>
          <a:stretch/>
        </p:blipFill>
        <p:spPr bwMode="auto">
          <a:xfrm>
            <a:off x="13334" y="3749366"/>
            <a:ext cx="763270" cy="838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8D22954C-A29D-46E9-BD95-88E890E4D544}"/>
              </a:ext>
            </a:extLst>
          </p:cNvPr>
          <p:cNvSpPr/>
          <p:nvPr/>
        </p:nvSpPr>
        <p:spPr>
          <a:xfrm>
            <a:off x="3429001" y="3990454"/>
            <a:ext cx="3315868" cy="47646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/>
            <a:r>
              <a:rPr lang="en-US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/>
            <a:r>
              <a:rPr lang="en-US" sz="90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/>
            <a:endParaRPr lang="en-US" altLang="ja-JP" sz="1100" kern="100" dirty="0">
              <a:effectLst/>
              <a:ea typeface="BIZ UDP明朝 Medium" panose="02020500000000000000" pitchFamily="18" charset="-128"/>
              <a:cs typeface="Times New Roman" panose="02020603050405020304" pitchFamily="18" charset="0"/>
            </a:endParaRPr>
          </a:p>
          <a:p>
            <a:pPr algn="ctr"/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en-US" sz="1100" kern="100" dirty="0">
                <a:effectLst/>
                <a:latin typeface="BIZ UDP明朝 Medium" panose="020205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/>
            <a:r>
              <a:rPr lang="en-US" sz="1100" kern="100" dirty="0">
                <a:effectLst/>
                <a:latin typeface="BIZ UDP明朝 Medium" panose="020205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3" name="角丸四角形 9">
            <a:extLst>
              <a:ext uri="{FF2B5EF4-FFF2-40B4-BE49-F238E27FC236}">
                <a16:creationId xmlns:a16="http://schemas.microsoft.com/office/drawing/2014/main" id="{C96E7E3F-9851-452C-A0A7-6B5478E88272}"/>
              </a:ext>
            </a:extLst>
          </p:cNvPr>
          <p:cNvSpPr/>
          <p:nvPr/>
        </p:nvSpPr>
        <p:spPr>
          <a:xfrm>
            <a:off x="3677820" y="3846467"/>
            <a:ext cx="2524125" cy="4762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sz="1100" u="sng" kern="100" dirty="0">
                <a:effectLst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要約筆記つき教室</a:t>
            </a:r>
            <a:endParaRPr lang="ja-JP" sz="1100" u="sng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822227F6-0CA9-4569-BD1F-83800BB0010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13" t="39514" r="35506" b="13324"/>
          <a:stretch/>
        </p:blipFill>
        <p:spPr bwMode="auto">
          <a:xfrm>
            <a:off x="5721767" y="3688113"/>
            <a:ext cx="1015329" cy="7990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593BE12-05F9-4643-9561-E4B1B627CEDA}"/>
              </a:ext>
            </a:extLst>
          </p:cNvPr>
          <p:cNvSpPr txBox="1"/>
          <p:nvPr/>
        </p:nvSpPr>
        <p:spPr>
          <a:xfrm>
            <a:off x="255429" y="4548731"/>
            <a:ext cx="30123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※手話が分かる人のためのクラスです。</a:t>
            </a:r>
            <a:endParaRPr lang="ja-JP" altLang="ja-JP" sz="10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手話がわからない方は、要約筆記つき教室へ！</a:t>
            </a:r>
            <a:endParaRPr lang="ja-JP" altLang="ja-JP" sz="10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※マスク着用をお願いします。</a:t>
            </a:r>
            <a:endParaRPr lang="ja-JP" altLang="ja-JP" sz="10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ja-JP" altLang="en-US" sz="105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19B0E2F-3015-4A15-AFB1-1517FC23E253}"/>
              </a:ext>
            </a:extLst>
          </p:cNvPr>
          <p:cNvSpPr txBox="1"/>
          <p:nvPr/>
        </p:nvSpPr>
        <p:spPr>
          <a:xfrm>
            <a:off x="3590081" y="4564614"/>
            <a:ext cx="3147015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※要約筆記とは文字による情報保障のことです。</a:t>
            </a:r>
          </a:p>
          <a:p>
            <a:r>
              <a:rPr lang="ja-JP" altLang="ja-JP" sz="105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※マスク着用をお願いします。</a:t>
            </a:r>
          </a:p>
          <a:p>
            <a:endParaRPr kumimoji="1" lang="ja-JP" altLang="en-US" sz="105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EB85B8E-BD5A-4A5C-8495-33D22E02939B}"/>
              </a:ext>
            </a:extLst>
          </p:cNvPr>
          <p:cNvSpPr txBox="1"/>
          <p:nvPr/>
        </p:nvSpPr>
        <p:spPr>
          <a:xfrm>
            <a:off x="2838033" y="3449185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開催日程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F78338D-0E71-4D34-8070-100EA86A9715}"/>
              </a:ext>
            </a:extLst>
          </p:cNvPr>
          <p:cNvSpPr txBox="1"/>
          <p:nvPr/>
        </p:nvSpPr>
        <p:spPr>
          <a:xfrm>
            <a:off x="0" y="8791446"/>
            <a:ext cx="68571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新型コロナウイルス感染症の状況により、延期または中止の可能性がございますので予めご了承下さい。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BA11AE7-6A9D-4469-9A84-6A7B645A8705}"/>
              </a:ext>
            </a:extLst>
          </p:cNvPr>
          <p:cNvSpPr/>
          <p:nvPr/>
        </p:nvSpPr>
        <p:spPr>
          <a:xfrm>
            <a:off x="244914" y="6838004"/>
            <a:ext cx="3012363" cy="188537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307E899-27D4-42A1-B20D-42B007E3895A}"/>
              </a:ext>
            </a:extLst>
          </p:cNvPr>
          <p:cNvSpPr txBox="1"/>
          <p:nvPr/>
        </p:nvSpPr>
        <p:spPr>
          <a:xfrm>
            <a:off x="1522132" y="9510041"/>
            <a:ext cx="164339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smtClean="0">
                <a:effectLst/>
                <a:latin typeface="+mn-ea"/>
                <a:cs typeface="Times New Roman" panose="02020603050405020304" pitchFamily="18" charset="0"/>
                <a:hlinkClick r:id="rId7"/>
              </a:rPr>
              <a:t>xxxxxxx@xxxx.xxxx.xx.jp</a:t>
            </a:r>
            <a:endParaRPr kumimoji="1" lang="ja-JP" altLang="en-US" sz="1050" dirty="0">
              <a:latin typeface="+mn-ea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027752E-AEAC-4220-AE4C-C7E4C397117C}"/>
              </a:ext>
            </a:extLst>
          </p:cNvPr>
          <p:cNvSpPr txBox="1"/>
          <p:nvPr/>
        </p:nvSpPr>
        <p:spPr>
          <a:xfrm>
            <a:off x="257794" y="5106438"/>
            <a:ext cx="3202209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手話通訳つき教室開催会場①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会場名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生涯学習センター南大沢分室</a:t>
            </a:r>
            <a:endParaRPr lang="en-US" altLang="ja-JP" sz="1100" b="1" u="sng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『</a:t>
            </a:r>
            <a:r>
              <a:rPr lang="ja-JP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八王子市南大沢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2-27』</a:t>
            </a:r>
          </a:p>
          <a:p>
            <a:endParaRPr lang="en-US" altLang="ja-JP" sz="7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開催日時（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回開催）</a:t>
            </a:r>
            <a:endParaRPr lang="en-US" altLang="ja-JP" sz="11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1. 3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8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日（火）</a:t>
            </a:r>
            <a:endParaRPr lang="en-US" altLang="ja-JP" sz="11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（受付開始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2.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29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日（火）</a:t>
            </a:r>
            <a:endParaRPr lang="en-US" altLang="ja-JP" sz="11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（受付開始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en-US" altLang="ja-JP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手話通訳つき教室開催場所②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会場名</a:t>
            </a:r>
            <a:endParaRPr kumimoji="1" lang="en-US" altLang="ja-JP" sz="110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ja-JP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生涯学習センター</a:t>
            </a:r>
            <a:r>
              <a:rPr lang="ja-JP" altLang="en-US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ja-JP" altLang="ja-JP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クリエイトホール</a:t>
            </a:r>
            <a:r>
              <a:rPr lang="ja-JP" altLang="en-US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ja-JP" altLang="ja-JP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1100" b="1" u="sng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『</a:t>
            </a:r>
            <a:r>
              <a:rPr lang="ja-JP" altLang="ja-JP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八王子市東町</a:t>
            </a:r>
            <a:r>
              <a:rPr lang="en-US" altLang="ja-JP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5-6』</a:t>
            </a:r>
          </a:p>
          <a:p>
            <a:endParaRPr lang="en-US" altLang="ja-JP" sz="700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r>
              <a:rPr lang="ja-JP" altLang="en-US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開催日時（</a:t>
            </a:r>
            <a:r>
              <a:rPr lang="en-US" altLang="ja-JP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回開催）</a:t>
            </a:r>
            <a:endParaRPr lang="en-US" altLang="ja-JP" sz="1100" kern="100" dirty="0">
              <a:solidFill>
                <a:srgbClr val="00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1.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日（水）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午前の部 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（受付開始   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午後の部 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16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（受付開始 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13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2.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16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日（水）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（受付開始 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CF3F97A-C61A-473D-93FD-259B45439CBC}"/>
              </a:ext>
            </a:extLst>
          </p:cNvPr>
          <p:cNvSpPr/>
          <p:nvPr/>
        </p:nvSpPr>
        <p:spPr>
          <a:xfrm>
            <a:off x="3609785" y="6832770"/>
            <a:ext cx="3012363" cy="187667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864E5F7-48C4-462A-A992-73859923C16B}"/>
              </a:ext>
            </a:extLst>
          </p:cNvPr>
          <p:cNvSpPr txBox="1"/>
          <p:nvPr/>
        </p:nvSpPr>
        <p:spPr>
          <a:xfrm>
            <a:off x="3642600" y="6866729"/>
            <a:ext cx="320220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要約筆記つき教室開催会場②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会場名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八王子市心身障害者福祉センター</a:t>
            </a:r>
            <a:endParaRPr lang="en-US" altLang="ja-JP" sz="1100" b="1" u="sng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『</a:t>
            </a:r>
            <a:r>
              <a:rPr lang="ja-JP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八王子市台町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2-7-22』</a:t>
            </a:r>
          </a:p>
          <a:p>
            <a:endParaRPr lang="en-US" altLang="ja-JP" sz="7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開催日時（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回開催）</a:t>
            </a:r>
            <a:endParaRPr lang="en-US" altLang="ja-JP" sz="11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1. 3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日（水）</a:t>
            </a:r>
            <a:endParaRPr lang="en-US" altLang="ja-JP" sz="11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18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21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（受付開始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17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D914615-8448-4ABF-BF4D-7A9A4CB26DEE}"/>
              </a:ext>
            </a:extLst>
          </p:cNvPr>
          <p:cNvSpPr txBox="1"/>
          <p:nvPr/>
        </p:nvSpPr>
        <p:spPr>
          <a:xfrm>
            <a:off x="3642600" y="5002715"/>
            <a:ext cx="32022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要約筆記つき教室開催場所①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会場名</a:t>
            </a:r>
            <a:endParaRPr kumimoji="1" lang="en-US" altLang="ja-JP" sz="110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ja-JP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生涯学習センター</a:t>
            </a:r>
            <a:r>
              <a:rPr lang="ja-JP" altLang="en-US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ja-JP" altLang="ja-JP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クリエイトホール</a:t>
            </a:r>
            <a:r>
              <a:rPr lang="ja-JP" altLang="en-US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ja-JP" altLang="ja-JP" sz="1100" b="1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1100" b="1" u="sng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『</a:t>
            </a:r>
            <a:r>
              <a:rPr lang="ja-JP" altLang="ja-JP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八王子市東町</a:t>
            </a:r>
            <a:r>
              <a:rPr lang="en-US" altLang="ja-JP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5-6』</a:t>
            </a:r>
          </a:p>
          <a:p>
            <a:endParaRPr lang="en-US" altLang="ja-JP" sz="700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r>
              <a:rPr lang="ja-JP" altLang="en-US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開催日時（</a:t>
            </a:r>
            <a:r>
              <a:rPr lang="en-US" altLang="ja-JP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回開催）</a:t>
            </a:r>
            <a:endParaRPr lang="en-US" altLang="ja-JP" sz="1100" kern="100" dirty="0">
              <a:solidFill>
                <a:srgbClr val="00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1.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28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日（月）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午後の部 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16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（受付開始 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13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夜間の部 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19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21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（受付開始 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18</a:t>
            </a:r>
            <a:r>
              <a:rPr lang="ja-JP" alt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en-US" sz="1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91F604D-B18A-480D-B24C-A9786C26AC85}"/>
              </a:ext>
            </a:extLst>
          </p:cNvPr>
          <p:cNvSpPr/>
          <p:nvPr/>
        </p:nvSpPr>
        <p:spPr>
          <a:xfrm>
            <a:off x="3609785" y="5090509"/>
            <a:ext cx="3012363" cy="170591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280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948906A5B9BC94CB39CCC7F103327A8" ma:contentTypeVersion="14" ma:contentTypeDescription="新しいドキュメントを作成します。" ma:contentTypeScope="" ma:versionID="6751857bd674826ae40e52d7e0cddf17">
  <xsd:schema xmlns:xsd="http://www.w3.org/2001/XMLSchema" xmlns:xs="http://www.w3.org/2001/XMLSchema" xmlns:p="http://schemas.microsoft.com/office/2006/metadata/properties" xmlns:ns2="06e1bc0f-853e-4ba2-a782-f3ab1addc711" xmlns:ns3="0d8da5bc-19d1-441f-899f-c77cf966b9a8" targetNamespace="http://schemas.microsoft.com/office/2006/metadata/properties" ma:root="true" ma:fieldsID="ced91485f568246302f103b0cfa60167" ns2:_="" ns3:_="">
    <xsd:import namespace="06e1bc0f-853e-4ba2-a782-f3ab1addc711"/>
    <xsd:import namespace="0d8da5bc-19d1-441f-899f-c77cf966b9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1bc0f-853e-4ba2-a782-f3ab1addc7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6d165d17-9b79-46c3-82b9-c927e733c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da5bc-19d1-441f-899f-c77cf966b9a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7a566aa-3bac-4e05-8d40-950a76f531d7}" ma:internalName="TaxCatchAll" ma:showField="CatchAllData" ma:web="0d8da5bc-19d1-441f-899f-c77cf966b9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e1bc0f-853e-4ba2-a782-f3ab1addc711">
      <Terms xmlns="http://schemas.microsoft.com/office/infopath/2007/PartnerControls"/>
    </lcf76f155ced4ddcb4097134ff3c332f>
    <TaxCatchAll xmlns="0d8da5bc-19d1-441f-899f-c77cf966b9a8" xsi:nil="true"/>
  </documentManagement>
</p:properties>
</file>

<file path=customXml/itemProps1.xml><?xml version="1.0" encoding="utf-8"?>
<ds:datastoreItem xmlns:ds="http://schemas.openxmlformats.org/officeDocument/2006/customXml" ds:itemID="{1604590C-6330-419D-AB97-8D15595FDC86}"/>
</file>

<file path=customXml/itemProps2.xml><?xml version="1.0" encoding="utf-8"?>
<ds:datastoreItem xmlns:ds="http://schemas.openxmlformats.org/officeDocument/2006/customXml" ds:itemID="{076B11EB-1228-423E-98B6-D8E7D24B3FA4}"/>
</file>

<file path=customXml/itemProps3.xml><?xml version="1.0" encoding="utf-8"?>
<ds:datastoreItem xmlns:ds="http://schemas.openxmlformats.org/officeDocument/2006/customXml" ds:itemID="{537EA1F5-7D96-46DE-9073-58985004554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</TotalTime>
  <Words>1184</Words>
  <Application>Microsoft Office PowerPoint</Application>
  <PresentationFormat>A4 210 x 297 mm</PresentationFormat>
  <Paragraphs>128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8" baseType="lpstr">
      <vt:lpstr>BIZ UDP明朝 Medium</vt:lpstr>
      <vt:lpstr>HGP創英角ﾎﾟｯﾌﾟ体</vt:lpstr>
      <vt:lpstr>HGS創英角ﾎﾟｯﾌﾟ体</vt:lpstr>
      <vt:lpstr>HG創英角ﾎﾟｯﾌﾟ体</vt:lpstr>
      <vt:lpstr>Meiryo UI</vt:lpstr>
      <vt:lpstr>メイリオ</vt:lpstr>
      <vt:lpstr>游ゴシック</vt:lpstr>
      <vt:lpstr>游ゴシック Light</vt:lpstr>
      <vt:lpstr>游明朝</vt:lpstr>
      <vt:lpstr>Arial</vt:lpstr>
      <vt:lpstr>Calibri</vt:lpstr>
      <vt:lpstr>Calibri Light</vt:lpstr>
      <vt:lpstr>Helvetica</vt:lpstr>
      <vt:lpstr>Segoe UI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川合 芳明</dc:creator>
  <cp:lastModifiedBy>東京都</cp:lastModifiedBy>
  <cp:revision>36</cp:revision>
  <cp:lastPrinted>2022-02-10T03:59:24Z</cp:lastPrinted>
  <dcterms:created xsi:type="dcterms:W3CDTF">2022-02-10T02:50:58Z</dcterms:created>
  <dcterms:modified xsi:type="dcterms:W3CDTF">2022-04-14T02:16:03Z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0x0101009948906A5B9BC94CB39CCC7F103327A8</vt:lpwstr>
  </property>
</Properties>
</file>