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8" r:id="rId3"/>
    <p:sldId id="269" r:id="rId4"/>
    <p:sldId id="256" r:id="rId5"/>
    <p:sldId id="259" r:id="rId6"/>
    <p:sldId id="261" r:id="rId7"/>
    <p:sldId id="257" r:id="rId8"/>
    <p:sldId id="263" r:id="rId9"/>
    <p:sldId id="264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261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60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183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51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408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30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91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82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2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26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51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1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AE86F-B19A-485B-8E13-5F3C22CB87A3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04141-E4E0-442B-8EA1-3ACCC9EB78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052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E9E1D3D7-355F-46A5-91C5-779893676D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02"/>
          <a:stretch/>
        </p:blipFill>
        <p:spPr>
          <a:xfrm>
            <a:off x="824950" y="1590259"/>
            <a:ext cx="1851990" cy="61524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図 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DCA40F7-702E-4BAE-9E2C-81728DD52E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71"/>
          <a:stretch/>
        </p:blipFill>
        <p:spPr>
          <a:xfrm>
            <a:off x="4061792" y="1590259"/>
            <a:ext cx="1851990" cy="80043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87CBE7-2BC9-4440-8CB5-A914803D6AD2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トップページ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90DC6CD-04E4-4EAD-B6D1-1BD386FFCBAD}"/>
              </a:ext>
            </a:extLst>
          </p:cNvPr>
          <p:cNvCxnSpPr/>
          <p:nvPr/>
        </p:nvCxnSpPr>
        <p:spPr>
          <a:xfrm flipH="1">
            <a:off x="2676940" y="1590259"/>
            <a:ext cx="1384852" cy="2862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A71C39B-3038-4EE8-9FC9-53F7F0DB2391}"/>
              </a:ext>
            </a:extLst>
          </p:cNvPr>
          <p:cNvCxnSpPr/>
          <p:nvPr/>
        </p:nvCxnSpPr>
        <p:spPr>
          <a:xfrm flipH="1">
            <a:off x="2676940" y="4880284"/>
            <a:ext cx="1384852" cy="2862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07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E9E1D3D7-355F-46A5-91C5-779893676D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02"/>
          <a:stretch/>
        </p:blipFill>
        <p:spPr>
          <a:xfrm>
            <a:off x="875750" y="1595339"/>
            <a:ext cx="2400705" cy="79753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87CBE7-2BC9-4440-8CB5-A914803D6AD2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トップページ①</a:t>
            </a:r>
          </a:p>
        </p:txBody>
      </p:sp>
      <p:sp>
        <p:nvSpPr>
          <p:cNvPr id="2" name="右中かっこ 1">
            <a:extLst>
              <a:ext uri="{FF2B5EF4-FFF2-40B4-BE49-F238E27FC236}">
                <a16:creationId xmlns:a16="http://schemas.microsoft.com/office/drawing/2014/main" id="{34E4473E-35B0-45D5-B155-65172FF09E2C}"/>
              </a:ext>
            </a:extLst>
          </p:cNvPr>
          <p:cNvSpPr/>
          <p:nvPr/>
        </p:nvSpPr>
        <p:spPr>
          <a:xfrm>
            <a:off x="2996980" y="3119120"/>
            <a:ext cx="635220" cy="447040"/>
          </a:xfrm>
          <a:prstGeom prst="rightBrace">
            <a:avLst>
              <a:gd name="adj1" fmla="val 8333"/>
              <a:gd name="adj2" fmla="val 5340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C0B7ED-4423-41ED-9256-8B0C7C6DA325}"/>
              </a:ext>
            </a:extLst>
          </p:cNvPr>
          <p:cNvSpPr txBox="1"/>
          <p:nvPr/>
        </p:nvSpPr>
        <p:spPr>
          <a:xfrm>
            <a:off x="3632200" y="3222605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各メニューへのショートカット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6D010990-0170-410B-B16F-1A245C97BA24}"/>
              </a:ext>
            </a:extLst>
          </p:cNvPr>
          <p:cNvSpPr/>
          <p:nvPr/>
        </p:nvSpPr>
        <p:spPr>
          <a:xfrm>
            <a:off x="1270000" y="2245360"/>
            <a:ext cx="1833880" cy="37084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DD9F07E-EE1E-495E-ADEE-459FDFC8E0DC}"/>
              </a:ext>
            </a:extLst>
          </p:cNvPr>
          <p:cNvCxnSpPr/>
          <p:nvPr/>
        </p:nvCxnSpPr>
        <p:spPr>
          <a:xfrm>
            <a:off x="3103880" y="2433320"/>
            <a:ext cx="60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68E7261-3D5E-4313-869E-638B48A8A13F}"/>
              </a:ext>
            </a:extLst>
          </p:cNvPr>
          <p:cNvSpPr txBox="1"/>
          <p:nvPr/>
        </p:nvSpPr>
        <p:spPr>
          <a:xfrm>
            <a:off x="3670705" y="230842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サイト内検索</a:t>
            </a:r>
          </a:p>
        </p:txBody>
      </p:sp>
      <p:sp>
        <p:nvSpPr>
          <p:cNvPr id="13" name="右中かっこ 12">
            <a:extLst>
              <a:ext uri="{FF2B5EF4-FFF2-40B4-BE49-F238E27FC236}">
                <a16:creationId xmlns:a16="http://schemas.microsoft.com/office/drawing/2014/main" id="{A1629F96-8763-4649-9684-B2A651B24AAA}"/>
              </a:ext>
            </a:extLst>
          </p:cNvPr>
          <p:cNvSpPr/>
          <p:nvPr/>
        </p:nvSpPr>
        <p:spPr>
          <a:xfrm>
            <a:off x="3353095" y="3845560"/>
            <a:ext cx="635220" cy="1498600"/>
          </a:xfrm>
          <a:prstGeom prst="rightBrace">
            <a:avLst>
              <a:gd name="adj1" fmla="val 8333"/>
              <a:gd name="adj2" fmla="val 5340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C63975E-9844-4448-809E-ADC84276CAA4}"/>
              </a:ext>
            </a:extLst>
          </p:cNvPr>
          <p:cNvSpPr txBox="1"/>
          <p:nvPr/>
        </p:nvSpPr>
        <p:spPr>
          <a:xfrm>
            <a:off x="3978481" y="451292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重要度の高いお知らせ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C5E8633-62BA-4E2D-8226-C1445BEE27EA}"/>
              </a:ext>
            </a:extLst>
          </p:cNvPr>
          <p:cNvCxnSpPr/>
          <p:nvPr/>
        </p:nvCxnSpPr>
        <p:spPr>
          <a:xfrm>
            <a:off x="3146655" y="5593094"/>
            <a:ext cx="60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878DBD4-AA15-4CD5-B56F-00A3E5E87F2D}"/>
              </a:ext>
            </a:extLst>
          </p:cNvPr>
          <p:cNvSpPr txBox="1"/>
          <p:nvPr/>
        </p:nvSpPr>
        <p:spPr>
          <a:xfrm>
            <a:off x="3791724" y="54647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広報誌へのリンク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2015A64-5455-459E-B29D-1E7F53AE769C}"/>
              </a:ext>
            </a:extLst>
          </p:cNvPr>
          <p:cNvCxnSpPr/>
          <p:nvPr/>
        </p:nvCxnSpPr>
        <p:spPr>
          <a:xfrm>
            <a:off x="3146655" y="6075694"/>
            <a:ext cx="60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6E6DC6A-E3C4-4F20-8093-F45E0E6A1B3F}"/>
              </a:ext>
            </a:extLst>
          </p:cNvPr>
          <p:cNvSpPr txBox="1"/>
          <p:nvPr/>
        </p:nvSpPr>
        <p:spPr>
          <a:xfrm>
            <a:off x="3670705" y="588879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>
                <a:solidFill>
                  <a:srgbClr val="FF0000"/>
                </a:solidFill>
              </a:rPr>
              <a:t>「障害のある方への支援」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200" b="1" dirty="0">
                <a:solidFill>
                  <a:srgbClr val="FF0000"/>
                </a:solidFill>
              </a:rPr>
              <a:t>ショートカットメニュー</a:t>
            </a:r>
          </a:p>
        </p:txBody>
      </p:sp>
      <p:sp>
        <p:nvSpPr>
          <p:cNvPr id="21" name="右中かっこ 20">
            <a:extLst>
              <a:ext uri="{FF2B5EF4-FFF2-40B4-BE49-F238E27FC236}">
                <a16:creationId xmlns:a16="http://schemas.microsoft.com/office/drawing/2014/main" id="{15B8A921-214B-4D5F-B894-EE4A4CA55263}"/>
              </a:ext>
            </a:extLst>
          </p:cNvPr>
          <p:cNvSpPr/>
          <p:nvPr/>
        </p:nvSpPr>
        <p:spPr>
          <a:xfrm>
            <a:off x="3220720" y="6448868"/>
            <a:ext cx="635220" cy="2972551"/>
          </a:xfrm>
          <a:prstGeom prst="rightBrace">
            <a:avLst>
              <a:gd name="adj1" fmla="val 8333"/>
              <a:gd name="adj2" fmla="val 5340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D863392-502A-4DA4-948D-EF85C67336DF}"/>
              </a:ext>
            </a:extLst>
          </p:cNvPr>
          <p:cNvSpPr txBox="1"/>
          <p:nvPr/>
        </p:nvSpPr>
        <p:spPr>
          <a:xfrm>
            <a:off x="3868668" y="787191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目的別メニュー</a:t>
            </a:r>
          </a:p>
        </p:txBody>
      </p:sp>
    </p:spTree>
    <p:extLst>
      <p:ext uri="{BB962C8B-B14F-4D97-AF65-F5344CB8AC3E}">
        <p14:creationId xmlns:p14="http://schemas.microsoft.com/office/powerpoint/2010/main" val="922963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DCA40F7-702E-4BAE-9E2C-81728DD52E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71"/>
          <a:stretch/>
        </p:blipFill>
        <p:spPr>
          <a:xfrm>
            <a:off x="874518" y="1232447"/>
            <a:ext cx="1949961" cy="84277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87CBE7-2BC9-4440-8CB5-A914803D6AD2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トップページ②</a:t>
            </a:r>
          </a:p>
        </p:txBody>
      </p:sp>
      <p:sp>
        <p:nvSpPr>
          <p:cNvPr id="9" name="右中かっこ 8">
            <a:extLst>
              <a:ext uri="{FF2B5EF4-FFF2-40B4-BE49-F238E27FC236}">
                <a16:creationId xmlns:a16="http://schemas.microsoft.com/office/drawing/2014/main" id="{134D9C1D-D686-412D-99C4-4A610F8DF159}"/>
              </a:ext>
            </a:extLst>
          </p:cNvPr>
          <p:cNvSpPr/>
          <p:nvPr/>
        </p:nvSpPr>
        <p:spPr>
          <a:xfrm>
            <a:off x="2971583" y="1232447"/>
            <a:ext cx="635220" cy="2186393"/>
          </a:xfrm>
          <a:prstGeom prst="rightBrace">
            <a:avLst>
              <a:gd name="adj1" fmla="val 8333"/>
              <a:gd name="adj2" fmla="val 5340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B22C329-7641-4B59-AD7D-DCBB78FA262E}"/>
              </a:ext>
            </a:extLst>
          </p:cNvPr>
          <p:cNvSpPr txBox="1"/>
          <p:nvPr/>
        </p:nvSpPr>
        <p:spPr>
          <a:xfrm>
            <a:off x="3606803" y="2277043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rgbClr val="FF0000"/>
                </a:solidFill>
              </a:rPr>
              <a:t>お問合せの多い項目</a:t>
            </a:r>
          </a:p>
        </p:txBody>
      </p:sp>
      <p:sp>
        <p:nvSpPr>
          <p:cNvPr id="11" name="右中かっこ 10">
            <a:extLst>
              <a:ext uri="{FF2B5EF4-FFF2-40B4-BE49-F238E27FC236}">
                <a16:creationId xmlns:a16="http://schemas.microsoft.com/office/drawing/2014/main" id="{25F0662E-5FC0-42CA-9DF3-D84E100AD9F2}"/>
              </a:ext>
            </a:extLst>
          </p:cNvPr>
          <p:cNvSpPr/>
          <p:nvPr/>
        </p:nvSpPr>
        <p:spPr>
          <a:xfrm>
            <a:off x="2991691" y="3667419"/>
            <a:ext cx="635220" cy="1592033"/>
          </a:xfrm>
          <a:prstGeom prst="rightBrace">
            <a:avLst>
              <a:gd name="adj1" fmla="val 8333"/>
              <a:gd name="adj2" fmla="val 5340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F033D7-1EE1-45F7-A225-2B7B95ACA1E9}"/>
              </a:ext>
            </a:extLst>
          </p:cNvPr>
          <p:cNvSpPr txBox="1"/>
          <p:nvPr/>
        </p:nvSpPr>
        <p:spPr>
          <a:xfrm>
            <a:off x="3626911" y="4268403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通常のお知らせを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ja-JP" altLang="en-US" sz="1200" b="1" dirty="0">
                <a:solidFill>
                  <a:srgbClr val="FF0000"/>
                </a:solidFill>
              </a:rPr>
              <a:t>階層化させることによって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ja-JP" altLang="en-US" sz="1200" b="1" dirty="0">
                <a:solidFill>
                  <a:srgbClr val="FF0000"/>
                </a:solidFill>
              </a:rPr>
              <a:t>移動の回数を減らすことができる</a:t>
            </a:r>
          </a:p>
        </p:txBody>
      </p:sp>
      <p:sp>
        <p:nvSpPr>
          <p:cNvPr id="13" name="右中かっこ 12">
            <a:extLst>
              <a:ext uri="{FF2B5EF4-FFF2-40B4-BE49-F238E27FC236}">
                <a16:creationId xmlns:a16="http://schemas.microsoft.com/office/drawing/2014/main" id="{86B23699-5CEB-4B75-ABC7-6775C363AE27}"/>
              </a:ext>
            </a:extLst>
          </p:cNvPr>
          <p:cNvSpPr/>
          <p:nvPr/>
        </p:nvSpPr>
        <p:spPr>
          <a:xfrm>
            <a:off x="2918350" y="6659880"/>
            <a:ext cx="635220" cy="1920240"/>
          </a:xfrm>
          <a:prstGeom prst="rightBrace">
            <a:avLst>
              <a:gd name="adj1" fmla="val 8333"/>
              <a:gd name="adj2" fmla="val 5340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80515B7-E152-4C00-A8AA-16FC49FD50A6}"/>
              </a:ext>
            </a:extLst>
          </p:cNvPr>
          <p:cNvSpPr txBox="1"/>
          <p:nvPr/>
        </p:nvSpPr>
        <p:spPr>
          <a:xfrm>
            <a:off x="3553570" y="7513333"/>
            <a:ext cx="31470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solidFill>
                  <a:srgbClr val="FF0000"/>
                </a:solidFill>
              </a:rPr>
              <a:t>共通メニューを最後に持ってくる</a:t>
            </a:r>
            <a:endParaRPr kumimoji="1" lang="en-US" altLang="ja-JP" sz="1100" b="1" dirty="0">
              <a:solidFill>
                <a:srgbClr val="FF0000"/>
              </a:solidFill>
            </a:endParaRPr>
          </a:p>
          <a:p>
            <a:r>
              <a:rPr kumimoji="1" lang="ja-JP" altLang="en-US" sz="1100" b="1" dirty="0">
                <a:solidFill>
                  <a:srgbClr val="FF0000"/>
                </a:solidFill>
              </a:rPr>
              <a:t>ことによって移動の回数を減らすことができる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A10E01A-C229-4744-9592-6D0A7B21BFD7}"/>
              </a:ext>
            </a:extLst>
          </p:cNvPr>
          <p:cNvSpPr txBox="1"/>
          <p:nvPr/>
        </p:nvSpPr>
        <p:spPr>
          <a:xfrm>
            <a:off x="3830320" y="9159820"/>
            <a:ext cx="2441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solidFill>
                  <a:srgbClr val="FF0000"/>
                </a:solidFill>
              </a:rPr>
              <a:t>広告のバナーなどは、表示しない。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356F7FE-CA62-4C3C-9D75-379230DC7440}"/>
              </a:ext>
            </a:extLst>
          </p:cNvPr>
          <p:cNvSpPr/>
          <p:nvPr/>
        </p:nvSpPr>
        <p:spPr>
          <a:xfrm>
            <a:off x="3743960" y="9072880"/>
            <a:ext cx="2621280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79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1B969EE8-B78C-48F7-A535-C723EABD2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987" y="1695412"/>
            <a:ext cx="2322026" cy="77260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059DD6-EBC6-4EBD-821E-BA240F67D890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広報誌目次ページ</a:t>
            </a:r>
          </a:p>
        </p:txBody>
      </p:sp>
    </p:spTree>
    <p:extLst>
      <p:ext uri="{BB962C8B-B14F-4D97-AF65-F5344CB8AC3E}">
        <p14:creationId xmlns:p14="http://schemas.microsoft.com/office/powerpoint/2010/main" val="3953001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散布図&#10;&#10;低い精度で自動的に生成された説明">
            <a:extLst>
              <a:ext uri="{FF2B5EF4-FFF2-40B4-BE49-F238E27FC236}">
                <a16:creationId xmlns:a16="http://schemas.microsoft.com/office/drawing/2014/main" id="{596DE180-5199-4B06-9C78-24209A0211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082" y="1537252"/>
            <a:ext cx="1830154" cy="819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1F2DA7-F338-4C9F-A002-0AB7219B7B98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広報誌詳細ページ</a:t>
            </a:r>
          </a:p>
        </p:txBody>
      </p:sp>
    </p:spTree>
    <p:extLst>
      <p:ext uri="{BB962C8B-B14F-4D97-AF65-F5344CB8AC3E}">
        <p14:creationId xmlns:p14="http://schemas.microsoft.com/office/powerpoint/2010/main" val="1737789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225FD9A5-19BE-4743-A0BC-84418B816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86" y="1616764"/>
            <a:ext cx="2148027" cy="79314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B95369-F70A-4AED-A110-3DF19313E0F6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障害のある方への支援ページ</a:t>
            </a:r>
          </a:p>
        </p:txBody>
      </p:sp>
    </p:spTree>
    <p:extLst>
      <p:ext uri="{BB962C8B-B14F-4D97-AF65-F5344CB8AC3E}">
        <p14:creationId xmlns:p14="http://schemas.microsoft.com/office/powerpoint/2010/main" val="3626099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A5F22FF-33BF-4FD9-8FAC-4C4F38BD3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272" y="1874316"/>
            <a:ext cx="2717455" cy="75471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CA1776D-07A8-48BD-8501-7D6D2A2F3471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各種障害者手帳のページ</a:t>
            </a:r>
          </a:p>
        </p:txBody>
      </p:sp>
    </p:spTree>
    <p:extLst>
      <p:ext uri="{BB962C8B-B14F-4D97-AF65-F5344CB8AC3E}">
        <p14:creationId xmlns:p14="http://schemas.microsoft.com/office/powerpoint/2010/main" val="2526722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57D8FF97-5397-4A7A-A236-66E896CA61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552" y="1927326"/>
            <a:ext cx="3622896" cy="74941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3B335E-9DAE-4A7F-88A5-0336F6AA7FDE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健康・福祉のページ</a:t>
            </a:r>
          </a:p>
        </p:txBody>
      </p:sp>
    </p:spTree>
    <p:extLst>
      <p:ext uri="{BB962C8B-B14F-4D97-AF65-F5344CB8AC3E}">
        <p14:creationId xmlns:p14="http://schemas.microsoft.com/office/powerpoint/2010/main" val="44777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3B335E-9DAE-4A7F-88A5-0336F6AA7FDE}"/>
              </a:ext>
            </a:extLst>
          </p:cNvPr>
          <p:cNvSpPr txBox="1"/>
          <p:nvPr/>
        </p:nvSpPr>
        <p:spPr>
          <a:xfrm>
            <a:off x="1143759" y="484570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府中市視覚障害者用スマートフォンサイト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各種障害者手帳のページ</a:t>
            </a:r>
          </a:p>
        </p:txBody>
      </p:sp>
      <p:pic>
        <p:nvPicPr>
          <p:cNvPr id="5" name="図 4" descr="グラフィカル ユーザー インターフェイス, テキスト&#10;&#10;自動的に生成された説明">
            <a:extLst>
              <a:ext uri="{FF2B5EF4-FFF2-40B4-BE49-F238E27FC236}">
                <a16:creationId xmlns:a16="http://schemas.microsoft.com/office/drawing/2014/main" id="{5EC4D68D-1C48-46E0-B536-10AB84118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007" y="1868553"/>
            <a:ext cx="3792939" cy="76796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20445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145</Words>
  <Application>Microsoft Office PowerPoint</Application>
  <PresentationFormat>A4 210 x 297 mm</PresentationFormat>
  <Paragraphs>32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奥田 浩一</dc:creator>
  <cp:lastModifiedBy>奥田 浩一</cp:lastModifiedBy>
  <cp:revision>12</cp:revision>
  <dcterms:created xsi:type="dcterms:W3CDTF">2022-03-27T06:10:51Z</dcterms:created>
  <dcterms:modified xsi:type="dcterms:W3CDTF">2022-03-31T05:14:55Z</dcterms:modified>
</cp:coreProperties>
</file>