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62" r:id="rId2"/>
    <p:sldId id="267" r:id="rId3"/>
  </p:sldIdLst>
  <p:sldSz cx="15119350" cy="10691813"/>
  <p:notesSz cx="9939338" cy="143684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9F63"/>
    <a:srgbClr val="9BD1AF"/>
    <a:srgbClr val="FFFFFF"/>
    <a:srgbClr val="FCFDF2"/>
    <a:srgbClr val="BCE3CC"/>
    <a:srgbClr val="F6F8FC"/>
    <a:srgbClr val="0070C0"/>
    <a:srgbClr val="C1212C"/>
    <a:srgbClr val="E6E6E6"/>
    <a:srgbClr val="961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4" autoAdjust="0"/>
    <p:restoredTop sz="96149" autoAdjust="0"/>
  </p:normalViewPr>
  <p:slideViewPr>
    <p:cSldViewPr snapToGrid="0">
      <p:cViewPr varScale="1">
        <p:scale>
          <a:sx n="57" d="100"/>
          <a:sy n="57" d="100"/>
        </p:scale>
        <p:origin x="1421" y="413"/>
      </p:cViewPr>
      <p:guideLst>
        <p:guide orient="horz" pos="3367"/>
        <p:guide pos="4762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395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A904A785-2724-42CE-955B-E6D48C19DF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" y="2"/>
            <a:ext cx="4307047" cy="720918"/>
          </a:xfrm>
          <a:prstGeom prst="rect">
            <a:avLst/>
          </a:prstGeom>
        </p:spPr>
        <p:txBody>
          <a:bodyPr vert="horz" lIns="132708" tIns="66354" rIns="132708" bIns="66354" rtlCol="0"/>
          <a:lstStyle>
            <a:lvl1pPr algn="l">
              <a:defRPr sz="17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4C5E1F0-9EEB-4C46-A66D-C9BC3C2F1A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9996" y="2"/>
            <a:ext cx="4307047" cy="720918"/>
          </a:xfrm>
          <a:prstGeom prst="rect">
            <a:avLst/>
          </a:prstGeom>
        </p:spPr>
        <p:txBody>
          <a:bodyPr vert="horz" lIns="132708" tIns="66354" rIns="132708" bIns="66354" rtlCol="0"/>
          <a:lstStyle>
            <a:lvl1pPr algn="r">
              <a:defRPr sz="1700"/>
            </a:lvl1pPr>
          </a:lstStyle>
          <a:p>
            <a:fld id="{4EDAA13F-23BA-4DC0-A7FB-A0C0C88E7E17}" type="datetimeFigureOut">
              <a:rPr kumimoji="1" lang="ja-JP" altLang="en-US" smtClean="0"/>
              <a:t>2022/5/9</a:t>
            </a:fld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C444F61-5C80-4774-9EF3-5DA23A4337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" y="13647549"/>
            <a:ext cx="4307047" cy="720917"/>
          </a:xfrm>
          <a:prstGeom prst="rect">
            <a:avLst/>
          </a:prstGeom>
        </p:spPr>
        <p:txBody>
          <a:bodyPr vert="horz" lIns="132708" tIns="66354" rIns="132708" bIns="66354" rtlCol="0" anchor="b"/>
          <a:lstStyle>
            <a:lvl1pPr algn="l">
              <a:defRPr sz="17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5038F9-A263-4028-BEB0-BB42F4F70C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9996" y="13647549"/>
            <a:ext cx="4307047" cy="720917"/>
          </a:xfrm>
          <a:prstGeom prst="rect">
            <a:avLst/>
          </a:prstGeom>
        </p:spPr>
        <p:txBody>
          <a:bodyPr vert="horz" lIns="132708" tIns="66354" rIns="132708" bIns="66354" rtlCol="0" anchor="b"/>
          <a:lstStyle>
            <a:lvl1pPr algn="r">
              <a:defRPr sz="1700"/>
            </a:lvl1pPr>
          </a:lstStyle>
          <a:p>
            <a:fld id="{B0783EA0-9BB6-40B0-90A9-E0EFC9F0DF7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6776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307047" cy="720918"/>
          </a:xfrm>
          <a:prstGeom prst="rect">
            <a:avLst/>
          </a:prstGeom>
        </p:spPr>
        <p:txBody>
          <a:bodyPr vert="horz" lIns="132708" tIns="66354" rIns="132708" bIns="66354" rtlCol="0"/>
          <a:lstStyle>
            <a:lvl1pPr algn="l">
              <a:defRPr sz="17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5" y="2"/>
            <a:ext cx="4307047" cy="720918"/>
          </a:xfrm>
          <a:prstGeom prst="rect">
            <a:avLst/>
          </a:prstGeom>
        </p:spPr>
        <p:txBody>
          <a:bodyPr vert="horz" lIns="132708" tIns="66354" rIns="132708" bIns="66354" rtlCol="0"/>
          <a:lstStyle>
            <a:lvl1pPr algn="r">
              <a:defRPr sz="1700"/>
            </a:lvl1pPr>
          </a:lstStyle>
          <a:p>
            <a:fld id="{DD3850C5-E157-46A9-9128-949C70524A5B}" type="datetimeFigureOut">
              <a:rPr kumimoji="1" lang="ja-JP" altLang="en-US" smtClean="0"/>
              <a:t>2022/5/9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7050"/>
            <a:ext cx="6859588" cy="4849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08" tIns="66354" rIns="132708" bIns="66354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6914824"/>
            <a:ext cx="7951470" cy="5657582"/>
          </a:xfrm>
          <a:prstGeom prst="rect">
            <a:avLst/>
          </a:prstGeom>
        </p:spPr>
        <p:txBody>
          <a:bodyPr vert="horz" lIns="132708" tIns="66354" rIns="132708" bIns="6635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13647547"/>
            <a:ext cx="4307047" cy="720917"/>
          </a:xfrm>
          <a:prstGeom prst="rect">
            <a:avLst/>
          </a:prstGeom>
        </p:spPr>
        <p:txBody>
          <a:bodyPr vert="horz" lIns="132708" tIns="66354" rIns="132708" bIns="66354" rtlCol="0" anchor="b"/>
          <a:lstStyle>
            <a:lvl1pPr algn="l">
              <a:defRPr sz="17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5" y="13647547"/>
            <a:ext cx="4307047" cy="720917"/>
          </a:xfrm>
          <a:prstGeom prst="rect">
            <a:avLst/>
          </a:prstGeom>
        </p:spPr>
        <p:txBody>
          <a:bodyPr vert="horz" lIns="132708" tIns="66354" rIns="132708" bIns="66354" rtlCol="0" anchor="b"/>
          <a:lstStyle>
            <a:lvl1pPr algn="r">
              <a:defRPr sz="1700"/>
            </a:lvl1pPr>
          </a:lstStyle>
          <a:p>
            <a:fld id="{8FF57707-CDBA-4023-90A9-0C84EBEB4C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9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57707-CDBA-4023-90A9-0C84EBEB4C84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436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5E0D3F96-0B49-4E93-B837-4FE6A330F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119350" cy="10692000"/>
          </a:xfrm>
          <a:prstGeom prst="rect">
            <a:avLst/>
          </a:prstGeom>
        </p:spPr>
      </p:pic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F3CDFDF-F4AD-4FF3-B2CE-401AFE6C76EB}"/>
              </a:ext>
            </a:extLst>
          </p:cNvPr>
          <p:cNvCxnSpPr>
            <a:cxnSpLocks/>
          </p:cNvCxnSpPr>
          <p:nvPr userDrawn="1"/>
        </p:nvCxnSpPr>
        <p:spPr>
          <a:xfrm>
            <a:off x="4963535" y="0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1E24151B-216E-4D32-AC6D-9496C61076D2}"/>
              </a:ext>
            </a:extLst>
          </p:cNvPr>
          <p:cNvCxnSpPr>
            <a:cxnSpLocks/>
          </p:cNvCxnSpPr>
          <p:nvPr userDrawn="1"/>
        </p:nvCxnSpPr>
        <p:spPr>
          <a:xfrm>
            <a:off x="4963535" y="10331813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44C37C8A-0390-4C0D-BD2E-63483D372658}"/>
              </a:ext>
            </a:extLst>
          </p:cNvPr>
          <p:cNvCxnSpPr>
            <a:cxnSpLocks/>
          </p:cNvCxnSpPr>
          <p:nvPr userDrawn="1"/>
        </p:nvCxnSpPr>
        <p:spPr>
          <a:xfrm>
            <a:off x="4963535" y="2582954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CD1621C-D3E6-41EF-9E92-49B7A994EA2B}"/>
              </a:ext>
            </a:extLst>
          </p:cNvPr>
          <p:cNvCxnSpPr>
            <a:cxnSpLocks/>
          </p:cNvCxnSpPr>
          <p:nvPr userDrawn="1"/>
        </p:nvCxnSpPr>
        <p:spPr>
          <a:xfrm>
            <a:off x="4963535" y="5165908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3736F474-0A40-4A22-8724-D2252459009E}"/>
              </a:ext>
            </a:extLst>
          </p:cNvPr>
          <p:cNvCxnSpPr>
            <a:cxnSpLocks/>
          </p:cNvCxnSpPr>
          <p:nvPr userDrawn="1"/>
        </p:nvCxnSpPr>
        <p:spPr>
          <a:xfrm>
            <a:off x="4963535" y="7748862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3A1AF26E-55C5-4CE7-953A-BE9903E06774}"/>
              </a:ext>
            </a:extLst>
          </p:cNvPr>
          <p:cNvCxnSpPr>
            <a:cxnSpLocks/>
          </p:cNvCxnSpPr>
          <p:nvPr userDrawn="1"/>
        </p:nvCxnSpPr>
        <p:spPr>
          <a:xfrm>
            <a:off x="4963535" y="9040339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A5C28BDC-DE64-413C-BE60-20B29120A11B}"/>
              </a:ext>
            </a:extLst>
          </p:cNvPr>
          <p:cNvCxnSpPr>
            <a:cxnSpLocks/>
          </p:cNvCxnSpPr>
          <p:nvPr userDrawn="1"/>
        </p:nvCxnSpPr>
        <p:spPr>
          <a:xfrm>
            <a:off x="4963535" y="1291477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3BAE4E7-0BFF-4C08-B67C-99A6D79C6ABE}"/>
              </a:ext>
            </a:extLst>
          </p:cNvPr>
          <p:cNvCxnSpPr>
            <a:cxnSpLocks/>
          </p:cNvCxnSpPr>
          <p:nvPr userDrawn="1"/>
        </p:nvCxnSpPr>
        <p:spPr>
          <a:xfrm>
            <a:off x="4963535" y="3874431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7AEFE206-481B-4F90-AB6E-EB39DFA299AD}"/>
              </a:ext>
            </a:extLst>
          </p:cNvPr>
          <p:cNvCxnSpPr>
            <a:cxnSpLocks/>
          </p:cNvCxnSpPr>
          <p:nvPr userDrawn="1"/>
        </p:nvCxnSpPr>
        <p:spPr>
          <a:xfrm>
            <a:off x="4963535" y="6457385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9DB786E-0C08-4A5E-9561-110B2068BB74}"/>
              </a:ext>
            </a:extLst>
          </p:cNvPr>
          <p:cNvCxnSpPr>
            <a:cxnSpLocks/>
          </p:cNvCxnSpPr>
          <p:nvPr userDrawn="1"/>
        </p:nvCxnSpPr>
        <p:spPr>
          <a:xfrm>
            <a:off x="10152006" y="0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7D88510-E085-4C6E-A536-8C3DA72883B9}"/>
              </a:ext>
            </a:extLst>
          </p:cNvPr>
          <p:cNvCxnSpPr>
            <a:cxnSpLocks/>
          </p:cNvCxnSpPr>
          <p:nvPr userDrawn="1"/>
        </p:nvCxnSpPr>
        <p:spPr>
          <a:xfrm>
            <a:off x="10152006" y="10331813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E51F7475-38CF-41CA-B146-55BDC3472A6C}"/>
              </a:ext>
            </a:extLst>
          </p:cNvPr>
          <p:cNvCxnSpPr>
            <a:cxnSpLocks/>
          </p:cNvCxnSpPr>
          <p:nvPr userDrawn="1"/>
        </p:nvCxnSpPr>
        <p:spPr>
          <a:xfrm>
            <a:off x="10152006" y="2582954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5002C35D-A844-4380-922A-4039FBBC9518}"/>
              </a:ext>
            </a:extLst>
          </p:cNvPr>
          <p:cNvCxnSpPr>
            <a:cxnSpLocks/>
          </p:cNvCxnSpPr>
          <p:nvPr userDrawn="1"/>
        </p:nvCxnSpPr>
        <p:spPr>
          <a:xfrm>
            <a:off x="10152006" y="5165908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091CB034-3CFD-4BBB-A86A-0A9178D4E974}"/>
              </a:ext>
            </a:extLst>
          </p:cNvPr>
          <p:cNvCxnSpPr>
            <a:cxnSpLocks/>
          </p:cNvCxnSpPr>
          <p:nvPr userDrawn="1"/>
        </p:nvCxnSpPr>
        <p:spPr>
          <a:xfrm>
            <a:off x="10152006" y="7748862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14F2B54E-7262-4CD3-B630-1D6F540B2589}"/>
              </a:ext>
            </a:extLst>
          </p:cNvPr>
          <p:cNvCxnSpPr>
            <a:cxnSpLocks/>
          </p:cNvCxnSpPr>
          <p:nvPr userDrawn="1"/>
        </p:nvCxnSpPr>
        <p:spPr>
          <a:xfrm>
            <a:off x="10152006" y="9040339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FC155912-2531-4D43-9719-78FDBB2C6A27}"/>
              </a:ext>
            </a:extLst>
          </p:cNvPr>
          <p:cNvCxnSpPr>
            <a:cxnSpLocks/>
          </p:cNvCxnSpPr>
          <p:nvPr userDrawn="1"/>
        </p:nvCxnSpPr>
        <p:spPr>
          <a:xfrm>
            <a:off x="10152006" y="1291477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729AF4FB-6631-4FBF-A7C8-4C1434ED3BB3}"/>
              </a:ext>
            </a:extLst>
          </p:cNvPr>
          <p:cNvCxnSpPr>
            <a:cxnSpLocks/>
          </p:cNvCxnSpPr>
          <p:nvPr userDrawn="1"/>
        </p:nvCxnSpPr>
        <p:spPr>
          <a:xfrm>
            <a:off x="10152006" y="3874431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A208EFF0-DDDF-4007-A10B-A6755839B963}"/>
              </a:ext>
            </a:extLst>
          </p:cNvPr>
          <p:cNvCxnSpPr>
            <a:cxnSpLocks/>
          </p:cNvCxnSpPr>
          <p:nvPr userDrawn="1"/>
        </p:nvCxnSpPr>
        <p:spPr>
          <a:xfrm>
            <a:off x="10152006" y="6457385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528925EA-ADA4-44C8-A196-236AEDD4E61C}"/>
              </a:ext>
            </a:extLst>
          </p:cNvPr>
          <p:cNvSpPr/>
          <p:nvPr userDrawn="1"/>
        </p:nvSpPr>
        <p:spPr>
          <a:xfrm>
            <a:off x="109432" y="-1"/>
            <a:ext cx="4759036" cy="1069181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B64308DC-9FFC-425F-B010-241C3C33EEA1}"/>
              </a:ext>
            </a:extLst>
          </p:cNvPr>
          <p:cNvSpPr/>
          <p:nvPr userDrawn="1"/>
        </p:nvSpPr>
        <p:spPr>
          <a:xfrm>
            <a:off x="5128182" y="6880859"/>
            <a:ext cx="4866289" cy="3671317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E49640B5-0890-4A7B-9E4B-5B14242BF84D}"/>
              </a:ext>
            </a:extLst>
          </p:cNvPr>
          <p:cNvSpPr/>
          <p:nvPr userDrawn="1"/>
        </p:nvSpPr>
        <p:spPr>
          <a:xfrm>
            <a:off x="5189216" y="0"/>
            <a:ext cx="4759036" cy="676275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001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456" y="614962"/>
            <a:ext cx="13040439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2891920"/>
            <a:ext cx="13040439" cy="67838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/>
          <a:lstStyle/>
          <a:p>
            <a:fld id="{5FF499F5-1607-4874-8477-F9CF057D6BCC}" type="datetimeFigureOut">
              <a:rPr kumimoji="1" lang="ja-JP" altLang="en-US" smtClean="0"/>
              <a:t>2022/5/9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/>
          <a:lstStyle/>
          <a:p>
            <a:fld id="{C464DD23-C12C-4C1D-B1E6-FABEDBA754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704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/>
          <a:lstStyle/>
          <a:p>
            <a:fld id="{5FF499F5-1607-4874-8477-F9CF057D6BCC}" type="datetimeFigureOut">
              <a:rPr kumimoji="1" lang="ja-JP" altLang="en-US" smtClean="0"/>
              <a:t>2022/5/9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/>
          <a:lstStyle/>
          <a:p>
            <a:fld id="{C464DD23-C12C-4C1D-B1E6-FABEDBA754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76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B3BD964-95C7-4DCE-9978-2536BC7CE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-187"/>
            <a:ext cx="15119351" cy="10692000"/>
          </a:xfrm>
          <a:prstGeom prst="rect">
            <a:avLst/>
          </a:prstGeom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AAB3B76D-6D6A-4594-8A42-6D46BF4EE1D2}"/>
              </a:ext>
            </a:extLst>
          </p:cNvPr>
          <p:cNvCxnSpPr>
            <a:cxnSpLocks/>
          </p:cNvCxnSpPr>
          <p:nvPr userDrawn="1"/>
        </p:nvCxnSpPr>
        <p:spPr>
          <a:xfrm>
            <a:off x="4963535" y="0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0045DE5-ED60-4CDB-AEF5-8823E5CE0BD9}"/>
              </a:ext>
            </a:extLst>
          </p:cNvPr>
          <p:cNvCxnSpPr>
            <a:cxnSpLocks/>
          </p:cNvCxnSpPr>
          <p:nvPr userDrawn="1"/>
        </p:nvCxnSpPr>
        <p:spPr>
          <a:xfrm>
            <a:off x="4963535" y="10331813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CD6A386-4F35-4309-97DF-3571B4733792}"/>
              </a:ext>
            </a:extLst>
          </p:cNvPr>
          <p:cNvCxnSpPr>
            <a:cxnSpLocks/>
          </p:cNvCxnSpPr>
          <p:nvPr userDrawn="1"/>
        </p:nvCxnSpPr>
        <p:spPr>
          <a:xfrm>
            <a:off x="4963535" y="2582954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294780D-47DB-4671-9845-15EA7D0A46E5}"/>
              </a:ext>
            </a:extLst>
          </p:cNvPr>
          <p:cNvCxnSpPr>
            <a:cxnSpLocks/>
          </p:cNvCxnSpPr>
          <p:nvPr userDrawn="1"/>
        </p:nvCxnSpPr>
        <p:spPr>
          <a:xfrm>
            <a:off x="4963535" y="5165908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B54713FF-89F9-4871-A949-BC7E7DC3A25E}"/>
              </a:ext>
            </a:extLst>
          </p:cNvPr>
          <p:cNvCxnSpPr>
            <a:cxnSpLocks/>
          </p:cNvCxnSpPr>
          <p:nvPr userDrawn="1"/>
        </p:nvCxnSpPr>
        <p:spPr>
          <a:xfrm>
            <a:off x="4963535" y="7748862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2489B23B-873E-4CA1-983D-6B4B73F35D4A}"/>
              </a:ext>
            </a:extLst>
          </p:cNvPr>
          <p:cNvCxnSpPr>
            <a:cxnSpLocks/>
          </p:cNvCxnSpPr>
          <p:nvPr userDrawn="1"/>
        </p:nvCxnSpPr>
        <p:spPr>
          <a:xfrm>
            <a:off x="4963535" y="9040339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1D4ACD86-05F6-4363-A6D0-C9D80971F946}"/>
              </a:ext>
            </a:extLst>
          </p:cNvPr>
          <p:cNvCxnSpPr>
            <a:cxnSpLocks/>
          </p:cNvCxnSpPr>
          <p:nvPr userDrawn="1"/>
        </p:nvCxnSpPr>
        <p:spPr>
          <a:xfrm>
            <a:off x="4963535" y="1291477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4D16AC35-BB00-434B-A493-A86DEE7C90E0}"/>
              </a:ext>
            </a:extLst>
          </p:cNvPr>
          <p:cNvCxnSpPr>
            <a:cxnSpLocks/>
          </p:cNvCxnSpPr>
          <p:nvPr userDrawn="1"/>
        </p:nvCxnSpPr>
        <p:spPr>
          <a:xfrm>
            <a:off x="4963535" y="3874431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C5F98FAB-2EAB-40A3-BD56-0427A4F78A80}"/>
              </a:ext>
            </a:extLst>
          </p:cNvPr>
          <p:cNvCxnSpPr>
            <a:cxnSpLocks/>
          </p:cNvCxnSpPr>
          <p:nvPr userDrawn="1"/>
        </p:nvCxnSpPr>
        <p:spPr>
          <a:xfrm>
            <a:off x="4963535" y="6457385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A8661EDD-4D0A-4ED1-9841-AF766A13967B}"/>
              </a:ext>
            </a:extLst>
          </p:cNvPr>
          <p:cNvCxnSpPr>
            <a:cxnSpLocks/>
          </p:cNvCxnSpPr>
          <p:nvPr userDrawn="1"/>
        </p:nvCxnSpPr>
        <p:spPr>
          <a:xfrm>
            <a:off x="10152006" y="0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800ED7C-6EA1-4565-AB4D-B3376848576F}"/>
              </a:ext>
            </a:extLst>
          </p:cNvPr>
          <p:cNvCxnSpPr>
            <a:cxnSpLocks/>
          </p:cNvCxnSpPr>
          <p:nvPr userDrawn="1"/>
        </p:nvCxnSpPr>
        <p:spPr>
          <a:xfrm>
            <a:off x="10152006" y="10331813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37234F11-069B-4F60-A3FD-F4F49B473DC8}"/>
              </a:ext>
            </a:extLst>
          </p:cNvPr>
          <p:cNvCxnSpPr>
            <a:cxnSpLocks/>
          </p:cNvCxnSpPr>
          <p:nvPr userDrawn="1"/>
        </p:nvCxnSpPr>
        <p:spPr>
          <a:xfrm>
            <a:off x="10152006" y="2582954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19DAD8B8-E04C-44D4-8D5B-7E8869F77D8B}"/>
              </a:ext>
            </a:extLst>
          </p:cNvPr>
          <p:cNvCxnSpPr>
            <a:cxnSpLocks/>
          </p:cNvCxnSpPr>
          <p:nvPr userDrawn="1"/>
        </p:nvCxnSpPr>
        <p:spPr>
          <a:xfrm>
            <a:off x="10152006" y="5165908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BA1E7312-A853-4573-A4A2-D44036BAC8D6}"/>
              </a:ext>
            </a:extLst>
          </p:cNvPr>
          <p:cNvCxnSpPr>
            <a:cxnSpLocks/>
          </p:cNvCxnSpPr>
          <p:nvPr userDrawn="1"/>
        </p:nvCxnSpPr>
        <p:spPr>
          <a:xfrm>
            <a:off x="10152006" y="7748862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46C0B04D-70CF-44B0-9D74-E9E18DA6D4CE}"/>
              </a:ext>
            </a:extLst>
          </p:cNvPr>
          <p:cNvCxnSpPr>
            <a:cxnSpLocks/>
          </p:cNvCxnSpPr>
          <p:nvPr userDrawn="1"/>
        </p:nvCxnSpPr>
        <p:spPr>
          <a:xfrm>
            <a:off x="10152006" y="9040339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F0737B0A-6B86-4DCD-94A8-C40761A87C19}"/>
              </a:ext>
            </a:extLst>
          </p:cNvPr>
          <p:cNvCxnSpPr>
            <a:cxnSpLocks/>
          </p:cNvCxnSpPr>
          <p:nvPr userDrawn="1"/>
        </p:nvCxnSpPr>
        <p:spPr>
          <a:xfrm>
            <a:off x="10152006" y="1291477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092C3100-E69A-4675-9DB5-86CC6101F057}"/>
              </a:ext>
            </a:extLst>
          </p:cNvPr>
          <p:cNvCxnSpPr>
            <a:cxnSpLocks/>
          </p:cNvCxnSpPr>
          <p:nvPr userDrawn="1"/>
        </p:nvCxnSpPr>
        <p:spPr>
          <a:xfrm>
            <a:off x="10152006" y="3874431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3B4EA424-B2DC-4DE2-A1DF-DDF84F41B556}"/>
              </a:ext>
            </a:extLst>
          </p:cNvPr>
          <p:cNvCxnSpPr>
            <a:cxnSpLocks/>
          </p:cNvCxnSpPr>
          <p:nvPr userDrawn="1"/>
        </p:nvCxnSpPr>
        <p:spPr>
          <a:xfrm>
            <a:off x="10152006" y="6457385"/>
            <a:ext cx="0" cy="360000"/>
          </a:xfrm>
          <a:prstGeom prst="line">
            <a:avLst/>
          </a:prstGeom>
          <a:ln w="6350">
            <a:solidFill>
              <a:srgbClr val="8AC0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980301B2-6E59-4B32-9650-AE415B9F7126}"/>
              </a:ext>
            </a:extLst>
          </p:cNvPr>
          <p:cNvSpPr/>
          <p:nvPr userDrawn="1"/>
        </p:nvSpPr>
        <p:spPr>
          <a:xfrm>
            <a:off x="109432" y="-1"/>
            <a:ext cx="4759036" cy="1069181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BA04245-66CF-4F0E-B94F-ED82933CA5AB}"/>
              </a:ext>
            </a:extLst>
          </p:cNvPr>
          <p:cNvSpPr/>
          <p:nvPr userDrawn="1"/>
        </p:nvSpPr>
        <p:spPr>
          <a:xfrm>
            <a:off x="5181808" y="-1"/>
            <a:ext cx="4759036" cy="1069181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4352FC8D-CBDC-4566-A7DF-76621AF4B100}"/>
              </a:ext>
            </a:extLst>
          </p:cNvPr>
          <p:cNvSpPr/>
          <p:nvPr userDrawn="1"/>
        </p:nvSpPr>
        <p:spPr>
          <a:xfrm>
            <a:off x="10263844" y="-1"/>
            <a:ext cx="4759036" cy="1069181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255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  <a:prstGeom prst="rect">
            <a:avLst/>
          </a:prstGeo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/>
          <a:lstStyle/>
          <a:p>
            <a:fld id="{5FF499F5-1607-4874-8477-F9CF057D6BCC}" type="datetimeFigureOut">
              <a:rPr kumimoji="1" lang="ja-JP" altLang="en-US" smtClean="0"/>
              <a:t>2022/5/9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/>
          <a:lstStyle/>
          <a:p>
            <a:fld id="{C464DD23-C12C-4C1D-B1E6-FABEDBA754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782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456" y="614962"/>
            <a:ext cx="13040439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/>
          <a:lstStyle/>
          <a:p>
            <a:fld id="{5FF499F5-1607-4874-8477-F9CF057D6BCC}" type="datetimeFigureOut">
              <a:rPr kumimoji="1" lang="ja-JP" altLang="en-US" smtClean="0"/>
              <a:t>2022/5/9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/>
          <a:lstStyle/>
          <a:p>
            <a:fld id="{C464DD23-C12C-4C1D-B1E6-FABEDBA754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927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/>
          <a:lstStyle/>
          <a:p>
            <a:fld id="{5FF499F5-1607-4874-8477-F9CF057D6BCC}" type="datetimeFigureOut">
              <a:rPr kumimoji="1" lang="ja-JP" altLang="en-US" smtClean="0"/>
              <a:t>2022/5/9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/>
          <a:lstStyle/>
          <a:p>
            <a:fld id="{C464DD23-C12C-4C1D-B1E6-FABEDBA754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565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456" y="614962"/>
            <a:ext cx="13040439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/>
          <a:lstStyle/>
          <a:p>
            <a:fld id="{5FF499F5-1607-4874-8477-F9CF057D6BCC}" type="datetimeFigureOut">
              <a:rPr kumimoji="1" lang="ja-JP" altLang="en-US" smtClean="0"/>
              <a:t>2022/5/9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/>
          <a:lstStyle/>
          <a:p>
            <a:fld id="{C464DD23-C12C-4C1D-B1E6-FABEDBA754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322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/>
          <a:lstStyle/>
          <a:p>
            <a:fld id="{5FF499F5-1607-4874-8477-F9CF057D6BCC}" type="datetimeFigureOut">
              <a:rPr kumimoji="1" lang="ja-JP" altLang="en-US" smtClean="0"/>
              <a:t>2022/5/9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/>
          <a:lstStyle/>
          <a:p>
            <a:fld id="{C464DD23-C12C-4C1D-B1E6-FABEDBA754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105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/>
          <a:lstStyle/>
          <a:p>
            <a:fld id="{5FF499F5-1607-4874-8477-F9CF057D6BCC}" type="datetimeFigureOut">
              <a:rPr kumimoji="1" lang="ja-JP" altLang="en-US" smtClean="0"/>
              <a:t>2022/5/9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/>
          <a:lstStyle/>
          <a:p>
            <a:fld id="{C464DD23-C12C-4C1D-B1E6-FABEDBA754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012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 dirty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/>
          <a:lstStyle/>
          <a:p>
            <a:fld id="{5FF499F5-1607-4874-8477-F9CF057D6BCC}" type="datetimeFigureOut">
              <a:rPr kumimoji="1" lang="ja-JP" altLang="en-US" smtClean="0"/>
              <a:t>2022/5/9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/>
          <a:lstStyle/>
          <a:p>
            <a:fld id="{C464DD23-C12C-4C1D-B1E6-FABEDBA754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440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DAB7281-DD99-4136-9C36-04547B17BB7A}"/>
              </a:ext>
            </a:extLst>
          </p:cNvPr>
          <p:cNvCxnSpPr>
            <a:cxnSpLocks/>
          </p:cNvCxnSpPr>
          <p:nvPr userDrawn="1"/>
        </p:nvCxnSpPr>
        <p:spPr>
          <a:xfrm>
            <a:off x="10152006" y="0"/>
            <a:ext cx="0" cy="10691813"/>
          </a:xfrm>
          <a:prstGeom prst="line">
            <a:avLst/>
          </a:prstGeom>
          <a:ln w="3175">
            <a:solidFill>
              <a:srgbClr val="00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FCD66E0-FEDF-48A2-A017-BDBD3A8EA5C4}"/>
              </a:ext>
            </a:extLst>
          </p:cNvPr>
          <p:cNvCxnSpPr>
            <a:cxnSpLocks/>
          </p:cNvCxnSpPr>
          <p:nvPr userDrawn="1"/>
        </p:nvCxnSpPr>
        <p:spPr>
          <a:xfrm>
            <a:off x="4963535" y="0"/>
            <a:ext cx="0" cy="10691813"/>
          </a:xfrm>
          <a:prstGeom prst="line">
            <a:avLst/>
          </a:prstGeom>
          <a:ln w="3175">
            <a:solidFill>
              <a:srgbClr val="00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87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emf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6C10A8A-AB1E-4D77-ADEB-01C7BA5313F3}"/>
              </a:ext>
            </a:extLst>
          </p:cNvPr>
          <p:cNvSpPr/>
          <p:nvPr/>
        </p:nvSpPr>
        <p:spPr>
          <a:xfrm>
            <a:off x="231648" y="6880860"/>
            <a:ext cx="4468368" cy="3671316"/>
          </a:xfrm>
          <a:prstGeom prst="rect">
            <a:avLst/>
          </a:prstGeom>
          <a:solidFill>
            <a:schemeClr val="bg1"/>
          </a:solidFill>
          <a:ln>
            <a:solidFill>
              <a:srgbClr val="3C9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1FCEAB25-3EC5-4E52-A6C6-67C0B73231C8}"/>
              </a:ext>
            </a:extLst>
          </p:cNvPr>
          <p:cNvSpPr/>
          <p:nvPr/>
        </p:nvSpPr>
        <p:spPr>
          <a:xfrm>
            <a:off x="10211378" y="511559"/>
            <a:ext cx="4870608" cy="1627164"/>
          </a:xfrm>
          <a:prstGeom prst="roundRect">
            <a:avLst>
              <a:gd name="adj" fmla="val 3278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EC50A394-53CB-47F2-A96C-091993C1731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9423" y="3341528"/>
            <a:ext cx="4896091" cy="4979212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470B7ED-AA74-436F-A6B6-3085BA1DEDC5}"/>
              </a:ext>
            </a:extLst>
          </p:cNvPr>
          <p:cNvSpPr txBox="1"/>
          <p:nvPr/>
        </p:nvSpPr>
        <p:spPr>
          <a:xfrm>
            <a:off x="10133700" y="637711"/>
            <a:ext cx="5019324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kumimoji="1" lang="ja-JP" altLang="en-US" sz="2800" spc="100" dirty="0">
                <a:solidFill>
                  <a:srgbClr val="15983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認知症カフェ利用者が</a:t>
            </a:r>
            <a:endParaRPr kumimoji="1" lang="en-US" altLang="ja-JP" sz="2800" spc="100" dirty="0">
              <a:solidFill>
                <a:srgbClr val="15983F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2800" spc="100" dirty="0">
                <a:solidFill>
                  <a:srgbClr val="15983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スマホを使えるようになると</a:t>
            </a:r>
            <a:endParaRPr kumimoji="1" lang="en-US" altLang="ja-JP" sz="2800" spc="100" dirty="0">
              <a:solidFill>
                <a:srgbClr val="15983F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2800" spc="100" dirty="0">
                <a:solidFill>
                  <a:srgbClr val="15983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交流の場が広がります。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7ED50B1-4134-4231-8BF7-B8FE5ABFB448}"/>
              </a:ext>
            </a:extLst>
          </p:cNvPr>
          <p:cNvSpPr txBox="1"/>
          <p:nvPr/>
        </p:nvSpPr>
        <p:spPr>
          <a:xfrm>
            <a:off x="10370946" y="8373339"/>
            <a:ext cx="454483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この機会にオンライン認知症カフェの</a:t>
            </a:r>
            <a:endParaRPr kumimoji="1"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運用を検討してみませんか。</a:t>
            </a:r>
            <a:endParaRPr kumimoji="1"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D36460F0-182D-4382-A98B-5C82CC462092}"/>
              </a:ext>
            </a:extLst>
          </p:cNvPr>
          <p:cNvSpPr/>
          <p:nvPr/>
        </p:nvSpPr>
        <p:spPr>
          <a:xfrm>
            <a:off x="4968240" y="-1057656"/>
            <a:ext cx="5186172" cy="560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FB8DC6BD-CF6E-4124-9703-DB807DFF049F}"/>
              </a:ext>
            </a:extLst>
          </p:cNvPr>
          <p:cNvSpPr/>
          <p:nvPr/>
        </p:nvSpPr>
        <p:spPr>
          <a:xfrm>
            <a:off x="0" y="-1057656"/>
            <a:ext cx="4977900" cy="560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DFC498F-9E77-42FC-8DA5-35DE9DC54B4D}"/>
              </a:ext>
            </a:extLst>
          </p:cNvPr>
          <p:cNvSpPr/>
          <p:nvPr/>
        </p:nvSpPr>
        <p:spPr>
          <a:xfrm>
            <a:off x="10154412" y="-1057656"/>
            <a:ext cx="4977900" cy="560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10205F1C-74FD-4BF1-B2F7-6B47E274A8D4}"/>
              </a:ext>
            </a:extLst>
          </p:cNvPr>
          <p:cNvCxnSpPr>
            <a:cxnSpLocks/>
          </p:cNvCxnSpPr>
          <p:nvPr/>
        </p:nvCxnSpPr>
        <p:spPr>
          <a:xfrm>
            <a:off x="5181808" y="831272"/>
            <a:ext cx="4759036" cy="0"/>
          </a:xfrm>
          <a:prstGeom prst="line">
            <a:avLst/>
          </a:prstGeom>
          <a:ln w="19050">
            <a:solidFill>
              <a:srgbClr val="3EA665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640A19D6-C3B2-428A-A56E-1D973799A3A1}"/>
              </a:ext>
            </a:extLst>
          </p:cNvPr>
          <p:cNvSpPr/>
          <p:nvPr/>
        </p:nvSpPr>
        <p:spPr>
          <a:xfrm>
            <a:off x="5189216" y="199089"/>
            <a:ext cx="4744220" cy="560829"/>
          </a:xfrm>
          <a:prstGeom prst="rect">
            <a:avLst/>
          </a:prstGeom>
          <a:solidFill>
            <a:srgbClr val="5AB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運営された皆様の声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581A850C-9636-4539-816F-B2E155851E20}"/>
              </a:ext>
            </a:extLst>
          </p:cNvPr>
          <p:cNvCxnSpPr>
            <a:cxnSpLocks/>
          </p:cNvCxnSpPr>
          <p:nvPr/>
        </p:nvCxnSpPr>
        <p:spPr>
          <a:xfrm>
            <a:off x="111044" y="831272"/>
            <a:ext cx="4759036" cy="0"/>
          </a:xfrm>
          <a:prstGeom prst="line">
            <a:avLst/>
          </a:prstGeom>
          <a:ln w="19050">
            <a:solidFill>
              <a:srgbClr val="3EA665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B5E8E22F-3FC1-418D-BD75-A74FDFE97E0F}"/>
              </a:ext>
            </a:extLst>
          </p:cNvPr>
          <p:cNvSpPr/>
          <p:nvPr/>
        </p:nvSpPr>
        <p:spPr>
          <a:xfrm>
            <a:off x="118452" y="199089"/>
            <a:ext cx="4744220" cy="560829"/>
          </a:xfrm>
          <a:prstGeom prst="rect">
            <a:avLst/>
          </a:prstGeom>
          <a:solidFill>
            <a:srgbClr val="5AB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デジタルツール活用のメリット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1DCE8D70-2C64-4576-B001-1063E155A96D}"/>
              </a:ext>
            </a:extLst>
          </p:cNvPr>
          <p:cNvSpPr/>
          <p:nvPr/>
        </p:nvSpPr>
        <p:spPr>
          <a:xfrm>
            <a:off x="5676979" y="8119640"/>
            <a:ext cx="3876496" cy="11188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問合せ先などの入力欄</a:t>
            </a:r>
            <a:endParaRPr kumimoji="1" lang="en-US" altLang="ja-JP" b="1" dirty="0"/>
          </a:p>
          <a:p>
            <a:pPr algn="ctr"/>
            <a:r>
              <a:rPr kumimoji="1" lang="ja-JP" altLang="en-US" b="1" dirty="0"/>
              <a:t>（フリースペース）</a:t>
            </a:r>
            <a:endParaRPr kumimoji="1" lang="en-US" altLang="ja-JP" b="1" dirty="0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436E3349-3743-4473-8210-27A523493837}"/>
              </a:ext>
            </a:extLst>
          </p:cNvPr>
          <p:cNvSpPr/>
          <p:nvPr/>
        </p:nvSpPr>
        <p:spPr>
          <a:xfrm>
            <a:off x="5389372" y="996696"/>
            <a:ext cx="4343908" cy="311167"/>
          </a:xfrm>
          <a:prstGeom prst="roundRect">
            <a:avLst>
              <a:gd name="adj" fmla="val 0"/>
            </a:avLst>
          </a:prstGeom>
          <a:solidFill>
            <a:srgbClr val="BCE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algn="ctr"/>
            <a:r>
              <a:rPr kumimoji="1" lang="ja-JP" altLang="en-US" sz="16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オンライン認知症カフェ</a:t>
            </a:r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78FACEBB-399B-418B-812F-3AD17599D480}"/>
              </a:ext>
            </a:extLst>
          </p:cNvPr>
          <p:cNvSpPr/>
          <p:nvPr/>
        </p:nvSpPr>
        <p:spPr>
          <a:xfrm>
            <a:off x="5389372" y="4387899"/>
            <a:ext cx="4343908" cy="311167"/>
          </a:xfrm>
          <a:prstGeom prst="roundRect">
            <a:avLst>
              <a:gd name="adj" fmla="val 0"/>
            </a:avLst>
          </a:prstGeom>
          <a:solidFill>
            <a:srgbClr val="BCE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algn="ctr"/>
            <a:r>
              <a:rPr kumimoji="1" lang="ja-JP" altLang="en-US" sz="16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スマホ教室</a:t>
            </a:r>
          </a:p>
        </p:txBody>
      </p: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17F6B704-4437-4135-9D95-0C29FD5EDFE2}"/>
              </a:ext>
            </a:extLst>
          </p:cNvPr>
          <p:cNvSpPr/>
          <p:nvPr/>
        </p:nvSpPr>
        <p:spPr>
          <a:xfrm>
            <a:off x="239318" y="985266"/>
            <a:ext cx="4499264" cy="445424"/>
          </a:xfrm>
          <a:prstGeom prst="roundRect">
            <a:avLst>
              <a:gd name="adj" fmla="val 50000"/>
            </a:avLst>
          </a:prstGeom>
          <a:solidFill>
            <a:srgbClr val="F1F8EC"/>
          </a:solidFill>
          <a:ln w="28575">
            <a:solidFill>
              <a:srgbClr val="5AB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3EA66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デジタルツール活用の目的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43066358-FD5B-4E4C-8F33-5097D9F2AFB9}"/>
              </a:ext>
            </a:extLst>
          </p:cNvPr>
          <p:cNvSpPr txBox="1"/>
          <p:nvPr/>
        </p:nvSpPr>
        <p:spPr>
          <a:xfrm>
            <a:off x="280314" y="1462678"/>
            <a:ext cx="4589766" cy="2102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00"/>
              </a:spcBef>
            </a:pP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新型コロナウイルス感染症の拡大により、従来の地域活動</a:t>
            </a:r>
            <a:endParaRPr kumimoji="1" lang="en-US" altLang="ja-JP" sz="13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</a:t>
            </a:r>
            <a:r>
              <a:rPr kumimoji="1" lang="ja-JP" altLang="en-US" sz="1300" b="1" spc="-2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行いにくく</a:t>
            </a: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なり、デジタルデバイド（情報格差）が浮彫</a:t>
            </a:r>
            <a:endParaRPr kumimoji="1" lang="en-US" altLang="ja-JP" sz="13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になりました。地域の集まりや活動をデジタルの力を使い、</a:t>
            </a:r>
            <a:endParaRPr kumimoji="1" lang="en-US" altLang="ja-JP" sz="13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持続活性化させ、生活に取り入れるきっかけ作りや技術的</a:t>
            </a:r>
            <a:endParaRPr kumimoji="1" lang="en-US" altLang="ja-JP" sz="13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支援を行うことにより、デジタルデバイドを是正する必要</a:t>
            </a:r>
            <a:endParaRPr kumimoji="1" lang="en-US" altLang="ja-JP" sz="13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があります。従来の対面での集まりだけでなく、</a:t>
            </a:r>
            <a:endParaRPr kumimoji="1" lang="en-US" altLang="ja-JP" sz="13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オンラインでの開催や</a:t>
            </a:r>
            <a:r>
              <a:rPr kumimoji="1" lang="ja-JP" altLang="en-US" sz="1300" b="1" spc="-3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ＳＮ</a:t>
            </a:r>
            <a:r>
              <a:rPr kumimoji="1" lang="ja-JP" altLang="en-US" sz="1300" b="1" spc="-1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Ｓ</a:t>
            </a: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を用いた交流を行うことで、</a:t>
            </a:r>
            <a:endParaRPr kumimoji="1" lang="en-US" altLang="ja-JP" sz="13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地域で取り残される人を減らすことが期待できます。</a:t>
            </a:r>
            <a:endParaRPr kumimoji="1" lang="en-US" altLang="ja-JP" sz="13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9" name="四角形: 角を丸くする 88">
            <a:extLst>
              <a:ext uri="{FF2B5EF4-FFF2-40B4-BE49-F238E27FC236}">
                <a16:creationId xmlns:a16="http://schemas.microsoft.com/office/drawing/2014/main" id="{5EA9ABE7-81EF-49CB-A20C-5115CD729937}"/>
              </a:ext>
            </a:extLst>
          </p:cNvPr>
          <p:cNvSpPr/>
          <p:nvPr/>
        </p:nvSpPr>
        <p:spPr>
          <a:xfrm>
            <a:off x="293878" y="6990182"/>
            <a:ext cx="4343908" cy="311167"/>
          </a:xfrm>
          <a:prstGeom prst="roundRect">
            <a:avLst>
              <a:gd name="adj" fmla="val 0"/>
            </a:avLst>
          </a:prstGeom>
          <a:solidFill>
            <a:srgbClr val="3C9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algn="ctr"/>
            <a:r>
              <a:rPr kumimoji="1" lang="ja-JP" altLang="en-US" sz="1600" b="1" spc="3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利用環境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5B783B7D-623B-444F-9AB6-D7A9D6C8658F}"/>
              </a:ext>
            </a:extLst>
          </p:cNvPr>
          <p:cNvSpPr txBox="1"/>
          <p:nvPr/>
        </p:nvSpPr>
        <p:spPr>
          <a:xfrm>
            <a:off x="241864" y="7323664"/>
            <a:ext cx="461664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00"/>
              </a:spcBef>
            </a:pP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下記いずれかの機材とインターネット環境を準備します。</a:t>
            </a:r>
            <a:endParaRPr kumimoji="1" lang="en-US" altLang="ja-JP" sz="13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03" name="図 102">
            <a:extLst>
              <a:ext uri="{FF2B5EF4-FFF2-40B4-BE49-F238E27FC236}">
                <a16:creationId xmlns:a16="http://schemas.microsoft.com/office/drawing/2014/main" id="{05CCAE27-BCCE-402B-BCB8-46EE77E5ED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93" y="7693138"/>
            <a:ext cx="792000" cy="792000"/>
          </a:xfrm>
          <a:prstGeom prst="rect">
            <a:avLst/>
          </a:prstGeom>
        </p:spPr>
      </p:pic>
      <p:pic>
        <p:nvPicPr>
          <p:cNvPr id="105" name="図 104">
            <a:extLst>
              <a:ext uri="{FF2B5EF4-FFF2-40B4-BE49-F238E27FC236}">
                <a16:creationId xmlns:a16="http://schemas.microsoft.com/office/drawing/2014/main" id="{09A993B1-CA00-4D97-BEFA-D4120A39435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683" y="7693138"/>
            <a:ext cx="792165" cy="792000"/>
          </a:xfrm>
          <a:prstGeom prst="rect">
            <a:avLst/>
          </a:prstGeom>
        </p:spPr>
      </p:pic>
      <p:pic>
        <p:nvPicPr>
          <p:cNvPr id="107" name="図 106">
            <a:extLst>
              <a:ext uri="{FF2B5EF4-FFF2-40B4-BE49-F238E27FC236}">
                <a16:creationId xmlns:a16="http://schemas.microsoft.com/office/drawing/2014/main" id="{7D1522CA-A271-4869-8BFC-C556D897C00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973" y="7693138"/>
            <a:ext cx="792000" cy="792000"/>
          </a:xfrm>
          <a:prstGeom prst="rect">
            <a:avLst/>
          </a:prstGeom>
        </p:spPr>
      </p:pic>
      <p:pic>
        <p:nvPicPr>
          <p:cNvPr id="110" name="図 109">
            <a:extLst>
              <a:ext uri="{FF2B5EF4-FFF2-40B4-BE49-F238E27FC236}">
                <a16:creationId xmlns:a16="http://schemas.microsoft.com/office/drawing/2014/main" id="{799D79B4-BD9A-4EA9-B523-378DB7D34AB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84" y="7693138"/>
            <a:ext cx="792000" cy="792000"/>
          </a:xfrm>
          <a:prstGeom prst="rect">
            <a:avLst/>
          </a:prstGeom>
        </p:spPr>
      </p:pic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A1DABB58-9EB6-4135-B452-8CE0CBEE52D2}"/>
              </a:ext>
            </a:extLst>
          </p:cNvPr>
          <p:cNvSpPr txBox="1"/>
          <p:nvPr/>
        </p:nvSpPr>
        <p:spPr>
          <a:xfrm>
            <a:off x="3241096" y="7854016"/>
            <a:ext cx="438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00"/>
              </a:spcBef>
            </a:pPr>
            <a:r>
              <a:rPr kumimoji="1" lang="ja-JP" altLang="en-US" sz="20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＋</a:t>
            </a:r>
            <a:endParaRPr kumimoji="1" lang="en-US" altLang="ja-JP" sz="20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053FF497-FC92-4C9F-8B0F-24857964CBDB}"/>
              </a:ext>
            </a:extLst>
          </p:cNvPr>
          <p:cNvSpPr txBox="1"/>
          <p:nvPr/>
        </p:nvSpPr>
        <p:spPr>
          <a:xfrm>
            <a:off x="407864" y="8501208"/>
            <a:ext cx="8848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kumimoji="1" lang="ja-JP" altLang="en-US" sz="8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スマートフォン</a:t>
            </a:r>
            <a:endParaRPr kumimoji="1" lang="en-US" altLang="ja-JP" sz="8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91B01CDD-A169-4274-B2E9-87FAFE6E7D87}"/>
              </a:ext>
            </a:extLst>
          </p:cNvPr>
          <p:cNvSpPr txBox="1"/>
          <p:nvPr/>
        </p:nvSpPr>
        <p:spPr>
          <a:xfrm>
            <a:off x="1484571" y="8501208"/>
            <a:ext cx="6848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kumimoji="1" lang="ja-JP" altLang="en-US" sz="8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タブレット</a:t>
            </a:r>
            <a:endParaRPr kumimoji="1" lang="en-US" altLang="ja-JP" sz="8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E5BACAA7-253C-4279-B1BF-F895C00E681F}"/>
              </a:ext>
            </a:extLst>
          </p:cNvPr>
          <p:cNvSpPr txBox="1"/>
          <p:nvPr/>
        </p:nvSpPr>
        <p:spPr>
          <a:xfrm>
            <a:off x="3679385" y="8501208"/>
            <a:ext cx="8848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kumimoji="1" lang="ja-JP" altLang="en-US" sz="8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インターネット</a:t>
            </a:r>
            <a:endParaRPr kumimoji="1" lang="en-US" altLang="ja-JP" sz="8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8" name="四角形: 角を丸くする 117">
            <a:extLst>
              <a:ext uri="{FF2B5EF4-FFF2-40B4-BE49-F238E27FC236}">
                <a16:creationId xmlns:a16="http://schemas.microsoft.com/office/drawing/2014/main" id="{6BEA32DC-82A8-41DE-AB0F-73221DEB222D}"/>
              </a:ext>
            </a:extLst>
          </p:cNvPr>
          <p:cNvSpPr/>
          <p:nvPr/>
        </p:nvSpPr>
        <p:spPr>
          <a:xfrm>
            <a:off x="293878" y="8849062"/>
            <a:ext cx="4343908" cy="311167"/>
          </a:xfrm>
          <a:prstGeom prst="roundRect">
            <a:avLst>
              <a:gd name="adj" fmla="val 0"/>
            </a:avLst>
          </a:prstGeom>
          <a:solidFill>
            <a:srgbClr val="3C9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algn="ctr"/>
            <a:r>
              <a:rPr kumimoji="1" lang="ja-JP" altLang="en-US" sz="1600" b="1" spc="3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参考無料ツール</a:t>
            </a:r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299242C6-843C-40B3-9F26-0329F356E5EF}"/>
              </a:ext>
            </a:extLst>
          </p:cNvPr>
          <p:cNvSpPr/>
          <p:nvPr/>
        </p:nvSpPr>
        <p:spPr>
          <a:xfrm>
            <a:off x="415368" y="10216121"/>
            <a:ext cx="40670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700" dirty="0">
                <a:latin typeface="+mn-ea"/>
              </a:rPr>
              <a:t>※</a:t>
            </a:r>
            <a:r>
              <a:rPr lang="ja-JP" altLang="en-US" sz="700" dirty="0">
                <a:latin typeface="+mn-ea"/>
              </a:rPr>
              <a:t>名称及びロゴは、</a:t>
            </a:r>
            <a:r>
              <a:rPr lang="en-US" altLang="ja-JP" sz="700" dirty="0">
                <a:latin typeface="+mn-ea"/>
              </a:rPr>
              <a:t>LINE</a:t>
            </a:r>
            <a:r>
              <a:rPr lang="ja-JP" altLang="en-US" sz="700" dirty="0">
                <a:latin typeface="+mn-ea"/>
              </a:rPr>
              <a:t>株式会社の登録商標です 。</a:t>
            </a:r>
            <a:endParaRPr lang="en-US" altLang="ja-JP" sz="700" dirty="0">
              <a:latin typeface="+mn-ea"/>
            </a:endParaRPr>
          </a:p>
          <a:p>
            <a:r>
              <a:rPr lang="en-US" altLang="ja-JP" sz="700" dirty="0">
                <a:latin typeface="+mn-ea"/>
              </a:rPr>
              <a:t>※</a:t>
            </a:r>
            <a:r>
              <a:rPr lang="ja-JP" altLang="en-US" sz="700" dirty="0">
                <a:latin typeface="+mn-ea"/>
              </a:rPr>
              <a:t>名称及びロゴは、</a:t>
            </a:r>
            <a:r>
              <a:rPr lang="en-US" altLang="ja-JP" sz="700" dirty="0">
                <a:latin typeface="+mn-ea"/>
              </a:rPr>
              <a:t>Zoom</a:t>
            </a:r>
            <a:r>
              <a:rPr lang="ja-JP" altLang="en-US" sz="700" dirty="0">
                <a:latin typeface="+mn-ea"/>
              </a:rPr>
              <a:t>ビデオコミュニケーションズの商標または登録商標です。</a:t>
            </a:r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918" y="9584612"/>
            <a:ext cx="2142888" cy="601110"/>
          </a:xfrm>
          <a:prstGeom prst="rect">
            <a:avLst/>
          </a:prstGeom>
        </p:spPr>
      </p:pic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1B01CDD-A169-4274-B2E9-87FAFE6E7D87}"/>
              </a:ext>
            </a:extLst>
          </p:cNvPr>
          <p:cNvSpPr txBox="1"/>
          <p:nvPr/>
        </p:nvSpPr>
        <p:spPr>
          <a:xfrm>
            <a:off x="2498378" y="8501208"/>
            <a:ext cx="5847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kumimoji="1" lang="ja-JP" altLang="en-US" sz="8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パソコン</a:t>
            </a:r>
            <a:endParaRPr kumimoji="1" lang="en-US" altLang="ja-JP" sz="8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06EBAB82-BE13-4C2C-8680-0DA2A4B6B88B}"/>
              </a:ext>
            </a:extLst>
          </p:cNvPr>
          <p:cNvSpPr txBox="1"/>
          <p:nvPr/>
        </p:nvSpPr>
        <p:spPr>
          <a:xfrm>
            <a:off x="5234780" y="1383956"/>
            <a:ext cx="4757713" cy="505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00"/>
              </a:spcBef>
            </a:pP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</a:t>
            </a:r>
            <a:r>
              <a:rPr kumimoji="1" lang="ja-JP" altLang="en-US" sz="1300" b="1" spc="-4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オンラインカフェの</a:t>
            </a: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準備を含め意外と簡単だと思いました。</a:t>
            </a:r>
            <a:endParaRPr kumimoji="1" lang="en-US" altLang="ja-JP" sz="13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spcBef>
                <a:spcPts val="100"/>
              </a:spcBef>
            </a:pP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実施することが難しいと思い込んでいました。</a:t>
            </a:r>
            <a:endParaRPr kumimoji="1" lang="en-US" altLang="ja-JP" sz="13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894B6F3-FB5C-4EA7-8285-8C6B6372AAFB}"/>
              </a:ext>
            </a:extLst>
          </p:cNvPr>
          <p:cNvSpPr txBox="1"/>
          <p:nvPr/>
        </p:nvSpPr>
        <p:spPr>
          <a:xfrm>
            <a:off x="5234780" y="1965038"/>
            <a:ext cx="4747453" cy="505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00"/>
              </a:spcBef>
            </a:pP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</a:t>
            </a:r>
            <a:r>
              <a:rPr kumimoji="1" lang="ja-JP" altLang="en-US" sz="1300" b="1" spc="-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オンライン</a:t>
            </a: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会議</a:t>
            </a:r>
            <a:r>
              <a:rPr kumimoji="1" lang="ja-JP" altLang="en-US" sz="1300" b="1" spc="-2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ツール</a:t>
            </a: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</a:t>
            </a:r>
            <a:r>
              <a:rPr kumimoji="1" lang="ja-JP" altLang="en-US" sz="1300" b="1" spc="-3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Ｚｏｏ</a:t>
            </a:r>
            <a:r>
              <a:rPr kumimoji="1" lang="ja-JP" altLang="en-US" sz="1300" b="1" spc="-2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ｍ</a:t>
            </a: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をつなぎ</a:t>
            </a:r>
            <a:r>
              <a:rPr kumimoji="1" lang="ja-JP" altLang="en-US" sz="1300" b="1" spc="-3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</a:t>
            </a: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参加者に体感して</a:t>
            </a:r>
            <a:endParaRPr kumimoji="1" lang="en-US" altLang="ja-JP" sz="13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spcBef>
                <a:spcPts val="100"/>
              </a:spcBef>
            </a:pP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もらうだけでも楽しんでいただけることが分かりました。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5DCBC9C-A5BB-4FDF-A049-F0F1127D4BC3}"/>
              </a:ext>
            </a:extLst>
          </p:cNvPr>
          <p:cNvSpPr txBox="1"/>
          <p:nvPr/>
        </p:nvSpPr>
        <p:spPr>
          <a:xfrm>
            <a:off x="5234780" y="3127201"/>
            <a:ext cx="4616648" cy="505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00"/>
              </a:spcBef>
            </a:pP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・スマホは怖いものと思っている方が多かったのですが、</a:t>
            </a:r>
            <a:endParaRPr kumimoji="1" lang="en-US" altLang="ja-JP" sz="13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spcBef>
                <a:spcPts val="100"/>
              </a:spcBef>
            </a:pP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オンラインで繋がる事の楽しさに気づいてもらえました。</a:t>
            </a:r>
            <a:endParaRPr kumimoji="1" lang="en-US" altLang="ja-JP" sz="13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2DB0F499-3195-408D-BA10-40D91C6313FA}"/>
              </a:ext>
            </a:extLst>
          </p:cNvPr>
          <p:cNvSpPr txBox="1"/>
          <p:nvPr/>
        </p:nvSpPr>
        <p:spPr>
          <a:xfrm>
            <a:off x="5234780" y="2546120"/>
            <a:ext cx="4616648" cy="505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00"/>
              </a:spcBef>
            </a:pP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・オンラインでの認知症カフェは難しいと思ってましたが、</a:t>
            </a:r>
          </a:p>
          <a:p>
            <a:pPr>
              <a:spcBef>
                <a:spcPts val="100"/>
              </a:spcBef>
            </a:pP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始めてしまえば参加者にとても楽しんでいただけました。</a:t>
            </a: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85DCBC9C-A5BB-4FDF-A049-F0F1127D4BC3}"/>
              </a:ext>
            </a:extLst>
          </p:cNvPr>
          <p:cNvSpPr txBox="1"/>
          <p:nvPr/>
        </p:nvSpPr>
        <p:spPr>
          <a:xfrm>
            <a:off x="5234780" y="3708282"/>
            <a:ext cx="4616648" cy="505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00"/>
              </a:spcBef>
            </a:pP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・参加者の負担では無いか心配でしたが、楽しんでいる姿を</a:t>
            </a:r>
            <a:endParaRPr kumimoji="1" lang="en-US" altLang="ja-JP" sz="13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spcBef>
                <a:spcPts val="100"/>
              </a:spcBef>
            </a:pP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見てやってよかったと感じた。またやってみたい。</a:t>
            </a:r>
            <a:endParaRPr kumimoji="1" lang="en-US" altLang="ja-JP" sz="13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E165E94E-0F72-4767-AF98-71B5692F985E}"/>
              </a:ext>
            </a:extLst>
          </p:cNvPr>
          <p:cNvSpPr txBox="1"/>
          <p:nvPr/>
        </p:nvSpPr>
        <p:spPr>
          <a:xfrm>
            <a:off x="5234780" y="4771320"/>
            <a:ext cx="4614084" cy="505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00"/>
              </a:spcBef>
            </a:pP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・自分達だけでのスマホ教室運営は不安でしたが、</a:t>
            </a:r>
          </a:p>
          <a:p>
            <a:pPr>
              <a:spcBef>
                <a:spcPts val="100"/>
              </a:spcBef>
            </a:pP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開催してみた後に、もう一度やってみたいと思いました。</a:t>
            </a:r>
            <a:endParaRPr kumimoji="1" lang="en-US" altLang="ja-JP" sz="13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FF9E39FA-E223-405E-A2E1-0192224C6290}"/>
              </a:ext>
            </a:extLst>
          </p:cNvPr>
          <p:cNvSpPr txBox="1"/>
          <p:nvPr/>
        </p:nvSpPr>
        <p:spPr>
          <a:xfrm>
            <a:off x="5234780" y="5959644"/>
            <a:ext cx="4288353" cy="505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00"/>
              </a:spcBef>
            </a:pP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・スマホ教室を開催することで、スマホの知識も</a:t>
            </a:r>
          </a:p>
          <a:p>
            <a:pPr>
              <a:spcBef>
                <a:spcPts val="100"/>
              </a:spcBef>
            </a:pP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増えるので、継続して開催していきたいと思います。</a:t>
            </a:r>
            <a:endParaRPr kumimoji="1" lang="en-US" altLang="ja-JP" sz="13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1721A530-DFAE-417A-B4B7-C90B09EA6F3A}"/>
              </a:ext>
            </a:extLst>
          </p:cNvPr>
          <p:cNvSpPr txBox="1"/>
          <p:nvPr/>
        </p:nvSpPr>
        <p:spPr>
          <a:xfrm>
            <a:off x="5234780" y="5365482"/>
            <a:ext cx="4121641" cy="505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00"/>
              </a:spcBef>
            </a:pP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・スマホ教室用のテキストが用意されていたので</a:t>
            </a:r>
          </a:p>
          <a:p>
            <a:pPr>
              <a:spcBef>
                <a:spcPts val="100"/>
              </a:spcBef>
            </a:pPr>
            <a:r>
              <a:rPr kumimoji="1" lang="ja-JP" altLang="en-US" sz="13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安心してスマホ教室を運営することができました。</a:t>
            </a:r>
            <a:endParaRPr kumimoji="1" lang="en-US" altLang="ja-JP" sz="13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7" name="四角形: 角を丸くする 76">
            <a:extLst>
              <a:ext uri="{FF2B5EF4-FFF2-40B4-BE49-F238E27FC236}">
                <a16:creationId xmlns:a16="http://schemas.microsoft.com/office/drawing/2014/main" id="{845983F4-4A64-4ECC-A1B2-FB4B5E71B06D}"/>
              </a:ext>
            </a:extLst>
          </p:cNvPr>
          <p:cNvSpPr/>
          <p:nvPr/>
        </p:nvSpPr>
        <p:spPr>
          <a:xfrm>
            <a:off x="239318" y="3682157"/>
            <a:ext cx="4499264" cy="445424"/>
          </a:xfrm>
          <a:prstGeom prst="roundRect">
            <a:avLst>
              <a:gd name="adj" fmla="val 50000"/>
            </a:avLst>
          </a:prstGeom>
          <a:solidFill>
            <a:srgbClr val="F1F8EC"/>
          </a:solidFill>
          <a:ln w="28575">
            <a:solidFill>
              <a:srgbClr val="5AB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solidFill>
                  <a:srgbClr val="3EA66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kumimoji="1" lang="ja-JP" altLang="en-US" sz="2000" b="1" dirty="0" smtClean="0">
                <a:solidFill>
                  <a:srgbClr val="3EA66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＆</a:t>
            </a:r>
            <a:r>
              <a:rPr kumimoji="1" lang="en-US" altLang="ja-JP" sz="2000" b="1" dirty="0" smtClean="0">
                <a:solidFill>
                  <a:srgbClr val="3EA66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</a:t>
            </a:r>
            <a:endParaRPr kumimoji="1" lang="ja-JP" altLang="en-US" sz="2000" b="1" dirty="0">
              <a:solidFill>
                <a:srgbClr val="3EA665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0" name="四角形: 角を丸くする 79">
            <a:extLst>
              <a:ext uri="{FF2B5EF4-FFF2-40B4-BE49-F238E27FC236}">
                <a16:creationId xmlns:a16="http://schemas.microsoft.com/office/drawing/2014/main" id="{73A7F214-578B-448E-91DA-3E9E3C07E32C}"/>
              </a:ext>
            </a:extLst>
          </p:cNvPr>
          <p:cNvSpPr/>
          <p:nvPr/>
        </p:nvSpPr>
        <p:spPr>
          <a:xfrm>
            <a:off x="374290" y="4172560"/>
            <a:ext cx="4343909" cy="501907"/>
          </a:xfrm>
          <a:prstGeom prst="roundRect">
            <a:avLst>
              <a:gd name="adj" fmla="val 0"/>
            </a:avLst>
          </a:prstGeom>
          <a:solidFill>
            <a:srgbClr val="BCE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2"/>
            <a:r>
              <a:rPr kumimoji="1" lang="ja-JP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どの</a:t>
            </a:r>
            <a:r>
              <a:rPr kumimoji="1"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ように運営</a:t>
            </a:r>
            <a:r>
              <a:rPr kumimoji="1" lang="ja-JP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すれば</a:t>
            </a:r>
            <a:endParaRPr kumimoji="1" lang="en-US" altLang="ja-JP" sz="1600" b="1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2"/>
            <a:r>
              <a:rPr kumimoji="1" lang="ja-JP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よい</a:t>
            </a:r>
            <a:r>
              <a:rPr kumimoji="1"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のでしょうか？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41AB244E-1663-4778-88FC-FECCC60E1B59}"/>
              </a:ext>
            </a:extLst>
          </p:cNvPr>
          <p:cNvSpPr txBox="1"/>
          <p:nvPr/>
        </p:nvSpPr>
        <p:spPr>
          <a:xfrm>
            <a:off x="321918" y="4680001"/>
            <a:ext cx="4576894" cy="81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3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初めて</a:t>
            </a:r>
            <a:r>
              <a:rPr lang="ja-JP" altLang="en-US" sz="13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でも運営できるように、事前準備から当日運営まで</a:t>
            </a:r>
            <a:r>
              <a:rPr lang="ja-JP" altLang="en-US" sz="13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endParaRPr lang="en-US" altLang="ja-JP" sz="13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3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流れ</a:t>
            </a:r>
            <a:r>
              <a:rPr lang="ja-JP" altLang="en-US" sz="13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を記したマニュアルが用意されています。マニュアル</a:t>
            </a:r>
            <a:r>
              <a:rPr lang="ja-JP" altLang="en-US" sz="13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</a:t>
            </a:r>
            <a:endParaRPr lang="en-US" altLang="ja-JP" sz="13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3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沿って</a:t>
            </a:r>
            <a:r>
              <a:rPr lang="ja-JP" altLang="en-US" sz="13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やってみましょう。</a:t>
            </a:r>
          </a:p>
        </p:txBody>
      </p:sp>
      <p:sp>
        <p:nvSpPr>
          <p:cNvPr id="84" name="四角形: 角を丸くする 83">
            <a:extLst>
              <a:ext uri="{FF2B5EF4-FFF2-40B4-BE49-F238E27FC236}">
                <a16:creationId xmlns:a16="http://schemas.microsoft.com/office/drawing/2014/main" id="{ABF7BE8F-2842-4349-9790-8C09825ADEAB}"/>
              </a:ext>
            </a:extLst>
          </p:cNvPr>
          <p:cNvSpPr/>
          <p:nvPr/>
        </p:nvSpPr>
        <p:spPr>
          <a:xfrm>
            <a:off x="374291" y="5457366"/>
            <a:ext cx="4343908" cy="489447"/>
          </a:xfrm>
          <a:prstGeom prst="roundRect">
            <a:avLst>
              <a:gd name="adj" fmla="val 0"/>
            </a:avLst>
          </a:prstGeom>
          <a:solidFill>
            <a:srgbClr val="BCE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8000" rtlCol="0" anchor="ctr"/>
          <a:lstStyle/>
          <a:p>
            <a:pPr lvl="2"/>
            <a:r>
              <a:rPr kumimoji="1" lang="ja-JP" altLang="en-US" sz="1600" b="1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スマホ</a:t>
            </a:r>
            <a:r>
              <a:rPr kumimoji="1" lang="ja-JP" altLang="en-US" sz="1600" b="1" spc="-9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に詳しくなくても人</a:t>
            </a:r>
            <a:r>
              <a:rPr kumimoji="1" lang="ja-JP" altLang="en-US" sz="1600" b="1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</a:t>
            </a:r>
            <a:r>
              <a:rPr kumimoji="1" lang="en-US" altLang="ja-JP" sz="1600" b="1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1600" b="1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1600" b="1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操作</a:t>
            </a:r>
            <a:r>
              <a:rPr kumimoji="1" lang="ja-JP" altLang="en-US" sz="1600" b="1" spc="-9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を教えることができますか？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63D5ABB8-75C0-488A-97C4-6C4CA03BA0DF}"/>
              </a:ext>
            </a:extLst>
          </p:cNvPr>
          <p:cNvSpPr txBox="1"/>
          <p:nvPr/>
        </p:nvSpPr>
        <p:spPr>
          <a:xfrm>
            <a:off x="355838" y="5953692"/>
            <a:ext cx="4436819" cy="77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3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スマホ</a:t>
            </a:r>
            <a:r>
              <a:rPr lang="ja-JP" altLang="en-US" sz="13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教室開催の流れを記したマニュアルや、スマホ教室で使える操作テキストが用意されています。まずは、自分が学ぶ気持ちで読んでみましょう。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D53ADA27-C40D-454F-82BA-25CD2FBC38EC}"/>
              </a:ext>
            </a:extLst>
          </p:cNvPr>
          <p:cNvSpPr txBox="1"/>
          <p:nvPr/>
        </p:nvSpPr>
        <p:spPr>
          <a:xfrm>
            <a:off x="413987" y="9214018"/>
            <a:ext cx="646331" cy="223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■ライン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C59E4938-4B89-449F-9904-F768A9CCC9EC}"/>
              </a:ext>
            </a:extLst>
          </p:cNvPr>
          <p:cNvSpPr txBox="1"/>
          <p:nvPr/>
        </p:nvSpPr>
        <p:spPr>
          <a:xfrm>
            <a:off x="2560290" y="9214018"/>
            <a:ext cx="116570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■グーグル デュオ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7A017511-E90B-496E-82A7-95A69A1692F2}"/>
              </a:ext>
            </a:extLst>
          </p:cNvPr>
          <p:cNvSpPr txBox="1"/>
          <p:nvPr/>
        </p:nvSpPr>
        <p:spPr>
          <a:xfrm>
            <a:off x="2560290" y="9730840"/>
            <a:ext cx="646331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■ズーム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67E93771-5884-4F22-9479-CAD3653DCA9A}"/>
              </a:ext>
            </a:extLst>
          </p:cNvPr>
          <p:cNvSpPr txBox="1"/>
          <p:nvPr/>
        </p:nvSpPr>
        <p:spPr>
          <a:xfrm>
            <a:off x="413987" y="9730840"/>
            <a:ext cx="1627369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■マイクロソフト チームス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EE98AB5-E61E-4760-878D-BAA8073DD9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404" y="9382553"/>
            <a:ext cx="666000" cy="360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BD6F145-7533-4702-8116-1E2BD338AA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130" y="9899516"/>
            <a:ext cx="1770750" cy="360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0EA7AB3-F299-43AE-B99B-A163D29290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1760" y="9899516"/>
            <a:ext cx="774000" cy="360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73F4CC8-678A-40D5-91FA-182B7633DF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51760" y="9382553"/>
            <a:ext cx="1289250" cy="3600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577737" y="4172560"/>
            <a:ext cx="786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質問</a:t>
            </a:r>
            <a:r>
              <a:rPr kumimoji="1" lang="en-US" altLang="ja-JP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endParaRPr kumimoji="1" lang="ja-JP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77737" y="5457366"/>
            <a:ext cx="786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質問</a:t>
            </a:r>
            <a:r>
              <a:rPr kumimoji="1" lang="en-US" altLang="ja-JP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endParaRPr kumimoji="1" lang="ja-JP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7206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手を繋ぐ老若男女のイラスト | かわいいフリー素材集 いらすとや">
            <a:extLst>
              <a:ext uri="{FF2B5EF4-FFF2-40B4-BE49-F238E27FC236}">
                <a16:creationId xmlns:a16="http://schemas.microsoft.com/office/drawing/2014/main" id="{7AE02EBC-D2BA-4E08-927F-F2D5F8F67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54213">
            <a:off x="13071685" y="8792966"/>
            <a:ext cx="1979783" cy="179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9" name="正方形/長方形 608">
            <a:extLst>
              <a:ext uri="{FF2B5EF4-FFF2-40B4-BE49-F238E27FC236}">
                <a16:creationId xmlns:a16="http://schemas.microsoft.com/office/drawing/2014/main" id="{E29EE2F5-8CCD-4820-8F79-A1ED7E92A773}"/>
              </a:ext>
            </a:extLst>
          </p:cNvPr>
          <p:cNvSpPr/>
          <p:nvPr/>
        </p:nvSpPr>
        <p:spPr>
          <a:xfrm>
            <a:off x="5189220" y="969784"/>
            <a:ext cx="9825357" cy="1722836"/>
          </a:xfrm>
          <a:prstGeom prst="rect">
            <a:avLst/>
          </a:prstGeom>
          <a:solidFill>
            <a:schemeClr val="bg1"/>
          </a:solidFill>
          <a:ln w="28575">
            <a:solidFill>
              <a:srgbClr val="3EA6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F91ED0F-1C57-414D-8B34-3DC3046ADED2}"/>
              </a:ext>
            </a:extLst>
          </p:cNvPr>
          <p:cNvSpPr/>
          <p:nvPr/>
        </p:nvSpPr>
        <p:spPr>
          <a:xfrm>
            <a:off x="4968239" y="9358457"/>
            <a:ext cx="5186171" cy="1333356"/>
          </a:xfrm>
          <a:prstGeom prst="rect">
            <a:avLst/>
          </a:prstGeom>
          <a:solidFill>
            <a:srgbClr val="3C9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F9ADEE5-4FE5-44D1-BB21-0F6DEDDA9A18}"/>
              </a:ext>
            </a:extLst>
          </p:cNvPr>
          <p:cNvSpPr/>
          <p:nvPr/>
        </p:nvSpPr>
        <p:spPr>
          <a:xfrm>
            <a:off x="0" y="-1057656"/>
            <a:ext cx="4977900" cy="560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22FC5BE-869A-49A8-8E9D-977B0123B755}"/>
              </a:ext>
            </a:extLst>
          </p:cNvPr>
          <p:cNvSpPr/>
          <p:nvPr/>
        </p:nvSpPr>
        <p:spPr>
          <a:xfrm>
            <a:off x="4968240" y="-1057656"/>
            <a:ext cx="5186172" cy="560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C0D3788-28ED-4499-8DCB-67AAB4D08540}"/>
              </a:ext>
            </a:extLst>
          </p:cNvPr>
          <p:cNvSpPr/>
          <p:nvPr/>
        </p:nvSpPr>
        <p:spPr>
          <a:xfrm>
            <a:off x="10154412" y="-1057656"/>
            <a:ext cx="4977900" cy="560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A3667757-78C0-4247-BAA6-A008A6E24130}"/>
              </a:ext>
            </a:extLst>
          </p:cNvPr>
          <p:cNvCxnSpPr>
            <a:cxnSpLocks/>
          </p:cNvCxnSpPr>
          <p:nvPr/>
        </p:nvCxnSpPr>
        <p:spPr>
          <a:xfrm>
            <a:off x="5181808" y="3497415"/>
            <a:ext cx="4759036" cy="0"/>
          </a:xfrm>
          <a:prstGeom prst="line">
            <a:avLst/>
          </a:prstGeom>
          <a:ln w="19050">
            <a:solidFill>
              <a:srgbClr val="3EA665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F73DF6E6-8044-4423-9D19-B450A3039670}"/>
              </a:ext>
            </a:extLst>
          </p:cNvPr>
          <p:cNvSpPr/>
          <p:nvPr/>
        </p:nvSpPr>
        <p:spPr>
          <a:xfrm>
            <a:off x="5189216" y="2849977"/>
            <a:ext cx="4744220" cy="560829"/>
          </a:xfrm>
          <a:prstGeom prst="rect">
            <a:avLst/>
          </a:prstGeom>
          <a:solidFill>
            <a:srgbClr val="5AB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000" spc="-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オンライン</a:t>
            </a:r>
            <a:r>
              <a: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認知症</a:t>
            </a:r>
            <a:r>
              <a:rPr kumimoji="1" lang="ja-JP" altLang="en-US" sz="2000" spc="-1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カ</a:t>
            </a:r>
            <a:r>
              <a:rPr kumimoji="1" lang="ja-JP" altLang="en-US" sz="2000" spc="-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フ</a:t>
            </a:r>
            <a:r>
              <a:rPr kumimoji="1" lang="ja-JP" altLang="en-US" sz="2000" spc="-1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ェ</a:t>
            </a:r>
            <a:r>
              <a: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開催</a:t>
            </a:r>
            <a:r>
              <a:rPr kumimoji="1" lang="ja-JP" altLang="en-US" sz="2000" spc="-1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</a:t>
            </a:r>
            <a:r>
              <a:rPr kumimoji="1" lang="ja-JP" altLang="en-US" sz="2000" spc="-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での</a:t>
            </a:r>
            <a:r>
              <a:rPr kumimoji="1" lang="ja-JP" altLang="en-US" sz="2000" spc="-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ステ</a:t>
            </a:r>
            <a:r>
              <a:rPr kumimoji="1" lang="ja-JP" altLang="en-US" sz="2000" spc="-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ッ</a:t>
            </a:r>
            <a:r>
              <a:rPr kumimoji="1" lang="ja-JP" altLang="en-US" sz="2000" spc="-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プ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EEF4E5B4-F15A-44C7-BE43-E5D3A0B2C572}"/>
              </a:ext>
            </a:extLst>
          </p:cNvPr>
          <p:cNvSpPr txBox="1"/>
          <p:nvPr/>
        </p:nvSpPr>
        <p:spPr>
          <a:xfrm>
            <a:off x="5381078" y="3570041"/>
            <a:ext cx="4544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15983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認知症カフェの運営形式を決めたら、</a:t>
            </a:r>
            <a:r>
              <a:rPr lang="en-US" altLang="ja-JP" sz="2000" b="1" dirty="0">
                <a:solidFill>
                  <a:srgbClr val="15983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sz="2000" b="1" dirty="0">
                <a:solidFill>
                  <a:srgbClr val="15983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2000" b="1" dirty="0">
                <a:solidFill>
                  <a:srgbClr val="15983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下記のステップに合わせて運用します。</a:t>
            </a:r>
            <a:endParaRPr lang="en-US" altLang="ja-JP" sz="2000" b="1" dirty="0">
              <a:solidFill>
                <a:srgbClr val="15983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17A62690-0282-4034-BE38-E641A6866681}"/>
              </a:ext>
            </a:extLst>
          </p:cNvPr>
          <p:cNvGrpSpPr/>
          <p:nvPr/>
        </p:nvGrpSpPr>
        <p:grpSpPr>
          <a:xfrm>
            <a:off x="5350089" y="4385915"/>
            <a:ext cx="4575823" cy="974310"/>
            <a:chOff x="5350089" y="4445035"/>
            <a:chExt cx="4575823" cy="974310"/>
          </a:xfrm>
        </p:grpSpPr>
        <p:sp>
          <p:nvSpPr>
            <p:cNvPr id="67" name="四角形: 角を丸くする 66">
              <a:extLst>
                <a:ext uri="{FF2B5EF4-FFF2-40B4-BE49-F238E27FC236}">
                  <a16:creationId xmlns:a16="http://schemas.microsoft.com/office/drawing/2014/main" id="{7842F0C2-99B7-4FAD-9EB2-073DE5430E62}"/>
                </a:ext>
              </a:extLst>
            </p:cNvPr>
            <p:cNvSpPr/>
            <p:nvPr/>
          </p:nvSpPr>
          <p:spPr>
            <a:xfrm>
              <a:off x="5389372" y="4445035"/>
              <a:ext cx="4343908" cy="311167"/>
            </a:xfrm>
            <a:prstGeom prst="roundRect">
              <a:avLst>
                <a:gd name="adj" fmla="val 0"/>
              </a:avLst>
            </a:prstGeom>
            <a:solidFill>
              <a:srgbClr val="BCE3CC"/>
            </a:solidFill>
            <a:ln w="28575">
              <a:solidFill>
                <a:srgbClr val="BCE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00" tIns="0" bIns="18000" rtlCol="0" anchor="ctr"/>
            <a:lstStyle/>
            <a:p>
              <a:r>
                <a:rPr kumimoji="1" lang="ja-JP" altLang="en-US" sz="16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事前準備をしましょう</a:t>
              </a:r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3B4B6E8A-FFE6-450C-83A9-D4AF2FA584F4}"/>
                </a:ext>
              </a:extLst>
            </p:cNvPr>
            <p:cNvGrpSpPr/>
            <p:nvPr/>
          </p:nvGrpSpPr>
          <p:grpSpPr>
            <a:xfrm>
              <a:off x="5389372" y="4756163"/>
              <a:ext cx="4343908" cy="663182"/>
              <a:chOff x="5389372" y="4764742"/>
              <a:chExt cx="4343908" cy="846879"/>
            </a:xfrm>
          </p:grpSpPr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A6782035-9305-43C6-9F02-A88F0F509892}"/>
                  </a:ext>
                </a:extLst>
              </p:cNvPr>
              <p:cNvSpPr/>
              <p:nvPr/>
            </p:nvSpPr>
            <p:spPr>
              <a:xfrm>
                <a:off x="5389372" y="4764742"/>
                <a:ext cx="4343908" cy="84687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BCE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01B425AF-2037-4BAD-8DC3-DDB923257DAF}"/>
                  </a:ext>
                </a:extLst>
              </p:cNvPr>
              <p:cNvSpPr/>
              <p:nvPr/>
            </p:nvSpPr>
            <p:spPr>
              <a:xfrm>
                <a:off x="5404584" y="4767090"/>
                <a:ext cx="468000" cy="835884"/>
              </a:xfrm>
              <a:prstGeom prst="rect">
                <a:avLst/>
              </a:prstGeom>
              <a:gradFill>
                <a:gsLst>
                  <a:gs pos="50000">
                    <a:srgbClr val="BCE3CC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6BAB9FC6-0367-447B-8B2F-259CE18FF83A}"/>
                </a:ext>
              </a:extLst>
            </p:cNvPr>
            <p:cNvSpPr txBox="1"/>
            <p:nvPr/>
          </p:nvSpPr>
          <p:spPr>
            <a:xfrm>
              <a:off x="5895095" y="4811429"/>
              <a:ext cx="4030817" cy="487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00"/>
                </a:spcBef>
              </a:pPr>
              <a:r>
                <a:rPr kumimoji="1" lang="ja-JP" altLang="en-US" sz="12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参加者</a:t>
              </a:r>
              <a:r>
                <a:rPr kumimoji="1" lang="ja-JP" altLang="en-US" sz="1200" spc="-5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のデジタル</a:t>
              </a:r>
              <a:r>
                <a:rPr kumimoji="1" lang="ja-JP" altLang="en-US" sz="12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活用</a:t>
              </a:r>
              <a:r>
                <a:rPr kumimoji="1" lang="ja-JP" altLang="en-US" sz="1200" spc="-5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レベルの</a:t>
              </a:r>
              <a:r>
                <a:rPr kumimoji="1" lang="ja-JP" altLang="en-US" sz="12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確認や開催形式の決定、</a:t>
              </a:r>
              <a:endPara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>
                <a:spcBef>
                  <a:spcPts val="200"/>
                </a:spcBef>
              </a:pPr>
              <a:r>
                <a:rPr kumimoji="1" lang="ja-JP" altLang="en-US" sz="12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機材や</a:t>
              </a:r>
              <a:r>
                <a:rPr kumimoji="1" lang="ja-JP" altLang="en-US" sz="1200" spc="-3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Ｗｅｂ</a:t>
              </a:r>
              <a:r>
                <a:rPr kumimoji="1" lang="ja-JP" altLang="en-US" sz="12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会議ツールなどの必要物を手配</a:t>
              </a:r>
              <a:r>
                <a:rPr kumimoji="1" lang="ja-JP" altLang="en-US" sz="1200" spc="-15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しましょう。</a:t>
              </a:r>
              <a:endParaRPr kumimoji="1" lang="en-US" altLang="ja-JP" sz="1200" spc="-15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CDAAAF38-8B0F-4CB7-8E00-8809834D7083}"/>
                </a:ext>
              </a:extLst>
            </p:cNvPr>
            <p:cNvSpPr txBox="1"/>
            <p:nvPr/>
          </p:nvSpPr>
          <p:spPr>
            <a:xfrm>
              <a:off x="5350089" y="4482372"/>
              <a:ext cx="6365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kumimoji="1" lang="en-US" altLang="ja-JP" sz="1400" b="1" spc="-50" dirty="0">
                  <a:solidFill>
                    <a:srgbClr val="3EA665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STEP</a:t>
              </a:r>
              <a:endParaRPr kumimoji="1" lang="ja-JP" altLang="en-US" sz="1400" b="1" spc="-50" dirty="0">
                <a:solidFill>
                  <a:srgbClr val="3EA665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AEA2455F-69F5-47CE-8042-328AB9D29DDF}"/>
                </a:ext>
              </a:extLst>
            </p:cNvPr>
            <p:cNvSpPr txBox="1"/>
            <p:nvPr/>
          </p:nvSpPr>
          <p:spPr>
            <a:xfrm>
              <a:off x="5418846" y="4699542"/>
              <a:ext cx="4555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kumimoji="1" lang="en-US" altLang="ja-JP" sz="3200" b="1" spc="-50" dirty="0">
                  <a:solidFill>
                    <a:srgbClr val="3EA665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endParaRPr kumimoji="1" lang="ja-JP" altLang="en-US" sz="3200" b="1" spc="-50" dirty="0">
                <a:solidFill>
                  <a:srgbClr val="3EA665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3E1831D0-C4FF-4D94-8061-A7667E4ABA56}"/>
              </a:ext>
            </a:extLst>
          </p:cNvPr>
          <p:cNvGrpSpPr/>
          <p:nvPr/>
        </p:nvGrpSpPr>
        <p:grpSpPr>
          <a:xfrm>
            <a:off x="5350089" y="5451824"/>
            <a:ext cx="4383191" cy="935678"/>
            <a:chOff x="5350089" y="5900455"/>
            <a:chExt cx="4383191" cy="935678"/>
          </a:xfrm>
        </p:grpSpPr>
        <p:sp>
          <p:nvSpPr>
            <p:cNvPr id="282" name="四角形: 角を丸くする 281">
              <a:extLst>
                <a:ext uri="{FF2B5EF4-FFF2-40B4-BE49-F238E27FC236}">
                  <a16:creationId xmlns:a16="http://schemas.microsoft.com/office/drawing/2014/main" id="{5733E7B8-C496-4E5F-9944-E8DB2A528C43}"/>
                </a:ext>
              </a:extLst>
            </p:cNvPr>
            <p:cNvSpPr/>
            <p:nvPr/>
          </p:nvSpPr>
          <p:spPr>
            <a:xfrm>
              <a:off x="5389372" y="5900455"/>
              <a:ext cx="4343908" cy="311167"/>
            </a:xfrm>
            <a:prstGeom prst="roundRect">
              <a:avLst>
                <a:gd name="adj" fmla="val 0"/>
              </a:avLst>
            </a:prstGeom>
            <a:solidFill>
              <a:srgbClr val="BCE3CC"/>
            </a:solidFill>
            <a:ln w="28575">
              <a:solidFill>
                <a:srgbClr val="BCE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00" tIns="0" rIns="90000" bIns="18000" rtlCol="0" anchor="ctr"/>
            <a:lstStyle/>
            <a:p>
              <a:r>
                <a:rPr kumimoji="1" lang="ja-JP" altLang="en-US" sz="16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周知・参加者をフォローしましょう</a:t>
              </a:r>
            </a:p>
          </p:txBody>
        </p:sp>
        <p:grpSp>
          <p:nvGrpSpPr>
            <p:cNvPr id="283" name="グループ化 282">
              <a:extLst>
                <a:ext uri="{FF2B5EF4-FFF2-40B4-BE49-F238E27FC236}">
                  <a16:creationId xmlns:a16="http://schemas.microsoft.com/office/drawing/2014/main" id="{E437EEC3-BBEC-4EF9-A411-63C1FCE22DC0}"/>
                </a:ext>
              </a:extLst>
            </p:cNvPr>
            <p:cNvGrpSpPr/>
            <p:nvPr/>
          </p:nvGrpSpPr>
          <p:grpSpPr>
            <a:xfrm>
              <a:off x="5389372" y="6211581"/>
              <a:ext cx="4343908" cy="624552"/>
              <a:chOff x="5389372" y="4764742"/>
              <a:chExt cx="4343908" cy="797549"/>
            </a:xfrm>
          </p:grpSpPr>
          <p:sp>
            <p:nvSpPr>
              <p:cNvPr id="284" name="正方形/長方形 283">
                <a:extLst>
                  <a:ext uri="{FF2B5EF4-FFF2-40B4-BE49-F238E27FC236}">
                    <a16:creationId xmlns:a16="http://schemas.microsoft.com/office/drawing/2014/main" id="{F0975684-926F-4C65-8E33-A9A4B8654337}"/>
                  </a:ext>
                </a:extLst>
              </p:cNvPr>
              <p:cNvSpPr/>
              <p:nvPr/>
            </p:nvSpPr>
            <p:spPr>
              <a:xfrm>
                <a:off x="5389372" y="4764742"/>
                <a:ext cx="4343908" cy="7975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BCE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85" name="正方形/長方形 284">
                <a:extLst>
                  <a:ext uri="{FF2B5EF4-FFF2-40B4-BE49-F238E27FC236}">
                    <a16:creationId xmlns:a16="http://schemas.microsoft.com/office/drawing/2014/main" id="{EB540E26-19DD-4CEC-9E26-4EA5106686FE}"/>
                  </a:ext>
                </a:extLst>
              </p:cNvPr>
              <p:cNvSpPr/>
              <p:nvPr/>
            </p:nvSpPr>
            <p:spPr>
              <a:xfrm>
                <a:off x="5404584" y="4767090"/>
                <a:ext cx="468000" cy="787194"/>
              </a:xfrm>
              <a:prstGeom prst="rect">
                <a:avLst/>
              </a:prstGeom>
              <a:gradFill>
                <a:gsLst>
                  <a:gs pos="50000">
                    <a:srgbClr val="BCE3CC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286" name="テキスト ボックス 285">
              <a:extLst>
                <a:ext uri="{FF2B5EF4-FFF2-40B4-BE49-F238E27FC236}">
                  <a16:creationId xmlns:a16="http://schemas.microsoft.com/office/drawing/2014/main" id="{DAFEF035-218F-4C5D-B44E-9CAA8856379A}"/>
                </a:ext>
              </a:extLst>
            </p:cNvPr>
            <p:cNvSpPr txBox="1"/>
            <p:nvPr/>
          </p:nvSpPr>
          <p:spPr>
            <a:xfrm>
              <a:off x="5895096" y="6266849"/>
              <a:ext cx="3829012" cy="487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00"/>
                </a:spcBef>
              </a:pPr>
              <a:r>
                <a:rPr lang="ja-JP" altLang="en-US" sz="1200" b="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参加者を募集するためには広報活動が必須です。</a:t>
              </a:r>
              <a:endParaRPr lang="en-US" altLang="ja-JP" sz="1200" b="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>
                <a:spcBef>
                  <a:spcPts val="200"/>
                </a:spcBef>
              </a:pPr>
              <a:r>
                <a:rPr lang="ja-JP" altLang="en-US" sz="1200" b="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効果的な媒体で</a:t>
              </a:r>
              <a:r>
                <a:rPr lang="ja-JP" altLang="en-US" sz="12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参加者を</a:t>
              </a:r>
              <a:r>
                <a:rPr lang="ja-JP" altLang="en-US" sz="1200" b="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募集しましょう。</a:t>
              </a:r>
              <a:endPara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287" name="テキスト ボックス 286">
              <a:extLst>
                <a:ext uri="{FF2B5EF4-FFF2-40B4-BE49-F238E27FC236}">
                  <a16:creationId xmlns:a16="http://schemas.microsoft.com/office/drawing/2014/main" id="{69ACB28F-52FE-49D5-BF25-2A0C950A570B}"/>
                </a:ext>
              </a:extLst>
            </p:cNvPr>
            <p:cNvSpPr txBox="1"/>
            <p:nvPr/>
          </p:nvSpPr>
          <p:spPr>
            <a:xfrm>
              <a:off x="5350089" y="5937792"/>
              <a:ext cx="6365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kumimoji="1" lang="en-US" altLang="ja-JP" sz="1400" b="1" spc="-50" dirty="0">
                  <a:solidFill>
                    <a:srgbClr val="3EA665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STEP</a:t>
              </a:r>
              <a:endParaRPr kumimoji="1" lang="ja-JP" altLang="en-US" sz="1400" b="1" spc="-50" dirty="0">
                <a:solidFill>
                  <a:srgbClr val="3EA665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8" name="テキスト ボックス 287">
              <a:extLst>
                <a:ext uri="{FF2B5EF4-FFF2-40B4-BE49-F238E27FC236}">
                  <a16:creationId xmlns:a16="http://schemas.microsoft.com/office/drawing/2014/main" id="{D83EBA50-E3CC-49D0-8D75-8D79341B1E5A}"/>
                </a:ext>
              </a:extLst>
            </p:cNvPr>
            <p:cNvSpPr txBox="1"/>
            <p:nvPr/>
          </p:nvSpPr>
          <p:spPr>
            <a:xfrm>
              <a:off x="5418846" y="6154962"/>
              <a:ext cx="4555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kumimoji="1" lang="en-US" altLang="ja-JP" sz="3200" b="1" spc="-50" dirty="0">
                  <a:solidFill>
                    <a:srgbClr val="3EA665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endParaRPr kumimoji="1" lang="ja-JP" altLang="en-US" sz="3200" b="1" spc="-50" dirty="0">
                <a:solidFill>
                  <a:srgbClr val="3EA665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6675FC3-AFC3-437C-85D4-701DBB893395}"/>
              </a:ext>
            </a:extLst>
          </p:cNvPr>
          <p:cNvGrpSpPr/>
          <p:nvPr/>
        </p:nvGrpSpPr>
        <p:grpSpPr>
          <a:xfrm>
            <a:off x="5350089" y="6479101"/>
            <a:ext cx="4383191" cy="1379188"/>
            <a:chOff x="5350089" y="7871495"/>
            <a:chExt cx="4383191" cy="1379188"/>
          </a:xfrm>
        </p:grpSpPr>
        <p:sp>
          <p:nvSpPr>
            <p:cNvPr id="289" name="四角形: 角を丸くする 288">
              <a:extLst>
                <a:ext uri="{FF2B5EF4-FFF2-40B4-BE49-F238E27FC236}">
                  <a16:creationId xmlns:a16="http://schemas.microsoft.com/office/drawing/2014/main" id="{4881E62E-41EC-41CD-9D11-22BA566CAFA7}"/>
                </a:ext>
              </a:extLst>
            </p:cNvPr>
            <p:cNvSpPr/>
            <p:nvPr/>
          </p:nvSpPr>
          <p:spPr>
            <a:xfrm>
              <a:off x="5389372" y="7871495"/>
              <a:ext cx="4343908" cy="311167"/>
            </a:xfrm>
            <a:prstGeom prst="roundRect">
              <a:avLst>
                <a:gd name="adj" fmla="val 0"/>
              </a:avLst>
            </a:prstGeom>
            <a:solidFill>
              <a:srgbClr val="BCE3CC"/>
            </a:solidFill>
            <a:ln w="28575">
              <a:solidFill>
                <a:srgbClr val="BCE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00" tIns="0" rIns="90000" bIns="18000" rtlCol="0" anchor="ctr"/>
            <a:lstStyle/>
            <a:p>
              <a:r>
                <a:rPr kumimoji="1" lang="ja-JP" altLang="en-US" sz="16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オンライン認知症カフェを開催しよう</a:t>
              </a:r>
            </a:p>
          </p:txBody>
        </p:sp>
        <p:grpSp>
          <p:nvGrpSpPr>
            <p:cNvPr id="290" name="グループ化 289">
              <a:extLst>
                <a:ext uri="{FF2B5EF4-FFF2-40B4-BE49-F238E27FC236}">
                  <a16:creationId xmlns:a16="http://schemas.microsoft.com/office/drawing/2014/main" id="{9200E847-13E7-4BF5-AE59-F89E7938A2F3}"/>
                </a:ext>
              </a:extLst>
            </p:cNvPr>
            <p:cNvGrpSpPr/>
            <p:nvPr/>
          </p:nvGrpSpPr>
          <p:grpSpPr>
            <a:xfrm>
              <a:off x="5389372" y="8182624"/>
              <a:ext cx="4343908" cy="1068059"/>
              <a:chOff x="5389372" y="4764742"/>
              <a:chExt cx="4343908" cy="923661"/>
            </a:xfrm>
          </p:grpSpPr>
          <p:sp>
            <p:nvSpPr>
              <p:cNvPr id="291" name="正方形/長方形 290">
                <a:extLst>
                  <a:ext uri="{FF2B5EF4-FFF2-40B4-BE49-F238E27FC236}">
                    <a16:creationId xmlns:a16="http://schemas.microsoft.com/office/drawing/2014/main" id="{AFB799D6-BCD5-43E2-AD04-EAA9DE1085E8}"/>
                  </a:ext>
                </a:extLst>
              </p:cNvPr>
              <p:cNvSpPr/>
              <p:nvPr/>
            </p:nvSpPr>
            <p:spPr>
              <a:xfrm>
                <a:off x="5389372" y="4764742"/>
                <a:ext cx="4343908" cy="9236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BCE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92" name="正方形/長方形 291">
                <a:extLst>
                  <a:ext uri="{FF2B5EF4-FFF2-40B4-BE49-F238E27FC236}">
                    <a16:creationId xmlns:a16="http://schemas.microsoft.com/office/drawing/2014/main" id="{8D513A44-57BC-4CCA-94EE-6AB988D9EC37}"/>
                  </a:ext>
                </a:extLst>
              </p:cNvPr>
              <p:cNvSpPr/>
              <p:nvPr/>
            </p:nvSpPr>
            <p:spPr>
              <a:xfrm>
                <a:off x="5404584" y="4767090"/>
                <a:ext cx="468000" cy="911668"/>
              </a:xfrm>
              <a:prstGeom prst="rect">
                <a:avLst/>
              </a:prstGeom>
              <a:gradFill>
                <a:gsLst>
                  <a:gs pos="50000">
                    <a:srgbClr val="BCE3CC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293" name="テキスト ボックス 292">
              <a:extLst>
                <a:ext uri="{FF2B5EF4-FFF2-40B4-BE49-F238E27FC236}">
                  <a16:creationId xmlns:a16="http://schemas.microsoft.com/office/drawing/2014/main" id="{6FF95116-4141-44CE-A107-F40CF0075E9D}"/>
                </a:ext>
              </a:extLst>
            </p:cNvPr>
            <p:cNvSpPr txBox="1"/>
            <p:nvPr/>
          </p:nvSpPr>
          <p:spPr>
            <a:xfrm>
              <a:off x="5895096" y="8237889"/>
              <a:ext cx="3829012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00"/>
                </a:spcBef>
              </a:pPr>
              <a:r>
                <a:rPr lang="ja-JP" altLang="en-US" sz="1200" b="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開始前に出席確認、</a:t>
              </a:r>
              <a:r>
                <a:rPr kumimoji="1" lang="ja-JP" altLang="en-US" sz="12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音声の確認、画面の確認を</a:t>
              </a:r>
              <a:endPara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>
                <a:spcBef>
                  <a:spcPts val="200"/>
                </a:spcBef>
              </a:pPr>
              <a:r>
                <a:rPr kumimoji="1" lang="ja-JP" altLang="en-US" sz="12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行いましょう。フォローが必要な人がいる場合は</a:t>
              </a:r>
              <a:endPara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>
                <a:spcBef>
                  <a:spcPts val="200"/>
                </a:spcBef>
              </a:pPr>
              <a:r>
                <a:rPr kumimoji="1" lang="ja-JP" altLang="en-US" sz="12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サポートしながら行います。慣れない方が多いので</a:t>
              </a:r>
              <a:endPara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>
                <a:spcBef>
                  <a:spcPts val="200"/>
                </a:spcBef>
              </a:pPr>
              <a:r>
                <a:rPr kumimoji="1" lang="ja-JP" altLang="en-US" sz="12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こまめに休憩をはさみながら進行していきます。</a:t>
              </a:r>
              <a:endPara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294" name="テキスト ボックス 293">
              <a:extLst>
                <a:ext uri="{FF2B5EF4-FFF2-40B4-BE49-F238E27FC236}">
                  <a16:creationId xmlns:a16="http://schemas.microsoft.com/office/drawing/2014/main" id="{09F0751F-F940-4DE4-9CC4-9F89BA199176}"/>
                </a:ext>
              </a:extLst>
            </p:cNvPr>
            <p:cNvSpPr txBox="1"/>
            <p:nvPr/>
          </p:nvSpPr>
          <p:spPr>
            <a:xfrm>
              <a:off x="5350089" y="7908832"/>
              <a:ext cx="6365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kumimoji="1" lang="en-US" altLang="ja-JP" sz="1400" b="1" spc="-50" dirty="0">
                  <a:solidFill>
                    <a:srgbClr val="3EA665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STEP</a:t>
              </a:r>
              <a:endParaRPr kumimoji="1" lang="ja-JP" altLang="en-US" sz="1400" b="1" spc="-50" dirty="0">
                <a:solidFill>
                  <a:srgbClr val="3EA665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5" name="テキスト ボックス 294">
              <a:extLst>
                <a:ext uri="{FF2B5EF4-FFF2-40B4-BE49-F238E27FC236}">
                  <a16:creationId xmlns:a16="http://schemas.microsoft.com/office/drawing/2014/main" id="{64336732-A246-4F26-8344-9EE80D8D851C}"/>
                </a:ext>
              </a:extLst>
            </p:cNvPr>
            <p:cNvSpPr txBox="1"/>
            <p:nvPr/>
          </p:nvSpPr>
          <p:spPr>
            <a:xfrm>
              <a:off x="5418846" y="8126002"/>
              <a:ext cx="4555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kumimoji="1" lang="en-US" altLang="ja-JP" sz="3200" b="1" spc="-50" dirty="0">
                  <a:solidFill>
                    <a:srgbClr val="3EA665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</a:t>
              </a:r>
              <a:endParaRPr kumimoji="1" lang="ja-JP" altLang="en-US" sz="3200" b="1" spc="-50" dirty="0">
                <a:solidFill>
                  <a:srgbClr val="3EA665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B219F9C9-F6A0-47C1-BAD9-A289C2E6B873}"/>
              </a:ext>
            </a:extLst>
          </p:cNvPr>
          <p:cNvGrpSpPr/>
          <p:nvPr/>
        </p:nvGrpSpPr>
        <p:grpSpPr>
          <a:xfrm>
            <a:off x="5350089" y="7949887"/>
            <a:ext cx="4478187" cy="1288184"/>
            <a:chOff x="5350089" y="9032275"/>
            <a:chExt cx="4478187" cy="1288184"/>
          </a:xfrm>
        </p:grpSpPr>
        <p:sp>
          <p:nvSpPr>
            <p:cNvPr id="297" name="四角形: 角を丸くする 296">
              <a:extLst>
                <a:ext uri="{FF2B5EF4-FFF2-40B4-BE49-F238E27FC236}">
                  <a16:creationId xmlns:a16="http://schemas.microsoft.com/office/drawing/2014/main" id="{7B6DA231-5F0E-4C2C-9A37-C5BA4618DB66}"/>
                </a:ext>
              </a:extLst>
            </p:cNvPr>
            <p:cNvSpPr/>
            <p:nvPr/>
          </p:nvSpPr>
          <p:spPr>
            <a:xfrm>
              <a:off x="5389372" y="9032275"/>
              <a:ext cx="4343908" cy="311167"/>
            </a:xfrm>
            <a:prstGeom prst="roundRect">
              <a:avLst>
                <a:gd name="adj" fmla="val 0"/>
              </a:avLst>
            </a:prstGeom>
            <a:solidFill>
              <a:srgbClr val="BCE3CC"/>
            </a:solidFill>
            <a:ln w="28575">
              <a:solidFill>
                <a:srgbClr val="BCE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00" tIns="0" rIns="90000" bIns="18000" rtlCol="0" anchor="ctr"/>
            <a:lstStyle/>
            <a:p>
              <a:r>
                <a:rPr kumimoji="1" lang="ja-JP" altLang="en-US" sz="16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発展した使い方を実践しましょう</a:t>
              </a:r>
            </a:p>
          </p:txBody>
        </p:sp>
        <p:grpSp>
          <p:nvGrpSpPr>
            <p:cNvPr id="298" name="グループ化 297">
              <a:extLst>
                <a:ext uri="{FF2B5EF4-FFF2-40B4-BE49-F238E27FC236}">
                  <a16:creationId xmlns:a16="http://schemas.microsoft.com/office/drawing/2014/main" id="{625EBE74-BA9F-4C64-95A8-8797A6E45543}"/>
                </a:ext>
              </a:extLst>
            </p:cNvPr>
            <p:cNvGrpSpPr/>
            <p:nvPr/>
          </p:nvGrpSpPr>
          <p:grpSpPr>
            <a:xfrm>
              <a:off x="5389372" y="9343401"/>
              <a:ext cx="4343908" cy="977058"/>
              <a:chOff x="5389372" y="4764742"/>
              <a:chExt cx="4343908" cy="1095658"/>
            </a:xfrm>
          </p:grpSpPr>
          <p:sp>
            <p:nvSpPr>
              <p:cNvPr id="302" name="正方形/長方形 301">
                <a:extLst>
                  <a:ext uri="{FF2B5EF4-FFF2-40B4-BE49-F238E27FC236}">
                    <a16:creationId xmlns:a16="http://schemas.microsoft.com/office/drawing/2014/main" id="{6405147F-1B6D-42FF-BAFC-9A08C88E0EE6}"/>
                  </a:ext>
                </a:extLst>
              </p:cNvPr>
              <p:cNvSpPr/>
              <p:nvPr/>
            </p:nvSpPr>
            <p:spPr>
              <a:xfrm>
                <a:off x="5389372" y="4764742"/>
                <a:ext cx="4343908" cy="109565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BCE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03" name="正方形/長方形 302">
                <a:extLst>
                  <a:ext uri="{FF2B5EF4-FFF2-40B4-BE49-F238E27FC236}">
                    <a16:creationId xmlns:a16="http://schemas.microsoft.com/office/drawing/2014/main" id="{90930CFC-81DA-49DE-9433-0DDC40FC8FB0}"/>
                  </a:ext>
                </a:extLst>
              </p:cNvPr>
              <p:cNvSpPr/>
              <p:nvPr/>
            </p:nvSpPr>
            <p:spPr>
              <a:xfrm>
                <a:off x="5404584" y="4767089"/>
                <a:ext cx="468000" cy="1081433"/>
              </a:xfrm>
              <a:prstGeom prst="rect">
                <a:avLst/>
              </a:prstGeom>
              <a:gradFill>
                <a:gsLst>
                  <a:gs pos="50000">
                    <a:srgbClr val="BCE3CC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299" name="テキスト ボックス 298">
              <a:extLst>
                <a:ext uri="{FF2B5EF4-FFF2-40B4-BE49-F238E27FC236}">
                  <a16:creationId xmlns:a16="http://schemas.microsoft.com/office/drawing/2014/main" id="{C383C075-F360-4417-95B2-11F243FBC5A8}"/>
                </a:ext>
              </a:extLst>
            </p:cNvPr>
            <p:cNvSpPr txBox="1"/>
            <p:nvPr/>
          </p:nvSpPr>
          <p:spPr>
            <a:xfrm>
              <a:off x="5895096" y="9398669"/>
              <a:ext cx="3933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b="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日頃から行っている情報提供はＳＮＳなどを活用して</a:t>
              </a:r>
              <a:endParaRPr lang="en-US" altLang="ja-JP" sz="1200" b="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lang="ja-JP" altLang="en-US" sz="1200" b="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オンラインで受け取ってもらいましょう。</a:t>
              </a:r>
              <a:endParaRPr lang="en-US" altLang="ja-JP" sz="1200" b="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lang="ja-JP" altLang="en-US" sz="1200" b="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また運営者同士で</a:t>
              </a:r>
              <a:r>
                <a:rPr lang="ja-JP" altLang="en-US" sz="1200" spc="-3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Ｗｅ</a:t>
              </a:r>
              <a:r>
                <a:rPr lang="ja-JP" altLang="en-US" sz="1200" spc="-15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ｂ</a:t>
              </a:r>
              <a:r>
                <a:rPr lang="ja-JP" altLang="en-US" sz="12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会議や</a:t>
              </a:r>
              <a:r>
                <a:rPr lang="ja-JP" altLang="en-US" sz="1200" b="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既に実施している</a:t>
              </a:r>
              <a:endParaRPr lang="en-US" altLang="ja-JP" sz="1200" b="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lang="ja-JP" altLang="en-US" sz="1200" b="0" spc="-5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オンライ</a:t>
              </a:r>
              <a:r>
                <a:rPr lang="ja-JP" altLang="en-US" sz="1200" b="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ン</a:t>
              </a:r>
              <a:r>
                <a:rPr lang="ja-JP" altLang="en-US" sz="12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認知症</a:t>
              </a:r>
              <a:r>
                <a:rPr lang="ja-JP" altLang="en-US" sz="1200" b="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カフェの運用を見学し</a:t>
              </a:r>
              <a:r>
                <a:rPr lang="ja-JP" altLang="en-US" sz="1200" b="0" spc="-1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てみましょう。</a:t>
              </a:r>
            </a:p>
          </p:txBody>
        </p:sp>
        <p:sp>
          <p:nvSpPr>
            <p:cNvPr id="300" name="テキスト ボックス 299">
              <a:extLst>
                <a:ext uri="{FF2B5EF4-FFF2-40B4-BE49-F238E27FC236}">
                  <a16:creationId xmlns:a16="http://schemas.microsoft.com/office/drawing/2014/main" id="{86F39F13-BDFD-4B73-95A5-B1804F1B8BF6}"/>
                </a:ext>
              </a:extLst>
            </p:cNvPr>
            <p:cNvSpPr txBox="1"/>
            <p:nvPr/>
          </p:nvSpPr>
          <p:spPr>
            <a:xfrm>
              <a:off x="5350089" y="9069612"/>
              <a:ext cx="6365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kumimoji="1" lang="en-US" altLang="ja-JP" sz="1400" b="1" spc="-50" dirty="0">
                  <a:solidFill>
                    <a:srgbClr val="3EA665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STEP</a:t>
              </a:r>
              <a:endParaRPr kumimoji="1" lang="ja-JP" altLang="en-US" sz="1400" b="1" spc="-50" dirty="0">
                <a:solidFill>
                  <a:srgbClr val="3EA665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1" name="テキスト ボックス 300">
              <a:extLst>
                <a:ext uri="{FF2B5EF4-FFF2-40B4-BE49-F238E27FC236}">
                  <a16:creationId xmlns:a16="http://schemas.microsoft.com/office/drawing/2014/main" id="{29AC3066-EE20-4B87-B6AD-E4D85CF8B6F6}"/>
                </a:ext>
              </a:extLst>
            </p:cNvPr>
            <p:cNvSpPr txBox="1"/>
            <p:nvPr/>
          </p:nvSpPr>
          <p:spPr>
            <a:xfrm>
              <a:off x="5418846" y="9286782"/>
              <a:ext cx="4555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kumimoji="1" lang="en-US" altLang="ja-JP" sz="3200" b="1" spc="-50" dirty="0">
                  <a:solidFill>
                    <a:srgbClr val="3EA665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endParaRPr kumimoji="1" lang="ja-JP" altLang="en-US" sz="3200" b="1" spc="-50" dirty="0">
                <a:solidFill>
                  <a:srgbClr val="3EA665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847D381A-5C9B-4F18-A7A0-92EDD637346F}"/>
              </a:ext>
            </a:extLst>
          </p:cNvPr>
          <p:cNvSpPr/>
          <p:nvPr/>
        </p:nvSpPr>
        <p:spPr>
          <a:xfrm>
            <a:off x="5049520" y="9635490"/>
            <a:ext cx="5013960" cy="986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8CE15E3-D493-4BA9-AA59-9F6A468850A1}"/>
              </a:ext>
            </a:extLst>
          </p:cNvPr>
          <p:cNvSpPr txBox="1"/>
          <p:nvPr/>
        </p:nvSpPr>
        <p:spPr>
          <a:xfrm>
            <a:off x="5308315" y="9380220"/>
            <a:ext cx="4506019" cy="261610"/>
          </a:xfrm>
          <a:prstGeom prst="rect">
            <a:avLst/>
          </a:prstGeom>
          <a:noFill/>
        </p:spPr>
        <p:txBody>
          <a:bodyPr wrap="none" lIns="180000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kumimoji="1" lang="ja-JP" altLang="en-US" sz="11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運用マニュアルやテキストは下記からダウンロードしてください。</a:t>
            </a:r>
            <a:endParaRPr kumimoji="1" lang="en-US" altLang="ja-JP" sz="11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63" name="四角形: 角を丸くする 562">
            <a:extLst>
              <a:ext uri="{FF2B5EF4-FFF2-40B4-BE49-F238E27FC236}">
                <a16:creationId xmlns:a16="http://schemas.microsoft.com/office/drawing/2014/main" id="{97602E5D-B5A1-4513-9996-5CD1685CDE77}"/>
              </a:ext>
            </a:extLst>
          </p:cNvPr>
          <p:cNvSpPr/>
          <p:nvPr/>
        </p:nvSpPr>
        <p:spPr>
          <a:xfrm>
            <a:off x="1323589" y="2424565"/>
            <a:ext cx="3350519" cy="328737"/>
          </a:xfrm>
          <a:prstGeom prst="roundRect">
            <a:avLst>
              <a:gd name="adj" fmla="val 83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kumimoji="1" lang="ja-JP" altLang="en-US" sz="1400" b="1" dirty="0">
              <a:solidFill>
                <a:srgbClr val="3EA665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64" name="四角形: 角を丸くする 563">
            <a:extLst>
              <a:ext uri="{FF2B5EF4-FFF2-40B4-BE49-F238E27FC236}">
                <a16:creationId xmlns:a16="http://schemas.microsoft.com/office/drawing/2014/main" id="{64ABAAF0-4263-4FAA-A2AA-A9AED6F3DF6F}"/>
              </a:ext>
            </a:extLst>
          </p:cNvPr>
          <p:cNvSpPr/>
          <p:nvPr/>
        </p:nvSpPr>
        <p:spPr>
          <a:xfrm>
            <a:off x="1323589" y="2824614"/>
            <a:ext cx="3350519" cy="843209"/>
          </a:xfrm>
          <a:prstGeom prst="roundRect">
            <a:avLst>
              <a:gd name="adj" fmla="val 26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kumimoji="1" lang="ja-JP" altLang="en-US" sz="1400" b="1" dirty="0">
              <a:solidFill>
                <a:srgbClr val="3EA665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65" name="四角形: 角を丸くする 564">
            <a:extLst>
              <a:ext uri="{FF2B5EF4-FFF2-40B4-BE49-F238E27FC236}">
                <a16:creationId xmlns:a16="http://schemas.microsoft.com/office/drawing/2014/main" id="{0FDF433F-D2C2-4666-8FC0-893C1E73A4BE}"/>
              </a:ext>
            </a:extLst>
          </p:cNvPr>
          <p:cNvSpPr/>
          <p:nvPr/>
        </p:nvSpPr>
        <p:spPr>
          <a:xfrm>
            <a:off x="394207" y="2424565"/>
            <a:ext cx="850901" cy="328737"/>
          </a:xfrm>
          <a:prstGeom prst="roundRect">
            <a:avLst>
              <a:gd name="adj" fmla="val 8388"/>
            </a:avLst>
          </a:prstGeom>
          <a:solidFill>
            <a:srgbClr val="BCE3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kumimoji="1" lang="ja-JP" altLang="en-US" sz="1200" b="1" dirty="0">
                <a:solidFill>
                  <a:srgbClr val="3EA66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開催事例</a:t>
            </a:r>
          </a:p>
        </p:txBody>
      </p:sp>
      <p:sp>
        <p:nvSpPr>
          <p:cNvPr id="566" name="テキスト ボックス 565">
            <a:extLst>
              <a:ext uri="{FF2B5EF4-FFF2-40B4-BE49-F238E27FC236}">
                <a16:creationId xmlns:a16="http://schemas.microsoft.com/office/drawing/2014/main" id="{E7ED6796-F7C7-45C6-A5E7-A0BAAB2888A6}"/>
              </a:ext>
            </a:extLst>
          </p:cNvPr>
          <p:cNvSpPr txBox="1"/>
          <p:nvPr/>
        </p:nvSpPr>
        <p:spPr>
          <a:xfrm>
            <a:off x="1363225" y="2418314"/>
            <a:ext cx="32624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オンラインでの近況報告をしよう。</a:t>
            </a:r>
          </a:p>
        </p:txBody>
      </p:sp>
      <p:sp>
        <p:nvSpPr>
          <p:cNvPr id="567" name="四角形: 角を丸くする 566">
            <a:extLst>
              <a:ext uri="{FF2B5EF4-FFF2-40B4-BE49-F238E27FC236}">
                <a16:creationId xmlns:a16="http://schemas.microsoft.com/office/drawing/2014/main" id="{B2E9B510-E755-4B7D-95FA-ADBDB12C0889}"/>
              </a:ext>
            </a:extLst>
          </p:cNvPr>
          <p:cNvSpPr/>
          <p:nvPr/>
        </p:nvSpPr>
        <p:spPr>
          <a:xfrm>
            <a:off x="394207" y="2824614"/>
            <a:ext cx="850901" cy="843209"/>
          </a:xfrm>
          <a:prstGeom prst="roundRect">
            <a:avLst>
              <a:gd name="adj" fmla="val 2610"/>
            </a:avLst>
          </a:prstGeom>
          <a:solidFill>
            <a:srgbClr val="BCE3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kumimoji="1" lang="ja-JP" altLang="en-US" sz="1200" b="1" dirty="0">
                <a:solidFill>
                  <a:srgbClr val="3EA66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メリット</a:t>
            </a:r>
          </a:p>
        </p:txBody>
      </p:sp>
      <p:sp>
        <p:nvSpPr>
          <p:cNvPr id="568" name="テキスト ボックス 567">
            <a:extLst>
              <a:ext uri="{FF2B5EF4-FFF2-40B4-BE49-F238E27FC236}">
                <a16:creationId xmlns:a16="http://schemas.microsoft.com/office/drawing/2014/main" id="{1EA79B42-4286-4FB0-8F9D-840B17DF433A}"/>
              </a:ext>
            </a:extLst>
          </p:cNvPr>
          <p:cNvSpPr txBox="1"/>
          <p:nvPr/>
        </p:nvSpPr>
        <p:spPr>
          <a:xfrm>
            <a:off x="1363225" y="2843925"/>
            <a:ext cx="342144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オンライン会議ツールを使用するので</a:t>
            </a:r>
            <a:endParaRPr kumimoji="1"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離れていても表情がわかりますし、</a:t>
            </a:r>
            <a:endParaRPr kumimoji="1"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家</a:t>
            </a:r>
            <a:r>
              <a:rPr kumimoji="1" lang="ja-JP" altLang="en-US" sz="1500" spc="-8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にいながらでも</a:t>
            </a:r>
            <a:r>
              <a:rPr kumimoji="1" lang="ja-JP" altLang="en-US" sz="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参加</a:t>
            </a:r>
            <a:r>
              <a:rPr kumimoji="1" lang="ja-JP" altLang="en-US" sz="1500" spc="-1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してもらえます。</a:t>
            </a:r>
          </a:p>
        </p:txBody>
      </p:sp>
      <p:grpSp>
        <p:nvGrpSpPr>
          <p:cNvPr id="573" name="グループ化 572">
            <a:extLst>
              <a:ext uri="{FF2B5EF4-FFF2-40B4-BE49-F238E27FC236}">
                <a16:creationId xmlns:a16="http://schemas.microsoft.com/office/drawing/2014/main" id="{4C8A2255-6DF5-4870-A8DF-51F687E299AA}"/>
              </a:ext>
            </a:extLst>
          </p:cNvPr>
          <p:cNvGrpSpPr/>
          <p:nvPr/>
        </p:nvGrpSpPr>
        <p:grpSpPr>
          <a:xfrm>
            <a:off x="223020" y="6423948"/>
            <a:ext cx="4531860" cy="1043652"/>
            <a:chOff x="223020" y="5951508"/>
            <a:chExt cx="4531860" cy="1043652"/>
          </a:xfrm>
        </p:grpSpPr>
        <p:sp>
          <p:nvSpPr>
            <p:cNvPr id="574" name="正方形/長方形 573">
              <a:extLst>
                <a:ext uri="{FF2B5EF4-FFF2-40B4-BE49-F238E27FC236}">
                  <a16:creationId xmlns:a16="http://schemas.microsoft.com/office/drawing/2014/main" id="{2AE4B17F-CE20-4AF4-8DCA-0F4813A8BD64}"/>
                </a:ext>
              </a:extLst>
            </p:cNvPr>
            <p:cNvSpPr/>
            <p:nvPr/>
          </p:nvSpPr>
          <p:spPr>
            <a:xfrm>
              <a:off x="223020" y="5951723"/>
              <a:ext cx="4531860" cy="10434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BCE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x</a:t>
              </a:r>
              <a:endParaRPr kumimoji="1" lang="ja-JP" altLang="en-US" dirty="0"/>
            </a:p>
          </p:txBody>
        </p:sp>
        <p:sp>
          <p:nvSpPr>
            <p:cNvPr id="575" name="四角形: 角を丸くする 574">
              <a:extLst>
                <a:ext uri="{FF2B5EF4-FFF2-40B4-BE49-F238E27FC236}">
                  <a16:creationId xmlns:a16="http://schemas.microsoft.com/office/drawing/2014/main" id="{94A48919-AE59-4CB7-BC7A-D3FEFDC51CBD}"/>
                </a:ext>
              </a:extLst>
            </p:cNvPr>
            <p:cNvSpPr/>
            <p:nvPr/>
          </p:nvSpPr>
          <p:spPr>
            <a:xfrm>
              <a:off x="223694" y="5951508"/>
              <a:ext cx="4530512" cy="311167"/>
            </a:xfrm>
            <a:prstGeom prst="roundRect">
              <a:avLst>
                <a:gd name="adj" fmla="val 0"/>
              </a:avLst>
            </a:prstGeom>
            <a:solidFill>
              <a:srgbClr val="BCE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8000" rtlCol="0" anchor="ctr"/>
            <a:lstStyle/>
            <a:p>
              <a:pPr algn="ctr"/>
              <a:r>
                <a:rPr kumimoji="1" lang="ja-JP" altLang="en-US" sz="16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完全オンライン開催型</a:t>
              </a:r>
            </a:p>
          </p:txBody>
        </p:sp>
        <p:sp>
          <p:nvSpPr>
            <p:cNvPr id="576" name="テキスト ボックス 575">
              <a:extLst>
                <a:ext uri="{FF2B5EF4-FFF2-40B4-BE49-F238E27FC236}">
                  <a16:creationId xmlns:a16="http://schemas.microsoft.com/office/drawing/2014/main" id="{D518125D-1422-4FD9-B5F5-F3F404A83B8B}"/>
                </a:ext>
              </a:extLst>
            </p:cNvPr>
            <p:cNvSpPr txBox="1"/>
            <p:nvPr/>
          </p:nvSpPr>
          <p:spPr>
            <a:xfrm>
              <a:off x="286828" y="6272674"/>
              <a:ext cx="442995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00"/>
                </a:spcBef>
              </a:pPr>
              <a:r>
                <a:rPr kumimoji="1" lang="ja-JP" altLang="en-US" sz="1200" spc="1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参加者が全員オンラインで参加する形式です。</a:t>
              </a:r>
            </a:p>
            <a:p>
              <a:pPr>
                <a:spcBef>
                  <a:spcPts val="200"/>
                </a:spcBef>
              </a:pPr>
              <a:r>
                <a:rPr kumimoji="1" lang="ja-JP" altLang="en-US" sz="1200" spc="1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参加者・運営者ともに場所に縛られることなく開催することができます。</a:t>
              </a:r>
            </a:p>
          </p:txBody>
        </p:sp>
      </p:grpSp>
      <p:grpSp>
        <p:nvGrpSpPr>
          <p:cNvPr id="577" name="グループ化 576">
            <a:extLst>
              <a:ext uri="{FF2B5EF4-FFF2-40B4-BE49-F238E27FC236}">
                <a16:creationId xmlns:a16="http://schemas.microsoft.com/office/drawing/2014/main" id="{9EDE1FE5-B33E-473C-82A3-1CB234FEAC47}"/>
              </a:ext>
            </a:extLst>
          </p:cNvPr>
          <p:cNvGrpSpPr/>
          <p:nvPr/>
        </p:nvGrpSpPr>
        <p:grpSpPr>
          <a:xfrm>
            <a:off x="223020" y="7563455"/>
            <a:ext cx="4531860" cy="1091786"/>
            <a:chOff x="223020" y="7292628"/>
            <a:chExt cx="4531860" cy="1091786"/>
          </a:xfrm>
        </p:grpSpPr>
        <p:sp>
          <p:nvSpPr>
            <p:cNvPr id="578" name="正方形/長方形 577">
              <a:extLst>
                <a:ext uri="{FF2B5EF4-FFF2-40B4-BE49-F238E27FC236}">
                  <a16:creationId xmlns:a16="http://schemas.microsoft.com/office/drawing/2014/main" id="{52FF93C0-0F2E-40F5-A9E4-35EC5371340F}"/>
                </a:ext>
              </a:extLst>
            </p:cNvPr>
            <p:cNvSpPr/>
            <p:nvPr/>
          </p:nvSpPr>
          <p:spPr>
            <a:xfrm>
              <a:off x="223020" y="7292844"/>
              <a:ext cx="4531860" cy="109157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BCE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x</a:t>
              </a:r>
              <a:endParaRPr kumimoji="1" lang="ja-JP" altLang="en-US" dirty="0"/>
            </a:p>
          </p:txBody>
        </p:sp>
        <p:sp>
          <p:nvSpPr>
            <p:cNvPr id="579" name="四角形: 角を丸くする 578">
              <a:extLst>
                <a:ext uri="{FF2B5EF4-FFF2-40B4-BE49-F238E27FC236}">
                  <a16:creationId xmlns:a16="http://schemas.microsoft.com/office/drawing/2014/main" id="{5A7A9C92-928A-4CD5-AD3F-5520C53461B9}"/>
                </a:ext>
              </a:extLst>
            </p:cNvPr>
            <p:cNvSpPr/>
            <p:nvPr/>
          </p:nvSpPr>
          <p:spPr>
            <a:xfrm>
              <a:off x="223694" y="7292628"/>
              <a:ext cx="4530512" cy="311167"/>
            </a:xfrm>
            <a:prstGeom prst="roundRect">
              <a:avLst>
                <a:gd name="adj" fmla="val 0"/>
              </a:avLst>
            </a:prstGeom>
            <a:solidFill>
              <a:srgbClr val="BCE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8000" rtlCol="0" anchor="ctr"/>
            <a:lstStyle/>
            <a:p>
              <a:pPr algn="ctr"/>
              <a:r>
                <a:rPr kumimoji="1" lang="ja-JP" altLang="en-US" sz="16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オンライン・会場併用開催型</a:t>
              </a:r>
            </a:p>
          </p:txBody>
        </p:sp>
        <p:sp>
          <p:nvSpPr>
            <p:cNvPr id="580" name="テキスト ボックス 579">
              <a:extLst>
                <a:ext uri="{FF2B5EF4-FFF2-40B4-BE49-F238E27FC236}">
                  <a16:creationId xmlns:a16="http://schemas.microsoft.com/office/drawing/2014/main" id="{EE0E8CC0-1877-409C-A566-0C1DE87E9746}"/>
                </a:ext>
              </a:extLst>
            </p:cNvPr>
            <p:cNvSpPr txBox="1"/>
            <p:nvPr/>
          </p:nvSpPr>
          <p:spPr>
            <a:xfrm>
              <a:off x="286828" y="7613794"/>
              <a:ext cx="442995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00"/>
                </a:spcBef>
              </a:pPr>
              <a:r>
                <a:rPr kumimoji="1" lang="ja-JP" altLang="en-US" sz="1200" spc="1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参加者の一部は会場、一部はオンラインで参加する形式</a:t>
              </a:r>
              <a:endParaRPr kumimoji="1" lang="en-US" altLang="ja-JP" sz="1200" spc="1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>
                <a:spcBef>
                  <a:spcPts val="200"/>
                </a:spcBef>
              </a:pPr>
              <a:r>
                <a:rPr kumimoji="1" lang="ja-JP" altLang="en-US" sz="1200" spc="1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です。参加者の都合に合わせて参加方法を決めてもらう</a:t>
              </a:r>
              <a:endParaRPr kumimoji="1" lang="en-US" altLang="ja-JP" sz="1200" spc="1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>
                <a:spcBef>
                  <a:spcPts val="200"/>
                </a:spcBef>
              </a:pPr>
              <a:r>
                <a:rPr kumimoji="1" lang="ja-JP" altLang="en-US" sz="1200" spc="1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ことができます。</a:t>
              </a:r>
            </a:p>
          </p:txBody>
        </p:sp>
      </p:grpSp>
      <p:grpSp>
        <p:nvGrpSpPr>
          <p:cNvPr id="581" name="グループ化 580">
            <a:extLst>
              <a:ext uri="{FF2B5EF4-FFF2-40B4-BE49-F238E27FC236}">
                <a16:creationId xmlns:a16="http://schemas.microsoft.com/office/drawing/2014/main" id="{D94020B3-8305-49F0-BD26-49C80ABBA1F7}"/>
              </a:ext>
            </a:extLst>
          </p:cNvPr>
          <p:cNvGrpSpPr/>
          <p:nvPr/>
        </p:nvGrpSpPr>
        <p:grpSpPr>
          <a:xfrm>
            <a:off x="223020" y="8751096"/>
            <a:ext cx="4531860" cy="1713704"/>
            <a:chOff x="223020" y="8765828"/>
            <a:chExt cx="4531860" cy="1713704"/>
          </a:xfrm>
        </p:grpSpPr>
        <p:sp>
          <p:nvSpPr>
            <p:cNvPr id="582" name="正方形/長方形 581">
              <a:extLst>
                <a:ext uri="{FF2B5EF4-FFF2-40B4-BE49-F238E27FC236}">
                  <a16:creationId xmlns:a16="http://schemas.microsoft.com/office/drawing/2014/main" id="{9A9E87DC-9B9B-45A1-9BCA-47BE88C59551}"/>
                </a:ext>
              </a:extLst>
            </p:cNvPr>
            <p:cNvSpPr/>
            <p:nvPr/>
          </p:nvSpPr>
          <p:spPr>
            <a:xfrm>
              <a:off x="223020" y="8766043"/>
              <a:ext cx="4531860" cy="17134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BCE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x</a:t>
              </a:r>
              <a:endParaRPr kumimoji="1" lang="ja-JP" altLang="en-US" dirty="0"/>
            </a:p>
          </p:txBody>
        </p:sp>
        <p:sp>
          <p:nvSpPr>
            <p:cNvPr id="583" name="四角形: 角を丸くする 582">
              <a:extLst>
                <a:ext uri="{FF2B5EF4-FFF2-40B4-BE49-F238E27FC236}">
                  <a16:creationId xmlns:a16="http://schemas.microsoft.com/office/drawing/2014/main" id="{3C19891A-455D-4826-B30F-44811252D68C}"/>
                </a:ext>
              </a:extLst>
            </p:cNvPr>
            <p:cNvSpPr/>
            <p:nvPr/>
          </p:nvSpPr>
          <p:spPr>
            <a:xfrm>
              <a:off x="223694" y="8765828"/>
              <a:ext cx="4530512" cy="311167"/>
            </a:xfrm>
            <a:prstGeom prst="roundRect">
              <a:avLst>
                <a:gd name="adj" fmla="val 0"/>
              </a:avLst>
            </a:prstGeom>
            <a:solidFill>
              <a:srgbClr val="BCE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8000" rtlCol="0" anchor="ctr"/>
            <a:lstStyle/>
            <a:p>
              <a:pPr algn="ctr"/>
              <a:r>
                <a:rPr kumimoji="1" lang="ja-JP" altLang="en-US" sz="16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スマホ教室型</a:t>
              </a:r>
            </a:p>
          </p:txBody>
        </p:sp>
        <p:sp>
          <p:nvSpPr>
            <p:cNvPr id="584" name="テキスト ボックス 583">
              <a:extLst>
                <a:ext uri="{FF2B5EF4-FFF2-40B4-BE49-F238E27FC236}">
                  <a16:creationId xmlns:a16="http://schemas.microsoft.com/office/drawing/2014/main" id="{EE45F6DD-20A5-4D45-BECC-1A20A3683A1D}"/>
                </a:ext>
              </a:extLst>
            </p:cNvPr>
            <p:cNvSpPr txBox="1"/>
            <p:nvPr/>
          </p:nvSpPr>
          <p:spPr>
            <a:xfrm>
              <a:off x="286828" y="9086994"/>
              <a:ext cx="4429952" cy="1328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00"/>
                </a:spcBef>
              </a:pPr>
              <a:r>
                <a:rPr kumimoji="1" lang="ja-JP" altLang="en-US" sz="1200" spc="1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スマホ教室を開催することで、スマートフォンの魅力や</a:t>
              </a:r>
              <a:endParaRPr kumimoji="1" lang="en-US" altLang="ja-JP" sz="1200" spc="1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>
                <a:spcBef>
                  <a:spcPts val="200"/>
                </a:spcBef>
              </a:pPr>
              <a:r>
                <a:rPr kumimoji="1" lang="ja-JP" altLang="en-US" sz="1200" spc="1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日常で使う操作について、知ってもらう機会を認知症</a:t>
              </a:r>
              <a:endParaRPr kumimoji="1" lang="en-US" altLang="ja-JP" sz="1200" spc="1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>
                <a:spcBef>
                  <a:spcPts val="200"/>
                </a:spcBef>
              </a:pPr>
              <a:r>
                <a:rPr kumimoji="1" lang="ja-JP" altLang="en-US" sz="1200" spc="1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カフェの中で設けます。</a:t>
              </a:r>
            </a:p>
            <a:p>
              <a:pPr>
                <a:spcBef>
                  <a:spcPts val="200"/>
                </a:spcBef>
              </a:pPr>
              <a:r>
                <a:rPr kumimoji="1" lang="ja-JP" altLang="en-US" sz="1200" spc="1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その場でオンラインで交流することを体験していただく</a:t>
              </a:r>
              <a:endParaRPr kumimoji="1" lang="en-US" altLang="ja-JP" sz="1200" spc="1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>
                <a:spcBef>
                  <a:spcPts val="200"/>
                </a:spcBef>
              </a:pPr>
              <a:r>
                <a:rPr kumimoji="1" lang="ja-JP" altLang="en-US" sz="1200" spc="1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ことで、オンライン認知症カフェへの参加へとつなげる</a:t>
              </a:r>
              <a:endParaRPr kumimoji="1" lang="en-US" altLang="ja-JP" sz="1200" spc="1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>
                <a:spcBef>
                  <a:spcPts val="200"/>
                </a:spcBef>
              </a:pPr>
              <a:r>
                <a:rPr kumimoji="1" lang="ja-JP" altLang="en-US" sz="1200" spc="1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ことも可能です。</a:t>
              </a:r>
            </a:p>
          </p:txBody>
        </p:sp>
      </p:grpSp>
      <p:cxnSp>
        <p:nvCxnSpPr>
          <p:cNvPr id="585" name="直線コネクタ 584">
            <a:extLst>
              <a:ext uri="{FF2B5EF4-FFF2-40B4-BE49-F238E27FC236}">
                <a16:creationId xmlns:a16="http://schemas.microsoft.com/office/drawing/2014/main" id="{7637CF87-B28B-41A7-BEAE-751134D04AB0}"/>
              </a:ext>
            </a:extLst>
          </p:cNvPr>
          <p:cNvCxnSpPr>
            <a:cxnSpLocks/>
          </p:cNvCxnSpPr>
          <p:nvPr/>
        </p:nvCxnSpPr>
        <p:spPr>
          <a:xfrm>
            <a:off x="109432" y="6331626"/>
            <a:ext cx="4759036" cy="0"/>
          </a:xfrm>
          <a:prstGeom prst="line">
            <a:avLst/>
          </a:prstGeom>
          <a:ln w="19050">
            <a:solidFill>
              <a:srgbClr val="3EA665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6" name="正方形/長方形 585">
            <a:extLst>
              <a:ext uri="{FF2B5EF4-FFF2-40B4-BE49-F238E27FC236}">
                <a16:creationId xmlns:a16="http://schemas.microsoft.com/office/drawing/2014/main" id="{05D67789-4050-4FEC-A59B-1456EC94D2CC}"/>
              </a:ext>
            </a:extLst>
          </p:cNvPr>
          <p:cNvSpPr/>
          <p:nvPr/>
        </p:nvSpPr>
        <p:spPr>
          <a:xfrm>
            <a:off x="116840" y="5684188"/>
            <a:ext cx="4744220" cy="560829"/>
          </a:xfrm>
          <a:prstGeom prst="rect">
            <a:avLst/>
          </a:prstGeom>
          <a:solidFill>
            <a:srgbClr val="5AB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オンライン認知症カフェの開催形式</a:t>
            </a:r>
          </a:p>
        </p:txBody>
      </p:sp>
      <p:sp>
        <p:nvSpPr>
          <p:cNvPr id="587" name="テキスト ボックス 586">
            <a:extLst>
              <a:ext uri="{FF2B5EF4-FFF2-40B4-BE49-F238E27FC236}">
                <a16:creationId xmlns:a16="http://schemas.microsoft.com/office/drawing/2014/main" id="{4973A491-6F2B-45E8-B35E-C0D929C42A3E}"/>
              </a:ext>
            </a:extLst>
          </p:cNvPr>
          <p:cNvSpPr txBox="1"/>
          <p:nvPr/>
        </p:nvSpPr>
        <p:spPr>
          <a:xfrm>
            <a:off x="9635630" y="2371118"/>
            <a:ext cx="9771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kumimoji="1" lang="ja-JP" altLang="en-US" sz="105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メール送受信</a:t>
            </a:r>
            <a:endParaRPr kumimoji="1" lang="en-US" altLang="ja-JP" sz="105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88" name="テキスト ボックス 587">
            <a:extLst>
              <a:ext uri="{FF2B5EF4-FFF2-40B4-BE49-F238E27FC236}">
                <a16:creationId xmlns:a16="http://schemas.microsoft.com/office/drawing/2014/main" id="{18953677-FD69-4466-8E6D-D671CB3DF8C5}"/>
              </a:ext>
            </a:extLst>
          </p:cNvPr>
          <p:cNvSpPr txBox="1"/>
          <p:nvPr/>
        </p:nvSpPr>
        <p:spPr>
          <a:xfrm>
            <a:off x="11045579" y="2371118"/>
            <a:ext cx="9098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kumimoji="1" lang="ja-JP" altLang="en-US" sz="105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カメラ</a:t>
            </a:r>
            <a:r>
              <a:rPr kumimoji="1" lang="en-US" altLang="ja-JP" sz="105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/</a:t>
            </a:r>
            <a:r>
              <a:rPr kumimoji="1" lang="ja-JP" altLang="en-US" sz="105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動画</a:t>
            </a:r>
            <a:endParaRPr kumimoji="1" lang="en-US" altLang="ja-JP" sz="105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89" name="テキスト ボックス 588">
            <a:extLst>
              <a:ext uri="{FF2B5EF4-FFF2-40B4-BE49-F238E27FC236}">
                <a16:creationId xmlns:a16="http://schemas.microsoft.com/office/drawing/2014/main" id="{FD445C5B-39CB-4E91-AE52-8BD9637BE0F7}"/>
              </a:ext>
            </a:extLst>
          </p:cNvPr>
          <p:cNvSpPr txBox="1"/>
          <p:nvPr/>
        </p:nvSpPr>
        <p:spPr>
          <a:xfrm>
            <a:off x="12190073" y="2371118"/>
            <a:ext cx="13734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kumimoji="1" lang="ja-JP" altLang="en-US" sz="105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インターネット検索</a:t>
            </a:r>
            <a:endParaRPr kumimoji="1" lang="en-US" altLang="ja-JP" sz="105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90" name="テキスト ボックス 589">
            <a:extLst>
              <a:ext uri="{FF2B5EF4-FFF2-40B4-BE49-F238E27FC236}">
                <a16:creationId xmlns:a16="http://schemas.microsoft.com/office/drawing/2014/main" id="{FA40FE4A-588B-4F75-A9CE-4E10A6FCB60E}"/>
              </a:ext>
            </a:extLst>
          </p:cNvPr>
          <p:cNvSpPr txBox="1"/>
          <p:nvPr/>
        </p:nvSpPr>
        <p:spPr>
          <a:xfrm>
            <a:off x="13698446" y="2371118"/>
            <a:ext cx="11092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kumimoji="1" lang="ja-JP" altLang="en-US" sz="105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マップの使い方</a:t>
            </a:r>
            <a:endParaRPr kumimoji="1" lang="en-US" altLang="ja-JP" sz="105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591" name="グループ化 590">
            <a:extLst>
              <a:ext uri="{FF2B5EF4-FFF2-40B4-BE49-F238E27FC236}">
                <a16:creationId xmlns:a16="http://schemas.microsoft.com/office/drawing/2014/main" id="{A1787163-4C53-41BD-B6FF-977491428B29}"/>
              </a:ext>
            </a:extLst>
          </p:cNvPr>
          <p:cNvGrpSpPr/>
          <p:nvPr/>
        </p:nvGrpSpPr>
        <p:grpSpPr>
          <a:xfrm>
            <a:off x="10340869" y="7852957"/>
            <a:ext cx="4171335" cy="2713133"/>
            <a:chOff x="10340869" y="3739453"/>
            <a:chExt cx="4171335" cy="2713133"/>
          </a:xfrm>
        </p:grpSpPr>
        <p:sp>
          <p:nvSpPr>
            <p:cNvPr id="592" name="テキスト ボックス 591">
              <a:extLst>
                <a:ext uri="{FF2B5EF4-FFF2-40B4-BE49-F238E27FC236}">
                  <a16:creationId xmlns:a16="http://schemas.microsoft.com/office/drawing/2014/main" id="{536BA504-D4BA-49FA-ADE6-3096846AD286}"/>
                </a:ext>
              </a:extLst>
            </p:cNvPr>
            <p:cNvSpPr txBox="1"/>
            <p:nvPr/>
          </p:nvSpPr>
          <p:spPr>
            <a:xfrm>
              <a:off x="10340869" y="3739453"/>
              <a:ext cx="4171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15983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オンラインを活用した</a:t>
              </a:r>
              <a:endParaRPr lang="en-US" altLang="ja-JP" sz="2000" b="1" dirty="0">
                <a:solidFill>
                  <a:srgbClr val="15983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2000" b="1" dirty="0">
                  <a:solidFill>
                    <a:srgbClr val="15983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合同イベントを実施してみましょう。</a:t>
              </a:r>
            </a:p>
          </p:txBody>
        </p:sp>
        <p:sp>
          <p:nvSpPr>
            <p:cNvPr id="593" name="テキスト ボックス 592">
              <a:extLst>
                <a:ext uri="{FF2B5EF4-FFF2-40B4-BE49-F238E27FC236}">
                  <a16:creationId xmlns:a16="http://schemas.microsoft.com/office/drawing/2014/main" id="{10A6B4F3-681D-47FE-8124-69F957D6C287}"/>
                </a:ext>
              </a:extLst>
            </p:cNvPr>
            <p:cNvSpPr txBox="1"/>
            <p:nvPr/>
          </p:nvSpPr>
          <p:spPr>
            <a:xfrm>
              <a:off x="10353637" y="4475763"/>
              <a:ext cx="2973235" cy="1976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ja-JP" altLang="en-US" sz="13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オンライン認知症カフェの運営に慣れてきたら、他の認知症カフェとの</a:t>
              </a:r>
              <a:endParaRPr lang="en-US" altLang="ja-JP" sz="13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20000"/>
                </a:lnSpc>
              </a:pPr>
              <a:r>
                <a:rPr lang="ja-JP" altLang="en-US" sz="13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オンラインを活用した連携も検討してみましょう。オンラインを使うことで様々な制約がなくなります。</a:t>
              </a:r>
              <a:endParaRPr lang="en-US" altLang="ja-JP" sz="13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20000"/>
                </a:lnSpc>
              </a:pPr>
              <a:r>
                <a:rPr lang="ja-JP" altLang="en-US" sz="13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オンラインを使った合同イベントなど、これまで想像していなかった新しい</a:t>
              </a:r>
              <a:endParaRPr lang="en-US" altLang="ja-JP" sz="13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20000"/>
                </a:lnSpc>
              </a:pPr>
              <a:r>
                <a:rPr lang="ja-JP" altLang="en-US" sz="13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発想がでてくるかもしれません。</a:t>
              </a:r>
              <a:endParaRPr lang="en-US" altLang="ja-JP" sz="13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594" name="四角形: 角を丸くする 593">
            <a:extLst>
              <a:ext uri="{FF2B5EF4-FFF2-40B4-BE49-F238E27FC236}">
                <a16:creationId xmlns:a16="http://schemas.microsoft.com/office/drawing/2014/main" id="{358E72C6-D3A3-4A02-A84D-F1FC58916A6C}"/>
              </a:ext>
            </a:extLst>
          </p:cNvPr>
          <p:cNvSpPr/>
          <p:nvPr/>
        </p:nvSpPr>
        <p:spPr>
          <a:xfrm>
            <a:off x="11489986" y="4035020"/>
            <a:ext cx="3350519" cy="328737"/>
          </a:xfrm>
          <a:prstGeom prst="roundRect">
            <a:avLst>
              <a:gd name="adj" fmla="val 83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kumimoji="1" lang="ja-JP" altLang="en-US" sz="1400" b="1" dirty="0">
              <a:solidFill>
                <a:srgbClr val="3EA665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95" name="四角形: 角を丸くする 594">
            <a:extLst>
              <a:ext uri="{FF2B5EF4-FFF2-40B4-BE49-F238E27FC236}">
                <a16:creationId xmlns:a16="http://schemas.microsoft.com/office/drawing/2014/main" id="{B9A32A1B-8B3A-4021-A70F-3C10FD1D833B}"/>
              </a:ext>
            </a:extLst>
          </p:cNvPr>
          <p:cNvSpPr/>
          <p:nvPr/>
        </p:nvSpPr>
        <p:spPr>
          <a:xfrm>
            <a:off x="11489986" y="4435070"/>
            <a:ext cx="3350519" cy="1312950"/>
          </a:xfrm>
          <a:prstGeom prst="roundRect">
            <a:avLst>
              <a:gd name="adj" fmla="val 26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kumimoji="1" lang="ja-JP" altLang="en-US" sz="1400" b="1" dirty="0">
              <a:solidFill>
                <a:srgbClr val="3EA665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96" name="四角形: 角を丸くする 595">
            <a:extLst>
              <a:ext uri="{FF2B5EF4-FFF2-40B4-BE49-F238E27FC236}">
                <a16:creationId xmlns:a16="http://schemas.microsoft.com/office/drawing/2014/main" id="{4B4B6094-B61D-4D3F-9F77-214B1567F33B}"/>
              </a:ext>
            </a:extLst>
          </p:cNvPr>
          <p:cNvSpPr/>
          <p:nvPr/>
        </p:nvSpPr>
        <p:spPr>
          <a:xfrm>
            <a:off x="10393523" y="2845239"/>
            <a:ext cx="4499264" cy="445424"/>
          </a:xfrm>
          <a:prstGeom prst="roundRect">
            <a:avLst>
              <a:gd name="adj" fmla="val 50000"/>
            </a:avLst>
          </a:prstGeom>
          <a:solidFill>
            <a:srgbClr val="F1F8EC"/>
          </a:solidFill>
          <a:ln w="28575">
            <a:solidFill>
              <a:srgbClr val="5AB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3EA66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スマホ教室</a:t>
            </a:r>
          </a:p>
        </p:txBody>
      </p:sp>
      <p:sp>
        <p:nvSpPr>
          <p:cNvPr id="597" name="テキスト ボックス 596">
            <a:extLst>
              <a:ext uri="{FF2B5EF4-FFF2-40B4-BE49-F238E27FC236}">
                <a16:creationId xmlns:a16="http://schemas.microsoft.com/office/drawing/2014/main" id="{9DBEEB2C-A9AC-406E-A863-8EF8F8194D37}"/>
              </a:ext>
            </a:extLst>
          </p:cNvPr>
          <p:cNvSpPr txBox="1"/>
          <p:nvPr/>
        </p:nvSpPr>
        <p:spPr>
          <a:xfrm>
            <a:off x="10512624" y="3414250"/>
            <a:ext cx="4403303" cy="545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00"/>
              </a:spcBef>
            </a:pPr>
            <a:r>
              <a:rPr kumimoji="1" lang="ja-JP" altLang="en-US" sz="14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参加者のスマートフォンの理解度に合わせて</a:t>
            </a:r>
            <a:endParaRPr kumimoji="1" lang="en-US" altLang="ja-JP" sz="14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kumimoji="1" lang="ja-JP" altLang="en-US" sz="14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用意されたテキストを使いスマホ教室を実施。</a:t>
            </a:r>
          </a:p>
        </p:txBody>
      </p:sp>
      <p:sp>
        <p:nvSpPr>
          <p:cNvPr id="598" name="四角形: 角を丸くする 597">
            <a:extLst>
              <a:ext uri="{FF2B5EF4-FFF2-40B4-BE49-F238E27FC236}">
                <a16:creationId xmlns:a16="http://schemas.microsoft.com/office/drawing/2014/main" id="{36CDE661-6527-4513-9E70-D0FB07862C43}"/>
              </a:ext>
            </a:extLst>
          </p:cNvPr>
          <p:cNvSpPr/>
          <p:nvPr/>
        </p:nvSpPr>
        <p:spPr>
          <a:xfrm>
            <a:off x="10560604" y="4035020"/>
            <a:ext cx="850901" cy="328737"/>
          </a:xfrm>
          <a:prstGeom prst="roundRect">
            <a:avLst>
              <a:gd name="adj" fmla="val 8388"/>
            </a:avLst>
          </a:prstGeom>
          <a:solidFill>
            <a:srgbClr val="BCE3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kumimoji="1" lang="ja-JP" altLang="en-US" sz="1200" b="1" dirty="0">
                <a:solidFill>
                  <a:srgbClr val="3EA66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開催事例</a:t>
            </a:r>
          </a:p>
        </p:txBody>
      </p:sp>
      <p:sp>
        <p:nvSpPr>
          <p:cNvPr id="599" name="テキスト ボックス 598">
            <a:extLst>
              <a:ext uri="{FF2B5EF4-FFF2-40B4-BE49-F238E27FC236}">
                <a16:creationId xmlns:a16="http://schemas.microsoft.com/office/drawing/2014/main" id="{CD38D664-543A-4761-BA50-62A2B1AFE027}"/>
              </a:ext>
            </a:extLst>
          </p:cNvPr>
          <p:cNvSpPr txBox="1"/>
          <p:nvPr/>
        </p:nvSpPr>
        <p:spPr>
          <a:xfrm>
            <a:off x="11529622" y="4028769"/>
            <a:ext cx="3070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スマホの操作や使い方を学ぼう。</a:t>
            </a:r>
          </a:p>
        </p:txBody>
      </p:sp>
      <p:sp>
        <p:nvSpPr>
          <p:cNvPr id="600" name="四角形: 角を丸くする 599">
            <a:extLst>
              <a:ext uri="{FF2B5EF4-FFF2-40B4-BE49-F238E27FC236}">
                <a16:creationId xmlns:a16="http://schemas.microsoft.com/office/drawing/2014/main" id="{6C29AC92-6C60-454D-9E21-910B513F94B9}"/>
              </a:ext>
            </a:extLst>
          </p:cNvPr>
          <p:cNvSpPr/>
          <p:nvPr/>
        </p:nvSpPr>
        <p:spPr>
          <a:xfrm>
            <a:off x="10560604" y="4435070"/>
            <a:ext cx="850901" cy="1312950"/>
          </a:xfrm>
          <a:prstGeom prst="roundRect">
            <a:avLst>
              <a:gd name="adj" fmla="val 2610"/>
            </a:avLst>
          </a:prstGeom>
          <a:solidFill>
            <a:srgbClr val="BCE3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kumimoji="1" lang="ja-JP" altLang="en-US" sz="1200" b="1" dirty="0">
                <a:solidFill>
                  <a:srgbClr val="3EA66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メリット</a:t>
            </a:r>
          </a:p>
        </p:txBody>
      </p:sp>
      <p:sp>
        <p:nvSpPr>
          <p:cNvPr id="601" name="テキスト ボックス 600">
            <a:extLst>
              <a:ext uri="{FF2B5EF4-FFF2-40B4-BE49-F238E27FC236}">
                <a16:creationId xmlns:a16="http://schemas.microsoft.com/office/drawing/2014/main" id="{35CFA640-3F05-445B-B80C-5D5FB312A43F}"/>
              </a:ext>
            </a:extLst>
          </p:cNvPr>
          <p:cNvSpPr txBox="1"/>
          <p:nvPr/>
        </p:nvSpPr>
        <p:spPr>
          <a:xfrm>
            <a:off x="11529622" y="4467080"/>
            <a:ext cx="326243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参加した人はスマホを使えるように</a:t>
            </a:r>
            <a:endParaRPr kumimoji="1" lang="en-US" altLang="ja-JP" sz="1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なり、インターネットを使った情報</a:t>
            </a:r>
            <a:endParaRPr kumimoji="1" lang="en-US" altLang="ja-JP" sz="1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を受け取ることができたり、</a:t>
            </a:r>
            <a:endParaRPr kumimoji="1" lang="en-US" altLang="ja-JP" sz="1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オンラインのイベントに参加しても</a:t>
            </a:r>
            <a:endParaRPr kumimoji="1" lang="en-US" altLang="ja-JP" sz="1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らえるようになります。</a:t>
            </a:r>
          </a:p>
        </p:txBody>
      </p:sp>
      <p:pic>
        <p:nvPicPr>
          <p:cNvPr id="605" name="図 604">
            <a:extLst>
              <a:ext uri="{FF2B5EF4-FFF2-40B4-BE49-F238E27FC236}">
                <a16:creationId xmlns:a16="http://schemas.microsoft.com/office/drawing/2014/main" id="{95E76BE2-2FC5-46D9-A8E3-8589C0CB9E7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2716">
            <a:off x="10237920" y="5585500"/>
            <a:ext cx="1327351" cy="1340314"/>
          </a:xfrm>
          <a:prstGeom prst="rect">
            <a:avLst/>
          </a:prstGeom>
        </p:spPr>
      </p:pic>
      <p:sp>
        <p:nvSpPr>
          <p:cNvPr id="606" name="テキスト ボックス 605">
            <a:extLst>
              <a:ext uri="{FF2B5EF4-FFF2-40B4-BE49-F238E27FC236}">
                <a16:creationId xmlns:a16="http://schemas.microsoft.com/office/drawing/2014/main" id="{67F13640-81A7-4A9F-A53C-13F2175087BC}"/>
              </a:ext>
            </a:extLst>
          </p:cNvPr>
          <p:cNvSpPr txBox="1"/>
          <p:nvPr/>
        </p:nvSpPr>
        <p:spPr>
          <a:xfrm rot="20730117">
            <a:off x="10246821" y="5878928"/>
            <a:ext cx="126188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300" b="1" spc="-100" dirty="0">
                <a:effectLst>
                  <a:glow rad="177800">
                    <a:schemeClr val="bg1"/>
                  </a:glow>
                </a:effectLst>
                <a:latin typeface="+mn-ea"/>
              </a:rPr>
              <a:t>お友達に</a:t>
            </a:r>
            <a:endParaRPr kumimoji="1" lang="en-US" altLang="ja-JP" sz="1300" b="1" spc="-100" dirty="0">
              <a:effectLst>
                <a:glow rad="177800">
                  <a:schemeClr val="bg1"/>
                </a:glow>
              </a:effectLst>
              <a:latin typeface="+mn-ea"/>
            </a:endParaRPr>
          </a:p>
          <a:p>
            <a:pPr algn="ctr"/>
            <a:r>
              <a:rPr kumimoji="1" lang="ja-JP" altLang="en-US" sz="1300" b="1" spc="-100" dirty="0">
                <a:effectLst>
                  <a:glow rad="177800">
                    <a:schemeClr val="bg1"/>
                  </a:glow>
                </a:effectLst>
                <a:latin typeface="+mn-ea"/>
              </a:rPr>
              <a:t>スタンプ送れる</a:t>
            </a:r>
            <a:endParaRPr kumimoji="1" lang="en-US" altLang="ja-JP" sz="1300" b="1" spc="-100" dirty="0">
              <a:effectLst>
                <a:glow rad="177800">
                  <a:schemeClr val="bg1"/>
                </a:glow>
              </a:effectLst>
              <a:latin typeface="+mn-ea"/>
            </a:endParaRPr>
          </a:p>
          <a:p>
            <a:pPr algn="ctr"/>
            <a:r>
              <a:rPr kumimoji="1" lang="ja-JP" altLang="en-US" sz="1300" b="1" spc="-100" dirty="0">
                <a:effectLst>
                  <a:glow rad="177800">
                    <a:schemeClr val="bg1"/>
                  </a:glow>
                </a:effectLst>
                <a:latin typeface="+mn-ea"/>
              </a:rPr>
              <a:t>ようになった</a:t>
            </a:r>
          </a:p>
        </p:txBody>
      </p:sp>
      <p:pic>
        <p:nvPicPr>
          <p:cNvPr id="607" name="図 606">
            <a:extLst>
              <a:ext uri="{FF2B5EF4-FFF2-40B4-BE49-F238E27FC236}">
                <a16:creationId xmlns:a16="http://schemas.microsoft.com/office/drawing/2014/main" id="{F74D7CAE-1323-411F-B17C-34FE472D58A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7459" flipH="1">
            <a:off x="13505023" y="5677472"/>
            <a:ext cx="1375283" cy="1340314"/>
          </a:xfrm>
          <a:prstGeom prst="rect">
            <a:avLst/>
          </a:prstGeom>
        </p:spPr>
      </p:pic>
      <p:sp>
        <p:nvSpPr>
          <p:cNvPr id="608" name="テキスト ボックス 607">
            <a:extLst>
              <a:ext uri="{FF2B5EF4-FFF2-40B4-BE49-F238E27FC236}">
                <a16:creationId xmlns:a16="http://schemas.microsoft.com/office/drawing/2014/main" id="{2A588174-3CA7-478C-BD46-9590F4801DD8}"/>
              </a:ext>
            </a:extLst>
          </p:cNvPr>
          <p:cNvSpPr txBox="1"/>
          <p:nvPr/>
        </p:nvSpPr>
        <p:spPr>
          <a:xfrm rot="1727968">
            <a:off x="13587008" y="5920423"/>
            <a:ext cx="126188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300" b="1" spc="-100" dirty="0">
                <a:effectLst>
                  <a:glow rad="177800">
                    <a:schemeClr val="bg1"/>
                  </a:glow>
                </a:effectLst>
                <a:latin typeface="+mn-ea"/>
              </a:rPr>
              <a:t>スマホで</a:t>
            </a:r>
            <a:endParaRPr kumimoji="1" lang="en-US" altLang="ja-JP" sz="1300" b="1" spc="-100" dirty="0">
              <a:effectLst>
                <a:glow rad="177800">
                  <a:schemeClr val="bg1"/>
                </a:glow>
              </a:effectLst>
              <a:latin typeface="+mn-ea"/>
            </a:endParaRPr>
          </a:p>
          <a:p>
            <a:pPr algn="ctr"/>
            <a:r>
              <a:rPr kumimoji="1" lang="ja-JP" altLang="en-US" sz="1300" b="1" spc="-100" dirty="0">
                <a:effectLst>
                  <a:glow rad="177800">
                    <a:schemeClr val="bg1"/>
                  </a:glow>
                </a:effectLst>
                <a:latin typeface="+mn-ea"/>
              </a:rPr>
              <a:t>電話やメールが</a:t>
            </a:r>
            <a:endParaRPr kumimoji="1" lang="en-US" altLang="ja-JP" sz="1300" b="1" spc="-100" dirty="0">
              <a:effectLst>
                <a:glow rad="177800">
                  <a:schemeClr val="bg1"/>
                </a:glow>
              </a:effectLst>
              <a:latin typeface="+mn-ea"/>
            </a:endParaRPr>
          </a:p>
          <a:p>
            <a:pPr algn="ctr"/>
            <a:r>
              <a:rPr kumimoji="1" lang="ja-JP" altLang="en-US" sz="1300" b="1" spc="-100" dirty="0">
                <a:effectLst>
                  <a:glow rad="177800">
                    <a:schemeClr val="bg1"/>
                  </a:glow>
                </a:effectLst>
                <a:latin typeface="+mn-ea"/>
              </a:rPr>
              <a:t>使えるように</a:t>
            </a:r>
            <a:endParaRPr kumimoji="1" lang="en-US" altLang="ja-JP" sz="1300" b="1" spc="-100" dirty="0">
              <a:effectLst>
                <a:glow rad="177800">
                  <a:schemeClr val="bg1"/>
                </a:glow>
              </a:effectLst>
              <a:latin typeface="+mn-ea"/>
            </a:endParaRPr>
          </a:p>
          <a:p>
            <a:pPr algn="ctr"/>
            <a:r>
              <a:rPr kumimoji="1" lang="ja-JP" altLang="en-US" sz="1300" b="1" spc="-100" dirty="0">
                <a:effectLst>
                  <a:glow rad="177800">
                    <a:schemeClr val="bg1"/>
                  </a:glow>
                </a:effectLst>
                <a:latin typeface="+mn-ea"/>
              </a:rPr>
              <a:t>なったわ</a:t>
            </a:r>
            <a:endParaRPr kumimoji="1" lang="en-US" altLang="ja-JP" sz="1300" b="1" spc="-100" dirty="0">
              <a:effectLst>
                <a:glow rad="177800">
                  <a:schemeClr val="bg1"/>
                </a:glow>
              </a:effectLst>
              <a:latin typeface="+mn-ea"/>
            </a:endParaRPr>
          </a:p>
        </p:txBody>
      </p:sp>
      <p:sp>
        <p:nvSpPr>
          <p:cNvPr id="610" name="正方形/長方形 609">
            <a:extLst>
              <a:ext uri="{FF2B5EF4-FFF2-40B4-BE49-F238E27FC236}">
                <a16:creationId xmlns:a16="http://schemas.microsoft.com/office/drawing/2014/main" id="{00D4F06E-EF5D-4132-8955-EA91C9D025BC}"/>
              </a:ext>
            </a:extLst>
          </p:cNvPr>
          <p:cNvSpPr/>
          <p:nvPr/>
        </p:nvSpPr>
        <p:spPr>
          <a:xfrm>
            <a:off x="5189216" y="211744"/>
            <a:ext cx="9824755" cy="729615"/>
          </a:xfrm>
          <a:prstGeom prst="rect">
            <a:avLst/>
          </a:prstGeom>
          <a:solidFill>
            <a:srgbClr val="3EA665"/>
          </a:solidFill>
          <a:ln w="28575">
            <a:solidFill>
              <a:srgbClr val="3EA6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tlCol="0" anchor="ctr"/>
          <a:lstStyle/>
          <a:p>
            <a:pPr algn="ctr"/>
            <a:r>
              <a:rPr kumimoji="1" lang="ja-JP" altLang="en-US" sz="2200" spc="1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スマホ教室とオンライン認知症カフェを実施される運営者様に</a:t>
            </a:r>
            <a:endParaRPr kumimoji="1" lang="en-US" altLang="ja-JP" sz="2200" spc="1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2200" spc="1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運営に必要なテキストやマニュアルをご用意しています！</a:t>
            </a:r>
            <a:endParaRPr kumimoji="1" lang="en-US" altLang="ja-JP" sz="2200" spc="1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11" name="四角形: 角を丸くする 610">
            <a:extLst>
              <a:ext uri="{FF2B5EF4-FFF2-40B4-BE49-F238E27FC236}">
                <a16:creationId xmlns:a16="http://schemas.microsoft.com/office/drawing/2014/main" id="{4D35BDF6-C797-4BD2-A96D-CDBCBADCD681}"/>
              </a:ext>
            </a:extLst>
          </p:cNvPr>
          <p:cNvSpPr/>
          <p:nvPr/>
        </p:nvSpPr>
        <p:spPr>
          <a:xfrm>
            <a:off x="5189216" y="987741"/>
            <a:ext cx="9818266" cy="311167"/>
          </a:xfrm>
          <a:prstGeom prst="roundRect">
            <a:avLst>
              <a:gd name="adj" fmla="val 0"/>
            </a:avLst>
          </a:prstGeom>
          <a:solidFill>
            <a:srgbClr val="BCE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algn="ctr"/>
            <a:r>
              <a:rPr kumimoji="1" lang="ja-JP" altLang="en-US" sz="15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スマホ教室カリキュラム例（習得内容）</a:t>
            </a:r>
          </a:p>
        </p:txBody>
      </p:sp>
      <p:sp>
        <p:nvSpPr>
          <p:cNvPr id="612" name="四角形: 角を丸くする 611">
            <a:extLst>
              <a:ext uri="{FF2B5EF4-FFF2-40B4-BE49-F238E27FC236}">
                <a16:creationId xmlns:a16="http://schemas.microsoft.com/office/drawing/2014/main" id="{B7F42421-77FE-4FAE-80A1-A985ECE2A1E3}"/>
              </a:ext>
            </a:extLst>
          </p:cNvPr>
          <p:cNvSpPr/>
          <p:nvPr/>
        </p:nvSpPr>
        <p:spPr>
          <a:xfrm>
            <a:off x="5358506" y="1417328"/>
            <a:ext cx="1273715" cy="908919"/>
          </a:xfrm>
          <a:prstGeom prst="roundRect">
            <a:avLst>
              <a:gd name="adj" fmla="val 12734"/>
            </a:avLst>
          </a:prstGeom>
          <a:solidFill>
            <a:srgbClr val="9BD1A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 dirty="0">
              <a:solidFill>
                <a:srgbClr val="3EA665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13" name="四角形: 角を丸くする 612">
            <a:extLst>
              <a:ext uri="{FF2B5EF4-FFF2-40B4-BE49-F238E27FC236}">
                <a16:creationId xmlns:a16="http://schemas.microsoft.com/office/drawing/2014/main" id="{13200AEE-C835-4631-B2A7-0626017030C6}"/>
              </a:ext>
            </a:extLst>
          </p:cNvPr>
          <p:cNvSpPr/>
          <p:nvPr/>
        </p:nvSpPr>
        <p:spPr>
          <a:xfrm>
            <a:off x="6734793" y="1417328"/>
            <a:ext cx="1273715" cy="908919"/>
          </a:xfrm>
          <a:prstGeom prst="roundRect">
            <a:avLst>
              <a:gd name="adj" fmla="val 12734"/>
            </a:avLst>
          </a:prstGeom>
          <a:solidFill>
            <a:srgbClr val="9BD1A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 dirty="0">
              <a:solidFill>
                <a:srgbClr val="3EA665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14" name="四角形: 角を丸くする 613">
            <a:extLst>
              <a:ext uri="{FF2B5EF4-FFF2-40B4-BE49-F238E27FC236}">
                <a16:creationId xmlns:a16="http://schemas.microsoft.com/office/drawing/2014/main" id="{DA1572B0-DC9A-4001-B78D-A64AA99726AD}"/>
              </a:ext>
            </a:extLst>
          </p:cNvPr>
          <p:cNvSpPr/>
          <p:nvPr/>
        </p:nvSpPr>
        <p:spPr>
          <a:xfrm>
            <a:off x="13616229" y="1417328"/>
            <a:ext cx="1273715" cy="908919"/>
          </a:xfrm>
          <a:prstGeom prst="roundRect">
            <a:avLst>
              <a:gd name="adj" fmla="val 12734"/>
            </a:avLst>
          </a:prstGeom>
          <a:solidFill>
            <a:srgbClr val="9BD1A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 dirty="0">
              <a:solidFill>
                <a:srgbClr val="3EA665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15" name="四角形: 角を丸くする 614">
            <a:extLst>
              <a:ext uri="{FF2B5EF4-FFF2-40B4-BE49-F238E27FC236}">
                <a16:creationId xmlns:a16="http://schemas.microsoft.com/office/drawing/2014/main" id="{8FA023FB-13A4-44A9-8FF0-4E997BABFC20}"/>
              </a:ext>
            </a:extLst>
          </p:cNvPr>
          <p:cNvSpPr/>
          <p:nvPr/>
        </p:nvSpPr>
        <p:spPr>
          <a:xfrm>
            <a:off x="12239941" y="1417328"/>
            <a:ext cx="1273715" cy="908919"/>
          </a:xfrm>
          <a:prstGeom prst="roundRect">
            <a:avLst>
              <a:gd name="adj" fmla="val 12734"/>
            </a:avLst>
          </a:prstGeom>
          <a:solidFill>
            <a:srgbClr val="9BD1A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 dirty="0">
              <a:solidFill>
                <a:srgbClr val="3EA665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16" name="四角形: 角を丸くする 615">
            <a:extLst>
              <a:ext uri="{FF2B5EF4-FFF2-40B4-BE49-F238E27FC236}">
                <a16:creationId xmlns:a16="http://schemas.microsoft.com/office/drawing/2014/main" id="{AC43FD79-7E5B-41D5-ACE9-A8F02B94BB41}"/>
              </a:ext>
            </a:extLst>
          </p:cNvPr>
          <p:cNvSpPr/>
          <p:nvPr/>
        </p:nvSpPr>
        <p:spPr>
          <a:xfrm>
            <a:off x="10863654" y="1417328"/>
            <a:ext cx="1273715" cy="908919"/>
          </a:xfrm>
          <a:prstGeom prst="roundRect">
            <a:avLst>
              <a:gd name="adj" fmla="val 12734"/>
            </a:avLst>
          </a:prstGeom>
          <a:solidFill>
            <a:srgbClr val="9BD1A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 dirty="0">
              <a:solidFill>
                <a:srgbClr val="3EA665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17" name="四角形: 角を丸くする 616">
            <a:extLst>
              <a:ext uri="{FF2B5EF4-FFF2-40B4-BE49-F238E27FC236}">
                <a16:creationId xmlns:a16="http://schemas.microsoft.com/office/drawing/2014/main" id="{4D7AF458-BE1E-48F1-ACA0-FCC3853122F0}"/>
              </a:ext>
            </a:extLst>
          </p:cNvPr>
          <p:cNvSpPr/>
          <p:nvPr/>
        </p:nvSpPr>
        <p:spPr>
          <a:xfrm>
            <a:off x="8111080" y="1417328"/>
            <a:ext cx="1273715" cy="908919"/>
          </a:xfrm>
          <a:prstGeom prst="roundRect">
            <a:avLst>
              <a:gd name="adj" fmla="val 12734"/>
            </a:avLst>
          </a:prstGeom>
          <a:solidFill>
            <a:srgbClr val="9BD1A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 dirty="0">
              <a:solidFill>
                <a:srgbClr val="3EA665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18" name="四角形: 角を丸くする 617">
            <a:extLst>
              <a:ext uri="{FF2B5EF4-FFF2-40B4-BE49-F238E27FC236}">
                <a16:creationId xmlns:a16="http://schemas.microsoft.com/office/drawing/2014/main" id="{893CF70E-E279-4647-9D9B-B986C01B667B}"/>
              </a:ext>
            </a:extLst>
          </p:cNvPr>
          <p:cNvSpPr/>
          <p:nvPr/>
        </p:nvSpPr>
        <p:spPr>
          <a:xfrm>
            <a:off x="9487367" y="1417328"/>
            <a:ext cx="1273715" cy="908919"/>
          </a:xfrm>
          <a:prstGeom prst="roundRect">
            <a:avLst>
              <a:gd name="adj" fmla="val 12734"/>
            </a:avLst>
          </a:prstGeom>
          <a:solidFill>
            <a:srgbClr val="9BD1A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 dirty="0">
              <a:solidFill>
                <a:srgbClr val="3EA665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19" name="テキスト ボックス 618">
            <a:extLst>
              <a:ext uri="{FF2B5EF4-FFF2-40B4-BE49-F238E27FC236}">
                <a16:creationId xmlns:a16="http://schemas.microsoft.com/office/drawing/2014/main" id="{CA0996A1-58F7-49D3-9D81-3F49079B0563}"/>
              </a:ext>
            </a:extLst>
          </p:cNvPr>
          <p:cNvSpPr txBox="1"/>
          <p:nvPr/>
        </p:nvSpPr>
        <p:spPr>
          <a:xfrm>
            <a:off x="5638855" y="2371118"/>
            <a:ext cx="7130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kumimoji="1" lang="ja-JP" altLang="en-US" sz="105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基本操作</a:t>
            </a:r>
            <a:endParaRPr kumimoji="1" lang="en-US" altLang="ja-JP" sz="105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20" name="テキスト ボックス 619">
            <a:extLst>
              <a:ext uri="{FF2B5EF4-FFF2-40B4-BE49-F238E27FC236}">
                <a16:creationId xmlns:a16="http://schemas.microsoft.com/office/drawing/2014/main" id="{0AFE62BD-668A-47CE-83B1-853881276870}"/>
              </a:ext>
            </a:extLst>
          </p:cNvPr>
          <p:cNvSpPr txBox="1"/>
          <p:nvPr/>
        </p:nvSpPr>
        <p:spPr>
          <a:xfrm>
            <a:off x="6883055" y="2371118"/>
            <a:ext cx="9771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kumimoji="1" lang="ja-JP" altLang="en-US" sz="105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電話のかけ方</a:t>
            </a:r>
            <a:endParaRPr kumimoji="1" lang="en-US" altLang="ja-JP" sz="105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21" name="テキスト ボックス 620">
            <a:extLst>
              <a:ext uri="{FF2B5EF4-FFF2-40B4-BE49-F238E27FC236}">
                <a16:creationId xmlns:a16="http://schemas.microsoft.com/office/drawing/2014/main" id="{CD168C30-B96C-44C1-8B90-B2E53F99047B}"/>
              </a:ext>
            </a:extLst>
          </p:cNvPr>
          <p:cNvSpPr txBox="1"/>
          <p:nvPr/>
        </p:nvSpPr>
        <p:spPr>
          <a:xfrm>
            <a:off x="8391429" y="2371118"/>
            <a:ext cx="7130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kumimoji="1" lang="ja-JP" altLang="en-US" sz="105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文字入力</a:t>
            </a:r>
            <a:endParaRPr kumimoji="1" lang="en-US" altLang="ja-JP" sz="105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622" name="図 621">
            <a:extLst>
              <a:ext uri="{FF2B5EF4-FFF2-40B4-BE49-F238E27FC236}">
                <a16:creationId xmlns:a16="http://schemas.microsoft.com/office/drawing/2014/main" id="{316DBCB6-6931-4363-8BF8-B974EDFE31B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394" y="1511787"/>
            <a:ext cx="619193" cy="720000"/>
          </a:xfrm>
          <a:prstGeom prst="rect">
            <a:avLst/>
          </a:prstGeom>
        </p:spPr>
      </p:pic>
      <p:pic>
        <p:nvPicPr>
          <p:cNvPr id="623" name="図 622">
            <a:extLst>
              <a:ext uri="{FF2B5EF4-FFF2-40B4-BE49-F238E27FC236}">
                <a16:creationId xmlns:a16="http://schemas.microsoft.com/office/drawing/2014/main" id="{365C29DA-0F1A-46C7-AE44-39359C44EE7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1005" y="1530201"/>
            <a:ext cx="763265" cy="683172"/>
          </a:xfrm>
          <a:prstGeom prst="rect">
            <a:avLst/>
          </a:prstGeom>
        </p:spPr>
      </p:pic>
      <p:pic>
        <p:nvPicPr>
          <p:cNvPr id="624" name="図 623">
            <a:extLst>
              <a:ext uri="{FF2B5EF4-FFF2-40B4-BE49-F238E27FC236}">
                <a16:creationId xmlns:a16="http://schemas.microsoft.com/office/drawing/2014/main" id="{3AAAB799-842B-4AB0-ACEC-B7F8775B857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0503" y="1547912"/>
            <a:ext cx="796397" cy="647751"/>
          </a:xfrm>
          <a:prstGeom prst="rect">
            <a:avLst/>
          </a:prstGeom>
        </p:spPr>
      </p:pic>
      <p:pic>
        <p:nvPicPr>
          <p:cNvPr id="625" name="図 624">
            <a:extLst>
              <a:ext uri="{FF2B5EF4-FFF2-40B4-BE49-F238E27FC236}">
                <a16:creationId xmlns:a16="http://schemas.microsoft.com/office/drawing/2014/main" id="{99D6EF13-F01B-4CE0-B9A7-CC49C577033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4159" y="1545051"/>
            <a:ext cx="799241" cy="653472"/>
          </a:xfrm>
          <a:prstGeom prst="rect">
            <a:avLst/>
          </a:prstGeom>
        </p:spPr>
      </p:pic>
      <p:pic>
        <p:nvPicPr>
          <p:cNvPr id="626" name="図 625">
            <a:extLst>
              <a:ext uri="{FF2B5EF4-FFF2-40B4-BE49-F238E27FC236}">
                <a16:creationId xmlns:a16="http://schemas.microsoft.com/office/drawing/2014/main" id="{C97356A3-2CD2-49A2-9A3F-B922C5C36FA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270" y="1643193"/>
            <a:ext cx="1067092" cy="457189"/>
          </a:xfrm>
          <a:prstGeom prst="rect">
            <a:avLst/>
          </a:prstGeom>
        </p:spPr>
      </p:pic>
      <p:pic>
        <p:nvPicPr>
          <p:cNvPr id="627" name="図 626">
            <a:extLst>
              <a:ext uri="{FF2B5EF4-FFF2-40B4-BE49-F238E27FC236}">
                <a16:creationId xmlns:a16="http://schemas.microsoft.com/office/drawing/2014/main" id="{7A8E91BD-602B-4DF3-99AF-D6644623095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8941" y="1625198"/>
            <a:ext cx="996369" cy="493179"/>
          </a:xfrm>
          <a:prstGeom prst="rect">
            <a:avLst/>
          </a:prstGeom>
        </p:spPr>
      </p:pic>
      <p:pic>
        <p:nvPicPr>
          <p:cNvPr id="628" name="図 627">
            <a:extLst>
              <a:ext uri="{FF2B5EF4-FFF2-40B4-BE49-F238E27FC236}">
                <a16:creationId xmlns:a16="http://schemas.microsoft.com/office/drawing/2014/main" id="{8C43E490-FB50-4008-BFD7-8F711E13A76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213" y="1509198"/>
            <a:ext cx="940147" cy="725179"/>
          </a:xfrm>
          <a:prstGeom prst="rect">
            <a:avLst/>
          </a:prstGeom>
        </p:spPr>
      </p:pic>
      <p:sp>
        <p:nvSpPr>
          <p:cNvPr id="629" name="正方形/長方形 628">
            <a:extLst>
              <a:ext uri="{FF2B5EF4-FFF2-40B4-BE49-F238E27FC236}">
                <a16:creationId xmlns:a16="http://schemas.microsoft.com/office/drawing/2014/main" id="{47A2412B-C224-42CC-A3F6-92247D7EBE84}"/>
              </a:ext>
            </a:extLst>
          </p:cNvPr>
          <p:cNvSpPr/>
          <p:nvPr/>
        </p:nvSpPr>
        <p:spPr>
          <a:xfrm>
            <a:off x="5189220" y="969784"/>
            <a:ext cx="9825357" cy="1722836"/>
          </a:xfrm>
          <a:prstGeom prst="rect">
            <a:avLst/>
          </a:prstGeom>
          <a:noFill/>
          <a:ln w="28575">
            <a:solidFill>
              <a:srgbClr val="3EA6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30" name="正方形/長方形 629">
            <a:extLst>
              <a:ext uri="{FF2B5EF4-FFF2-40B4-BE49-F238E27FC236}">
                <a16:creationId xmlns:a16="http://schemas.microsoft.com/office/drawing/2014/main" id="{C42A89FB-E66F-4FC2-989E-EB3D6539BA69}"/>
              </a:ext>
            </a:extLst>
          </p:cNvPr>
          <p:cNvSpPr/>
          <p:nvPr/>
        </p:nvSpPr>
        <p:spPr>
          <a:xfrm>
            <a:off x="5676979" y="9767454"/>
            <a:ext cx="3876496" cy="7075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URL</a:t>
            </a:r>
            <a:r>
              <a:rPr kumimoji="1" lang="ja-JP" altLang="en-US" b="1" dirty="0" smtClean="0"/>
              <a:t>や</a:t>
            </a:r>
            <a:r>
              <a:rPr kumimoji="1" lang="en-US" altLang="ja-JP" b="1" dirty="0" smtClean="0"/>
              <a:t>QR</a:t>
            </a:r>
            <a:r>
              <a:rPr kumimoji="1" lang="ja-JP" altLang="en-US" b="1" dirty="0" smtClean="0"/>
              <a:t>コードなど</a:t>
            </a:r>
            <a:r>
              <a:rPr kumimoji="1" lang="ja-JP" altLang="en-US" b="1" dirty="0"/>
              <a:t>の入力欄</a:t>
            </a:r>
            <a:endParaRPr kumimoji="1" lang="en-US" altLang="ja-JP" b="1" dirty="0"/>
          </a:p>
          <a:p>
            <a:pPr algn="ctr"/>
            <a:r>
              <a:rPr kumimoji="1" lang="ja-JP" altLang="en-US" b="1" dirty="0"/>
              <a:t>（フリースペース）</a:t>
            </a:r>
            <a:endParaRPr kumimoji="1" lang="en-US" altLang="ja-JP" b="1" dirty="0"/>
          </a:p>
        </p:txBody>
      </p: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B0E9BCD5-A0F7-4E4B-B4BF-8029B49F727A}"/>
              </a:ext>
            </a:extLst>
          </p:cNvPr>
          <p:cNvSpPr/>
          <p:nvPr/>
        </p:nvSpPr>
        <p:spPr>
          <a:xfrm>
            <a:off x="118452" y="199089"/>
            <a:ext cx="4744220" cy="560829"/>
          </a:xfrm>
          <a:prstGeom prst="rect">
            <a:avLst/>
          </a:prstGeom>
          <a:solidFill>
            <a:srgbClr val="5AB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オンライン認知症カフェとは</a:t>
            </a:r>
          </a:p>
        </p:txBody>
      </p:sp>
      <p:sp>
        <p:nvSpPr>
          <p:cNvPr id="602" name="四角形: 角を丸くする 601">
            <a:extLst>
              <a:ext uri="{FF2B5EF4-FFF2-40B4-BE49-F238E27FC236}">
                <a16:creationId xmlns:a16="http://schemas.microsoft.com/office/drawing/2014/main" id="{7A22F6A5-17A4-464C-AA0D-289646E70032}"/>
              </a:ext>
            </a:extLst>
          </p:cNvPr>
          <p:cNvSpPr/>
          <p:nvPr/>
        </p:nvSpPr>
        <p:spPr>
          <a:xfrm>
            <a:off x="10277369" y="7346937"/>
            <a:ext cx="4499264" cy="445424"/>
          </a:xfrm>
          <a:prstGeom prst="roundRect">
            <a:avLst>
              <a:gd name="adj" fmla="val 50000"/>
            </a:avLst>
          </a:prstGeom>
          <a:solidFill>
            <a:srgbClr val="F1F8EC"/>
          </a:solidFill>
          <a:ln w="28575">
            <a:solidFill>
              <a:srgbClr val="5AB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3EA66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発展型のコミュニティ運用</a:t>
            </a:r>
          </a:p>
        </p:txBody>
      </p:sp>
      <p:sp>
        <p:nvSpPr>
          <p:cNvPr id="140" name="四角形: 角を丸くする 139">
            <a:extLst>
              <a:ext uri="{FF2B5EF4-FFF2-40B4-BE49-F238E27FC236}">
                <a16:creationId xmlns:a16="http://schemas.microsoft.com/office/drawing/2014/main" id="{7C506552-2CDC-4992-8B83-D951E1FD0355}"/>
              </a:ext>
            </a:extLst>
          </p:cNvPr>
          <p:cNvSpPr/>
          <p:nvPr/>
        </p:nvSpPr>
        <p:spPr>
          <a:xfrm>
            <a:off x="239318" y="985266"/>
            <a:ext cx="4499264" cy="445424"/>
          </a:xfrm>
          <a:prstGeom prst="roundRect">
            <a:avLst>
              <a:gd name="adj" fmla="val 50000"/>
            </a:avLst>
          </a:prstGeom>
          <a:solidFill>
            <a:srgbClr val="F1F8EC"/>
          </a:solidFill>
          <a:ln w="28575">
            <a:solidFill>
              <a:srgbClr val="5AB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3EA66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認知症カフェでの活用について</a:t>
            </a:r>
          </a:p>
        </p:txBody>
      </p:sp>
      <p:cxnSp>
        <p:nvCxnSpPr>
          <p:cNvPr id="141" name="直線コネクタ 140">
            <a:extLst>
              <a:ext uri="{FF2B5EF4-FFF2-40B4-BE49-F238E27FC236}">
                <a16:creationId xmlns:a16="http://schemas.microsoft.com/office/drawing/2014/main" id="{2E3BF6FC-3ED4-4D35-9086-BDEE54266A0B}"/>
              </a:ext>
            </a:extLst>
          </p:cNvPr>
          <p:cNvCxnSpPr>
            <a:cxnSpLocks/>
          </p:cNvCxnSpPr>
          <p:nvPr/>
        </p:nvCxnSpPr>
        <p:spPr>
          <a:xfrm>
            <a:off x="111044" y="831272"/>
            <a:ext cx="4759036" cy="0"/>
          </a:xfrm>
          <a:prstGeom prst="line">
            <a:avLst/>
          </a:prstGeom>
          <a:ln w="19050">
            <a:solidFill>
              <a:srgbClr val="3EA665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8719E2C8-14E4-49CF-B266-985CA01C64CC}"/>
              </a:ext>
            </a:extLst>
          </p:cNvPr>
          <p:cNvSpPr txBox="1"/>
          <p:nvPr/>
        </p:nvSpPr>
        <p:spPr>
          <a:xfrm>
            <a:off x="327939" y="1528110"/>
            <a:ext cx="4403303" cy="795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00"/>
              </a:spcBef>
            </a:pPr>
            <a:r>
              <a:rPr kumimoji="1" lang="ja-JP" altLang="en-US" sz="14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現在の認知症カフェの運用を大きく変えずとも、</a:t>
            </a:r>
            <a:endParaRPr kumimoji="1" lang="en-US" altLang="ja-JP" sz="14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kumimoji="1" lang="ja-JP" altLang="en-US" sz="14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デジタル運用を取り入れることで、スマホで離れた</a:t>
            </a:r>
            <a:endParaRPr kumimoji="1" lang="en-US" altLang="ja-JP" sz="14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kumimoji="1" lang="ja-JP" altLang="en-US" sz="14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相手とオンラインで認知症カフェを実施できます。</a:t>
            </a:r>
            <a:endParaRPr kumimoji="1" lang="en-US" altLang="ja-JP" sz="14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43" name="四角形: 角を丸くする 142">
            <a:extLst>
              <a:ext uri="{FF2B5EF4-FFF2-40B4-BE49-F238E27FC236}">
                <a16:creationId xmlns:a16="http://schemas.microsoft.com/office/drawing/2014/main" id="{DADD0885-F670-44C1-BCD9-3BD460DACF4D}"/>
              </a:ext>
            </a:extLst>
          </p:cNvPr>
          <p:cNvSpPr/>
          <p:nvPr/>
        </p:nvSpPr>
        <p:spPr>
          <a:xfrm>
            <a:off x="1323589" y="3733934"/>
            <a:ext cx="3350519" cy="843209"/>
          </a:xfrm>
          <a:prstGeom prst="roundRect">
            <a:avLst>
              <a:gd name="adj" fmla="val 26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kumimoji="1" lang="ja-JP" altLang="en-US" sz="1400" b="1" dirty="0">
              <a:solidFill>
                <a:srgbClr val="3EA665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4" name="四角形: 角を丸くする 143">
            <a:extLst>
              <a:ext uri="{FF2B5EF4-FFF2-40B4-BE49-F238E27FC236}">
                <a16:creationId xmlns:a16="http://schemas.microsoft.com/office/drawing/2014/main" id="{39D75BF6-E960-4FBA-9E8C-6BECB6A6DC63}"/>
              </a:ext>
            </a:extLst>
          </p:cNvPr>
          <p:cNvSpPr/>
          <p:nvPr/>
        </p:nvSpPr>
        <p:spPr>
          <a:xfrm>
            <a:off x="394207" y="3733934"/>
            <a:ext cx="850901" cy="843209"/>
          </a:xfrm>
          <a:prstGeom prst="roundRect">
            <a:avLst>
              <a:gd name="adj" fmla="val 2610"/>
            </a:avLst>
          </a:prstGeom>
          <a:solidFill>
            <a:srgbClr val="BCE3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kumimoji="1" lang="ja-JP" altLang="en-US" sz="1200" b="1" dirty="0">
                <a:solidFill>
                  <a:srgbClr val="3EA66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例えば</a:t>
            </a:r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112CB56F-AA44-4C9B-981F-B7F783470548}"/>
              </a:ext>
            </a:extLst>
          </p:cNvPr>
          <p:cNvSpPr txBox="1"/>
          <p:nvPr/>
        </p:nvSpPr>
        <p:spPr>
          <a:xfrm>
            <a:off x="1363225" y="3753245"/>
            <a:ext cx="32367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認知症カフェに参加したいが、体調の</a:t>
            </a:r>
            <a:endParaRPr kumimoji="1"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関係で外出が難しい時でもオンライン</a:t>
            </a:r>
            <a:endParaRPr kumimoji="1"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なら認知症カフェにご参加頂けます。</a:t>
            </a:r>
          </a:p>
        </p:txBody>
      </p:sp>
      <p:pic>
        <p:nvPicPr>
          <p:cNvPr id="146" name="Picture 6" descr="ビデオ通話のイラスト（お年寄り女性）">
            <a:extLst>
              <a:ext uri="{FF2B5EF4-FFF2-40B4-BE49-F238E27FC236}">
                <a16:creationId xmlns:a16="http://schemas.microsoft.com/office/drawing/2014/main" id="{651E2E83-539F-4740-9076-15B9735BD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532" y="4373879"/>
            <a:ext cx="1382205" cy="138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図 146">
            <a:extLst>
              <a:ext uri="{FF2B5EF4-FFF2-40B4-BE49-F238E27FC236}">
                <a16:creationId xmlns:a16="http://schemas.microsoft.com/office/drawing/2014/main" id="{3299DB1B-F502-4CB6-B167-BA89EDCCF4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24637">
            <a:off x="615291" y="4416419"/>
            <a:ext cx="903504" cy="912328"/>
          </a:xfrm>
          <a:prstGeom prst="rect">
            <a:avLst/>
          </a:prstGeom>
        </p:spPr>
      </p:pic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A406DE77-00F4-4E0B-9933-1201D1883D81}"/>
              </a:ext>
            </a:extLst>
          </p:cNvPr>
          <p:cNvSpPr txBox="1"/>
          <p:nvPr/>
        </p:nvSpPr>
        <p:spPr>
          <a:xfrm rot="20730117">
            <a:off x="524482" y="4553561"/>
            <a:ext cx="103746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b="1" spc="-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77800">
                    <a:schemeClr val="bg1"/>
                  </a:glow>
                </a:effectLst>
                <a:latin typeface="+mn-ea"/>
              </a:rPr>
              <a:t>できるか不安</a:t>
            </a:r>
            <a:endParaRPr kumimoji="1" lang="en-US" altLang="ja-JP" sz="1050" b="1" spc="-1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77800">
                  <a:schemeClr val="bg1"/>
                </a:glow>
              </a:effectLst>
              <a:latin typeface="+mn-ea"/>
            </a:endParaRPr>
          </a:p>
          <a:p>
            <a:pPr algn="ctr"/>
            <a:r>
              <a:rPr kumimoji="1" lang="ja-JP" altLang="en-US" sz="1050" b="1" spc="-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77800">
                    <a:schemeClr val="bg1"/>
                  </a:glow>
                </a:effectLst>
                <a:latin typeface="+mn-ea"/>
              </a:rPr>
              <a:t>だったけど</a:t>
            </a:r>
            <a:endParaRPr kumimoji="1" lang="en-US" altLang="ja-JP" sz="1050" b="1" spc="-1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77800">
                  <a:schemeClr val="bg1"/>
                </a:glow>
              </a:effectLst>
              <a:latin typeface="+mn-ea"/>
            </a:endParaRPr>
          </a:p>
          <a:p>
            <a:pPr algn="ctr"/>
            <a:r>
              <a:rPr kumimoji="1" lang="ja-JP" altLang="en-US" sz="1050" b="1" spc="-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77800">
                    <a:schemeClr val="bg1"/>
                  </a:glow>
                </a:effectLst>
                <a:latin typeface="+mn-ea"/>
              </a:rPr>
              <a:t>始めたら楽しい</a:t>
            </a:r>
            <a:endParaRPr kumimoji="1" lang="en-US" altLang="ja-JP" sz="1050" b="1" spc="-1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77800">
                  <a:schemeClr val="bg1"/>
                </a:glow>
              </a:effectLst>
              <a:latin typeface="+mn-ea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2D750794-2B2B-4E01-833B-6DA781E432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12739" y="4407408"/>
            <a:ext cx="1163021" cy="1468061"/>
          </a:xfrm>
          <a:prstGeom prst="rect">
            <a:avLst/>
          </a:prstGeom>
        </p:spPr>
      </p:pic>
      <p:pic>
        <p:nvPicPr>
          <p:cNvPr id="170" name="図 169">
            <a:extLst>
              <a:ext uri="{FF2B5EF4-FFF2-40B4-BE49-F238E27FC236}">
                <a16:creationId xmlns:a16="http://schemas.microsoft.com/office/drawing/2014/main" id="{47E14892-59DD-46E3-A841-5A702C24078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09348" flipH="1">
            <a:off x="3653003" y="4474775"/>
            <a:ext cx="934742" cy="910976"/>
          </a:xfrm>
          <a:prstGeom prst="rect">
            <a:avLst/>
          </a:prstGeom>
        </p:spPr>
      </p:pic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743143F9-6B8C-4E20-B324-CFCDB4BA12FD}"/>
              </a:ext>
            </a:extLst>
          </p:cNvPr>
          <p:cNvSpPr txBox="1"/>
          <p:nvPr/>
        </p:nvSpPr>
        <p:spPr>
          <a:xfrm rot="1727968">
            <a:off x="3601529" y="4567301"/>
            <a:ext cx="10374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b="1" spc="-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77800">
                    <a:schemeClr val="bg1"/>
                  </a:glow>
                </a:effectLst>
                <a:latin typeface="+mn-ea"/>
              </a:rPr>
              <a:t>中々会え</a:t>
            </a:r>
            <a:endParaRPr kumimoji="1" lang="en-US" altLang="ja-JP" sz="1050" b="1" spc="-1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77800">
                  <a:schemeClr val="bg1"/>
                </a:glow>
              </a:effectLst>
              <a:latin typeface="+mn-ea"/>
            </a:endParaRPr>
          </a:p>
          <a:p>
            <a:pPr algn="ctr"/>
            <a:r>
              <a:rPr kumimoji="1" lang="ja-JP" altLang="en-US" sz="1050" b="1" spc="-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77800">
                    <a:schemeClr val="bg1"/>
                  </a:glow>
                </a:effectLst>
                <a:latin typeface="+mn-ea"/>
              </a:rPr>
              <a:t>なかった友達と</a:t>
            </a:r>
            <a:endParaRPr kumimoji="1" lang="en-US" altLang="ja-JP" sz="1050" b="1" spc="-1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77800">
                  <a:schemeClr val="bg1"/>
                </a:glow>
              </a:effectLst>
              <a:latin typeface="+mn-ea"/>
            </a:endParaRPr>
          </a:p>
          <a:p>
            <a:pPr algn="ctr"/>
            <a:r>
              <a:rPr kumimoji="1" lang="ja-JP" altLang="en-US" sz="1050" b="1" spc="-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77800">
                    <a:schemeClr val="bg1"/>
                  </a:glow>
                </a:effectLst>
                <a:latin typeface="+mn-ea"/>
              </a:rPr>
              <a:t>会話できて</a:t>
            </a:r>
            <a:endParaRPr kumimoji="1" lang="en-US" altLang="ja-JP" sz="1050" b="1" spc="-1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77800">
                  <a:schemeClr val="bg1"/>
                </a:glow>
              </a:effectLst>
              <a:latin typeface="+mn-ea"/>
            </a:endParaRPr>
          </a:p>
          <a:p>
            <a:pPr algn="ctr"/>
            <a:r>
              <a:rPr kumimoji="1" lang="ja-JP" altLang="en-US" sz="1050" b="1" spc="-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77800">
                    <a:schemeClr val="bg1"/>
                  </a:glow>
                </a:effectLst>
                <a:latin typeface="+mn-ea"/>
              </a:rPr>
              <a:t>嬉しい</a:t>
            </a:r>
            <a:endParaRPr kumimoji="1" lang="en-US" altLang="ja-JP" sz="1050" b="1" spc="-1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77800">
                  <a:schemeClr val="bg1"/>
                </a:glow>
              </a:effectLst>
              <a:latin typeface="+mn-ea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5E564349-3FAF-48C5-A6E5-EB0A33D5E699}"/>
              </a:ext>
            </a:extLst>
          </p:cNvPr>
          <p:cNvGrpSpPr/>
          <p:nvPr/>
        </p:nvGrpSpPr>
        <p:grpSpPr>
          <a:xfrm>
            <a:off x="11231055" y="5733287"/>
            <a:ext cx="2457217" cy="1600489"/>
            <a:chOff x="11477435" y="7150607"/>
            <a:chExt cx="2457217" cy="1600489"/>
          </a:xfrm>
        </p:grpSpPr>
        <p:pic>
          <p:nvPicPr>
            <p:cNvPr id="1042" name="Picture 18" descr="座りながらスマホを使う人のイラスト（おじいさん） | かわいいフリー ...">
              <a:extLst>
                <a:ext uri="{FF2B5EF4-FFF2-40B4-BE49-F238E27FC236}">
                  <a16:creationId xmlns:a16="http://schemas.microsoft.com/office/drawing/2014/main" id="{C78CB52C-A848-4383-9224-BF5CAFB4C5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77435" y="7279775"/>
              <a:ext cx="1513439" cy="1471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スマートフォンを使うおばあさんのイラスト | かわいいフリー素材集 ...">
              <a:extLst>
                <a:ext uri="{FF2B5EF4-FFF2-40B4-BE49-F238E27FC236}">
                  <a16:creationId xmlns:a16="http://schemas.microsoft.com/office/drawing/2014/main" id="{4870D603-742E-42B6-9BA2-7AD848E3B8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607737" y="7150607"/>
              <a:ext cx="1326915" cy="1600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1158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948906A5B9BC94CB39CCC7F103327A8" ma:contentTypeVersion="14" ma:contentTypeDescription="新しいドキュメントを作成します。" ma:contentTypeScope="" ma:versionID="6751857bd674826ae40e52d7e0cddf17">
  <xsd:schema xmlns:xsd="http://www.w3.org/2001/XMLSchema" xmlns:xs="http://www.w3.org/2001/XMLSchema" xmlns:p="http://schemas.microsoft.com/office/2006/metadata/properties" xmlns:ns2="06e1bc0f-853e-4ba2-a782-f3ab1addc711" xmlns:ns3="0d8da5bc-19d1-441f-899f-c77cf966b9a8" targetNamespace="http://schemas.microsoft.com/office/2006/metadata/properties" ma:root="true" ma:fieldsID="ced91485f568246302f103b0cfa60167" ns2:_="" ns3:_="">
    <xsd:import namespace="06e1bc0f-853e-4ba2-a782-f3ab1addc711"/>
    <xsd:import namespace="0d8da5bc-19d1-441f-899f-c77cf966b9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1bc0f-853e-4ba2-a782-f3ab1addc7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8da5bc-19d1-441f-899f-c77cf966b9a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7a566aa-3bac-4e05-8d40-950a76f531d7}" ma:internalName="TaxCatchAll" ma:showField="CatchAllData" ma:web="0d8da5bc-19d1-441f-899f-c77cf966b9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e1bc0f-853e-4ba2-a782-f3ab1addc711">
      <Terms xmlns="http://schemas.microsoft.com/office/infopath/2007/PartnerControls"/>
    </lcf76f155ced4ddcb4097134ff3c332f>
    <TaxCatchAll xmlns="0d8da5bc-19d1-441f-899f-c77cf966b9a8" xsi:nil="true"/>
  </documentManagement>
</p:properties>
</file>

<file path=customXml/itemProps1.xml><?xml version="1.0" encoding="utf-8"?>
<ds:datastoreItem xmlns:ds="http://schemas.openxmlformats.org/officeDocument/2006/customXml" ds:itemID="{3E8338B6-C3DE-46ED-AC22-241CD81AFE67}"/>
</file>

<file path=customXml/itemProps2.xml><?xml version="1.0" encoding="utf-8"?>
<ds:datastoreItem xmlns:ds="http://schemas.openxmlformats.org/officeDocument/2006/customXml" ds:itemID="{F910286B-B694-48E7-856C-06742BEE77D2}"/>
</file>

<file path=customXml/itemProps3.xml><?xml version="1.0" encoding="utf-8"?>
<ds:datastoreItem xmlns:ds="http://schemas.openxmlformats.org/officeDocument/2006/customXml" ds:itemID="{871F771A-1444-432A-A69C-B9944C82349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1165</Words>
  <Application>Microsoft Office PowerPoint</Application>
  <PresentationFormat>ユーザー設定</PresentationFormat>
  <Paragraphs>165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BIZ UDPゴシック</vt:lpstr>
      <vt:lpstr>BIZ UDゴシック</vt:lpstr>
      <vt:lpstr>HGS創英角ﾎﾟｯﾌﾟ体</vt:lpstr>
      <vt:lpstr>Meiryo UI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2022-04-01T07:46:59Z</dcterms:created>
  <dcterms:modified xsi:type="dcterms:W3CDTF">2022-05-09T13:15:19Z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0x0101009948906A5B9BC94CB39CCC7F103327A8</vt:lpwstr>
  </property>
</Properties>
</file>